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3" r:id="rId4"/>
    <p:sldId id="260" r:id="rId5"/>
    <p:sldId id="261" r:id="rId6"/>
    <p:sldId id="262" r:id="rId7"/>
    <p:sldId id="264" r:id="rId8"/>
    <p:sldId id="257" r:id="rId9"/>
    <p:sldId id="258"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1/24/2020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blog.hubspot.com/marketing/buyer-persona-definition-under-100-sr"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AA9C3-7AB6-41DC-B2E3-00303E9A4AD8}"/>
              </a:ext>
            </a:extLst>
          </p:cNvPr>
          <p:cNvSpPr>
            <a:spLocks noGrp="1"/>
          </p:cNvSpPr>
          <p:nvPr>
            <p:ph type="ctrTitle"/>
          </p:nvPr>
        </p:nvSpPr>
        <p:spPr>
          <a:xfrm>
            <a:off x="504296" y="1734457"/>
            <a:ext cx="4790193" cy="1538615"/>
          </a:xfrm>
        </p:spPr>
        <p:txBody>
          <a:bodyPr>
            <a:normAutofit fontScale="90000"/>
          </a:bodyPr>
          <a:lstStyle/>
          <a:p>
            <a:r>
              <a:rPr lang="en-IN" sz="4000" b="1" dirty="0">
                <a:latin typeface="Times New Roman" panose="02020603050405020304" pitchFamily="18" charset="0"/>
                <a:cs typeface="Times New Roman" panose="02020603050405020304" pitchFamily="18" charset="0"/>
              </a:rPr>
              <a:t>MARKET RESEARCH AND BUSINESS BUILDING</a:t>
            </a:r>
            <a:endParaRPr lang="en-IN" sz="4000" b="1" dirty="0"/>
          </a:p>
        </p:txBody>
      </p:sp>
    </p:spTree>
    <p:extLst>
      <p:ext uri="{BB962C8B-B14F-4D97-AF65-F5344CB8AC3E}">
        <p14:creationId xmlns:p14="http://schemas.microsoft.com/office/powerpoint/2010/main" val="1795458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65B77-24C0-4435-A757-9D2D22030998}"/>
              </a:ext>
            </a:extLst>
          </p:cNvPr>
          <p:cNvSpPr>
            <a:spLocks noGrp="1"/>
          </p:cNvSpPr>
          <p:nvPr>
            <p:ph type="title"/>
          </p:nvPr>
        </p:nvSpPr>
        <p:spPr>
          <a:xfrm>
            <a:off x="2000251" y="624110"/>
            <a:ext cx="9504362" cy="1280890"/>
          </a:xfrm>
        </p:spPr>
        <p:txBody>
          <a:bodyPr>
            <a:noAutofit/>
          </a:bodyPr>
          <a:lstStyle/>
          <a:p>
            <a:pPr algn="just"/>
            <a:r>
              <a:rPr lang="en-US" sz="3000" dirty="0">
                <a:latin typeface="Times New Roman" panose="02020603050405020304" pitchFamily="18" charset="0"/>
                <a:cs typeface="Times New Roman" panose="02020603050405020304" pitchFamily="18" charset="0"/>
              </a:rPr>
              <a:t>Conducting thorough market research can help businesses grow better, but doing it right is just as important. Here's how to do market research step-by-step.</a:t>
            </a:r>
            <a:endParaRPr lang="en-IN" sz="30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7E7857A0-713E-4373-A0D2-7D100ED30D7E}"/>
              </a:ext>
            </a:extLst>
          </p:cNvPr>
          <p:cNvPicPr>
            <a:picLocks noGrp="1" noChangeAspect="1"/>
          </p:cNvPicPr>
          <p:nvPr>
            <p:ph idx="1"/>
          </p:nvPr>
        </p:nvPicPr>
        <p:blipFill>
          <a:blip r:embed="rId2"/>
          <a:stretch>
            <a:fillRect/>
          </a:stretch>
        </p:blipFill>
        <p:spPr>
          <a:xfrm>
            <a:off x="2728913" y="2343152"/>
            <a:ext cx="7372349" cy="3529012"/>
          </a:xfrm>
        </p:spPr>
      </p:pic>
    </p:spTree>
    <p:extLst>
      <p:ext uri="{BB962C8B-B14F-4D97-AF65-F5344CB8AC3E}">
        <p14:creationId xmlns:p14="http://schemas.microsoft.com/office/powerpoint/2010/main" val="2997296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ED28A-96D8-467E-9D55-21B096CE345D}"/>
              </a:ext>
            </a:extLst>
          </p:cNvPr>
          <p:cNvSpPr>
            <a:spLocks noGrp="1"/>
          </p:cNvSpPr>
          <p:nvPr>
            <p:ph type="title"/>
          </p:nvPr>
        </p:nvSpPr>
        <p:spPr>
          <a:xfrm>
            <a:off x="1871663" y="624110"/>
            <a:ext cx="9632949" cy="1280890"/>
          </a:xfrm>
        </p:spPr>
        <p:txBody>
          <a:bodyPr/>
          <a:lstStyle/>
          <a:p>
            <a:pPr fontAlgn="base"/>
            <a:r>
              <a:rPr lang="en-US" dirty="0">
                <a:latin typeface="Times New Roman" panose="02020603050405020304" pitchFamily="18" charset="0"/>
                <a:cs typeface="Times New Roman" panose="02020603050405020304" pitchFamily="18" charset="0"/>
              </a:rPr>
              <a:t>1. Define your buyer persona</a:t>
            </a:r>
          </a:p>
        </p:txBody>
      </p:sp>
      <p:sp>
        <p:nvSpPr>
          <p:cNvPr id="3" name="Content Placeholder 2">
            <a:extLst>
              <a:ext uri="{FF2B5EF4-FFF2-40B4-BE49-F238E27FC236}">
                <a16:creationId xmlns:a16="http://schemas.microsoft.com/office/drawing/2014/main" id="{13573682-BF6D-4B28-8287-042BE71E50F1}"/>
              </a:ext>
            </a:extLst>
          </p:cNvPr>
          <p:cNvSpPr>
            <a:spLocks noGrp="1"/>
          </p:cNvSpPr>
          <p:nvPr>
            <p:ph idx="1"/>
          </p:nvPr>
        </p:nvSpPr>
        <p:spPr>
          <a:xfrm>
            <a:off x="1600200" y="2133600"/>
            <a:ext cx="9904412" cy="3777622"/>
          </a:xfrm>
        </p:spPr>
        <p:txBody>
          <a:bodyPr>
            <a:normAutofit fontScale="92500"/>
          </a:bodyPr>
          <a:lstStyle/>
          <a:p>
            <a:pPr algn="just"/>
            <a:r>
              <a:rPr lang="en-US" sz="2600" dirty="0">
                <a:latin typeface="Times New Roman" panose="02020603050405020304" pitchFamily="18" charset="0"/>
                <a:cs typeface="Times New Roman" panose="02020603050405020304" pitchFamily="18" charset="0"/>
              </a:rPr>
              <a:t>Before you dive into how customers in your industry make buying decisions, you must first understand who they are. This is the beginning of your </a:t>
            </a:r>
            <a:r>
              <a:rPr lang="en-US" sz="2600" b="1" dirty="0">
                <a:latin typeface="Times New Roman" panose="02020603050405020304" pitchFamily="18" charset="0"/>
                <a:cs typeface="Times New Roman" panose="02020603050405020304" pitchFamily="18" charset="0"/>
              </a:rPr>
              <a:t>primary market research</a:t>
            </a:r>
            <a:r>
              <a:rPr lang="en-US" sz="2600" dirty="0">
                <a:latin typeface="Times New Roman" panose="02020603050405020304" pitchFamily="18" charset="0"/>
                <a:cs typeface="Times New Roman" panose="02020603050405020304" pitchFamily="18" charset="0"/>
              </a:rPr>
              <a:t> — where buyer personas come in handy.</a:t>
            </a:r>
          </a:p>
          <a:p>
            <a:pPr algn="just" fontAlgn="base"/>
            <a:r>
              <a:rPr lang="en-US" sz="2600" b="1"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Buyer personas</a:t>
            </a:r>
            <a:r>
              <a:rPr lang="en-US" sz="2600" b="1" dirty="0">
                <a:solidFill>
                  <a:schemeClr val="tx1"/>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 sometimes referred to as marketing personas — are fictional, generalized representations of your ideal customers. They help you visualize your audience, streamline your communications, and inform your strategy. Some key characteristics you should be keen on including in your buyer persona are:</a:t>
            </a:r>
          </a:p>
          <a:p>
            <a:pPr lvl="1" algn="just" fontAlgn="base"/>
            <a:r>
              <a:rPr lang="en-US" sz="2600" dirty="0">
                <a:latin typeface="Times New Roman" panose="02020603050405020304" pitchFamily="18" charset="0"/>
                <a:cs typeface="Times New Roman" panose="02020603050405020304" pitchFamily="18" charset="0"/>
              </a:rPr>
              <a:t>Age, gender, location. job titles, family size, income</a:t>
            </a:r>
          </a:p>
          <a:p>
            <a:pPr algn="just"/>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7789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E3612-F829-418A-AC1C-7BC657C6A985}"/>
              </a:ext>
            </a:extLst>
          </p:cNvPr>
          <p:cNvSpPr>
            <a:spLocks noGrp="1"/>
          </p:cNvSpPr>
          <p:nvPr>
            <p:ph type="title"/>
          </p:nvPr>
        </p:nvSpPr>
        <p:spPr>
          <a:xfrm>
            <a:off x="2592925" y="624110"/>
            <a:ext cx="8911687" cy="833215"/>
          </a:xfrm>
        </p:spPr>
        <p:txBody>
          <a:bodyPr>
            <a:normAutofit fontScale="90000"/>
          </a:bodyPr>
          <a:lstStyle/>
          <a:p>
            <a:r>
              <a:rPr lang="en-US" dirty="0">
                <a:latin typeface="Times New Roman" panose="02020603050405020304" pitchFamily="18" charset="0"/>
                <a:cs typeface="Times New Roman" panose="02020603050405020304" pitchFamily="18" charset="0"/>
              </a:rPr>
              <a:t>2. Identify a portion of that persona to engage.</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06BFA00-187A-4A27-A4C7-94FD68D1C6F7}"/>
              </a:ext>
            </a:extLst>
          </p:cNvPr>
          <p:cNvSpPr>
            <a:spLocks noGrp="1"/>
          </p:cNvSpPr>
          <p:nvPr>
            <p:ph idx="1"/>
          </p:nvPr>
        </p:nvSpPr>
        <p:spPr>
          <a:xfrm>
            <a:off x="2589212" y="1457325"/>
            <a:ext cx="8915400" cy="4776565"/>
          </a:xfrm>
        </p:spPr>
        <p:txBody>
          <a:bodyPr>
            <a:noAutofit/>
          </a:bodyPr>
          <a:lstStyle/>
          <a:p>
            <a:pPr algn="just" fontAlgn="base"/>
            <a:r>
              <a:rPr lang="en-US" sz="2400" dirty="0">
                <a:latin typeface="Times New Roman" panose="02020603050405020304" pitchFamily="18" charset="0"/>
                <a:cs typeface="Times New Roman" panose="02020603050405020304" pitchFamily="18" charset="0"/>
              </a:rPr>
              <a:t>Now that you know who your buyer personas are, you'll need to find a representative sample of your target customers to understand their actual characteristics, challenges, and buying habits.</a:t>
            </a:r>
          </a:p>
          <a:p>
            <a:pPr algn="just" fontAlgn="base"/>
            <a:r>
              <a:rPr lang="en-US" sz="2400" dirty="0">
                <a:latin typeface="Times New Roman" panose="02020603050405020304" pitchFamily="18" charset="0"/>
                <a:cs typeface="Times New Roman" panose="02020603050405020304" pitchFamily="18" charset="0"/>
              </a:rPr>
              <a:t>These should be folks who recently made a purchase (or purposefully decided not to make one), and you can meet with them in a number of ways:</a:t>
            </a:r>
          </a:p>
          <a:p>
            <a:pPr algn="just" fontAlgn="base"/>
            <a:r>
              <a:rPr lang="en-US" sz="2400" dirty="0">
                <a:latin typeface="Times New Roman" panose="02020603050405020304" pitchFamily="18" charset="0"/>
                <a:cs typeface="Times New Roman" panose="02020603050405020304" pitchFamily="18" charset="0"/>
              </a:rPr>
              <a:t>In-person via a focus group</a:t>
            </a:r>
          </a:p>
          <a:p>
            <a:pPr algn="just" fontAlgn="base"/>
            <a:r>
              <a:rPr lang="en-US" sz="2400" dirty="0">
                <a:latin typeface="Times New Roman" panose="02020603050405020304" pitchFamily="18" charset="0"/>
                <a:cs typeface="Times New Roman" panose="02020603050405020304" pitchFamily="18" charset="0"/>
              </a:rPr>
              <a:t>Administering an </a:t>
            </a:r>
            <a:r>
              <a:rPr lang="en-US" sz="2400" dirty="0">
                <a:solidFill>
                  <a:schemeClr val="tx1"/>
                </a:solidFill>
                <a:latin typeface="Times New Roman" panose="02020603050405020304" pitchFamily="18" charset="0"/>
                <a:cs typeface="Times New Roman" panose="02020603050405020304" pitchFamily="18" charset="0"/>
              </a:rPr>
              <a:t>online survey</a:t>
            </a:r>
          </a:p>
          <a:p>
            <a:pPr algn="just" fontAlgn="base"/>
            <a:r>
              <a:rPr lang="en-US" sz="2400" dirty="0">
                <a:latin typeface="Times New Roman" panose="02020603050405020304" pitchFamily="18" charset="0"/>
                <a:cs typeface="Times New Roman" panose="02020603050405020304" pitchFamily="18" charset="0"/>
              </a:rPr>
              <a:t>Individual phone interviews</a:t>
            </a:r>
          </a:p>
          <a:p>
            <a:pPr algn="just" fontAlgn="base"/>
            <a:r>
              <a:rPr lang="en-US" sz="2400" dirty="0">
                <a:latin typeface="Times New Roman" panose="02020603050405020304" pitchFamily="18" charset="0"/>
                <a:cs typeface="Times New Roman" panose="02020603050405020304" pitchFamily="18" charset="0"/>
              </a:rPr>
              <a:t>We've developed a few guidelines and tips that'll help you get the right participants for your research. Let's walk through them.</a:t>
            </a:r>
          </a:p>
        </p:txBody>
      </p:sp>
    </p:spTree>
    <p:extLst>
      <p:ext uri="{BB962C8B-B14F-4D97-AF65-F5344CB8AC3E}">
        <p14:creationId xmlns:p14="http://schemas.microsoft.com/office/powerpoint/2010/main" val="1337042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7E9B6-3FDB-433B-8410-5610761114FE}"/>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3. Engage your market research participants</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B4E271C-6075-46DF-9D87-20C5D2332556}"/>
              </a:ext>
            </a:extLst>
          </p:cNvPr>
          <p:cNvSpPr>
            <a:spLocks noGrp="1"/>
          </p:cNvSpPr>
          <p:nvPr>
            <p:ph idx="1"/>
          </p:nvPr>
        </p:nvSpPr>
        <p:spPr>
          <a:xfrm>
            <a:off x="2589212" y="1243013"/>
            <a:ext cx="8915400" cy="5343525"/>
          </a:xfrm>
        </p:spPr>
        <p:txBody>
          <a:bodyPr>
            <a:normAutofit/>
          </a:bodyPr>
          <a:lstStyle/>
          <a:p>
            <a:pPr algn="just"/>
            <a:r>
              <a:rPr lang="en-US" sz="2400" dirty="0">
                <a:latin typeface="Times New Roman" panose="02020603050405020304" pitchFamily="18" charset="0"/>
                <a:cs typeface="Times New Roman" panose="02020603050405020304" pitchFamily="18" charset="0"/>
              </a:rPr>
              <a:t>Market research firms have panels of people they can pull from when they want to conduct a study. The trouble is, most individual marketers don't have that luxury — and that's not necessarily a bad thing. In fact, the time you'll spend recruiting exclusively for your study will often lead to better participants.</a:t>
            </a:r>
          </a:p>
          <a:p>
            <a:pPr algn="just"/>
            <a:endParaRPr lang="en-US" sz="2400" dirty="0">
              <a:latin typeface="Times New Roman" panose="02020603050405020304" pitchFamily="18" charset="0"/>
              <a:cs typeface="Times New Roman" panose="02020603050405020304" pitchFamily="18" charset="0"/>
            </a:endParaRPr>
          </a:p>
          <a:p>
            <a:pPr marL="0" indent="0" algn="just">
              <a:buNone/>
            </a:pPr>
            <a:r>
              <a:rPr lang="en-US" sz="3600" dirty="0">
                <a:latin typeface="Times New Roman" panose="02020603050405020304" pitchFamily="18" charset="0"/>
                <a:cs typeface="Times New Roman" panose="02020603050405020304" pitchFamily="18" charset="0"/>
              </a:rPr>
              <a:t>4. Prepare your research questions</a:t>
            </a:r>
          </a:p>
          <a:p>
            <a:pPr marL="514350" indent="-514350" algn="just">
              <a:buFont typeface="+mj-lt"/>
              <a:buAutoNum type="romanUcPeriod"/>
            </a:pPr>
            <a:r>
              <a:rPr lang="en-US" sz="2400" dirty="0">
                <a:latin typeface="Times New Roman" panose="02020603050405020304" pitchFamily="18" charset="0"/>
                <a:cs typeface="Times New Roman" panose="02020603050405020304" pitchFamily="18" charset="0"/>
              </a:rPr>
              <a:t>The best way to make sure you get the most out of your conversations is to be prepared. You should always create a discussion guide — whether it's for a focus group, online survey, or a phone interview — to make sure you cover all of the top-of-mind questions and use your time wisely.</a:t>
            </a: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110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DC98CF-9805-49F0-8FB2-DAD631A91716}"/>
              </a:ext>
            </a:extLst>
          </p:cNvPr>
          <p:cNvSpPr>
            <a:spLocks noGrp="1"/>
          </p:cNvSpPr>
          <p:nvPr>
            <p:ph idx="1"/>
          </p:nvPr>
        </p:nvSpPr>
        <p:spPr>
          <a:xfrm>
            <a:off x="2332037" y="719138"/>
            <a:ext cx="8915400" cy="5738812"/>
          </a:xfrm>
        </p:spPr>
        <p:txBody>
          <a:bodyPr>
            <a:normAutofit fontScale="92500" lnSpcReduction="10000"/>
          </a:bodyPr>
          <a:lstStyle/>
          <a:p>
            <a:r>
              <a:rPr lang="en-IN" sz="2400" b="1" dirty="0">
                <a:latin typeface="Times New Roman" panose="02020603050405020304" pitchFamily="18" charset="0"/>
                <a:cs typeface="Times New Roman" panose="02020603050405020304" pitchFamily="18" charset="0"/>
              </a:rPr>
              <a:t>Background Information (5 Minutes)</a:t>
            </a:r>
          </a:p>
          <a:p>
            <a:pPr lvl="1" fontAlgn="base"/>
            <a:r>
              <a:rPr lang="en-US" sz="2200" dirty="0">
                <a:latin typeface="Times New Roman" panose="02020603050405020304" pitchFamily="18" charset="0"/>
                <a:cs typeface="Times New Roman" panose="02020603050405020304" pitchFamily="18" charset="0"/>
              </a:rPr>
              <a:t>Describe to me how your work team is structured.</a:t>
            </a:r>
          </a:p>
          <a:p>
            <a:pPr lvl="1" fontAlgn="base"/>
            <a:r>
              <a:rPr lang="en-US" sz="2200" dirty="0">
                <a:latin typeface="Times New Roman" panose="02020603050405020304" pitchFamily="18" charset="0"/>
                <a:cs typeface="Times New Roman" panose="02020603050405020304" pitchFamily="18" charset="0"/>
              </a:rPr>
              <a:t>Tell me about your personal job responsibilities.</a:t>
            </a:r>
          </a:p>
          <a:p>
            <a:pPr lvl="1" fontAlgn="base"/>
            <a:r>
              <a:rPr lang="en-US" sz="2200" dirty="0">
                <a:latin typeface="Times New Roman" panose="02020603050405020304" pitchFamily="18" charset="0"/>
                <a:cs typeface="Times New Roman" panose="02020603050405020304" pitchFamily="18" charset="0"/>
              </a:rPr>
              <a:t>What are the team's goals and how do you measure them?</a:t>
            </a:r>
          </a:p>
          <a:p>
            <a:pPr lvl="1" fontAlgn="base"/>
            <a:r>
              <a:rPr lang="en-US" sz="2200" dirty="0">
                <a:latin typeface="Times New Roman" panose="02020603050405020304" pitchFamily="18" charset="0"/>
                <a:cs typeface="Times New Roman" panose="02020603050405020304" pitchFamily="18" charset="0"/>
              </a:rPr>
              <a:t>What has been your biggest challenge in the past year?</a:t>
            </a:r>
          </a:p>
          <a:p>
            <a:pPr marL="457200" lvl="1" indent="0" fontAlgn="base">
              <a:buNone/>
            </a:pPr>
            <a:endParaRPr lang="en-US" sz="22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Awareness</a:t>
            </a:r>
          </a:p>
          <a:p>
            <a:pPr lvl="1" fontAlgn="base"/>
            <a:r>
              <a:rPr lang="en-US" sz="2200" dirty="0">
                <a:latin typeface="Times New Roman" panose="02020603050405020304" pitchFamily="18" charset="0"/>
                <a:cs typeface="Times New Roman" panose="02020603050405020304" pitchFamily="18" charset="0"/>
              </a:rPr>
              <a:t>Here, you want to understand how they first realized they had a problem that needed to be solved without getting into whether or not they knew about your brand yet.</a:t>
            </a:r>
          </a:p>
          <a:p>
            <a:pPr lvl="1" fontAlgn="base"/>
            <a:r>
              <a:rPr lang="en-US" sz="2200" dirty="0">
                <a:latin typeface="Times New Roman" panose="02020603050405020304" pitchFamily="18" charset="0"/>
                <a:cs typeface="Times New Roman" panose="02020603050405020304" pitchFamily="18" charset="0"/>
              </a:rPr>
              <a:t>Think back to when you first realized you needed a [name the product/service category, but not yours specifically]. What challenges were you facing at the time?</a:t>
            </a:r>
          </a:p>
          <a:p>
            <a:pPr lvl="1" fontAlgn="base"/>
            <a:r>
              <a:rPr lang="en-US" sz="2200" dirty="0">
                <a:latin typeface="Times New Roman" panose="02020603050405020304" pitchFamily="18" charset="0"/>
                <a:cs typeface="Times New Roman" panose="02020603050405020304" pitchFamily="18" charset="0"/>
              </a:rPr>
              <a:t>How did you know that something in this category could help you?</a:t>
            </a:r>
          </a:p>
          <a:p>
            <a:pPr lvl="1" fontAlgn="base"/>
            <a:r>
              <a:rPr lang="en-US" sz="2200" dirty="0">
                <a:latin typeface="Times New Roman" panose="02020603050405020304" pitchFamily="18" charset="0"/>
                <a:cs typeface="Times New Roman" panose="02020603050405020304" pitchFamily="18" charset="0"/>
              </a:rPr>
              <a:t>How familiar were you with different options on the market?</a:t>
            </a:r>
          </a:p>
          <a:p>
            <a:pPr lvl="1"/>
            <a:endParaRPr lang="en-IN" sz="2200" dirty="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5594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B5689-15A3-4B39-B927-71A0E3F4B41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5. List your primary competitors.</a:t>
            </a:r>
            <a:br>
              <a:rPr lang="en-US" dirty="0"/>
            </a:br>
            <a:endParaRPr lang="en-IN" dirty="0"/>
          </a:p>
        </p:txBody>
      </p:sp>
      <p:sp>
        <p:nvSpPr>
          <p:cNvPr id="3" name="Content Placeholder 2">
            <a:extLst>
              <a:ext uri="{FF2B5EF4-FFF2-40B4-BE49-F238E27FC236}">
                <a16:creationId xmlns:a16="http://schemas.microsoft.com/office/drawing/2014/main" id="{B50CFE68-A7A6-4C2B-AB47-2E8B1390FE38}"/>
              </a:ext>
            </a:extLst>
          </p:cNvPr>
          <p:cNvSpPr>
            <a:spLocks noGrp="1"/>
          </p:cNvSpPr>
          <p:nvPr>
            <p:ph idx="1"/>
          </p:nvPr>
        </p:nvSpPr>
        <p:spPr>
          <a:xfrm>
            <a:off x="2589212" y="1571625"/>
            <a:ext cx="8915400" cy="4339597"/>
          </a:xfrm>
        </p:spPr>
        <p:txBody>
          <a:bodyPr/>
          <a:lstStyle/>
          <a:p>
            <a:pPr algn="just" fontAlgn="base"/>
            <a:r>
              <a:rPr lang="en-US" sz="2400" dirty="0">
                <a:latin typeface="Times New Roman" panose="02020603050405020304" pitchFamily="18" charset="0"/>
                <a:cs typeface="Times New Roman" panose="02020603050405020304" pitchFamily="18" charset="0"/>
              </a:rPr>
              <a:t>Understanding your competitors begins your </a:t>
            </a:r>
            <a:r>
              <a:rPr lang="en-US" sz="2400" b="1" dirty="0">
                <a:latin typeface="Times New Roman" panose="02020603050405020304" pitchFamily="18" charset="0"/>
                <a:cs typeface="Times New Roman" panose="02020603050405020304" pitchFamily="18" charset="0"/>
              </a:rPr>
              <a:t>secondary market research</a:t>
            </a:r>
            <a:r>
              <a:rPr lang="en-US" sz="2400" dirty="0">
                <a:latin typeface="Times New Roman" panose="02020603050405020304" pitchFamily="18" charset="0"/>
                <a:cs typeface="Times New Roman" panose="02020603050405020304" pitchFamily="18" charset="0"/>
              </a:rPr>
              <a:t>. But keep in mind competition isn't always as simple as Company X versus Company Y.</a:t>
            </a:r>
          </a:p>
          <a:p>
            <a:pPr algn="just" fontAlgn="base"/>
            <a:r>
              <a:rPr lang="en-US" sz="2400" dirty="0">
                <a:latin typeface="Times New Roman" panose="02020603050405020304" pitchFamily="18" charset="0"/>
                <a:cs typeface="Times New Roman" panose="02020603050405020304" pitchFamily="18" charset="0"/>
              </a:rPr>
              <a:t>Sometimes, a </a:t>
            </a:r>
            <a:r>
              <a:rPr lang="en-US" sz="2400" i="1" dirty="0">
                <a:latin typeface="Times New Roman" panose="02020603050405020304" pitchFamily="18" charset="0"/>
                <a:cs typeface="Times New Roman" panose="02020603050405020304" pitchFamily="18" charset="0"/>
              </a:rPr>
              <a:t>division</a:t>
            </a:r>
            <a:r>
              <a:rPr lang="en-US" sz="2400" dirty="0">
                <a:latin typeface="Times New Roman" panose="02020603050405020304" pitchFamily="18" charset="0"/>
                <a:cs typeface="Times New Roman" panose="02020603050405020304" pitchFamily="18" charset="0"/>
              </a:rPr>
              <a:t> of a company might compete with your main product or service, even though that company's brand might put more effort in another area. Apple is known for its laptops and mobile devices, for example, but Apple Music competes with Spotify — which doesn't sell hardware (yet) — over its music streaming service.</a:t>
            </a:r>
          </a:p>
          <a:p>
            <a:endParaRPr lang="en-IN" dirty="0"/>
          </a:p>
        </p:txBody>
      </p:sp>
    </p:spTree>
    <p:extLst>
      <p:ext uri="{BB962C8B-B14F-4D97-AF65-F5344CB8AC3E}">
        <p14:creationId xmlns:p14="http://schemas.microsoft.com/office/powerpoint/2010/main" val="3755454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70AF6-5A54-465D-9A96-2F63694088F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6. Summarize your findings.</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E4942D-045B-49C6-AFD5-84B466142447}"/>
              </a:ext>
            </a:extLst>
          </p:cNvPr>
          <p:cNvSpPr>
            <a:spLocks noGrp="1"/>
          </p:cNvSpPr>
          <p:nvPr>
            <p:ph idx="1"/>
          </p:nvPr>
        </p:nvSpPr>
        <p:spPr>
          <a:xfrm>
            <a:off x="2589212" y="1314451"/>
            <a:ext cx="8915400" cy="5314950"/>
          </a:xfrm>
        </p:spPr>
        <p:txBody>
          <a:bodyPr>
            <a:normAutofit fontScale="92500" lnSpcReduction="10000"/>
          </a:bodyPr>
          <a:lstStyle/>
          <a:p>
            <a:pPr algn="just"/>
            <a:r>
              <a:rPr lang="en-US" sz="2400" dirty="0">
                <a:latin typeface="Times New Roman" panose="02020603050405020304" pitchFamily="18" charset="0"/>
                <a:cs typeface="Times New Roman" panose="02020603050405020304" pitchFamily="18" charset="0"/>
              </a:rPr>
              <a:t>To make the process easier, try using your favorite presentation software to make a report, as it will make it easy to add in quotes, diagrams, or call clips. Feel free to add your own flair, but the following outline should help you craft a clear summary:</a:t>
            </a:r>
          </a:p>
          <a:p>
            <a:pPr lvl="1" fontAlgn="base"/>
            <a:r>
              <a:rPr lang="en-US" sz="2000" b="1" dirty="0">
                <a:latin typeface="Times New Roman" panose="02020603050405020304" pitchFamily="18" charset="0"/>
                <a:cs typeface="Times New Roman" panose="02020603050405020304" pitchFamily="18" charset="0"/>
              </a:rPr>
              <a:t>Background. </a:t>
            </a:r>
            <a:r>
              <a:rPr lang="en-US" sz="2000" dirty="0">
                <a:latin typeface="Times New Roman" panose="02020603050405020304" pitchFamily="18" charset="0"/>
                <a:cs typeface="Times New Roman" panose="02020603050405020304" pitchFamily="18" charset="0"/>
              </a:rPr>
              <a:t>Your goals and why you conducted this study.</a:t>
            </a:r>
          </a:p>
          <a:p>
            <a:pPr lvl="1" fontAlgn="base"/>
            <a:r>
              <a:rPr lang="en-US" sz="2000" b="1" dirty="0">
                <a:latin typeface="Times New Roman" panose="02020603050405020304" pitchFamily="18" charset="0"/>
                <a:cs typeface="Times New Roman" panose="02020603050405020304" pitchFamily="18" charset="0"/>
              </a:rPr>
              <a:t>Participants. </a:t>
            </a:r>
            <a:r>
              <a:rPr lang="en-US" sz="2000" dirty="0">
                <a:latin typeface="Times New Roman" panose="02020603050405020304" pitchFamily="18" charset="0"/>
                <a:cs typeface="Times New Roman" panose="02020603050405020304" pitchFamily="18" charset="0"/>
              </a:rPr>
              <a:t>Who you talked to. A table works well so you can break groups down by persona and customer/prospect.</a:t>
            </a:r>
          </a:p>
          <a:p>
            <a:pPr lvl="1" fontAlgn="base"/>
            <a:r>
              <a:rPr lang="en-US" sz="2000" b="1" dirty="0">
                <a:latin typeface="Times New Roman" panose="02020603050405020304" pitchFamily="18" charset="0"/>
                <a:cs typeface="Times New Roman" panose="02020603050405020304" pitchFamily="18" charset="0"/>
              </a:rPr>
              <a:t>Executive Summary.</a:t>
            </a:r>
            <a:r>
              <a:rPr lang="en-US" sz="2000" dirty="0">
                <a:latin typeface="Times New Roman" panose="02020603050405020304" pitchFamily="18" charset="0"/>
                <a:cs typeface="Times New Roman" panose="02020603050405020304" pitchFamily="18" charset="0"/>
              </a:rPr>
              <a:t> What were the most interesting things you learned? What do you plan to do about it?</a:t>
            </a:r>
          </a:p>
          <a:p>
            <a:pPr lvl="1" fontAlgn="base"/>
            <a:r>
              <a:rPr lang="en-US" sz="2000" b="1" dirty="0">
                <a:latin typeface="Times New Roman" panose="02020603050405020304" pitchFamily="18" charset="0"/>
                <a:cs typeface="Times New Roman" panose="02020603050405020304" pitchFamily="18" charset="0"/>
              </a:rPr>
              <a:t>Awareness.</a:t>
            </a:r>
            <a:r>
              <a:rPr lang="en-US" sz="2000" dirty="0">
                <a:latin typeface="Times New Roman" panose="02020603050405020304" pitchFamily="18" charset="0"/>
                <a:cs typeface="Times New Roman" panose="02020603050405020304" pitchFamily="18" charset="0"/>
              </a:rPr>
              <a:t> Describe the common triggers that lead someone to enter into an evaluation. Note: Quotes can be very powerful.</a:t>
            </a:r>
          </a:p>
          <a:p>
            <a:pPr lvl="1" fontAlgn="base"/>
            <a:r>
              <a:rPr lang="en-US" sz="2000" b="1" dirty="0">
                <a:latin typeface="Times New Roman" panose="02020603050405020304" pitchFamily="18" charset="0"/>
                <a:cs typeface="Times New Roman" panose="02020603050405020304" pitchFamily="18" charset="0"/>
              </a:rPr>
              <a:t>Consideration.</a:t>
            </a:r>
            <a:r>
              <a:rPr lang="en-US" sz="2000" dirty="0">
                <a:latin typeface="Times New Roman" panose="02020603050405020304" pitchFamily="18" charset="0"/>
                <a:cs typeface="Times New Roman" panose="02020603050405020304" pitchFamily="18" charset="0"/>
              </a:rPr>
              <a:t> Provide the main themes you uncovered, as well as the detailed sources buyers use when conducting their evaluation.</a:t>
            </a:r>
          </a:p>
          <a:p>
            <a:pPr lvl="1" fontAlgn="base"/>
            <a:r>
              <a:rPr lang="en-US" sz="2200" b="1" dirty="0">
                <a:latin typeface="Times New Roman" panose="02020603050405020304" pitchFamily="18" charset="0"/>
                <a:cs typeface="Times New Roman" panose="02020603050405020304" pitchFamily="18" charset="0"/>
              </a:rPr>
              <a:t>Decision.</a:t>
            </a:r>
            <a:r>
              <a:rPr lang="en-US" sz="2200" dirty="0">
                <a:latin typeface="Times New Roman" panose="02020603050405020304" pitchFamily="18" charset="0"/>
                <a:cs typeface="Times New Roman" panose="02020603050405020304" pitchFamily="18" charset="0"/>
              </a:rPr>
              <a:t> Paint the picture of how a decision is </a:t>
            </a:r>
            <a:r>
              <a:rPr lang="en-US" sz="2200" i="1" dirty="0">
                <a:latin typeface="Times New Roman" panose="02020603050405020304" pitchFamily="18" charset="0"/>
                <a:cs typeface="Times New Roman" panose="02020603050405020304" pitchFamily="18" charset="0"/>
              </a:rPr>
              <a:t>really</a:t>
            </a:r>
            <a:r>
              <a:rPr lang="en-US" sz="2200" dirty="0">
                <a:latin typeface="Times New Roman" panose="02020603050405020304" pitchFamily="18" charset="0"/>
                <a:cs typeface="Times New Roman" panose="02020603050405020304" pitchFamily="18" charset="0"/>
              </a:rPr>
              <a:t> made by including the people at the center of influence and any product features or information that can make or break a deal.</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4805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16B77-A47D-4B6F-ADC5-18D6C10352DC}"/>
              </a:ext>
            </a:extLst>
          </p:cNvPr>
          <p:cNvSpPr>
            <a:spLocks noGrp="1"/>
          </p:cNvSpPr>
          <p:nvPr>
            <p:ph type="title"/>
          </p:nvPr>
        </p:nvSpPr>
        <p:spPr>
          <a:xfrm>
            <a:off x="2754851" y="2514599"/>
            <a:ext cx="7994112" cy="1143001"/>
          </a:xfrm>
        </p:spPr>
        <p:txBody>
          <a:bodyPr>
            <a:normAutofit/>
          </a:bodyPr>
          <a:lstStyle/>
          <a:p>
            <a:r>
              <a:rPr lang="en-IN" sz="4800" b="1" dirty="0">
                <a:latin typeface="Times New Roman" panose="02020603050405020304" pitchFamily="18" charset="0"/>
                <a:cs typeface="Times New Roman" panose="02020603050405020304" pitchFamily="18" charset="0"/>
              </a:rPr>
              <a:t>BUSINESS MODELLING</a:t>
            </a:r>
          </a:p>
        </p:txBody>
      </p:sp>
    </p:spTree>
    <p:extLst>
      <p:ext uri="{BB962C8B-B14F-4D97-AF65-F5344CB8AC3E}">
        <p14:creationId xmlns:p14="http://schemas.microsoft.com/office/powerpoint/2010/main" val="605203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D7DA99-FB81-4DE7-A22B-04E9BD83E696}"/>
              </a:ext>
            </a:extLst>
          </p:cNvPr>
          <p:cNvSpPr>
            <a:spLocks noGrp="1"/>
          </p:cNvSpPr>
          <p:nvPr>
            <p:ph idx="1"/>
          </p:nvPr>
        </p:nvSpPr>
        <p:spPr/>
        <p:txBody>
          <a:bodyPr>
            <a:normAutofit/>
          </a:bodyPr>
          <a:lstStyle/>
          <a:p>
            <a:pPr algn="just"/>
            <a:r>
              <a:rPr lang="en-US" sz="2400" dirty="0">
                <a:solidFill>
                  <a:schemeClr val="tx1"/>
                </a:solidFill>
                <a:latin typeface="Times New Roman" panose="02020603050405020304" pitchFamily="18" charset="0"/>
                <a:cs typeface="Times New Roman" panose="02020603050405020304" pitchFamily="18" charset="0"/>
              </a:rPr>
              <a:t>A </a:t>
            </a:r>
            <a:r>
              <a:rPr lang="en-US" sz="2400" b="1" dirty="0">
                <a:solidFill>
                  <a:schemeClr val="tx1"/>
                </a:solidFill>
                <a:latin typeface="Times New Roman" panose="02020603050405020304" pitchFamily="18" charset="0"/>
                <a:cs typeface="Times New Roman" panose="02020603050405020304" pitchFamily="18" charset="0"/>
              </a:rPr>
              <a:t>business model</a:t>
            </a:r>
            <a:r>
              <a:rPr lang="en-US" sz="2400" dirty="0">
                <a:solidFill>
                  <a:schemeClr val="tx1"/>
                </a:solidFill>
                <a:latin typeface="Times New Roman" panose="02020603050405020304" pitchFamily="18" charset="0"/>
                <a:cs typeface="Times New Roman" panose="02020603050405020304" pitchFamily="18" charset="0"/>
              </a:rPr>
              <a:t> describes the rationale of how an organization creates, delivers, and captures value, in economic, social, cultural or other contexts. The process of business model construction and modification is also called </a:t>
            </a:r>
            <a:r>
              <a:rPr lang="en-US" sz="2400" i="1" dirty="0">
                <a:solidFill>
                  <a:schemeClr val="tx1"/>
                </a:solidFill>
                <a:latin typeface="Times New Roman" panose="02020603050405020304" pitchFamily="18" charset="0"/>
                <a:cs typeface="Times New Roman" panose="02020603050405020304" pitchFamily="18" charset="0"/>
              </a:rPr>
              <a:t>business model innovation</a:t>
            </a:r>
            <a:r>
              <a:rPr lang="en-US" sz="2400" dirty="0">
                <a:solidFill>
                  <a:schemeClr val="tx1"/>
                </a:solidFill>
                <a:latin typeface="Times New Roman" panose="02020603050405020304" pitchFamily="18" charset="0"/>
                <a:cs typeface="Times New Roman" panose="02020603050405020304" pitchFamily="18" charset="0"/>
              </a:rPr>
              <a:t> and forms a part of business strategy.</a:t>
            </a:r>
          </a:p>
          <a:p>
            <a:pPr algn="just"/>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5848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D7DA99-FB81-4DE7-A22B-04E9BD83E696}"/>
              </a:ext>
            </a:extLst>
          </p:cNvPr>
          <p:cNvSpPr>
            <a:spLocks noGrp="1"/>
          </p:cNvSpPr>
          <p:nvPr>
            <p:ph idx="1"/>
          </p:nvPr>
        </p:nvSpPr>
        <p:spPr>
          <a:xfrm>
            <a:off x="2589212" y="700088"/>
            <a:ext cx="8915400" cy="5211134"/>
          </a:xfrm>
        </p:spPr>
        <p:txBody>
          <a:bodyPr>
            <a:normAutofit fontScale="92500"/>
          </a:bodyPr>
          <a:lstStyle/>
          <a:p>
            <a:pPr algn="just"/>
            <a:r>
              <a:rPr lang="en-US" sz="2400" dirty="0">
                <a:latin typeface="Times New Roman" panose="02020603050405020304" pitchFamily="18" charset="0"/>
                <a:cs typeface="Times New Roman" panose="02020603050405020304" pitchFamily="18" charset="0"/>
              </a:rPr>
              <a:t>The process of business model design is part of business strategy. Business model design and innovation refer to the way a firm (or a network of firms) defines its business logic at the strategic level.</a:t>
            </a:r>
          </a:p>
          <a:p>
            <a:pPr algn="just"/>
            <a:r>
              <a:rPr lang="en-US" sz="2400" dirty="0">
                <a:latin typeface="Times New Roman" panose="02020603050405020304" pitchFamily="18" charset="0"/>
                <a:cs typeface="Times New Roman" panose="02020603050405020304" pitchFamily="18" charset="0"/>
              </a:rPr>
              <a:t>In contrast, firms implement their business model at the operational level, through their </a:t>
            </a:r>
            <a:r>
              <a:rPr lang="en-US" sz="2400" dirty="0">
                <a:solidFill>
                  <a:schemeClr val="tx1"/>
                </a:solidFill>
                <a:latin typeface="Times New Roman" panose="02020603050405020304" pitchFamily="18" charset="0"/>
                <a:cs typeface="Times New Roman" panose="02020603050405020304" pitchFamily="18" charset="0"/>
              </a:rPr>
              <a:t>business operations</a:t>
            </a:r>
            <a:r>
              <a:rPr lang="en-US" sz="2400" dirty="0">
                <a:latin typeface="Times New Roman" panose="02020603050405020304" pitchFamily="18" charset="0"/>
                <a:cs typeface="Times New Roman" panose="02020603050405020304" pitchFamily="18" charset="0"/>
              </a:rPr>
              <a:t>. This refers to their process-level activities, capabilities, functions and infrastructure (for example, their business processes and business process modeling), their organizational structures (e.g. organigrams, </a:t>
            </a:r>
            <a:r>
              <a:rPr lang="en-US" sz="2400" dirty="0">
                <a:solidFill>
                  <a:schemeClr val="tx1"/>
                </a:solidFill>
                <a:latin typeface="Times New Roman" panose="02020603050405020304" pitchFamily="18" charset="0"/>
                <a:cs typeface="Times New Roman" panose="02020603050405020304" pitchFamily="18" charset="0"/>
              </a:rPr>
              <a:t>workflows</a:t>
            </a:r>
            <a:r>
              <a:rPr lang="en-US" sz="2400" dirty="0">
                <a:latin typeface="Times New Roman" panose="02020603050405020304" pitchFamily="18" charset="0"/>
                <a:cs typeface="Times New Roman" panose="02020603050405020304" pitchFamily="18" charset="0"/>
              </a:rPr>
              <a:t>, human resources) and systems (e.g. information technology architecture, production lines).</a:t>
            </a:r>
          </a:p>
          <a:p>
            <a:pPr algn="just"/>
            <a:r>
              <a:rPr lang="en-US" sz="2400" dirty="0">
                <a:latin typeface="Times New Roman" panose="02020603050405020304" pitchFamily="18" charset="0"/>
                <a:cs typeface="Times New Roman" panose="02020603050405020304" pitchFamily="18" charset="0"/>
              </a:rPr>
              <a:t>The brand is a consequence of the business model and has a symbiotic relationship with it, because the business model determines the brand promise, and the brand equity becomes a feature of the model. Managing this is a task of integrated marketing.</a:t>
            </a:r>
          </a:p>
          <a:p>
            <a:endParaRPr lang="en-IN" dirty="0"/>
          </a:p>
        </p:txBody>
      </p:sp>
    </p:spTree>
    <p:extLst>
      <p:ext uri="{BB962C8B-B14F-4D97-AF65-F5344CB8AC3E}">
        <p14:creationId xmlns:p14="http://schemas.microsoft.com/office/powerpoint/2010/main" val="2024505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042FA-4D2D-4A79-A4AC-5C1105A9EB5F}"/>
              </a:ext>
            </a:extLst>
          </p:cNvPr>
          <p:cNvSpPr>
            <a:spLocks noGrp="1"/>
          </p:cNvSpPr>
          <p:nvPr>
            <p:ph type="title"/>
          </p:nvPr>
        </p:nvSpPr>
        <p:spPr/>
        <p:txBody>
          <a:bodyPr>
            <a:normAutofit/>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rPr>
              <a:t>Marketing</a:t>
            </a:r>
          </a:p>
        </p:txBody>
      </p:sp>
      <p:sp>
        <p:nvSpPr>
          <p:cNvPr id="3" name="Content Placeholder 2">
            <a:extLst>
              <a:ext uri="{FF2B5EF4-FFF2-40B4-BE49-F238E27FC236}">
                <a16:creationId xmlns:a16="http://schemas.microsoft.com/office/drawing/2014/main" id="{50785C8F-313A-4E18-87BB-9E6EC90B187F}"/>
              </a:ext>
            </a:extLst>
          </p:cNvPr>
          <p:cNvSpPr>
            <a:spLocks noGrp="1"/>
          </p:cNvSpPr>
          <p:nvPr>
            <p:ph idx="1"/>
          </p:nvPr>
        </p:nvSpPr>
        <p:spPr/>
        <p:txBody>
          <a:bodyPr>
            <a:normAutofit/>
          </a:bodyPr>
          <a:lstStyle/>
          <a:p>
            <a:r>
              <a:rPr lang="en-IN" sz="2800" dirty="0">
                <a:latin typeface="Times New Roman" panose="02020603050405020304" pitchFamily="18" charset="0"/>
                <a:cs typeface="Times New Roman" panose="02020603050405020304" pitchFamily="18" charset="0"/>
              </a:rPr>
              <a:t>It’s a social process by which individual groups obtain what they need and want through creating offerings and freely exchanging products and services of value with others</a:t>
            </a:r>
          </a:p>
        </p:txBody>
      </p:sp>
    </p:spTree>
    <p:extLst>
      <p:ext uri="{BB962C8B-B14F-4D97-AF65-F5344CB8AC3E}">
        <p14:creationId xmlns:p14="http://schemas.microsoft.com/office/powerpoint/2010/main" val="3563233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2C0B305-9535-4860-8D82-B9E913FCFC71}"/>
              </a:ext>
            </a:extLst>
          </p:cNvPr>
          <p:cNvPicPr>
            <a:picLocks noGrp="1" noChangeAspect="1"/>
          </p:cNvPicPr>
          <p:nvPr>
            <p:ph idx="1"/>
          </p:nvPr>
        </p:nvPicPr>
        <p:blipFill>
          <a:blip r:embed="rId2"/>
          <a:stretch>
            <a:fillRect/>
          </a:stretch>
        </p:blipFill>
        <p:spPr>
          <a:xfrm>
            <a:off x="1957387" y="957263"/>
            <a:ext cx="9468386" cy="4772025"/>
          </a:xfrm>
        </p:spPr>
      </p:pic>
    </p:spTree>
    <p:extLst>
      <p:ext uri="{BB962C8B-B14F-4D97-AF65-F5344CB8AC3E}">
        <p14:creationId xmlns:p14="http://schemas.microsoft.com/office/powerpoint/2010/main" val="2860300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7278B-9622-4F98-BAE2-76146A010010}"/>
              </a:ext>
            </a:extLst>
          </p:cNvPr>
          <p:cNvSpPr>
            <a:spLocks noGrp="1"/>
          </p:cNvSpPr>
          <p:nvPr>
            <p:ph type="title"/>
          </p:nvPr>
        </p:nvSpPr>
        <p:spPr>
          <a:xfrm>
            <a:off x="2143125" y="624110"/>
            <a:ext cx="9361487" cy="1280890"/>
          </a:xfrm>
        </p:spPr>
        <p:txBody>
          <a:bodyPr>
            <a:normAutofit fontScale="90000"/>
          </a:bodyPr>
          <a:lstStyle/>
          <a:p>
            <a:r>
              <a:rPr lang="en-US" sz="4000" b="1" dirty="0">
                <a:latin typeface="Times New Roman" panose="02020603050405020304" pitchFamily="18" charset="0"/>
                <a:cs typeface="Times New Roman" panose="02020603050405020304" pitchFamily="18" charset="0"/>
              </a:rPr>
              <a:t>Are students at the heart of the new business building?</a:t>
            </a:r>
            <a:br>
              <a:rPr lang="en-US" b="1" dirty="0"/>
            </a:br>
            <a:endParaRPr lang="en-IN" dirty="0"/>
          </a:p>
        </p:txBody>
      </p:sp>
      <p:sp>
        <p:nvSpPr>
          <p:cNvPr id="3" name="Content Placeholder 2">
            <a:extLst>
              <a:ext uri="{FF2B5EF4-FFF2-40B4-BE49-F238E27FC236}">
                <a16:creationId xmlns:a16="http://schemas.microsoft.com/office/drawing/2014/main" id="{02A517D0-9125-4D94-A3D4-BEC32D20E028}"/>
              </a:ext>
            </a:extLst>
          </p:cNvPr>
          <p:cNvSpPr>
            <a:spLocks noGrp="1"/>
          </p:cNvSpPr>
          <p:nvPr>
            <p:ph idx="1"/>
          </p:nvPr>
        </p:nvSpPr>
        <p:spPr>
          <a:xfrm>
            <a:off x="2143125" y="2133600"/>
            <a:ext cx="9361487" cy="3777622"/>
          </a:xfrm>
        </p:spPr>
        <p:txBody>
          <a:bodyPr>
            <a:normAutofit/>
          </a:bodyPr>
          <a:lstStyle/>
          <a:p>
            <a:pPr algn="just"/>
            <a:r>
              <a:rPr lang="en-US" sz="2400" dirty="0">
                <a:latin typeface="Times New Roman" panose="02020603050405020304" pitchFamily="18" charset="0"/>
                <a:cs typeface="Times New Roman" panose="02020603050405020304" pitchFamily="18" charset="0"/>
              </a:rPr>
              <a:t>Are undergraduate students wanted in this building? I pose this as a serious question. It is based on these issues that I have serious reason to believe this building was not built for undergraduate business students to study, but rather as a space for start-ups, executives, conferences, and the generation of revenue. It better serves as a means of soaking up some of the extra students from the overcrowded Arts Block than as a genuinely student-inclusive space.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0413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385DFA-FE54-4293-BD78-59A0F6E397E4}"/>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There is no doubt that the new Business Building is beautiful. It is sleek, the architecture is modern and future-focused. It is fully accessible for people with disabilities and it is an almost zero-energy building – these qualities should be recognized and applauded.</a:t>
            </a:r>
          </a:p>
          <a:p>
            <a:pPr algn="just"/>
            <a:r>
              <a:rPr lang="en-US" sz="2400" dirty="0">
                <a:latin typeface="Times New Roman" panose="02020603050405020304" pitchFamily="18" charset="0"/>
                <a:cs typeface="Times New Roman" panose="02020603050405020304" pitchFamily="18" charset="0"/>
              </a:rPr>
              <a:t>Trinity is on the cusp of starting its new €1 billion campus in the Docklands, and I look forward to one day seeing it. However, I do hope that Trinity remembers that its core will always be its students, and that their educational needs come first.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0851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57B332-5B3D-4ADE-B4E7-C7BC9E3708F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92880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F760-76BC-4456-8816-8B1886F911E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Maslow’s Hierarchy of Needs</a:t>
            </a:r>
            <a:br>
              <a:rPr lang="en-IN" dirty="0"/>
            </a:br>
            <a:endParaRPr lang="en-IN" dirty="0"/>
          </a:p>
        </p:txBody>
      </p:sp>
      <p:pic>
        <p:nvPicPr>
          <p:cNvPr id="1039" name="Picture 15">
            <a:extLst>
              <a:ext uri="{FF2B5EF4-FFF2-40B4-BE49-F238E27FC236}">
                <a16:creationId xmlns:a16="http://schemas.microsoft.com/office/drawing/2014/main" id="{86EFC0DB-19C4-4B09-8167-C648D03FC3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2222" y="1580444"/>
            <a:ext cx="7631929" cy="4653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08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94079-460D-405A-8348-8F2DB7978CE9}"/>
              </a:ext>
            </a:extLst>
          </p:cNvPr>
          <p:cNvSpPr>
            <a:spLocks noGrp="1"/>
          </p:cNvSpPr>
          <p:nvPr>
            <p:ph type="title"/>
          </p:nvPr>
        </p:nvSpPr>
        <p:spPr/>
        <p:txBody>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rPr>
              <a:t>Features of Marketing</a:t>
            </a:r>
          </a:p>
        </p:txBody>
      </p:sp>
      <p:sp>
        <p:nvSpPr>
          <p:cNvPr id="3" name="Content Placeholder 2">
            <a:extLst>
              <a:ext uri="{FF2B5EF4-FFF2-40B4-BE49-F238E27FC236}">
                <a16:creationId xmlns:a16="http://schemas.microsoft.com/office/drawing/2014/main" id="{26CF00EB-06F6-465C-AEB2-DD93F9FB662B}"/>
              </a:ext>
            </a:extLst>
          </p:cNvPr>
          <p:cNvSpPr>
            <a:spLocks noGrp="1"/>
          </p:cNvSpPr>
          <p:nvPr>
            <p:ph idx="1"/>
          </p:nvPr>
        </p:nvSpPr>
        <p:spPr/>
        <p:txBody>
          <a:bodyPr>
            <a:normAutofit/>
          </a:bodyPr>
          <a:lstStyle/>
          <a:p>
            <a:pPr algn="just"/>
            <a:r>
              <a:rPr lang="en-IN" sz="2400" dirty="0">
                <a:latin typeface="Times New Roman" panose="02020603050405020304" pitchFamily="18" charset="0"/>
                <a:cs typeface="Times New Roman" panose="02020603050405020304" pitchFamily="18" charset="0"/>
              </a:rPr>
              <a:t>Identifying needs and wants</a:t>
            </a:r>
          </a:p>
          <a:p>
            <a:pPr algn="just"/>
            <a:r>
              <a:rPr lang="en-IN" sz="2400" dirty="0">
                <a:latin typeface="Times New Roman" panose="02020603050405020304" pitchFamily="18" charset="0"/>
                <a:cs typeface="Times New Roman" panose="02020603050405020304" pitchFamily="18" charset="0"/>
              </a:rPr>
              <a:t>Creating a market offering</a:t>
            </a:r>
          </a:p>
          <a:p>
            <a:pPr algn="just"/>
            <a:r>
              <a:rPr lang="en-IN" sz="2400" dirty="0">
                <a:latin typeface="Times New Roman" panose="02020603050405020304" pitchFamily="18" charset="0"/>
                <a:cs typeface="Times New Roman" panose="02020603050405020304" pitchFamily="18" charset="0"/>
              </a:rPr>
              <a:t>Customer value</a:t>
            </a:r>
          </a:p>
          <a:p>
            <a:pPr algn="just"/>
            <a:r>
              <a:rPr lang="en-IN" sz="2400" dirty="0">
                <a:latin typeface="Times New Roman" panose="02020603050405020304" pitchFamily="18" charset="0"/>
                <a:cs typeface="Times New Roman" panose="02020603050405020304" pitchFamily="18" charset="0"/>
              </a:rPr>
              <a:t>Exchange mechanism</a:t>
            </a:r>
          </a:p>
        </p:txBody>
      </p:sp>
    </p:spTree>
    <p:extLst>
      <p:ext uri="{BB962C8B-B14F-4D97-AF65-F5344CB8AC3E}">
        <p14:creationId xmlns:p14="http://schemas.microsoft.com/office/powerpoint/2010/main" val="3907115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60043-EB7A-4E6F-924A-03DEF1F671EB}"/>
              </a:ext>
            </a:extLst>
          </p:cNvPr>
          <p:cNvSpPr>
            <a:spLocks noGrp="1"/>
          </p:cNvSpPr>
          <p:nvPr>
            <p:ph type="title"/>
          </p:nvPr>
        </p:nvSpPr>
        <p:spPr/>
        <p:txBody>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rPr>
              <a:t>Function Of Marketing</a:t>
            </a:r>
          </a:p>
        </p:txBody>
      </p:sp>
      <p:sp>
        <p:nvSpPr>
          <p:cNvPr id="3" name="Content Placeholder 2">
            <a:extLst>
              <a:ext uri="{FF2B5EF4-FFF2-40B4-BE49-F238E27FC236}">
                <a16:creationId xmlns:a16="http://schemas.microsoft.com/office/drawing/2014/main" id="{874C4B31-F204-46C7-9E82-ACFA5682CDA8}"/>
              </a:ext>
            </a:extLst>
          </p:cNvPr>
          <p:cNvSpPr>
            <a:spLocks noGrp="1"/>
          </p:cNvSpPr>
          <p:nvPr>
            <p:ph idx="1"/>
          </p:nvPr>
        </p:nvSpPr>
        <p:spPr>
          <a:xfrm>
            <a:off x="2589212" y="1905000"/>
            <a:ext cx="8915400" cy="3973689"/>
          </a:xfrm>
        </p:spPr>
        <p:txBody>
          <a:bodyPr>
            <a:noAutofit/>
          </a:bodyPr>
          <a:lstStyle/>
          <a:p>
            <a:r>
              <a:rPr lang="en-IN" sz="2400" dirty="0">
                <a:latin typeface="Times New Roman" panose="02020603050405020304" pitchFamily="18" charset="0"/>
                <a:cs typeface="Times New Roman" panose="02020603050405020304" pitchFamily="18" charset="0"/>
              </a:rPr>
              <a:t>Marketing Research</a:t>
            </a:r>
          </a:p>
          <a:p>
            <a:r>
              <a:rPr lang="en-IN" sz="2400" dirty="0">
                <a:latin typeface="Times New Roman" panose="02020603050405020304" pitchFamily="18" charset="0"/>
                <a:cs typeface="Times New Roman" panose="02020603050405020304" pitchFamily="18" charset="0"/>
              </a:rPr>
              <a:t>Market Planning</a:t>
            </a:r>
          </a:p>
          <a:p>
            <a:r>
              <a:rPr lang="en-IN" sz="2400" dirty="0">
                <a:latin typeface="Times New Roman" panose="02020603050405020304" pitchFamily="18" charset="0"/>
                <a:cs typeface="Times New Roman" panose="02020603050405020304" pitchFamily="18" charset="0"/>
              </a:rPr>
              <a:t>Product design and development</a:t>
            </a:r>
          </a:p>
          <a:p>
            <a:r>
              <a:rPr lang="en-IN" sz="2400" dirty="0">
                <a:latin typeface="Times New Roman" panose="02020603050405020304" pitchFamily="18" charset="0"/>
                <a:cs typeface="Times New Roman" panose="02020603050405020304" pitchFamily="18" charset="0"/>
              </a:rPr>
              <a:t>Buying and assembling</a:t>
            </a:r>
          </a:p>
          <a:p>
            <a:r>
              <a:rPr lang="en-IN" sz="2400" dirty="0">
                <a:latin typeface="Times New Roman" panose="02020603050405020304" pitchFamily="18" charset="0"/>
                <a:cs typeface="Times New Roman" panose="02020603050405020304" pitchFamily="18" charset="0"/>
              </a:rPr>
              <a:t>Packaging and labelling</a:t>
            </a:r>
          </a:p>
          <a:p>
            <a:r>
              <a:rPr lang="en-IN" sz="2400" dirty="0">
                <a:latin typeface="Times New Roman" panose="02020603050405020304" pitchFamily="18" charset="0"/>
                <a:cs typeface="Times New Roman" panose="02020603050405020304" pitchFamily="18" charset="0"/>
              </a:rPr>
              <a:t>Branding</a:t>
            </a:r>
          </a:p>
          <a:p>
            <a:r>
              <a:rPr lang="en-IN" sz="2400" dirty="0">
                <a:latin typeface="Times New Roman" panose="02020603050405020304" pitchFamily="18" charset="0"/>
                <a:cs typeface="Times New Roman" panose="02020603050405020304" pitchFamily="18" charset="0"/>
              </a:rPr>
              <a:t>Pricing of Products</a:t>
            </a:r>
          </a:p>
          <a:p>
            <a:r>
              <a:rPr lang="en-IN" sz="2400" dirty="0">
                <a:latin typeface="Times New Roman" panose="02020603050405020304" pitchFamily="18" charset="0"/>
                <a:cs typeface="Times New Roman" panose="02020603050405020304" pitchFamily="18" charset="0"/>
              </a:rPr>
              <a:t>Storage and warehousing</a:t>
            </a:r>
          </a:p>
        </p:txBody>
      </p:sp>
    </p:spTree>
    <p:extLst>
      <p:ext uri="{BB962C8B-B14F-4D97-AF65-F5344CB8AC3E}">
        <p14:creationId xmlns:p14="http://schemas.microsoft.com/office/powerpoint/2010/main" val="2546409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EE36D-09DB-4497-8DFF-577C7A6B0ECA}"/>
              </a:ext>
            </a:extLst>
          </p:cNvPr>
          <p:cNvSpPr>
            <a:spLocks noGrp="1"/>
          </p:cNvSpPr>
          <p:nvPr>
            <p:ph type="title"/>
          </p:nvPr>
        </p:nvSpPr>
        <p:spPr/>
        <p:txBody>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rPr>
              <a:t>Scope Of Marketing</a:t>
            </a:r>
          </a:p>
        </p:txBody>
      </p:sp>
      <p:sp>
        <p:nvSpPr>
          <p:cNvPr id="3" name="Content Placeholder 2">
            <a:extLst>
              <a:ext uri="{FF2B5EF4-FFF2-40B4-BE49-F238E27FC236}">
                <a16:creationId xmlns:a16="http://schemas.microsoft.com/office/drawing/2014/main" id="{DC13B0AB-A434-41E8-AA04-52730600A125}"/>
              </a:ext>
            </a:extLst>
          </p:cNvPr>
          <p:cNvSpPr>
            <a:spLocks noGrp="1"/>
          </p:cNvSpPr>
          <p:nvPr>
            <p:ph idx="1"/>
          </p:nvPr>
        </p:nvSpPr>
        <p:spPr>
          <a:xfrm>
            <a:off x="2589212" y="1659467"/>
            <a:ext cx="8915400" cy="4251755"/>
          </a:xfrm>
        </p:spPr>
        <p:txBody>
          <a:bodyPr>
            <a:normAutofit fontScale="92500" lnSpcReduction="20000"/>
          </a:bodyPr>
          <a:lstStyle/>
          <a:p>
            <a:pPr marL="0" indent="0" algn="just">
              <a:lnSpc>
                <a:spcPct val="110000"/>
              </a:lnSpc>
              <a:buNone/>
            </a:pPr>
            <a:r>
              <a:rPr lang="en-US" sz="2600" dirty="0">
                <a:latin typeface="Times New Roman" panose="02020603050405020304" pitchFamily="18" charset="0"/>
                <a:cs typeface="Times New Roman" panose="02020603050405020304" pitchFamily="18" charset="0"/>
              </a:rPr>
              <a:t>1. GOODS Physical goods comprise the volume of most countries’ production and marketing effort.</a:t>
            </a:r>
          </a:p>
          <a:p>
            <a:pPr marL="0" indent="0" algn="just">
              <a:lnSpc>
                <a:spcPct val="110000"/>
              </a:lnSpc>
              <a:buNone/>
            </a:pPr>
            <a:r>
              <a:rPr lang="en-US" sz="2600" dirty="0">
                <a:latin typeface="Times New Roman" panose="02020603050405020304" pitchFamily="18" charset="0"/>
                <a:cs typeface="Times New Roman" panose="02020603050405020304" pitchFamily="18" charset="0"/>
              </a:rPr>
              <a:t>2. SERVICES as economies progress, a growing proportion of their activities are concentrated on the production of services. Through organizing a number of services and goods, one can generate, stage, and market experiences.</a:t>
            </a:r>
          </a:p>
          <a:p>
            <a:pPr marL="0" indent="0" algn="just">
              <a:lnSpc>
                <a:spcPct val="110000"/>
              </a:lnSpc>
              <a:buNone/>
            </a:pPr>
            <a:r>
              <a:rPr lang="en-US" sz="2600" dirty="0">
                <a:latin typeface="Times New Roman" panose="02020603050405020304" pitchFamily="18" charset="0"/>
                <a:cs typeface="Times New Roman" panose="02020603050405020304" pitchFamily="18" charset="0"/>
              </a:rPr>
              <a:t>3. EXPERIENCES Marketers endorse time-based events. </a:t>
            </a:r>
          </a:p>
          <a:p>
            <a:pPr marL="0" indent="0" algn="just">
              <a:lnSpc>
                <a:spcPct val="110000"/>
              </a:lnSpc>
              <a:buNone/>
            </a:pPr>
            <a:r>
              <a:rPr lang="en-US" sz="2600" dirty="0">
                <a:latin typeface="Times New Roman" panose="02020603050405020304" pitchFamily="18" charset="0"/>
                <a:cs typeface="Times New Roman" panose="02020603050405020304" pitchFamily="18" charset="0"/>
              </a:rPr>
              <a:t>4. EVENTS</a:t>
            </a:r>
          </a:p>
          <a:p>
            <a:pPr marL="0" indent="0" algn="just">
              <a:lnSpc>
                <a:spcPct val="110000"/>
              </a:lnSpc>
              <a:buNone/>
            </a:pPr>
            <a:r>
              <a:rPr lang="en-US" sz="2600" dirty="0">
                <a:latin typeface="Times New Roman" panose="02020603050405020304" pitchFamily="18" charset="0"/>
                <a:cs typeface="Times New Roman" panose="02020603050405020304" pitchFamily="18" charset="0"/>
              </a:rPr>
              <a:t>5. PERSONS celebrity marketing has turn into a main and popular business.</a:t>
            </a:r>
          </a:p>
          <a:p>
            <a:endParaRPr lang="en-IN" dirty="0"/>
          </a:p>
        </p:txBody>
      </p:sp>
    </p:spTree>
    <p:extLst>
      <p:ext uri="{BB962C8B-B14F-4D97-AF65-F5344CB8AC3E}">
        <p14:creationId xmlns:p14="http://schemas.microsoft.com/office/powerpoint/2010/main" val="1312844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10C26C-4183-4D18-BADF-4A3533DF3562}"/>
              </a:ext>
            </a:extLst>
          </p:cNvPr>
          <p:cNvSpPr>
            <a:spLocks noGrp="1"/>
          </p:cNvSpPr>
          <p:nvPr>
            <p:ph idx="1"/>
          </p:nvPr>
        </p:nvSpPr>
        <p:spPr>
          <a:xfrm>
            <a:off x="2201333" y="869244"/>
            <a:ext cx="9303279" cy="5041978"/>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6. PLACES Place marketers consist of economic development specialists, real estate agents, commercial banks, local business associations, and advertising and public relations agencies.</a:t>
            </a:r>
          </a:p>
          <a:p>
            <a:pPr marL="0" indent="0" algn="just">
              <a:buNone/>
            </a:pPr>
            <a:r>
              <a:rPr lang="en-US" sz="2400" dirty="0">
                <a:latin typeface="Times New Roman" panose="02020603050405020304" pitchFamily="18" charset="0"/>
                <a:cs typeface="Times New Roman" panose="02020603050405020304" pitchFamily="18" charset="0"/>
              </a:rPr>
              <a:t>7. PROPERTIES are intangible rights of ownerships of either real property organizations aggressively labor to create a strong, positive image in the mind of their publics. </a:t>
            </a:r>
          </a:p>
          <a:p>
            <a:pPr marL="0" indent="0" algn="just">
              <a:buNone/>
            </a:pPr>
            <a:r>
              <a:rPr lang="en-US" sz="2400" dirty="0">
                <a:latin typeface="Times New Roman" panose="02020603050405020304" pitchFamily="18" charset="0"/>
                <a:cs typeface="Times New Roman" panose="02020603050405020304" pitchFamily="18" charset="0"/>
              </a:rPr>
              <a:t>8. ORGANIZATIONS</a:t>
            </a:r>
          </a:p>
          <a:p>
            <a:pPr marL="0" indent="0" algn="just">
              <a:buNone/>
            </a:pPr>
            <a:r>
              <a:rPr lang="en-US" sz="2400" dirty="0">
                <a:latin typeface="Times New Roman" panose="02020603050405020304" pitchFamily="18" charset="0"/>
                <a:cs typeface="Times New Roman" panose="02020603050405020304" pitchFamily="18" charset="0"/>
              </a:rPr>
              <a:t>9.INFORMATION The production, packaging, and distribution of information is one of society’s chief industries.</a:t>
            </a:r>
          </a:p>
          <a:p>
            <a:pPr marL="0" indent="0" algn="just">
              <a:buNone/>
            </a:pPr>
            <a:r>
              <a:rPr lang="en-US" sz="2400" dirty="0">
                <a:latin typeface="Times New Roman" panose="02020603050405020304" pitchFamily="18" charset="0"/>
                <a:cs typeface="Times New Roman" panose="02020603050405020304" pitchFamily="18" charset="0"/>
              </a:rPr>
              <a:t>10. IDEALS Each market offering has a fundamental idea at its core.</a:t>
            </a:r>
          </a:p>
          <a:p>
            <a:pPr marL="0" indent="0">
              <a:buNone/>
            </a:pPr>
            <a:endParaRPr lang="en-IN" dirty="0"/>
          </a:p>
        </p:txBody>
      </p:sp>
    </p:spTree>
    <p:extLst>
      <p:ext uri="{BB962C8B-B14F-4D97-AF65-F5344CB8AC3E}">
        <p14:creationId xmlns:p14="http://schemas.microsoft.com/office/powerpoint/2010/main" val="3827052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36EAC-2952-4441-B4D2-9743106D9487}"/>
              </a:ext>
            </a:extLst>
          </p:cNvPr>
          <p:cNvSpPr>
            <a:spLocks noGrp="1"/>
          </p:cNvSpPr>
          <p:nvPr>
            <p:ph type="title"/>
          </p:nvPr>
        </p:nvSpPr>
        <p:spPr>
          <a:xfrm>
            <a:off x="2412303" y="534933"/>
            <a:ext cx="8911687" cy="1280890"/>
          </a:xfrm>
        </p:spPr>
        <p:txBody>
          <a:bodyPr/>
          <a:lstStyle/>
          <a:p>
            <a:r>
              <a:rPr lang="en-IN" b="1" dirty="0">
                <a:solidFill>
                  <a:schemeClr val="tx1"/>
                </a:solidFill>
                <a:latin typeface="Times New Roman" panose="02020603050405020304" pitchFamily="18" charset="0"/>
                <a:cs typeface="Times New Roman" panose="02020603050405020304" pitchFamily="18" charset="0"/>
              </a:rPr>
              <a:t>What Is Market Research?</a:t>
            </a:r>
          </a:p>
        </p:txBody>
      </p:sp>
      <p:sp>
        <p:nvSpPr>
          <p:cNvPr id="3" name="Content Placeholder 2">
            <a:extLst>
              <a:ext uri="{FF2B5EF4-FFF2-40B4-BE49-F238E27FC236}">
                <a16:creationId xmlns:a16="http://schemas.microsoft.com/office/drawing/2014/main" id="{507185EC-4E7E-4CD2-ADBF-40649EB2660C}"/>
              </a:ext>
            </a:extLst>
          </p:cNvPr>
          <p:cNvSpPr>
            <a:spLocks noGrp="1"/>
          </p:cNvSpPr>
          <p:nvPr>
            <p:ph idx="1"/>
          </p:nvPr>
        </p:nvSpPr>
        <p:spPr>
          <a:xfrm>
            <a:off x="2133600" y="1905000"/>
            <a:ext cx="9190390" cy="3777622"/>
          </a:xfrm>
        </p:spPr>
        <p:txBody>
          <a:bodyPr/>
          <a:lstStyle/>
          <a:p>
            <a:pPr algn="just"/>
            <a:r>
              <a:rPr lang="en-US" sz="2400" dirty="0">
                <a:latin typeface="Times New Roman" panose="02020603050405020304" pitchFamily="18" charset="0"/>
                <a:cs typeface="Times New Roman" panose="02020603050405020304" pitchFamily="18" charset="0"/>
              </a:rPr>
              <a:t>The process of gathering, analyzing and interpreting information about a </a:t>
            </a:r>
            <a:r>
              <a:rPr lang="en-US" sz="2400" b="1" dirty="0">
                <a:latin typeface="Times New Roman" panose="02020603050405020304" pitchFamily="18" charset="0"/>
                <a:cs typeface="Times New Roman" panose="02020603050405020304" pitchFamily="18" charset="0"/>
              </a:rPr>
              <a:t>market</a:t>
            </a:r>
            <a:r>
              <a:rPr lang="en-US" sz="2400" dirty="0">
                <a:latin typeface="Times New Roman" panose="02020603050405020304" pitchFamily="18" charset="0"/>
                <a:cs typeface="Times New Roman" panose="02020603050405020304" pitchFamily="18" charset="0"/>
              </a:rPr>
              <a:t>, about a product or service to be offered for sale in that </a:t>
            </a:r>
            <a:r>
              <a:rPr lang="en-US" sz="2400" b="1" dirty="0">
                <a:latin typeface="Times New Roman" panose="02020603050405020304" pitchFamily="18" charset="0"/>
                <a:cs typeface="Times New Roman" panose="02020603050405020304" pitchFamily="18" charset="0"/>
              </a:rPr>
              <a:t>market</a:t>
            </a:r>
            <a:r>
              <a:rPr lang="en-US" sz="2400" dirty="0">
                <a:latin typeface="Times New Roman" panose="02020603050405020304" pitchFamily="18" charset="0"/>
                <a:cs typeface="Times New Roman" panose="02020603050405020304" pitchFamily="18" charset="0"/>
              </a:rPr>
              <a:t>, and about the past, present and potential customers for the product or service; </a:t>
            </a:r>
            <a:r>
              <a:rPr lang="en-US" sz="2400" b="1" dirty="0">
                <a:latin typeface="Times New Roman" panose="02020603050405020304" pitchFamily="18" charset="0"/>
                <a:cs typeface="Times New Roman" panose="02020603050405020304" pitchFamily="18" charset="0"/>
              </a:rPr>
              <a:t>research</a:t>
            </a:r>
            <a:r>
              <a:rPr lang="en-US" sz="2400" dirty="0">
                <a:latin typeface="Times New Roman" panose="02020603050405020304" pitchFamily="18" charset="0"/>
                <a:cs typeface="Times New Roman" panose="02020603050405020304" pitchFamily="18" charset="0"/>
              </a:rPr>
              <a:t> into the characteristics, spending habits, location and needs of your..</a:t>
            </a:r>
          </a:p>
          <a:p>
            <a:pPr algn="just"/>
            <a:r>
              <a:rPr lang="en-US" sz="2400" dirty="0">
                <a:latin typeface="Times New Roman" panose="02020603050405020304" pitchFamily="18" charset="0"/>
                <a:cs typeface="Times New Roman" panose="02020603050405020304" pitchFamily="18" charset="0"/>
              </a:rPr>
              <a:t>Market research is an organized effort to gather information about target markets or customers. It is a very important component of business strategy.</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67399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FD3B5-DB31-4C99-98C6-F49838456CA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How To Do Market Research</a:t>
            </a:r>
            <a:br>
              <a:rPr lang="en-US" dirty="0"/>
            </a:br>
            <a:endParaRPr lang="en-IN" dirty="0"/>
          </a:p>
        </p:txBody>
      </p:sp>
      <p:sp>
        <p:nvSpPr>
          <p:cNvPr id="3" name="Content Placeholder 2">
            <a:extLst>
              <a:ext uri="{FF2B5EF4-FFF2-40B4-BE49-F238E27FC236}">
                <a16:creationId xmlns:a16="http://schemas.microsoft.com/office/drawing/2014/main" id="{CC4FE1CF-449F-42B8-ABD7-67C6558ADEA6}"/>
              </a:ext>
            </a:extLst>
          </p:cNvPr>
          <p:cNvSpPr>
            <a:spLocks noGrp="1"/>
          </p:cNvSpPr>
          <p:nvPr>
            <p:ph idx="1"/>
          </p:nvPr>
        </p:nvSpPr>
        <p:spPr/>
        <p:txBody>
          <a:bodyPr/>
          <a:lstStyle/>
          <a:p>
            <a:pPr marL="457200" indent="-457200" algn="just" fontAlgn="base">
              <a:buFont typeface="+mj-lt"/>
              <a:buAutoNum type="arabicPeriod"/>
            </a:pPr>
            <a:r>
              <a:rPr lang="en-US" sz="2400" dirty="0">
                <a:latin typeface="Times New Roman" panose="02020603050405020304" pitchFamily="18" charset="0"/>
                <a:cs typeface="Times New Roman" panose="02020603050405020304" pitchFamily="18" charset="0"/>
              </a:rPr>
              <a:t>Define your buyer persona.</a:t>
            </a:r>
          </a:p>
          <a:p>
            <a:pPr marL="457200" indent="-457200" algn="just" fontAlgn="base">
              <a:buFont typeface="+mj-lt"/>
              <a:buAutoNum type="arabicPeriod"/>
            </a:pPr>
            <a:r>
              <a:rPr lang="en-US" sz="2400" dirty="0">
                <a:latin typeface="Times New Roman" panose="02020603050405020304" pitchFamily="18" charset="0"/>
                <a:cs typeface="Times New Roman" panose="02020603050405020304" pitchFamily="18" charset="0"/>
              </a:rPr>
              <a:t>Identify a portion of that persona to engage.</a:t>
            </a:r>
          </a:p>
          <a:p>
            <a:pPr marL="457200" indent="-457200" algn="just" fontAlgn="base">
              <a:buFont typeface="+mj-lt"/>
              <a:buAutoNum type="arabicPeriod"/>
            </a:pPr>
            <a:r>
              <a:rPr lang="en-US" sz="2400" dirty="0">
                <a:latin typeface="Times New Roman" panose="02020603050405020304" pitchFamily="18" charset="0"/>
                <a:cs typeface="Times New Roman" panose="02020603050405020304" pitchFamily="18" charset="0"/>
              </a:rPr>
              <a:t>Engage your market research participants.</a:t>
            </a:r>
          </a:p>
          <a:p>
            <a:pPr marL="457200" indent="-457200" algn="just" fontAlgn="base">
              <a:buFont typeface="+mj-lt"/>
              <a:buAutoNum type="arabicPeriod"/>
            </a:pPr>
            <a:r>
              <a:rPr lang="en-US" sz="2400" dirty="0">
                <a:latin typeface="Times New Roman" panose="02020603050405020304" pitchFamily="18" charset="0"/>
                <a:cs typeface="Times New Roman" panose="02020603050405020304" pitchFamily="18" charset="0"/>
              </a:rPr>
              <a:t>Prepare your research questions.</a:t>
            </a:r>
          </a:p>
          <a:p>
            <a:pPr marL="457200" indent="-457200" algn="just" fontAlgn="base">
              <a:buFont typeface="+mj-lt"/>
              <a:buAutoNum type="arabicPeriod"/>
            </a:pPr>
            <a:r>
              <a:rPr lang="en-US" sz="2400" dirty="0">
                <a:latin typeface="Times New Roman" panose="02020603050405020304" pitchFamily="18" charset="0"/>
                <a:cs typeface="Times New Roman" panose="02020603050405020304" pitchFamily="18" charset="0"/>
              </a:rPr>
              <a:t>List your primary competitors.</a:t>
            </a:r>
          </a:p>
          <a:p>
            <a:pPr marL="457200" indent="-457200" algn="just" fontAlgn="base">
              <a:buFont typeface="+mj-lt"/>
              <a:buAutoNum type="arabicPeriod"/>
            </a:pPr>
            <a:r>
              <a:rPr lang="en-US" sz="2400" dirty="0">
                <a:latin typeface="Times New Roman" panose="02020603050405020304" pitchFamily="18" charset="0"/>
                <a:cs typeface="Times New Roman" panose="02020603050405020304" pitchFamily="18" charset="0"/>
              </a:rPr>
              <a:t>Summarize your findings.</a:t>
            </a:r>
          </a:p>
          <a:p>
            <a:endParaRPr lang="en-IN" dirty="0"/>
          </a:p>
        </p:txBody>
      </p:sp>
    </p:spTree>
    <p:extLst>
      <p:ext uri="{BB962C8B-B14F-4D97-AF65-F5344CB8AC3E}">
        <p14:creationId xmlns:p14="http://schemas.microsoft.com/office/powerpoint/2010/main" val="407390944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1441</TotalTime>
  <Words>1590</Words>
  <Application>Microsoft Office PowerPoint</Application>
  <PresentationFormat>Widescreen</PresentationFormat>
  <Paragraphs>87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Century Gothic</vt:lpstr>
      <vt:lpstr>Times New Roman</vt:lpstr>
      <vt:lpstr>Wingdings 3</vt:lpstr>
      <vt:lpstr>Wisp</vt:lpstr>
      <vt:lpstr>MARKET RESEARCH AND BUSINESS BUILDING</vt:lpstr>
      <vt:lpstr>Marketing</vt:lpstr>
      <vt:lpstr>Maslow’s Hierarchy of Needs </vt:lpstr>
      <vt:lpstr>Features of Marketing</vt:lpstr>
      <vt:lpstr>Function Of Marketing</vt:lpstr>
      <vt:lpstr>Scope Of Marketing</vt:lpstr>
      <vt:lpstr>PowerPoint Presentation</vt:lpstr>
      <vt:lpstr>What Is Market Research?</vt:lpstr>
      <vt:lpstr>How To Do Market Research </vt:lpstr>
      <vt:lpstr>Conducting thorough market research can help businesses grow better, but doing it right is just as important. Here's how to do market research step-by-step.</vt:lpstr>
      <vt:lpstr>1. Define your buyer persona</vt:lpstr>
      <vt:lpstr>2. Identify a portion of that persona to engage. </vt:lpstr>
      <vt:lpstr>3. Engage your market research participants </vt:lpstr>
      <vt:lpstr>PowerPoint Presentation</vt:lpstr>
      <vt:lpstr>5. List your primary competitors. </vt:lpstr>
      <vt:lpstr>6. Summarize your findings. </vt:lpstr>
      <vt:lpstr>BUSINESS MODELLING</vt:lpstr>
      <vt:lpstr>PowerPoint Presentation</vt:lpstr>
      <vt:lpstr>PowerPoint Presentation</vt:lpstr>
      <vt:lpstr>PowerPoint Presentation</vt:lpstr>
      <vt:lpstr>Are students at the heart of the new business building?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RESEARCH AND BUSINESS BUILDING</dc:title>
  <dc:creator>MUZAMMIL</dc:creator>
  <cp:lastModifiedBy>MUZAMMIL</cp:lastModifiedBy>
  <cp:revision>16</cp:revision>
  <dcterms:created xsi:type="dcterms:W3CDTF">2020-01-23T14:31:13Z</dcterms:created>
  <dcterms:modified xsi:type="dcterms:W3CDTF">2020-01-24T18:01:46Z</dcterms:modified>
</cp:coreProperties>
</file>