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64" r:id="rId5"/>
    <p:sldId id="262" r:id="rId6"/>
    <p:sldId id="257" r:id="rId7"/>
    <p:sldId id="258" r:id="rId8"/>
    <p:sldId id="259" r:id="rId9"/>
    <p:sldId id="260" r:id="rId10"/>
    <p:sldId id="265" r:id="rId11"/>
    <p:sldId id="268" r:id="rId12"/>
    <p:sldId id="267"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10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9645">
              <a:srgbClr val="E8E6E3"/>
            </a:gs>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8069-05A6-462F-8C3B-B1F85F85CDB3}"/>
              </a:ext>
            </a:extLst>
          </p:cNvPr>
          <p:cNvSpPr>
            <a:spLocks noGrp="1"/>
          </p:cNvSpPr>
          <p:nvPr>
            <p:ph type="ctrTitle"/>
          </p:nvPr>
        </p:nvSpPr>
        <p:spPr>
          <a:xfrm>
            <a:off x="2293601" y="1015999"/>
            <a:ext cx="8825955" cy="4013201"/>
          </a:xfrm>
        </p:spPr>
        <p:txBody>
          <a:bodyPr>
            <a:noAutofit/>
          </a:bodyPr>
          <a:lstStyle/>
          <a:p>
            <a:r>
              <a:rPr lang="en-IN" sz="4400" b="1" dirty="0">
                <a:latin typeface="Times New Roman" panose="02020603050405020304" pitchFamily="18" charset="0"/>
                <a:cs typeface="Times New Roman" panose="02020603050405020304" pitchFamily="18" charset="0"/>
              </a:rPr>
              <a:t>MARKET RESEARCH AND BUSINESS BUILDING</a:t>
            </a:r>
            <a:br>
              <a:rPr lang="en-IN" sz="4400" dirty="0">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br>
              <a:rPr lang="en-IN" sz="4000" dirty="0"/>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06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AAFB4F-ECF6-490D-9EDA-3B479B3B3592}"/>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PEST analysis</a:t>
            </a:r>
            <a:r>
              <a:rPr lang="en-US" dirty="0">
                <a:latin typeface="Times New Roman" panose="02020603050405020304" pitchFamily="18" charset="0"/>
                <a:cs typeface="Times New Roman" panose="02020603050405020304" pitchFamily="18" charset="0"/>
              </a:rPr>
              <a:t>: PEST is an analysis about external environment . It includes a complete examine of a firm's Political, Economical, Social and Technological external factors. which may impact firms objective or profitability. They may become a benefit for the firm or harm its productivity</a:t>
            </a:r>
          </a:p>
          <a:p>
            <a:pPr algn="just"/>
            <a:r>
              <a:rPr lang="en-US" b="1" dirty="0">
                <a:latin typeface="Times New Roman" panose="02020603050405020304" pitchFamily="18" charset="0"/>
                <a:cs typeface="Times New Roman" panose="02020603050405020304" pitchFamily="18" charset="0"/>
              </a:rPr>
              <a:t>Brand health tracker</a:t>
            </a:r>
            <a:r>
              <a:rPr lang="en-US" dirty="0">
                <a:latin typeface="Times New Roman" panose="02020603050405020304" pitchFamily="18" charset="0"/>
                <a:cs typeface="Times New Roman" panose="02020603050405020304" pitchFamily="18" charset="0"/>
              </a:rPr>
              <a:t>: Brand tracking is way of continuously measuring the health of a brand, both in terms of consumers’ usage of it (i.e. Brand Funnel) and what they think about it. Brand health can be measured in a number of ways, such as brand awareness, brand equity, brand usage and brand loyalty</a:t>
            </a:r>
          </a:p>
          <a:p>
            <a:endParaRPr lang="en-IN" dirty="0"/>
          </a:p>
        </p:txBody>
      </p:sp>
    </p:spTree>
    <p:extLst>
      <p:ext uri="{BB962C8B-B14F-4D97-AF65-F5344CB8AC3E}">
        <p14:creationId xmlns:p14="http://schemas.microsoft.com/office/powerpoint/2010/main" val="177021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6222-F7E1-4818-B517-30AE1D01ABCD}"/>
              </a:ext>
            </a:extLst>
          </p:cNvPr>
          <p:cNvSpPr>
            <a:spLocks noGrp="1"/>
          </p:cNvSpPr>
          <p:nvPr>
            <p:ph type="title"/>
          </p:nvPr>
        </p:nvSpPr>
        <p:spPr>
          <a:xfrm>
            <a:off x="1271588" y="404070"/>
            <a:ext cx="9603275" cy="1049235"/>
          </a:xfrm>
        </p:spPr>
        <p:txBody>
          <a:bodyPr>
            <a:normAutofit/>
          </a:bodyPr>
          <a:lstStyle/>
          <a:p>
            <a:r>
              <a:rPr lang="en-IN" sz="3600" cap="none" dirty="0">
                <a:latin typeface="Times New Roman" panose="02020603050405020304" pitchFamily="18" charset="0"/>
                <a:cs typeface="Times New Roman" panose="02020603050405020304" pitchFamily="18" charset="0"/>
              </a:rPr>
              <a:t>Marketing With The People</a:t>
            </a:r>
          </a:p>
        </p:txBody>
      </p:sp>
      <p:pic>
        <p:nvPicPr>
          <p:cNvPr id="5" name="Content Placeholder 4">
            <a:extLst>
              <a:ext uri="{FF2B5EF4-FFF2-40B4-BE49-F238E27FC236}">
                <a16:creationId xmlns:a16="http://schemas.microsoft.com/office/drawing/2014/main" id="{2D7B0CB8-BDAC-4D21-B4E7-B377723AE7D4}"/>
              </a:ext>
            </a:extLst>
          </p:cNvPr>
          <p:cNvPicPr>
            <a:picLocks noGrp="1" noChangeAspect="1"/>
          </p:cNvPicPr>
          <p:nvPr>
            <p:ph idx="1"/>
          </p:nvPr>
        </p:nvPicPr>
        <p:blipFill>
          <a:blip r:embed="rId2"/>
          <a:stretch>
            <a:fillRect/>
          </a:stretch>
        </p:blipFill>
        <p:spPr>
          <a:xfrm>
            <a:off x="1271588" y="1453305"/>
            <a:ext cx="9783266" cy="4237484"/>
          </a:xfrm>
        </p:spPr>
      </p:pic>
    </p:spTree>
    <p:extLst>
      <p:ext uri="{BB962C8B-B14F-4D97-AF65-F5344CB8AC3E}">
        <p14:creationId xmlns:p14="http://schemas.microsoft.com/office/powerpoint/2010/main" val="351277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A34F-47ED-4FC6-BA7D-8E2A2D521274}"/>
              </a:ext>
            </a:extLst>
          </p:cNvPr>
          <p:cNvSpPr>
            <a:spLocks noGrp="1"/>
          </p:cNvSpPr>
          <p:nvPr>
            <p:ph type="title"/>
          </p:nvPr>
        </p:nvSpPr>
        <p:spPr/>
        <p:txBody>
          <a:bodyPr>
            <a:normAutofit/>
          </a:bodyPr>
          <a:lstStyle/>
          <a:p>
            <a:r>
              <a:rPr lang="en-IN" sz="3600" cap="none" dirty="0">
                <a:latin typeface="Times New Roman" panose="02020603050405020304" pitchFamily="18" charset="0"/>
                <a:cs typeface="Times New Roman" panose="02020603050405020304" pitchFamily="18" charset="0"/>
              </a:rPr>
              <a:t>Market Research Helps:</a:t>
            </a:r>
          </a:p>
        </p:txBody>
      </p:sp>
      <p:sp>
        <p:nvSpPr>
          <p:cNvPr id="3" name="Content Placeholder 2">
            <a:extLst>
              <a:ext uri="{FF2B5EF4-FFF2-40B4-BE49-F238E27FC236}">
                <a16:creationId xmlns:a16="http://schemas.microsoft.com/office/drawing/2014/main" id="{1FFFCD4D-6F04-49A3-BA3E-E3B2BADF9A64}"/>
              </a:ext>
            </a:extLst>
          </p:cNvPr>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Market research</a:t>
            </a:r>
            <a:r>
              <a:rPr lang="en-US" sz="2400" dirty="0">
                <a:latin typeface="Times New Roman" panose="02020603050405020304" pitchFamily="18" charset="0"/>
                <a:cs typeface="Times New Roman" panose="02020603050405020304" pitchFamily="18" charset="0"/>
              </a:rPr>
              <a:t> can replace assumptions and guesses with fact; it gives kids in your community and their parents a voice with which to tell you their needs; and it will empower you with specific, concrete information for stakeholders to get their buy-in and support for your community's OST needs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154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5259-A6FC-4CD2-9ACC-60F1808A319B}"/>
              </a:ext>
            </a:extLst>
          </p:cNvPr>
          <p:cNvSpPr>
            <a:spLocks noGrp="1"/>
          </p:cNvSpPr>
          <p:nvPr>
            <p:ph type="title"/>
          </p:nvPr>
        </p:nvSpPr>
        <p:spPr>
          <a:xfrm>
            <a:off x="1528764" y="279901"/>
            <a:ext cx="9789012" cy="1049235"/>
          </a:xfrm>
        </p:spPr>
        <p:txBody>
          <a:bodyPr>
            <a:normAutofit/>
          </a:bodyPr>
          <a:lstStyle/>
          <a:p>
            <a:r>
              <a:rPr lang="en-IN" sz="3600" dirty="0">
                <a:latin typeface="Times New Roman" panose="02020603050405020304" pitchFamily="18" charset="0"/>
                <a:cs typeface="Times New Roman" panose="02020603050405020304" pitchFamily="18" charset="0"/>
              </a:rPr>
              <a:t>Business building</a:t>
            </a:r>
          </a:p>
        </p:txBody>
      </p:sp>
      <p:pic>
        <p:nvPicPr>
          <p:cNvPr id="5" name="Content Placeholder 4">
            <a:extLst>
              <a:ext uri="{FF2B5EF4-FFF2-40B4-BE49-F238E27FC236}">
                <a16:creationId xmlns:a16="http://schemas.microsoft.com/office/drawing/2014/main" id="{CEC6BB7B-8ABB-4738-8644-C35A17D18F86}"/>
              </a:ext>
            </a:extLst>
          </p:cNvPr>
          <p:cNvPicPr>
            <a:picLocks noGrp="1" noChangeAspect="1"/>
          </p:cNvPicPr>
          <p:nvPr>
            <p:ph idx="1"/>
          </p:nvPr>
        </p:nvPicPr>
        <p:blipFill rotWithShape="1">
          <a:blip r:embed="rId2"/>
          <a:srcRect b="8571"/>
          <a:stretch/>
        </p:blipFill>
        <p:spPr>
          <a:xfrm>
            <a:off x="1528763" y="1329136"/>
            <a:ext cx="9340354" cy="4271564"/>
          </a:xfrm>
        </p:spPr>
      </p:pic>
    </p:spTree>
    <p:extLst>
      <p:ext uri="{BB962C8B-B14F-4D97-AF65-F5344CB8AC3E}">
        <p14:creationId xmlns:p14="http://schemas.microsoft.com/office/powerpoint/2010/main" val="206869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6D67B-FCBD-42FB-9F40-3A57A4562F72}"/>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As many entrepreneurs know, dedicating time and energy to a business venture is a job all its own. It takes willpower to start a business at any age, but starting your first enterprise while still in school is especially challenging.</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133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D5C018-01AD-48C9-854A-0F637829E8B3}"/>
              </a:ext>
            </a:extLst>
          </p:cNvPr>
          <p:cNvPicPr>
            <a:picLocks noChangeAspect="1"/>
          </p:cNvPicPr>
          <p:nvPr/>
        </p:nvPicPr>
        <p:blipFill>
          <a:blip r:embed="rId2"/>
          <a:stretch>
            <a:fillRect/>
          </a:stretch>
        </p:blipFill>
        <p:spPr>
          <a:xfrm>
            <a:off x="-28576" y="-71440"/>
            <a:ext cx="12192000" cy="6883214"/>
          </a:xfrm>
          <a:prstGeom prst="rect">
            <a:avLst/>
          </a:prstGeom>
        </p:spPr>
      </p:pic>
    </p:spTree>
    <p:extLst>
      <p:ext uri="{BB962C8B-B14F-4D97-AF65-F5344CB8AC3E}">
        <p14:creationId xmlns:p14="http://schemas.microsoft.com/office/powerpoint/2010/main" val="222307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57E8-556F-46D4-8104-DF923FE61A9E}"/>
              </a:ext>
            </a:extLst>
          </p:cNvPr>
          <p:cNvSpPr>
            <a:spLocks noGrp="1"/>
          </p:cNvSpPr>
          <p:nvPr>
            <p:ph type="title"/>
          </p:nvPr>
        </p:nvSpPr>
        <p:spPr/>
        <p:txBody>
          <a:bodyPr/>
          <a:lstStyle/>
          <a:p>
            <a:r>
              <a:rPr lang="en-IN" cap="none" dirty="0">
                <a:latin typeface="Times New Roman" panose="02020603050405020304" pitchFamily="18" charset="0"/>
                <a:cs typeface="Times New Roman" panose="02020603050405020304" pitchFamily="18" charset="0"/>
              </a:rPr>
              <a:t>What is Market Research?</a:t>
            </a:r>
          </a:p>
        </p:txBody>
      </p:sp>
      <p:sp>
        <p:nvSpPr>
          <p:cNvPr id="3" name="Content Placeholder 2">
            <a:extLst>
              <a:ext uri="{FF2B5EF4-FFF2-40B4-BE49-F238E27FC236}">
                <a16:creationId xmlns:a16="http://schemas.microsoft.com/office/drawing/2014/main" id="{9C45C227-7831-4407-97C8-54B27CC7A741}"/>
              </a:ext>
            </a:extLst>
          </p:cNvPr>
          <p:cNvSpPr>
            <a:spLocks noGrp="1"/>
          </p:cNvSpPr>
          <p:nvPr>
            <p:ph idx="1"/>
          </p:nvPr>
        </p:nvSpPr>
        <p:spPr>
          <a:xfrm>
            <a:off x="1451578" y="2213369"/>
            <a:ext cx="9603275" cy="2790878"/>
          </a:xfrm>
        </p:spPr>
        <p:txBody>
          <a:bodyPr>
            <a:normAutofit/>
          </a:bodyPr>
          <a:lstStyle/>
          <a:p>
            <a:pPr algn="just"/>
            <a:r>
              <a:rPr lang="en-IN" sz="2600" dirty="0">
                <a:solidFill>
                  <a:schemeClr val="accent3"/>
                </a:solidFill>
                <a:latin typeface="Times New Roman" panose="02020603050405020304" pitchFamily="18" charset="0"/>
                <a:cs typeface="Times New Roman" panose="02020603050405020304" pitchFamily="18" charset="0"/>
              </a:rPr>
              <a:t>Before we start about market research</a:t>
            </a:r>
            <a:r>
              <a:rPr lang="en-IN" sz="2400" dirty="0">
                <a:solidFill>
                  <a:schemeClr val="accent3"/>
                </a:solidFill>
                <a:latin typeface="Times New Roman" panose="02020603050405020304" pitchFamily="18" charset="0"/>
                <a:cs typeface="Times New Roman" panose="02020603050405020304" pitchFamily="18" charset="0"/>
              </a:rPr>
              <a:t>, </a:t>
            </a:r>
          </a:p>
          <a:p>
            <a:pPr algn="just"/>
            <a:r>
              <a:rPr lang="en-IN" sz="2600" dirty="0">
                <a:latin typeface="Times New Roman" panose="02020603050405020304" pitchFamily="18" charset="0"/>
                <a:cs typeface="Times New Roman" panose="02020603050405020304" pitchFamily="18" charset="0"/>
              </a:rPr>
              <a:t>First we understand what is marketing:</a:t>
            </a:r>
          </a:p>
          <a:p>
            <a:pPr lvl="1" algn="just"/>
            <a:r>
              <a:rPr lang="en-US" sz="2200" dirty="0">
                <a:latin typeface="Times New Roman" panose="02020603050405020304" pitchFamily="18" charset="0"/>
                <a:cs typeface="Times New Roman" panose="02020603050405020304" pitchFamily="18" charset="0"/>
              </a:rPr>
              <a:t>MARKETING is the activity of institutions, and processes for creating, communicating, delivering, and exchanging offerings that have value for customers, clients, partners, and society at large.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69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5067-B339-4B59-94A3-3E09BAFD513E}"/>
              </a:ext>
            </a:extLst>
          </p:cNvPr>
          <p:cNvSpPr>
            <a:spLocks noGrp="1"/>
          </p:cNvSpPr>
          <p:nvPr>
            <p:ph type="title"/>
          </p:nvPr>
        </p:nvSpPr>
        <p:spPr/>
        <p:txBody>
          <a:bodyPr>
            <a:normAutofit/>
          </a:bodyPr>
          <a:lstStyle/>
          <a:p>
            <a:r>
              <a:rPr lang="en-IN" sz="3000" cap="none" dirty="0">
                <a:latin typeface="Times New Roman" panose="02020603050405020304" pitchFamily="18" charset="0"/>
                <a:cs typeface="Times New Roman" panose="02020603050405020304" pitchFamily="18" charset="0"/>
              </a:rPr>
              <a:t>Marketing With The Customer</a:t>
            </a:r>
          </a:p>
        </p:txBody>
      </p:sp>
      <p:pic>
        <p:nvPicPr>
          <p:cNvPr id="4" name="Content Placeholder 3">
            <a:extLst>
              <a:ext uri="{FF2B5EF4-FFF2-40B4-BE49-F238E27FC236}">
                <a16:creationId xmlns:a16="http://schemas.microsoft.com/office/drawing/2014/main" id="{2B037730-33AC-4DAB-8C74-7F2CB1EC0B6F}"/>
              </a:ext>
            </a:extLst>
          </p:cNvPr>
          <p:cNvPicPr>
            <a:picLocks noGrp="1" noChangeAspect="1"/>
          </p:cNvPicPr>
          <p:nvPr>
            <p:ph idx="1"/>
          </p:nvPr>
        </p:nvPicPr>
        <p:blipFill rotWithShape="1">
          <a:blip r:embed="rId2"/>
          <a:srcRect l="4556" t="12781" r="2965"/>
          <a:stretch/>
        </p:blipFill>
        <p:spPr>
          <a:xfrm>
            <a:off x="2065868" y="2009422"/>
            <a:ext cx="7845776" cy="3133941"/>
          </a:xfrm>
          <a:prstGeom prst="rect">
            <a:avLst/>
          </a:prstGeom>
        </p:spPr>
      </p:pic>
    </p:spTree>
    <p:extLst>
      <p:ext uri="{BB962C8B-B14F-4D97-AF65-F5344CB8AC3E}">
        <p14:creationId xmlns:p14="http://schemas.microsoft.com/office/powerpoint/2010/main" val="380109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34B0-5675-42BF-9E0F-C26A95D11407}"/>
              </a:ext>
            </a:extLst>
          </p:cNvPr>
          <p:cNvSpPr>
            <a:spLocks noGrp="1"/>
          </p:cNvSpPr>
          <p:nvPr>
            <p:ph type="title"/>
          </p:nvPr>
        </p:nvSpPr>
        <p:spPr/>
        <p:txBody>
          <a:bodyPr/>
          <a:lstStyle/>
          <a:p>
            <a:r>
              <a:rPr lang="en-IN" b="1" cap="none" dirty="0">
                <a:latin typeface="Times New Roman" panose="02020603050405020304" pitchFamily="18" charset="0"/>
                <a:cs typeface="Times New Roman" panose="02020603050405020304" pitchFamily="18" charset="0"/>
              </a:rPr>
              <a:t>Market Research</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EE3960F6-52BA-494B-B19B-C369ECC5C2F0}"/>
              </a:ext>
            </a:extLst>
          </p:cNvPr>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Market research</a:t>
            </a:r>
            <a:r>
              <a:rPr lang="en-US" sz="2400" dirty="0">
                <a:latin typeface="Times New Roman" panose="02020603050405020304" pitchFamily="18" charset="0"/>
                <a:cs typeface="Times New Roman" panose="02020603050405020304" pitchFamily="18" charset="0"/>
              </a:rPr>
              <a:t> is the process of determining the viability of a new service or product through </a:t>
            </a:r>
            <a:r>
              <a:rPr lang="en-US" sz="2400" b="1" dirty="0">
                <a:latin typeface="Times New Roman" panose="02020603050405020304" pitchFamily="18" charset="0"/>
                <a:cs typeface="Times New Roman" panose="02020603050405020304" pitchFamily="18" charset="0"/>
              </a:rPr>
              <a:t>research</a:t>
            </a:r>
            <a:r>
              <a:rPr lang="en-US" sz="2400" dirty="0">
                <a:latin typeface="Times New Roman" panose="02020603050405020304" pitchFamily="18" charset="0"/>
                <a:cs typeface="Times New Roman" panose="02020603050405020304" pitchFamily="18" charset="0"/>
              </a:rPr>
              <a:t> conducted directly with potential customers</a:t>
            </a:r>
          </a:p>
          <a:p>
            <a:pPr algn="just"/>
            <a:r>
              <a:rPr lang="en-US" sz="2400" b="1" dirty="0">
                <a:latin typeface="Times New Roman" panose="02020603050405020304" pitchFamily="18" charset="0"/>
                <a:cs typeface="Times New Roman" panose="02020603050405020304" pitchFamily="18" charset="0"/>
              </a:rPr>
              <a:t>Market research</a:t>
            </a:r>
            <a:r>
              <a:rPr lang="en-US" sz="2400" dirty="0">
                <a:latin typeface="Times New Roman" panose="02020603050405020304" pitchFamily="18" charset="0"/>
                <a:cs typeface="Times New Roman" panose="02020603050405020304" pitchFamily="18" charset="0"/>
              </a:rPr>
              <a:t> allows a company to discover the target </a:t>
            </a:r>
            <a:r>
              <a:rPr lang="en-US" sz="2400" b="1" dirty="0">
                <a:latin typeface="Times New Roman" panose="02020603050405020304" pitchFamily="18" charset="0"/>
                <a:cs typeface="Times New Roman" panose="02020603050405020304" pitchFamily="18" charset="0"/>
              </a:rPr>
              <a:t>market</a:t>
            </a:r>
            <a:r>
              <a:rPr lang="en-US" sz="2400" dirty="0">
                <a:latin typeface="Times New Roman" panose="02020603050405020304" pitchFamily="18" charset="0"/>
                <a:cs typeface="Times New Roman" panose="02020603050405020304" pitchFamily="18" charset="0"/>
              </a:rPr>
              <a:t> and get opinions and other feedback from consumers about their interest in the product or service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03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83651-1617-4960-ABCD-D496A66DA649}"/>
              </a:ext>
            </a:extLst>
          </p:cNvPr>
          <p:cNvSpPr>
            <a:spLocks noGrp="1"/>
          </p:cNvSpPr>
          <p:nvPr>
            <p:ph idx="1"/>
          </p:nvPr>
        </p:nvSpPr>
        <p:spPr>
          <a:xfrm>
            <a:off x="1065816" y="4187433"/>
            <a:ext cx="9603275" cy="1356118"/>
          </a:xfrm>
        </p:spPr>
        <p:txBody>
          <a:bodyPr>
            <a:normAutofit/>
          </a:bodyPr>
          <a:lstStyle/>
          <a:p>
            <a:pPr algn="just"/>
            <a:r>
              <a:rPr lang="en-US" sz="2400" b="1" dirty="0">
                <a:latin typeface="Times New Roman" panose="02020603050405020304" pitchFamily="18" charset="0"/>
                <a:cs typeface="Times New Roman" panose="02020603050405020304" pitchFamily="18" charset="0"/>
              </a:rPr>
              <a:t>Market research helps</a:t>
            </a:r>
            <a:r>
              <a:rPr lang="en-US" sz="2400" dirty="0">
                <a:latin typeface="Times New Roman" panose="02020603050405020304" pitchFamily="18" charset="0"/>
                <a:cs typeface="Times New Roman" panose="02020603050405020304" pitchFamily="18" charset="0"/>
              </a:rPr>
              <a:t> by focusing people's attention on the facts about</a:t>
            </a:r>
          </a:p>
          <a:p>
            <a:pPr algn="just"/>
            <a:r>
              <a:rPr lang="en-US" sz="2400" b="1" dirty="0">
                <a:latin typeface="Times New Roman" panose="02020603050405020304" pitchFamily="18" charset="0"/>
                <a:cs typeface="Times New Roman" panose="02020603050405020304" pitchFamily="18" charset="0"/>
              </a:rPr>
              <a:t>Market research</a:t>
            </a:r>
            <a:r>
              <a:rPr lang="en-US" sz="2400" dirty="0">
                <a:latin typeface="Times New Roman" panose="02020603050405020304" pitchFamily="18" charset="0"/>
                <a:cs typeface="Times New Roman" panose="02020603050405020304" pitchFamily="18" charset="0"/>
              </a:rPr>
              <a:t> is an essential tool for communities to use in figuring out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49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36C7-710F-43D6-9F5B-CCD6E684FD3B}"/>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Ways to Teach Students about Marketing</a:t>
            </a:r>
          </a:p>
        </p:txBody>
      </p:sp>
      <p:sp>
        <p:nvSpPr>
          <p:cNvPr id="3" name="Content Placeholder 2">
            <a:extLst>
              <a:ext uri="{FF2B5EF4-FFF2-40B4-BE49-F238E27FC236}">
                <a16:creationId xmlns:a16="http://schemas.microsoft.com/office/drawing/2014/main" id="{B15985B6-1ADB-4592-8FCA-15F91068AD17}"/>
              </a:ext>
            </a:extLst>
          </p:cNvPr>
          <p:cNvSpPr>
            <a:spLocks noGrp="1"/>
          </p:cNvSpPr>
          <p:nvPr>
            <p:ph idx="1"/>
          </p:nvPr>
        </p:nvSpPr>
        <p:spPr>
          <a:xfrm>
            <a:off x="1451579" y="1853754"/>
            <a:ext cx="9603275" cy="3450613"/>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1. Slogan making</a:t>
            </a:r>
          </a:p>
          <a:p>
            <a:pPr marL="0" indent="0" algn="just">
              <a:buNone/>
            </a:pPr>
            <a:r>
              <a:rPr lang="en-US" sz="2400" dirty="0">
                <a:latin typeface="Times New Roman" panose="02020603050405020304" pitchFamily="18" charset="0"/>
                <a:cs typeface="Times New Roman" panose="02020603050405020304" pitchFamily="18" charset="0"/>
              </a:rPr>
              <a:t>2. Turning the old into the new</a:t>
            </a:r>
          </a:p>
          <a:p>
            <a:pPr marL="0" indent="0" algn="just">
              <a:buNone/>
            </a:pPr>
            <a:r>
              <a:rPr lang="en-US" sz="2400" dirty="0">
                <a:latin typeface="Times New Roman" panose="02020603050405020304" pitchFamily="18" charset="0"/>
                <a:cs typeface="Times New Roman" panose="02020603050405020304" pitchFamily="18" charset="0"/>
              </a:rPr>
              <a:t>3. Making commercials and recording radio promos</a:t>
            </a:r>
          </a:p>
          <a:p>
            <a:pPr marL="0" indent="0" algn="just">
              <a:buNone/>
            </a:pPr>
            <a:r>
              <a:rPr lang="en-IN" sz="2400" dirty="0">
                <a:latin typeface="Times New Roman" panose="02020603050405020304" pitchFamily="18" charset="0"/>
                <a:cs typeface="Times New Roman" panose="02020603050405020304" pitchFamily="18" charset="0"/>
              </a:rPr>
              <a:t>4. Product implementation</a:t>
            </a:r>
          </a:p>
        </p:txBody>
      </p:sp>
    </p:spTree>
    <p:extLst>
      <p:ext uri="{BB962C8B-B14F-4D97-AF65-F5344CB8AC3E}">
        <p14:creationId xmlns:p14="http://schemas.microsoft.com/office/powerpoint/2010/main" val="367128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DDA6C-9E2F-4323-B4EA-9459D4D813F7}"/>
              </a:ext>
            </a:extLst>
          </p:cNvPr>
          <p:cNvSpPr>
            <a:spLocks noGrp="1"/>
          </p:cNvSpPr>
          <p:nvPr>
            <p:ph idx="1"/>
          </p:nvPr>
        </p:nvSpPr>
        <p:spPr>
          <a:xfrm>
            <a:off x="1451579" y="2043113"/>
            <a:ext cx="9603275" cy="3423232"/>
          </a:xfrm>
        </p:spPr>
        <p:txBody>
          <a:bodyPr>
            <a:normAutofit fontScale="77500" lnSpcReduction="20000"/>
          </a:bodyPr>
          <a:lstStyle/>
          <a:p>
            <a:pPr algn="just"/>
            <a:r>
              <a:rPr lang="en-US" sz="2600" dirty="0">
                <a:latin typeface="Times New Roman" panose="02020603050405020304" pitchFamily="18" charset="0"/>
                <a:cs typeface="Times New Roman" panose="02020603050405020304" pitchFamily="18" charset="0"/>
              </a:rPr>
              <a:t>When you are asked, “What is your business model,” really, multiple questions are being asked:</a:t>
            </a:r>
          </a:p>
          <a:p>
            <a:pPr algn="just"/>
            <a:r>
              <a:rPr lang="en-US" sz="2600" dirty="0">
                <a:latin typeface="Times New Roman" panose="02020603050405020304" pitchFamily="18" charset="0"/>
                <a:cs typeface="Times New Roman" panose="02020603050405020304" pitchFamily="18" charset="0"/>
              </a:rPr>
              <a:t>       Who is your target market/customer?</a:t>
            </a:r>
          </a:p>
          <a:p>
            <a:pPr algn="just"/>
            <a:r>
              <a:rPr lang="en-US" sz="2600" dirty="0">
                <a:latin typeface="Times New Roman" panose="02020603050405020304" pitchFamily="18" charset="0"/>
                <a:cs typeface="Times New Roman" panose="02020603050405020304" pitchFamily="18" charset="0"/>
              </a:rPr>
              <a:t>       What value do you offer?</a:t>
            </a:r>
          </a:p>
          <a:p>
            <a:pPr algn="just"/>
            <a:r>
              <a:rPr lang="en-US" sz="2600" dirty="0">
                <a:latin typeface="Times New Roman" panose="02020603050405020304" pitchFamily="18" charset="0"/>
                <a:cs typeface="Times New Roman" panose="02020603050405020304" pitchFamily="18" charset="0"/>
              </a:rPr>
              <a:t>       How will you reach your customers, and keep them wanting more?</a:t>
            </a:r>
          </a:p>
          <a:p>
            <a:pPr algn="just"/>
            <a:r>
              <a:rPr lang="en-US" sz="2600" dirty="0">
                <a:latin typeface="Times New Roman" panose="02020603050405020304" pitchFamily="18" charset="0"/>
                <a:cs typeface="Times New Roman" panose="02020603050405020304" pitchFamily="18" charset="0"/>
              </a:rPr>
              <a:t>       How will you make revenue?</a:t>
            </a:r>
          </a:p>
          <a:p>
            <a:pPr algn="just"/>
            <a:r>
              <a:rPr lang="en-US" sz="2600" dirty="0">
                <a:latin typeface="Times New Roman" panose="02020603050405020304" pitchFamily="18" charset="0"/>
                <a:cs typeface="Times New Roman" panose="02020603050405020304" pitchFamily="18" charset="0"/>
              </a:rPr>
              <a:t>       What's your cost structure?</a:t>
            </a:r>
          </a:p>
          <a:p>
            <a:pPr algn="just"/>
            <a:r>
              <a:rPr lang="en-US" sz="2600" dirty="0">
                <a:latin typeface="Times New Roman" panose="02020603050405020304" pitchFamily="18" charset="0"/>
                <a:cs typeface="Times New Roman" panose="02020603050405020304" pitchFamily="18" charset="0"/>
              </a:rPr>
              <a:t>       What's your profit margin?</a:t>
            </a:r>
          </a:p>
          <a:p>
            <a:endParaRPr lang="en-IN" dirty="0"/>
          </a:p>
        </p:txBody>
      </p:sp>
    </p:spTree>
    <p:extLst>
      <p:ext uri="{BB962C8B-B14F-4D97-AF65-F5344CB8AC3E}">
        <p14:creationId xmlns:p14="http://schemas.microsoft.com/office/powerpoint/2010/main" val="420274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EE6E-4A2B-4B53-B560-0B68873631BF}"/>
              </a:ext>
            </a:extLst>
          </p:cNvPr>
          <p:cNvSpPr>
            <a:spLocks noGrp="1"/>
          </p:cNvSpPr>
          <p:nvPr>
            <p:ph type="title"/>
          </p:nvPr>
        </p:nvSpPr>
        <p:spPr/>
        <p:txBody>
          <a:bodyPr>
            <a:noAutofit/>
          </a:bodyPr>
          <a:lstStyle/>
          <a:p>
            <a:r>
              <a:rPr lang="en-US" sz="2600" b="1" cap="none" dirty="0">
                <a:latin typeface="Times New Roman" panose="02020603050405020304" pitchFamily="18" charset="0"/>
                <a:cs typeface="Times New Roman" panose="02020603050405020304" pitchFamily="18" charset="0"/>
              </a:rPr>
              <a:t>Factors That Can Be Investigated Through Market Research Include:</a:t>
            </a:r>
            <a:br>
              <a:rPr lang="en-US" sz="2600" cap="none" dirty="0">
                <a:latin typeface="Times New Roman" panose="02020603050405020304" pitchFamily="18" charset="0"/>
                <a:cs typeface="Times New Roman" panose="02020603050405020304" pitchFamily="18" charset="0"/>
              </a:rPr>
            </a:br>
            <a:endParaRPr lang="en-IN" sz="26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FFBCBF-A43B-4F80-A25E-9DB82F4F330F}"/>
              </a:ext>
            </a:extLst>
          </p:cNvPr>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Market information</a:t>
            </a:r>
            <a:r>
              <a:rPr lang="en-US" dirty="0">
                <a:latin typeface="Times New Roman" panose="02020603050405020304" pitchFamily="18" charset="0"/>
                <a:cs typeface="Times New Roman" panose="02020603050405020304" pitchFamily="18" charset="0"/>
              </a:rPr>
              <a:t>: Through market information one can know the prices of different commodities in the market, as well as the supply and demand situation. Market researchers have a wider role than previously recognized by helping their clients to understand social, technical, and even legal aspects of markets</a:t>
            </a:r>
          </a:p>
          <a:p>
            <a:r>
              <a:rPr lang="en-US" b="1" dirty="0">
                <a:latin typeface="Times New Roman" panose="02020603050405020304" pitchFamily="18" charset="0"/>
                <a:cs typeface="Times New Roman" panose="02020603050405020304" pitchFamily="18" charset="0"/>
              </a:rPr>
              <a:t>Market segmentation</a:t>
            </a:r>
            <a:r>
              <a:rPr lang="en-US" dirty="0">
                <a:latin typeface="Times New Roman" panose="02020603050405020304" pitchFamily="18" charset="0"/>
                <a:cs typeface="Times New Roman" panose="02020603050405020304" pitchFamily="18" charset="0"/>
              </a:rPr>
              <a:t>: Market segmentation is the division of the market or population into subgroups with similar motivations. It is widely used for segmenting on geographic differences, demographic differences (age, gender, ethnicity, etc.), technographic differences, psychographic differences, and differences in product use. For B2B segmentation firmographics is commonly used</a:t>
            </a:r>
          </a:p>
        </p:txBody>
      </p:sp>
    </p:spTree>
    <p:extLst>
      <p:ext uri="{BB962C8B-B14F-4D97-AF65-F5344CB8AC3E}">
        <p14:creationId xmlns:p14="http://schemas.microsoft.com/office/powerpoint/2010/main" val="93112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51C5A-D900-4EBB-8146-01F1C84CA46D}"/>
              </a:ext>
            </a:extLst>
          </p:cNvPr>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Market trends</a:t>
            </a:r>
            <a:r>
              <a:rPr lang="en-US" dirty="0">
                <a:latin typeface="Times New Roman" panose="02020603050405020304" pitchFamily="18" charset="0"/>
                <a:cs typeface="Times New Roman" panose="02020603050405020304" pitchFamily="18" charset="0"/>
              </a:rPr>
              <a:t>: Market trends are the upward or downward movement of a market, during a period of time. Determining the market size may be more difficult if one is starting with a new innovation. In this case, you will have to derive the figures from the number of potential customers, or customer segments</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SWOT analysis</a:t>
            </a:r>
            <a:r>
              <a:rPr lang="en-US" dirty="0">
                <a:latin typeface="Times New Roman" panose="02020603050405020304" pitchFamily="18" charset="0"/>
                <a:cs typeface="Times New Roman" panose="02020603050405020304" pitchFamily="18" charset="0"/>
              </a:rPr>
              <a:t>: SWOT is a written analysis of the Strengths, Weaknesses, Opportunities and Threats to a business entity. A SWOT may also be written up for the competition to understand how to develop the marketing and product mixes. SWOT method helps to determine and also reassess strategies and analyze business process</a:t>
            </a:r>
          </a:p>
          <a:p>
            <a:endParaRPr lang="en-IN" dirty="0"/>
          </a:p>
        </p:txBody>
      </p:sp>
    </p:spTree>
    <p:extLst>
      <p:ext uri="{BB962C8B-B14F-4D97-AF65-F5344CB8AC3E}">
        <p14:creationId xmlns:p14="http://schemas.microsoft.com/office/powerpoint/2010/main" val="10472460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3675</TotalTime>
  <Words>732</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Times New Roman</vt:lpstr>
      <vt:lpstr>Gallery</vt:lpstr>
      <vt:lpstr>MARKET RESEARCH AND BUSINESS BUILDING   </vt:lpstr>
      <vt:lpstr>What is Market Research?</vt:lpstr>
      <vt:lpstr>Marketing With The Customer</vt:lpstr>
      <vt:lpstr>Market Research:</vt:lpstr>
      <vt:lpstr>PowerPoint Presentation</vt:lpstr>
      <vt:lpstr>Ways to Teach Students about Marketing</vt:lpstr>
      <vt:lpstr>PowerPoint Presentation</vt:lpstr>
      <vt:lpstr>Factors That Can Be Investigated Through Market Research Include: </vt:lpstr>
      <vt:lpstr>PowerPoint Presentation</vt:lpstr>
      <vt:lpstr>PowerPoint Presentation</vt:lpstr>
      <vt:lpstr>Marketing With The People</vt:lpstr>
      <vt:lpstr>Market Research Helps:</vt:lpstr>
      <vt:lpstr>Business building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RESEARCH AND BUSINESS BUILDING  gRADE 6</dc:title>
  <dc:creator>MUZAMMIL</dc:creator>
  <cp:lastModifiedBy>MUZAMMIL</cp:lastModifiedBy>
  <cp:revision>19</cp:revision>
  <dcterms:created xsi:type="dcterms:W3CDTF">2020-01-22T06:00:48Z</dcterms:created>
  <dcterms:modified xsi:type="dcterms:W3CDTF">2020-01-24T19:16:04Z</dcterms:modified>
</cp:coreProperties>
</file>