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71"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10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8"/>
            <a:ext cx="6253317" cy="1810592"/>
          </a:xfrm>
        </p:spPr>
        <p:txBody>
          <a:bodyPr>
            <a:normAutofit/>
          </a:bodyPr>
          <a:lstStyle/>
          <a:p>
            <a:r>
              <a:rPr lang="en-US" sz="5500" dirty="0">
                <a:solidFill>
                  <a:srgbClr val="FF0000"/>
                </a:solidFill>
                <a:latin typeface="Times New Roman" panose="02020603050405020304" pitchFamily="18" charset="0"/>
                <a:cs typeface="Times New Roman" panose="02020603050405020304" pitchFamily="18" charset="0"/>
              </a:rPr>
              <a:t>Market Research and Business Building</a:t>
            </a: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7A1EE54-C9DA-4359-A4DF-2EBBEFBE2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19" y="135472"/>
            <a:ext cx="4998969" cy="6344347"/>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E5429-1B30-4588-B65C-AB00B67BB13A}"/>
              </a:ext>
            </a:extLst>
          </p:cNvPr>
          <p:cNvSpPr>
            <a:spLocks noGrp="1"/>
          </p:cNvSpPr>
          <p:nvPr>
            <p:ph type="title"/>
          </p:nvPr>
        </p:nvSpPr>
        <p:spPr/>
        <p:txBody>
          <a:bodyPr>
            <a:normAutofit/>
          </a:bodyPr>
          <a:lstStyle/>
          <a:p>
            <a:r>
              <a:rPr lang="en-IN" sz="5000" dirty="0">
                <a:latin typeface="Times New Roman" panose="02020603050405020304" pitchFamily="18" charset="0"/>
                <a:cs typeface="Times New Roman" panose="02020603050405020304" pitchFamily="18" charset="0"/>
              </a:rPr>
              <a:t>7.Properties</a:t>
            </a:r>
          </a:p>
        </p:txBody>
      </p:sp>
      <p:sp>
        <p:nvSpPr>
          <p:cNvPr id="3" name="Content Placeholder 2">
            <a:extLst>
              <a:ext uri="{FF2B5EF4-FFF2-40B4-BE49-F238E27FC236}">
                <a16:creationId xmlns:a16="http://schemas.microsoft.com/office/drawing/2014/main" id="{E87D7D74-0CD5-443C-B2F9-4571FFCC465C}"/>
              </a:ext>
            </a:extLst>
          </p:cNvPr>
          <p:cNvSpPr>
            <a:spLocks noGrp="1"/>
          </p:cNvSpPr>
          <p:nvPr>
            <p:ph idx="1"/>
          </p:nvPr>
        </p:nvSpPr>
        <p:spPr>
          <a:xfrm>
            <a:off x="1097280" y="2108201"/>
            <a:ext cx="5917883" cy="3760891"/>
          </a:xfrm>
        </p:spPr>
        <p:txBody>
          <a:bodyPr>
            <a:normAutofit/>
          </a:bodyPr>
          <a:lstStyle/>
          <a:p>
            <a:r>
              <a:rPr lang="en-US" sz="3500" dirty="0">
                <a:latin typeface="Times New Roman" panose="02020603050405020304" pitchFamily="18" charset="0"/>
                <a:cs typeface="Times New Roman" panose="02020603050405020304" pitchFamily="18" charset="0"/>
              </a:rPr>
              <a:t>Properties are intangible rights of ownerships of either real property</a:t>
            </a:r>
            <a:endParaRPr lang="en-IN" sz="3500" dirty="0">
              <a:latin typeface="Times New Roman" panose="02020603050405020304" pitchFamily="18" charset="0"/>
              <a:cs typeface="Times New Roman" panose="02020603050405020304" pitchFamily="18" charset="0"/>
            </a:endParaRPr>
          </a:p>
        </p:txBody>
      </p:sp>
      <p:pic>
        <p:nvPicPr>
          <p:cNvPr id="4" name="image16.jpeg">
            <a:extLst>
              <a:ext uri="{FF2B5EF4-FFF2-40B4-BE49-F238E27FC236}">
                <a16:creationId xmlns:a16="http://schemas.microsoft.com/office/drawing/2014/main" id="{68BD0A8A-B8B9-44DF-A045-E04E37A18959}"/>
              </a:ext>
            </a:extLst>
          </p:cNvPr>
          <p:cNvPicPr/>
          <p:nvPr/>
        </p:nvPicPr>
        <p:blipFill>
          <a:blip r:embed="rId2" cstate="print"/>
          <a:stretch>
            <a:fillRect/>
          </a:stretch>
        </p:blipFill>
        <p:spPr>
          <a:xfrm>
            <a:off x="7015163" y="1939974"/>
            <a:ext cx="4986337" cy="2978051"/>
          </a:xfrm>
          <a:prstGeom prst="rect">
            <a:avLst/>
          </a:prstGeom>
        </p:spPr>
      </p:pic>
    </p:spTree>
    <p:extLst>
      <p:ext uri="{BB962C8B-B14F-4D97-AF65-F5344CB8AC3E}">
        <p14:creationId xmlns:p14="http://schemas.microsoft.com/office/powerpoint/2010/main" val="956468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A6D7A-C9EC-4C5D-A883-976269779E6D}"/>
              </a:ext>
            </a:extLst>
          </p:cNvPr>
          <p:cNvSpPr>
            <a:spLocks noGrp="1"/>
          </p:cNvSpPr>
          <p:nvPr>
            <p:ph type="title"/>
          </p:nvPr>
        </p:nvSpPr>
        <p:spPr/>
        <p:txBody>
          <a:bodyPr>
            <a:normAutofit/>
          </a:bodyPr>
          <a:lstStyle/>
          <a:p>
            <a:r>
              <a:rPr lang="en-IN" sz="5000" dirty="0">
                <a:latin typeface="Times New Roman" panose="02020603050405020304" pitchFamily="18" charset="0"/>
                <a:cs typeface="Times New Roman" panose="02020603050405020304" pitchFamily="18" charset="0"/>
              </a:rPr>
              <a:t>8.Organizations</a:t>
            </a:r>
          </a:p>
        </p:txBody>
      </p:sp>
      <p:sp>
        <p:nvSpPr>
          <p:cNvPr id="3" name="Content Placeholder 2">
            <a:extLst>
              <a:ext uri="{FF2B5EF4-FFF2-40B4-BE49-F238E27FC236}">
                <a16:creationId xmlns:a16="http://schemas.microsoft.com/office/drawing/2014/main" id="{65C3ACFF-E51B-429F-9862-3BA764E4AD4E}"/>
              </a:ext>
            </a:extLst>
          </p:cNvPr>
          <p:cNvSpPr>
            <a:spLocks noGrp="1"/>
          </p:cNvSpPr>
          <p:nvPr>
            <p:ph idx="1"/>
          </p:nvPr>
        </p:nvSpPr>
        <p:spPr>
          <a:xfrm>
            <a:off x="1097280" y="2108201"/>
            <a:ext cx="6589395" cy="3760891"/>
          </a:xfrm>
        </p:spPr>
        <p:txBody>
          <a:bodyPr>
            <a:normAutofit/>
          </a:bodyPr>
          <a:lstStyle/>
          <a:p>
            <a:r>
              <a:rPr lang="en-US" sz="3500" dirty="0">
                <a:latin typeface="Times New Roman" panose="02020603050405020304" pitchFamily="18" charset="0"/>
                <a:cs typeface="Times New Roman" panose="02020603050405020304" pitchFamily="18" charset="0"/>
              </a:rPr>
              <a:t>Organizations aggressively labor to create a strong, positive image in the mind of their publics</a:t>
            </a:r>
            <a:endParaRPr lang="en-IN" sz="3500" dirty="0">
              <a:latin typeface="Times New Roman" panose="02020603050405020304" pitchFamily="18" charset="0"/>
              <a:cs typeface="Times New Roman" panose="02020603050405020304" pitchFamily="18" charset="0"/>
            </a:endParaRPr>
          </a:p>
        </p:txBody>
      </p:sp>
      <p:pic>
        <p:nvPicPr>
          <p:cNvPr id="4" name="image17.jpeg">
            <a:extLst>
              <a:ext uri="{FF2B5EF4-FFF2-40B4-BE49-F238E27FC236}">
                <a16:creationId xmlns:a16="http://schemas.microsoft.com/office/drawing/2014/main" id="{A585EE46-FC5E-4507-B27E-F1C040D23023}"/>
              </a:ext>
            </a:extLst>
          </p:cNvPr>
          <p:cNvPicPr/>
          <p:nvPr/>
        </p:nvPicPr>
        <p:blipFill>
          <a:blip r:embed="rId2" cstate="print"/>
          <a:stretch>
            <a:fillRect/>
          </a:stretch>
        </p:blipFill>
        <p:spPr>
          <a:xfrm>
            <a:off x="7686674" y="911226"/>
            <a:ext cx="4200525" cy="3146424"/>
          </a:xfrm>
          <a:prstGeom prst="rect">
            <a:avLst/>
          </a:prstGeom>
        </p:spPr>
      </p:pic>
    </p:spTree>
    <p:extLst>
      <p:ext uri="{BB962C8B-B14F-4D97-AF65-F5344CB8AC3E}">
        <p14:creationId xmlns:p14="http://schemas.microsoft.com/office/powerpoint/2010/main" val="248402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3C9BF-99FA-43D2-A083-972DD3C764F5}"/>
              </a:ext>
            </a:extLst>
          </p:cNvPr>
          <p:cNvSpPr>
            <a:spLocks noGrp="1"/>
          </p:cNvSpPr>
          <p:nvPr>
            <p:ph type="title"/>
          </p:nvPr>
        </p:nvSpPr>
        <p:spPr/>
        <p:txBody>
          <a:bodyPr>
            <a:normAutofit/>
          </a:bodyPr>
          <a:lstStyle/>
          <a:p>
            <a:r>
              <a:rPr lang="en-IN" sz="5000" dirty="0">
                <a:latin typeface="Times New Roman" panose="02020603050405020304" pitchFamily="18" charset="0"/>
                <a:cs typeface="Times New Roman" panose="02020603050405020304" pitchFamily="18" charset="0"/>
              </a:rPr>
              <a:t>9.Information</a:t>
            </a:r>
          </a:p>
        </p:txBody>
      </p:sp>
      <p:sp>
        <p:nvSpPr>
          <p:cNvPr id="3" name="Content Placeholder 2">
            <a:extLst>
              <a:ext uri="{FF2B5EF4-FFF2-40B4-BE49-F238E27FC236}">
                <a16:creationId xmlns:a16="http://schemas.microsoft.com/office/drawing/2014/main" id="{C77999F2-390F-46E7-AA80-F0F03BDDBCA2}"/>
              </a:ext>
            </a:extLst>
          </p:cNvPr>
          <p:cNvSpPr>
            <a:spLocks noGrp="1"/>
          </p:cNvSpPr>
          <p:nvPr>
            <p:ph idx="1"/>
          </p:nvPr>
        </p:nvSpPr>
        <p:spPr>
          <a:xfrm>
            <a:off x="1097280" y="2108201"/>
            <a:ext cx="6317933" cy="3760891"/>
          </a:xfrm>
        </p:spPr>
        <p:txBody>
          <a:bodyPr>
            <a:normAutofit/>
          </a:bodyPr>
          <a:lstStyle/>
          <a:p>
            <a:r>
              <a:rPr lang="en-US" sz="3500" dirty="0">
                <a:latin typeface="Times New Roman" panose="02020603050405020304" pitchFamily="18" charset="0"/>
                <a:cs typeface="Times New Roman" panose="02020603050405020304" pitchFamily="18" charset="0"/>
              </a:rPr>
              <a:t>The production, packaging, and distribution of information is one of society’s chief industries</a:t>
            </a:r>
            <a:endParaRPr lang="en-IN" sz="3500" dirty="0">
              <a:latin typeface="Times New Roman" panose="02020603050405020304" pitchFamily="18" charset="0"/>
              <a:cs typeface="Times New Roman" panose="02020603050405020304" pitchFamily="18" charset="0"/>
            </a:endParaRPr>
          </a:p>
        </p:txBody>
      </p:sp>
      <p:pic>
        <p:nvPicPr>
          <p:cNvPr id="4" name="image18.jpeg">
            <a:extLst>
              <a:ext uri="{FF2B5EF4-FFF2-40B4-BE49-F238E27FC236}">
                <a16:creationId xmlns:a16="http://schemas.microsoft.com/office/drawing/2014/main" id="{9C013EC8-1FFF-454A-8D09-C50C4098A802}"/>
              </a:ext>
            </a:extLst>
          </p:cNvPr>
          <p:cNvPicPr/>
          <p:nvPr/>
        </p:nvPicPr>
        <p:blipFill>
          <a:blip r:embed="rId2" cstate="print"/>
          <a:stretch>
            <a:fillRect/>
          </a:stretch>
        </p:blipFill>
        <p:spPr>
          <a:xfrm>
            <a:off x="7658100" y="607695"/>
            <a:ext cx="4271963" cy="3335655"/>
          </a:xfrm>
          <a:prstGeom prst="rect">
            <a:avLst/>
          </a:prstGeom>
        </p:spPr>
      </p:pic>
    </p:spTree>
    <p:extLst>
      <p:ext uri="{BB962C8B-B14F-4D97-AF65-F5344CB8AC3E}">
        <p14:creationId xmlns:p14="http://schemas.microsoft.com/office/powerpoint/2010/main" val="3032723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66755-72C6-4384-8B76-4537CE407002}"/>
              </a:ext>
            </a:extLst>
          </p:cNvPr>
          <p:cNvSpPr>
            <a:spLocks noGrp="1"/>
          </p:cNvSpPr>
          <p:nvPr>
            <p:ph type="title"/>
          </p:nvPr>
        </p:nvSpPr>
        <p:spPr/>
        <p:txBody>
          <a:bodyPr>
            <a:normAutofit/>
          </a:bodyPr>
          <a:lstStyle/>
          <a:p>
            <a:r>
              <a:rPr lang="en-IN" sz="5000" dirty="0">
                <a:latin typeface="Times New Roman" panose="02020603050405020304" pitchFamily="18" charset="0"/>
                <a:cs typeface="Times New Roman" panose="02020603050405020304" pitchFamily="18" charset="0"/>
              </a:rPr>
              <a:t>10.Ideas</a:t>
            </a:r>
          </a:p>
        </p:txBody>
      </p:sp>
      <p:sp>
        <p:nvSpPr>
          <p:cNvPr id="3" name="Content Placeholder 2">
            <a:extLst>
              <a:ext uri="{FF2B5EF4-FFF2-40B4-BE49-F238E27FC236}">
                <a16:creationId xmlns:a16="http://schemas.microsoft.com/office/drawing/2014/main" id="{9F3BF4B5-FE7E-450C-8749-A047BBEAFBFF}"/>
              </a:ext>
            </a:extLst>
          </p:cNvPr>
          <p:cNvSpPr>
            <a:spLocks noGrp="1"/>
          </p:cNvSpPr>
          <p:nvPr>
            <p:ph idx="1"/>
          </p:nvPr>
        </p:nvSpPr>
        <p:spPr>
          <a:xfrm>
            <a:off x="1097280" y="2108202"/>
            <a:ext cx="5917883" cy="3292474"/>
          </a:xfrm>
        </p:spPr>
        <p:txBody>
          <a:bodyPr>
            <a:normAutofit/>
          </a:bodyPr>
          <a:lstStyle/>
          <a:p>
            <a:r>
              <a:rPr lang="en-US" sz="4000" dirty="0">
                <a:latin typeface="Times New Roman" panose="02020603050405020304" pitchFamily="18" charset="0"/>
                <a:cs typeface="Times New Roman" panose="02020603050405020304" pitchFamily="18" charset="0"/>
              </a:rPr>
              <a:t>Each market offering has a fundamental idea at its core</a:t>
            </a:r>
            <a:endParaRPr lang="en-IN" sz="4000" dirty="0">
              <a:latin typeface="Times New Roman" panose="02020603050405020304" pitchFamily="18" charset="0"/>
              <a:cs typeface="Times New Roman" panose="02020603050405020304" pitchFamily="18" charset="0"/>
            </a:endParaRPr>
          </a:p>
        </p:txBody>
      </p:sp>
      <p:pic>
        <p:nvPicPr>
          <p:cNvPr id="4103" name="Picture 7">
            <a:extLst>
              <a:ext uri="{FF2B5EF4-FFF2-40B4-BE49-F238E27FC236}">
                <a16:creationId xmlns:a16="http://schemas.microsoft.com/office/drawing/2014/main" id="{F7C380AF-35AB-4A85-A811-627B18D18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507" y="797029"/>
            <a:ext cx="5917882" cy="3760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258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2463-C0F8-4B37-BD0D-0F66C08B2BD0}"/>
              </a:ext>
            </a:extLst>
          </p:cNvPr>
          <p:cNvSpPr>
            <a:spLocks noGrp="1"/>
          </p:cNvSpPr>
          <p:nvPr>
            <p:ph type="title"/>
          </p:nvPr>
        </p:nvSpPr>
        <p:spPr/>
        <p:txBody>
          <a:bodyPr>
            <a:normAutofit/>
          </a:bodyPr>
          <a:lstStyle/>
          <a:p>
            <a:r>
              <a:rPr lang="en-IN" sz="6000" dirty="0">
                <a:latin typeface="Times New Roman" panose="02020603050405020304" pitchFamily="18" charset="0"/>
                <a:cs typeface="Times New Roman" panose="02020603050405020304" pitchFamily="18" charset="0"/>
              </a:rPr>
              <a:t>Goals are different</a:t>
            </a:r>
          </a:p>
        </p:txBody>
      </p:sp>
      <p:sp>
        <p:nvSpPr>
          <p:cNvPr id="3" name="Content Placeholder 2">
            <a:extLst>
              <a:ext uri="{FF2B5EF4-FFF2-40B4-BE49-F238E27FC236}">
                <a16:creationId xmlns:a16="http://schemas.microsoft.com/office/drawing/2014/main" id="{4A184DBE-1485-4ECC-9075-7A2343279D4C}"/>
              </a:ext>
            </a:extLst>
          </p:cNvPr>
          <p:cNvSpPr>
            <a:spLocks noGrp="1"/>
          </p:cNvSpPr>
          <p:nvPr>
            <p:ph idx="1"/>
          </p:nvPr>
        </p:nvSpPr>
        <p:spPr>
          <a:xfrm>
            <a:off x="1925179" y="3429000"/>
            <a:ext cx="2848831" cy="2382456"/>
          </a:xfrm>
        </p:spPr>
        <p:txBody>
          <a:bodyPr>
            <a:normAutofit fontScale="92500" lnSpcReduction="20000"/>
          </a:bodyPr>
          <a:lstStyle/>
          <a:p>
            <a:pPr marL="0" indent="0">
              <a:buNone/>
            </a:pPr>
            <a:r>
              <a:rPr lang="en-US" dirty="0"/>
              <a:t>how the business can benefit from </a:t>
            </a:r>
            <a:r>
              <a:rPr lang="en-US" b="1" dirty="0"/>
              <a:t>channels</a:t>
            </a:r>
            <a:r>
              <a:rPr lang="en-US" dirty="0"/>
              <a:t>. So, goals are the broad aims used to shape strategy. They describe how marketing will contribute to the business in key areas of growing sales, communicating with audience and saving money</a:t>
            </a:r>
            <a:endParaRPr lang="en-IN" dirty="0"/>
          </a:p>
        </p:txBody>
      </p:sp>
      <p:grpSp>
        <p:nvGrpSpPr>
          <p:cNvPr id="4" name="Group 2">
            <a:extLst>
              <a:ext uri="{FF2B5EF4-FFF2-40B4-BE49-F238E27FC236}">
                <a16:creationId xmlns:a16="http://schemas.microsoft.com/office/drawing/2014/main" id="{8DF69B17-995B-4E05-8113-99E8AD110454}"/>
              </a:ext>
            </a:extLst>
          </p:cNvPr>
          <p:cNvGrpSpPr>
            <a:grpSpLocks/>
          </p:cNvGrpSpPr>
          <p:nvPr/>
        </p:nvGrpSpPr>
        <p:grpSpPr bwMode="auto">
          <a:xfrm>
            <a:off x="1404717" y="1817086"/>
            <a:ext cx="9382566" cy="4584697"/>
            <a:chOff x="222" y="486"/>
            <a:chExt cx="13649" cy="7614"/>
          </a:xfrm>
        </p:grpSpPr>
        <p:sp>
          <p:nvSpPr>
            <p:cNvPr id="9" name="AutoShape 7">
              <a:extLst>
                <a:ext uri="{FF2B5EF4-FFF2-40B4-BE49-F238E27FC236}">
                  <a16:creationId xmlns:a16="http://schemas.microsoft.com/office/drawing/2014/main" id="{111E0D21-EC1E-414B-AEBF-5D3D4DF56EE2}"/>
                </a:ext>
              </a:extLst>
            </p:cNvPr>
            <p:cNvSpPr>
              <a:spLocks/>
            </p:cNvSpPr>
            <p:nvPr/>
          </p:nvSpPr>
          <p:spPr bwMode="auto">
            <a:xfrm>
              <a:off x="222" y="2264"/>
              <a:ext cx="5883" cy="5836"/>
            </a:xfrm>
            <a:custGeom>
              <a:avLst/>
              <a:gdLst>
                <a:gd name="T0" fmla="+- 0 231 222"/>
                <a:gd name="T1" fmla="*/ T0 w 5883"/>
                <a:gd name="T2" fmla="+- 0 4967 2264"/>
                <a:gd name="T3" fmla="*/ 4967 h 5836"/>
                <a:gd name="T4" fmla="+- 0 268 222"/>
                <a:gd name="T5" fmla="*/ T4 w 5883"/>
                <a:gd name="T6" fmla="+- 0 4674 2264"/>
                <a:gd name="T7" fmla="*/ 4674 h 5836"/>
                <a:gd name="T8" fmla="+- 0 334 222"/>
                <a:gd name="T9" fmla="*/ T8 w 5883"/>
                <a:gd name="T10" fmla="+- 0 4391 2264"/>
                <a:gd name="T11" fmla="*/ 4391 h 5836"/>
                <a:gd name="T12" fmla="+- 0 426 222"/>
                <a:gd name="T13" fmla="*/ T12 w 5883"/>
                <a:gd name="T14" fmla="+- 0 4119 2264"/>
                <a:gd name="T15" fmla="*/ 4119 h 5836"/>
                <a:gd name="T16" fmla="+- 0 544 222"/>
                <a:gd name="T17" fmla="*/ T16 w 5883"/>
                <a:gd name="T18" fmla="+- 0 3859 2264"/>
                <a:gd name="T19" fmla="*/ 3859 h 5836"/>
                <a:gd name="T20" fmla="+- 0 685 222"/>
                <a:gd name="T21" fmla="*/ T20 w 5883"/>
                <a:gd name="T22" fmla="+- 0 3614 2264"/>
                <a:gd name="T23" fmla="*/ 3614 h 5836"/>
                <a:gd name="T24" fmla="+- 0 849 222"/>
                <a:gd name="T25" fmla="*/ T24 w 5883"/>
                <a:gd name="T26" fmla="+- 0 3385 2264"/>
                <a:gd name="T27" fmla="*/ 3385 h 5836"/>
                <a:gd name="T28" fmla="+- 0 1034 222"/>
                <a:gd name="T29" fmla="*/ T28 w 5883"/>
                <a:gd name="T30" fmla="+- 0 3172 2264"/>
                <a:gd name="T31" fmla="*/ 3172 h 5836"/>
                <a:gd name="T32" fmla="+- 0 1238 222"/>
                <a:gd name="T33" fmla="*/ T32 w 5883"/>
                <a:gd name="T34" fmla="+- 0 2978 2264"/>
                <a:gd name="T35" fmla="*/ 2978 h 5836"/>
                <a:gd name="T36" fmla="+- 0 1461 222"/>
                <a:gd name="T37" fmla="*/ T36 w 5883"/>
                <a:gd name="T38" fmla="+- 0 2805 2264"/>
                <a:gd name="T39" fmla="*/ 2805 h 5836"/>
                <a:gd name="T40" fmla="+- 0 1699 222"/>
                <a:gd name="T41" fmla="*/ T40 w 5883"/>
                <a:gd name="T42" fmla="+- 0 2652 2264"/>
                <a:gd name="T43" fmla="*/ 2652 h 5836"/>
                <a:gd name="T44" fmla="+- 0 1953 222"/>
                <a:gd name="T45" fmla="*/ T44 w 5883"/>
                <a:gd name="T46" fmla="+- 0 2523 2264"/>
                <a:gd name="T47" fmla="*/ 2523 h 5836"/>
                <a:gd name="T48" fmla="+- 0 2220 222"/>
                <a:gd name="T49" fmla="*/ T48 w 5883"/>
                <a:gd name="T50" fmla="+- 0 2418 2264"/>
                <a:gd name="T51" fmla="*/ 2418 h 5836"/>
                <a:gd name="T52" fmla="+- 0 2499 222"/>
                <a:gd name="T53" fmla="*/ T52 w 5883"/>
                <a:gd name="T54" fmla="+- 0 2339 2264"/>
                <a:gd name="T55" fmla="*/ 2339 h 5836"/>
                <a:gd name="T56" fmla="+- 0 2789 222"/>
                <a:gd name="T57" fmla="*/ T56 w 5883"/>
                <a:gd name="T58" fmla="+- 0 2288 2264"/>
                <a:gd name="T59" fmla="*/ 2288 h 5836"/>
                <a:gd name="T60" fmla="+- 0 3087 222"/>
                <a:gd name="T61" fmla="*/ T60 w 5883"/>
                <a:gd name="T62" fmla="+- 0 2265 2264"/>
                <a:gd name="T63" fmla="*/ 2265 h 5836"/>
                <a:gd name="T64" fmla="+- 0 3389 222"/>
                <a:gd name="T65" fmla="*/ T64 w 5883"/>
                <a:gd name="T66" fmla="+- 0 2273 2264"/>
                <a:gd name="T67" fmla="*/ 2273 h 5836"/>
                <a:gd name="T68" fmla="+- 0 3684 222"/>
                <a:gd name="T69" fmla="*/ T68 w 5883"/>
                <a:gd name="T70" fmla="+- 0 2310 2264"/>
                <a:gd name="T71" fmla="*/ 2310 h 5836"/>
                <a:gd name="T72" fmla="+- 0 3968 222"/>
                <a:gd name="T73" fmla="*/ T72 w 5883"/>
                <a:gd name="T74" fmla="+- 0 2375 2264"/>
                <a:gd name="T75" fmla="*/ 2375 h 5836"/>
                <a:gd name="T76" fmla="+- 0 4242 222"/>
                <a:gd name="T77" fmla="*/ T76 w 5883"/>
                <a:gd name="T78" fmla="+- 0 2468 2264"/>
                <a:gd name="T79" fmla="*/ 2468 h 5836"/>
                <a:gd name="T80" fmla="+- 0 4502 222"/>
                <a:gd name="T81" fmla="*/ T80 w 5883"/>
                <a:gd name="T82" fmla="+- 0 2585 2264"/>
                <a:gd name="T83" fmla="*/ 2585 h 5836"/>
                <a:gd name="T84" fmla="+- 0 4748 222"/>
                <a:gd name="T85" fmla="*/ T84 w 5883"/>
                <a:gd name="T86" fmla="+- 0 2726 2264"/>
                <a:gd name="T87" fmla="*/ 2726 h 5836"/>
                <a:gd name="T88" fmla="+- 0 4979 222"/>
                <a:gd name="T89" fmla="*/ T88 w 5883"/>
                <a:gd name="T90" fmla="+- 0 2889 2264"/>
                <a:gd name="T91" fmla="*/ 2889 h 5836"/>
                <a:gd name="T92" fmla="+- 0 5192 222"/>
                <a:gd name="T93" fmla="*/ T92 w 5883"/>
                <a:gd name="T94" fmla="+- 0 3073 2264"/>
                <a:gd name="T95" fmla="*/ 3073 h 5836"/>
                <a:gd name="T96" fmla="+- 0 5387 222"/>
                <a:gd name="T97" fmla="*/ T96 w 5883"/>
                <a:gd name="T98" fmla="+- 0 3276 2264"/>
                <a:gd name="T99" fmla="*/ 3276 h 5836"/>
                <a:gd name="T100" fmla="+- 0 5562 222"/>
                <a:gd name="T101" fmla="*/ T100 w 5883"/>
                <a:gd name="T102" fmla="+- 0 3497 2264"/>
                <a:gd name="T103" fmla="*/ 3497 h 5836"/>
                <a:gd name="T104" fmla="+- 0 5715 222"/>
                <a:gd name="T105" fmla="*/ T104 w 5883"/>
                <a:gd name="T106" fmla="+- 0 3735 2264"/>
                <a:gd name="T107" fmla="*/ 3735 h 5836"/>
                <a:gd name="T108" fmla="+- 0 5845 222"/>
                <a:gd name="T109" fmla="*/ T108 w 5883"/>
                <a:gd name="T110" fmla="+- 0 3987 2264"/>
                <a:gd name="T111" fmla="*/ 3987 h 5836"/>
                <a:gd name="T112" fmla="+- 0 5950 222"/>
                <a:gd name="T113" fmla="*/ T112 w 5883"/>
                <a:gd name="T114" fmla="+- 0 4253 2264"/>
                <a:gd name="T115" fmla="*/ 4253 h 5836"/>
                <a:gd name="T116" fmla="+- 0 6029 222"/>
                <a:gd name="T117" fmla="*/ T116 w 5883"/>
                <a:gd name="T118" fmla="+- 0 4531 2264"/>
                <a:gd name="T119" fmla="*/ 4531 h 5836"/>
                <a:gd name="T120" fmla="+- 0 6081 222"/>
                <a:gd name="T121" fmla="*/ T120 w 5883"/>
                <a:gd name="T122" fmla="+- 0 4819 2264"/>
                <a:gd name="T123" fmla="*/ 4819 h 5836"/>
                <a:gd name="T124" fmla="+- 0 6103 222"/>
                <a:gd name="T125" fmla="*/ T124 w 5883"/>
                <a:gd name="T126" fmla="+- 0 5117 2264"/>
                <a:gd name="T127" fmla="*/ 5117 h 5836"/>
                <a:gd name="T128" fmla="+- 0 6096 222"/>
                <a:gd name="T129" fmla="*/ T128 w 5883"/>
                <a:gd name="T130" fmla="+- 0 5418 2264"/>
                <a:gd name="T131" fmla="*/ 5418 h 5836"/>
                <a:gd name="T132" fmla="+- 0 6058 222"/>
                <a:gd name="T133" fmla="*/ T132 w 5883"/>
                <a:gd name="T134" fmla="+- 0 5711 2264"/>
                <a:gd name="T135" fmla="*/ 5711 h 5836"/>
                <a:gd name="T136" fmla="+- 0 5993 222"/>
                <a:gd name="T137" fmla="*/ T136 w 5883"/>
                <a:gd name="T138" fmla="+- 0 5994 2264"/>
                <a:gd name="T139" fmla="*/ 5994 h 5836"/>
                <a:gd name="T140" fmla="+- 0 5900 222"/>
                <a:gd name="T141" fmla="*/ T140 w 5883"/>
                <a:gd name="T142" fmla="+- 0 6266 2264"/>
                <a:gd name="T143" fmla="*/ 6266 h 5836"/>
                <a:gd name="T144" fmla="+- 0 5783 222"/>
                <a:gd name="T145" fmla="*/ T144 w 5883"/>
                <a:gd name="T146" fmla="+- 0 6525 2264"/>
                <a:gd name="T147" fmla="*/ 6525 h 5836"/>
                <a:gd name="T148" fmla="+- 0 5641 222"/>
                <a:gd name="T149" fmla="*/ T148 w 5883"/>
                <a:gd name="T150" fmla="+- 0 6771 2264"/>
                <a:gd name="T151" fmla="*/ 6771 h 5836"/>
                <a:gd name="T152" fmla="+- 0 5477 222"/>
                <a:gd name="T153" fmla="*/ T152 w 5883"/>
                <a:gd name="T154" fmla="+- 0 7000 2264"/>
                <a:gd name="T155" fmla="*/ 7000 h 5836"/>
                <a:gd name="T156" fmla="+- 0 5292 222"/>
                <a:gd name="T157" fmla="*/ T156 w 5883"/>
                <a:gd name="T158" fmla="+- 0 7213 2264"/>
                <a:gd name="T159" fmla="*/ 7213 h 5836"/>
                <a:gd name="T160" fmla="+- 0 5088 222"/>
                <a:gd name="T161" fmla="*/ T160 w 5883"/>
                <a:gd name="T162" fmla="+- 0 7406 2264"/>
                <a:gd name="T163" fmla="*/ 7406 h 5836"/>
                <a:gd name="T164" fmla="+- 0 4866 222"/>
                <a:gd name="T165" fmla="*/ T164 w 5883"/>
                <a:gd name="T166" fmla="+- 0 7580 2264"/>
                <a:gd name="T167" fmla="*/ 7580 h 5836"/>
                <a:gd name="T168" fmla="+- 0 4627 222"/>
                <a:gd name="T169" fmla="*/ T168 w 5883"/>
                <a:gd name="T170" fmla="+- 0 7732 2264"/>
                <a:gd name="T171" fmla="*/ 7732 h 5836"/>
                <a:gd name="T172" fmla="+- 0 4374 222"/>
                <a:gd name="T173" fmla="*/ T172 w 5883"/>
                <a:gd name="T174" fmla="+- 0 7862 2264"/>
                <a:gd name="T175" fmla="*/ 7862 h 5836"/>
                <a:gd name="T176" fmla="+- 0 4107 222"/>
                <a:gd name="T177" fmla="*/ T176 w 5883"/>
                <a:gd name="T178" fmla="+- 0 7967 2264"/>
                <a:gd name="T179" fmla="*/ 7967 h 5836"/>
                <a:gd name="T180" fmla="+- 0 3827 222"/>
                <a:gd name="T181" fmla="*/ T180 w 5883"/>
                <a:gd name="T182" fmla="+- 0 8045 2264"/>
                <a:gd name="T183" fmla="*/ 8045 h 5836"/>
                <a:gd name="T184" fmla="+- 0 3538 222"/>
                <a:gd name="T185" fmla="*/ T184 w 5883"/>
                <a:gd name="T186" fmla="+- 0 8097 2264"/>
                <a:gd name="T187" fmla="*/ 8097 h 5836"/>
                <a:gd name="T188" fmla="+- 0 2715 222"/>
                <a:gd name="T189" fmla="*/ T188 w 5883"/>
                <a:gd name="T190" fmla="+- 0 8087 2264"/>
                <a:gd name="T191" fmla="*/ 8087 h 5836"/>
                <a:gd name="T192" fmla="+- 0 2428 222"/>
                <a:gd name="T193" fmla="*/ T192 w 5883"/>
                <a:gd name="T194" fmla="+- 0 8028 2264"/>
                <a:gd name="T195" fmla="*/ 8028 h 5836"/>
                <a:gd name="T196" fmla="+- 0 2152 222"/>
                <a:gd name="T197" fmla="*/ T196 w 5883"/>
                <a:gd name="T198" fmla="+- 0 7943 2264"/>
                <a:gd name="T199" fmla="*/ 7943 h 5836"/>
                <a:gd name="T200" fmla="+- 0 1888 222"/>
                <a:gd name="T201" fmla="*/ T200 w 5883"/>
                <a:gd name="T202" fmla="+- 0 7832 2264"/>
                <a:gd name="T203" fmla="*/ 7832 h 5836"/>
                <a:gd name="T204" fmla="+- 0 1638 222"/>
                <a:gd name="T205" fmla="*/ T204 w 5883"/>
                <a:gd name="T206" fmla="+- 0 7697 2264"/>
                <a:gd name="T207" fmla="*/ 7697 h 5836"/>
                <a:gd name="T208" fmla="+- 0 1403 222"/>
                <a:gd name="T209" fmla="*/ T208 w 5883"/>
                <a:gd name="T210" fmla="+- 0 7539 2264"/>
                <a:gd name="T211" fmla="*/ 7539 h 5836"/>
                <a:gd name="T212" fmla="+- 0 1186 222"/>
                <a:gd name="T213" fmla="*/ T212 w 5883"/>
                <a:gd name="T214" fmla="+- 0 7360 2264"/>
                <a:gd name="T215" fmla="*/ 7360 h 5836"/>
                <a:gd name="T216" fmla="+- 0 986 222"/>
                <a:gd name="T217" fmla="*/ T216 w 5883"/>
                <a:gd name="T218" fmla="+- 0 7161 2264"/>
                <a:gd name="T219" fmla="*/ 7161 h 5836"/>
                <a:gd name="T220" fmla="+- 0 806 222"/>
                <a:gd name="T221" fmla="*/ T220 w 5883"/>
                <a:gd name="T222" fmla="+- 0 6944 2264"/>
                <a:gd name="T223" fmla="*/ 6944 h 5836"/>
                <a:gd name="T224" fmla="+- 0 648 222"/>
                <a:gd name="T225" fmla="*/ T224 w 5883"/>
                <a:gd name="T226" fmla="+- 0 6711 2264"/>
                <a:gd name="T227" fmla="*/ 6711 h 5836"/>
                <a:gd name="T228" fmla="+- 0 512 222"/>
                <a:gd name="T229" fmla="*/ T228 w 5883"/>
                <a:gd name="T230" fmla="+- 0 6462 2264"/>
                <a:gd name="T231" fmla="*/ 6462 h 5836"/>
                <a:gd name="T232" fmla="+- 0 400 222"/>
                <a:gd name="T233" fmla="*/ T232 w 5883"/>
                <a:gd name="T234" fmla="+- 0 6199 2264"/>
                <a:gd name="T235" fmla="*/ 6199 h 5836"/>
                <a:gd name="T236" fmla="+- 0 315 222"/>
                <a:gd name="T237" fmla="*/ T236 w 5883"/>
                <a:gd name="T238" fmla="+- 0 5924 2264"/>
                <a:gd name="T239" fmla="*/ 5924 h 5836"/>
                <a:gd name="T240" fmla="+- 0 256 222"/>
                <a:gd name="T241" fmla="*/ T240 w 5883"/>
                <a:gd name="T242" fmla="+- 0 5638 2264"/>
                <a:gd name="T243" fmla="*/ 5638 h 5836"/>
                <a:gd name="T244" fmla="+- 0 226 222"/>
                <a:gd name="T245" fmla="*/ T244 w 5883"/>
                <a:gd name="T246" fmla="+- 0 5343 2264"/>
                <a:gd name="T247" fmla="*/ 5343 h 583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Lst>
              <a:rect l="0" t="0" r="r" b="b"/>
              <a:pathLst>
                <a:path w="5883" h="5836">
                  <a:moveTo>
                    <a:pt x="0" y="2928"/>
                  </a:moveTo>
                  <a:lnTo>
                    <a:pt x="1" y="2853"/>
                  </a:lnTo>
                  <a:lnTo>
                    <a:pt x="4" y="2778"/>
                  </a:lnTo>
                  <a:lnTo>
                    <a:pt x="9" y="2703"/>
                  </a:lnTo>
                  <a:lnTo>
                    <a:pt x="15" y="2629"/>
                  </a:lnTo>
                  <a:lnTo>
                    <a:pt x="24" y="2555"/>
                  </a:lnTo>
                  <a:lnTo>
                    <a:pt x="34" y="2483"/>
                  </a:lnTo>
                  <a:lnTo>
                    <a:pt x="46" y="2410"/>
                  </a:lnTo>
                  <a:lnTo>
                    <a:pt x="60" y="2338"/>
                  </a:lnTo>
                  <a:lnTo>
                    <a:pt x="75" y="2267"/>
                  </a:lnTo>
                  <a:lnTo>
                    <a:pt x="93" y="2197"/>
                  </a:lnTo>
                  <a:lnTo>
                    <a:pt x="112" y="2127"/>
                  </a:lnTo>
                  <a:lnTo>
                    <a:pt x="132" y="2058"/>
                  </a:lnTo>
                  <a:lnTo>
                    <a:pt x="155" y="1989"/>
                  </a:lnTo>
                  <a:lnTo>
                    <a:pt x="178" y="1922"/>
                  </a:lnTo>
                  <a:lnTo>
                    <a:pt x="204" y="1855"/>
                  </a:lnTo>
                  <a:lnTo>
                    <a:pt x="231" y="1789"/>
                  </a:lnTo>
                  <a:lnTo>
                    <a:pt x="260" y="1723"/>
                  </a:lnTo>
                  <a:lnTo>
                    <a:pt x="290" y="1659"/>
                  </a:lnTo>
                  <a:lnTo>
                    <a:pt x="322" y="1595"/>
                  </a:lnTo>
                  <a:lnTo>
                    <a:pt x="355" y="1533"/>
                  </a:lnTo>
                  <a:lnTo>
                    <a:pt x="390" y="1471"/>
                  </a:lnTo>
                  <a:lnTo>
                    <a:pt x="426" y="1410"/>
                  </a:lnTo>
                  <a:lnTo>
                    <a:pt x="463" y="1350"/>
                  </a:lnTo>
                  <a:lnTo>
                    <a:pt x="502" y="1291"/>
                  </a:lnTo>
                  <a:lnTo>
                    <a:pt x="543" y="1233"/>
                  </a:lnTo>
                  <a:lnTo>
                    <a:pt x="584" y="1177"/>
                  </a:lnTo>
                  <a:lnTo>
                    <a:pt x="627" y="1121"/>
                  </a:lnTo>
                  <a:lnTo>
                    <a:pt x="672" y="1066"/>
                  </a:lnTo>
                  <a:lnTo>
                    <a:pt x="717" y="1012"/>
                  </a:lnTo>
                  <a:lnTo>
                    <a:pt x="764" y="960"/>
                  </a:lnTo>
                  <a:lnTo>
                    <a:pt x="812" y="908"/>
                  </a:lnTo>
                  <a:lnTo>
                    <a:pt x="861" y="858"/>
                  </a:lnTo>
                  <a:lnTo>
                    <a:pt x="912" y="809"/>
                  </a:lnTo>
                  <a:lnTo>
                    <a:pt x="964" y="761"/>
                  </a:lnTo>
                  <a:lnTo>
                    <a:pt x="1016" y="714"/>
                  </a:lnTo>
                  <a:lnTo>
                    <a:pt x="1070" y="669"/>
                  </a:lnTo>
                  <a:lnTo>
                    <a:pt x="1125" y="625"/>
                  </a:lnTo>
                  <a:lnTo>
                    <a:pt x="1181" y="582"/>
                  </a:lnTo>
                  <a:lnTo>
                    <a:pt x="1239" y="541"/>
                  </a:lnTo>
                  <a:lnTo>
                    <a:pt x="1297" y="500"/>
                  </a:lnTo>
                  <a:lnTo>
                    <a:pt x="1356" y="462"/>
                  </a:lnTo>
                  <a:lnTo>
                    <a:pt x="1416" y="424"/>
                  </a:lnTo>
                  <a:lnTo>
                    <a:pt x="1477" y="388"/>
                  </a:lnTo>
                  <a:lnTo>
                    <a:pt x="1539" y="354"/>
                  </a:lnTo>
                  <a:lnTo>
                    <a:pt x="1602" y="321"/>
                  </a:lnTo>
                  <a:lnTo>
                    <a:pt x="1666" y="289"/>
                  </a:lnTo>
                  <a:lnTo>
                    <a:pt x="1731" y="259"/>
                  </a:lnTo>
                  <a:lnTo>
                    <a:pt x="1796" y="231"/>
                  </a:lnTo>
                  <a:lnTo>
                    <a:pt x="1863" y="204"/>
                  </a:lnTo>
                  <a:lnTo>
                    <a:pt x="1930" y="178"/>
                  </a:lnTo>
                  <a:lnTo>
                    <a:pt x="1998" y="154"/>
                  </a:lnTo>
                  <a:lnTo>
                    <a:pt x="2067" y="132"/>
                  </a:lnTo>
                  <a:lnTo>
                    <a:pt x="2136" y="111"/>
                  </a:lnTo>
                  <a:lnTo>
                    <a:pt x="2206" y="93"/>
                  </a:lnTo>
                  <a:lnTo>
                    <a:pt x="2277" y="75"/>
                  </a:lnTo>
                  <a:lnTo>
                    <a:pt x="2348" y="60"/>
                  </a:lnTo>
                  <a:lnTo>
                    <a:pt x="2421" y="46"/>
                  </a:lnTo>
                  <a:lnTo>
                    <a:pt x="2493" y="34"/>
                  </a:lnTo>
                  <a:lnTo>
                    <a:pt x="2567" y="24"/>
                  </a:lnTo>
                  <a:lnTo>
                    <a:pt x="2640" y="16"/>
                  </a:lnTo>
                  <a:lnTo>
                    <a:pt x="2715" y="9"/>
                  </a:lnTo>
                  <a:lnTo>
                    <a:pt x="2790" y="4"/>
                  </a:lnTo>
                  <a:lnTo>
                    <a:pt x="2865" y="1"/>
                  </a:lnTo>
                  <a:lnTo>
                    <a:pt x="2941" y="0"/>
                  </a:lnTo>
                  <a:lnTo>
                    <a:pt x="3017" y="1"/>
                  </a:lnTo>
                  <a:lnTo>
                    <a:pt x="3093" y="4"/>
                  </a:lnTo>
                  <a:lnTo>
                    <a:pt x="3167" y="9"/>
                  </a:lnTo>
                  <a:lnTo>
                    <a:pt x="3242" y="16"/>
                  </a:lnTo>
                  <a:lnTo>
                    <a:pt x="3316" y="24"/>
                  </a:lnTo>
                  <a:lnTo>
                    <a:pt x="3389" y="34"/>
                  </a:lnTo>
                  <a:lnTo>
                    <a:pt x="3462" y="46"/>
                  </a:lnTo>
                  <a:lnTo>
                    <a:pt x="3534" y="60"/>
                  </a:lnTo>
                  <a:lnTo>
                    <a:pt x="3605" y="75"/>
                  </a:lnTo>
                  <a:lnTo>
                    <a:pt x="3676" y="93"/>
                  </a:lnTo>
                  <a:lnTo>
                    <a:pt x="3746" y="111"/>
                  </a:lnTo>
                  <a:lnTo>
                    <a:pt x="3816" y="132"/>
                  </a:lnTo>
                  <a:lnTo>
                    <a:pt x="3885" y="154"/>
                  </a:lnTo>
                  <a:lnTo>
                    <a:pt x="3952" y="178"/>
                  </a:lnTo>
                  <a:lnTo>
                    <a:pt x="4020" y="204"/>
                  </a:lnTo>
                  <a:lnTo>
                    <a:pt x="4086" y="231"/>
                  </a:lnTo>
                  <a:lnTo>
                    <a:pt x="4152" y="259"/>
                  </a:lnTo>
                  <a:lnTo>
                    <a:pt x="4216" y="289"/>
                  </a:lnTo>
                  <a:lnTo>
                    <a:pt x="4280" y="321"/>
                  </a:lnTo>
                  <a:lnTo>
                    <a:pt x="4343" y="354"/>
                  </a:lnTo>
                  <a:lnTo>
                    <a:pt x="4405" y="388"/>
                  </a:lnTo>
                  <a:lnTo>
                    <a:pt x="4466" y="424"/>
                  </a:lnTo>
                  <a:lnTo>
                    <a:pt x="4526" y="462"/>
                  </a:lnTo>
                  <a:lnTo>
                    <a:pt x="4586" y="500"/>
                  </a:lnTo>
                  <a:lnTo>
                    <a:pt x="4644" y="541"/>
                  </a:lnTo>
                  <a:lnTo>
                    <a:pt x="4701" y="582"/>
                  </a:lnTo>
                  <a:lnTo>
                    <a:pt x="4757" y="625"/>
                  </a:lnTo>
                  <a:lnTo>
                    <a:pt x="4812" y="669"/>
                  </a:lnTo>
                  <a:lnTo>
                    <a:pt x="4866" y="714"/>
                  </a:lnTo>
                  <a:lnTo>
                    <a:pt x="4919" y="761"/>
                  </a:lnTo>
                  <a:lnTo>
                    <a:pt x="4970" y="809"/>
                  </a:lnTo>
                  <a:lnTo>
                    <a:pt x="5021" y="858"/>
                  </a:lnTo>
                  <a:lnTo>
                    <a:pt x="5070" y="908"/>
                  </a:lnTo>
                  <a:lnTo>
                    <a:pt x="5118" y="960"/>
                  </a:lnTo>
                  <a:lnTo>
                    <a:pt x="5165" y="1012"/>
                  </a:lnTo>
                  <a:lnTo>
                    <a:pt x="5211" y="1066"/>
                  </a:lnTo>
                  <a:lnTo>
                    <a:pt x="5255" y="1121"/>
                  </a:lnTo>
                  <a:lnTo>
                    <a:pt x="5298" y="1177"/>
                  </a:lnTo>
                  <a:lnTo>
                    <a:pt x="5340" y="1233"/>
                  </a:lnTo>
                  <a:lnTo>
                    <a:pt x="5380" y="1291"/>
                  </a:lnTo>
                  <a:lnTo>
                    <a:pt x="5419" y="1350"/>
                  </a:lnTo>
                  <a:lnTo>
                    <a:pt x="5457" y="1410"/>
                  </a:lnTo>
                  <a:lnTo>
                    <a:pt x="5493" y="1471"/>
                  </a:lnTo>
                  <a:lnTo>
                    <a:pt x="5527" y="1533"/>
                  </a:lnTo>
                  <a:lnTo>
                    <a:pt x="5561" y="1595"/>
                  </a:lnTo>
                  <a:lnTo>
                    <a:pt x="5592" y="1659"/>
                  </a:lnTo>
                  <a:lnTo>
                    <a:pt x="5623" y="1723"/>
                  </a:lnTo>
                  <a:lnTo>
                    <a:pt x="5651" y="1789"/>
                  </a:lnTo>
                  <a:lnTo>
                    <a:pt x="5678" y="1855"/>
                  </a:lnTo>
                  <a:lnTo>
                    <a:pt x="5704" y="1922"/>
                  </a:lnTo>
                  <a:lnTo>
                    <a:pt x="5728" y="1989"/>
                  </a:lnTo>
                  <a:lnTo>
                    <a:pt x="5750" y="2058"/>
                  </a:lnTo>
                  <a:lnTo>
                    <a:pt x="5771" y="2127"/>
                  </a:lnTo>
                  <a:lnTo>
                    <a:pt x="5790" y="2197"/>
                  </a:lnTo>
                  <a:lnTo>
                    <a:pt x="5807" y="2267"/>
                  </a:lnTo>
                  <a:lnTo>
                    <a:pt x="5823" y="2338"/>
                  </a:lnTo>
                  <a:lnTo>
                    <a:pt x="5836" y="2410"/>
                  </a:lnTo>
                  <a:lnTo>
                    <a:pt x="5849" y="2483"/>
                  </a:lnTo>
                  <a:lnTo>
                    <a:pt x="5859" y="2555"/>
                  </a:lnTo>
                  <a:lnTo>
                    <a:pt x="5867" y="2629"/>
                  </a:lnTo>
                  <a:lnTo>
                    <a:pt x="5874" y="2703"/>
                  </a:lnTo>
                  <a:lnTo>
                    <a:pt x="5879" y="2778"/>
                  </a:lnTo>
                  <a:lnTo>
                    <a:pt x="5881" y="2853"/>
                  </a:lnTo>
                  <a:lnTo>
                    <a:pt x="5882" y="2928"/>
                  </a:lnTo>
                  <a:lnTo>
                    <a:pt x="5881" y="3004"/>
                  </a:lnTo>
                  <a:lnTo>
                    <a:pt x="5879" y="3079"/>
                  </a:lnTo>
                  <a:lnTo>
                    <a:pt x="5874" y="3154"/>
                  </a:lnTo>
                  <a:lnTo>
                    <a:pt x="5867" y="3228"/>
                  </a:lnTo>
                  <a:lnTo>
                    <a:pt x="5859" y="3301"/>
                  </a:lnTo>
                  <a:lnTo>
                    <a:pt x="5849" y="3374"/>
                  </a:lnTo>
                  <a:lnTo>
                    <a:pt x="5836" y="3447"/>
                  </a:lnTo>
                  <a:lnTo>
                    <a:pt x="5823" y="3518"/>
                  </a:lnTo>
                  <a:lnTo>
                    <a:pt x="5807" y="3590"/>
                  </a:lnTo>
                  <a:lnTo>
                    <a:pt x="5790" y="3660"/>
                  </a:lnTo>
                  <a:lnTo>
                    <a:pt x="5771" y="3730"/>
                  </a:lnTo>
                  <a:lnTo>
                    <a:pt x="5750" y="3799"/>
                  </a:lnTo>
                  <a:lnTo>
                    <a:pt x="5728" y="3867"/>
                  </a:lnTo>
                  <a:lnTo>
                    <a:pt x="5704" y="3935"/>
                  </a:lnTo>
                  <a:lnTo>
                    <a:pt x="5678" y="4002"/>
                  </a:lnTo>
                  <a:lnTo>
                    <a:pt x="5651" y="4068"/>
                  </a:lnTo>
                  <a:lnTo>
                    <a:pt x="5623" y="4133"/>
                  </a:lnTo>
                  <a:lnTo>
                    <a:pt x="5592" y="4198"/>
                  </a:lnTo>
                  <a:lnTo>
                    <a:pt x="5561" y="4261"/>
                  </a:lnTo>
                  <a:lnTo>
                    <a:pt x="5527" y="4324"/>
                  </a:lnTo>
                  <a:lnTo>
                    <a:pt x="5493" y="4386"/>
                  </a:lnTo>
                  <a:lnTo>
                    <a:pt x="5457" y="4447"/>
                  </a:lnTo>
                  <a:lnTo>
                    <a:pt x="5419" y="4507"/>
                  </a:lnTo>
                  <a:lnTo>
                    <a:pt x="5380" y="4565"/>
                  </a:lnTo>
                  <a:lnTo>
                    <a:pt x="5340" y="4623"/>
                  </a:lnTo>
                  <a:lnTo>
                    <a:pt x="5298" y="4680"/>
                  </a:lnTo>
                  <a:lnTo>
                    <a:pt x="5255" y="4736"/>
                  </a:lnTo>
                  <a:lnTo>
                    <a:pt x="5211" y="4791"/>
                  </a:lnTo>
                  <a:lnTo>
                    <a:pt x="5165" y="4845"/>
                  </a:lnTo>
                  <a:lnTo>
                    <a:pt x="5118" y="4897"/>
                  </a:lnTo>
                  <a:lnTo>
                    <a:pt x="5070" y="4949"/>
                  </a:lnTo>
                  <a:lnTo>
                    <a:pt x="5021" y="4999"/>
                  </a:lnTo>
                  <a:lnTo>
                    <a:pt x="4970" y="5048"/>
                  </a:lnTo>
                  <a:lnTo>
                    <a:pt x="4919" y="5096"/>
                  </a:lnTo>
                  <a:lnTo>
                    <a:pt x="4866" y="5142"/>
                  </a:lnTo>
                  <a:lnTo>
                    <a:pt x="4812" y="5188"/>
                  </a:lnTo>
                  <a:lnTo>
                    <a:pt x="4757" y="5232"/>
                  </a:lnTo>
                  <a:lnTo>
                    <a:pt x="4701" y="5275"/>
                  </a:lnTo>
                  <a:lnTo>
                    <a:pt x="4644" y="5316"/>
                  </a:lnTo>
                  <a:lnTo>
                    <a:pt x="4586" y="5356"/>
                  </a:lnTo>
                  <a:lnTo>
                    <a:pt x="4526" y="5395"/>
                  </a:lnTo>
                  <a:lnTo>
                    <a:pt x="4466" y="5433"/>
                  </a:lnTo>
                  <a:lnTo>
                    <a:pt x="4405" y="5468"/>
                  </a:lnTo>
                  <a:lnTo>
                    <a:pt x="4343" y="5503"/>
                  </a:lnTo>
                  <a:lnTo>
                    <a:pt x="4280" y="5536"/>
                  </a:lnTo>
                  <a:lnTo>
                    <a:pt x="4216" y="5568"/>
                  </a:lnTo>
                  <a:lnTo>
                    <a:pt x="4152" y="5598"/>
                  </a:lnTo>
                  <a:lnTo>
                    <a:pt x="4086" y="5626"/>
                  </a:lnTo>
                  <a:lnTo>
                    <a:pt x="4020" y="5653"/>
                  </a:lnTo>
                  <a:lnTo>
                    <a:pt x="3952" y="5679"/>
                  </a:lnTo>
                  <a:lnTo>
                    <a:pt x="3885" y="5703"/>
                  </a:lnTo>
                  <a:lnTo>
                    <a:pt x="3816" y="5725"/>
                  </a:lnTo>
                  <a:lnTo>
                    <a:pt x="3746" y="5745"/>
                  </a:lnTo>
                  <a:lnTo>
                    <a:pt x="3676" y="5764"/>
                  </a:lnTo>
                  <a:lnTo>
                    <a:pt x="3605" y="5781"/>
                  </a:lnTo>
                  <a:lnTo>
                    <a:pt x="3534" y="5797"/>
                  </a:lnTo>
                  <a:lnTo>
                    <a:pt x="3462" y="5811"/>
                  </a:lnTo>
                  <a:lnTo>
                    <a:pt x="3389" y="5823"/>
                  </a:lnTo>
                  <a:lnTo>
                    <a:pt x="3316" y="5833"/>
                  </a:lnTo>
                  <a:lnTo>
                    <a:pt x="3288" y="5836"/>
                  </a:lnTo>
                  <a:moveTo>
                    <a:pt x="2594" y="5836"/>
                  </a:moveTo>
                  <a:lnTo>
                    <a:pt x="2567" y="5833"/>
                  </a:lnTo>
                  <a:lnTo>
                    <a:pt x="2493" y="5823"/>
                  </a:lnTo>
                  <a:lnTo>
                    <a:pt x="2421" y="5811"/>
                  </a:lnTo>
                  <a:lnTo>
                    <a:pt x="2348" y="5797"/>
                  </a:lnTo>
                  <a:lnTo>
                    <a:pt x="2277" y="5781"/>
                  </a:lnTo>
                  <a:lnTo>
                    <a:pt x="2206" y="5764"/>
                  </a:lnTo>
                  <a:lnTo>
                    <a:pt x="2136" y="5745"/>
                  </a:lnTo>
                  <a:lnTo>
                    <a:pt x="2067" y="5725"/>
                  </a:lnTo>
                  <a:lnTo>
                    <a:pt x="1998" y="5703"/>
                  </a:lnTo>
                  <a:lnTo>
                    <a:pt x="1930" y="5679"/>
                  </a:lnTo>
                  <a:lnTo>
                    <a:pt x="1863" y="5653"/>
                  </a:lnTo>
                  <a:lnTo>
                    <a:pt x="1796" y="5626"/>
                  </a:lnTo>
                  <a:lnTo>
                    <a:pt x="1731" y="5598"/>
                  </a:lnTo>
                  <a:lnTo>
                    <a:pt x="1666" y="5568"/>
                  </a:lnTo>
                  <a:lnTo>
                    <a:pt x="1602" y="5536"/>
                  </a:lnTo>
                  <a:lnTo>
                    <a:pt x="1539" y="5503"/>
                  </a:lnTo>
                  <a:lnTo>
                    <a:pt x="1477" y="5468"/>
                  </a:lnTo>
                  <a:lnTo>
                    <a:pt x="1416" y="5433"/>
                  </a:lnTo>
                  <a:lnTo>
                    <a:pt x="1356" y="5395"/>
                  </a:lnTo>
                  <a:lnTo>
                    <a:pt x="1297" y="5356"/>
                  </a:lnTo>
                  <a:lnTo>
                    <a:pt x="1239" y="5316"/>
                  </a:lnTo>
                  <a:lnTo>
                    <a:pt x="1181" y="5275"/>
                  </a:lnTo>
                  <a:lnTo>
                    <a:pt x="1125" y="5232"/>
                  </a:lnTo>
                  <a:lnTo>
                    <a:pt x="1070" y="5188"/>
                  </a:lnTo>
                  <a:lnTo>
                    <a:pt x="1016" y="5142"/>
                  </a:lnTo>
                  <a:lnTo>
                    <a:pt x="964" y="5096"/>
                  </a:lnTo>
                  <a:lnTo>
                    <a:pt x="912" y="5048"/>
                  </a:lnTo>
                  <a:lnTo>
                    <a:pt x="861" y="4999"/>
                  </a:lnTo>
                  <a:lnTo>
                    <a:pt x="812" y="4949"/>
                  </a:lnTo>
                  <a:lnTo>
                    <a:pt x="764" y="4897"/>
                  </a:lnTo>
                  <a:lnTo>
                    <a:pt x="717" y="4845"/>
                  </a:lnTo>
                  <a:lnTo>
                    <a:pt x="672" y="4791"/>
                  </a:lnTo>
                  <a:lnTo>
                    <a:pt x="627" y="4736"/>
                  </a:lnTo>
                  <a:lnTo>
                    <a:pt x="584" y="4680"/>
                  </a:lnTo>
                  <a:lnTo>
                    <a:pt x="543" y="4623"/>
                  </a:lnTo>
                  <a:lnTo>
                    <a:pt x="502" y="4565"/>
                  </a:lnTo>
                  <a:lnTo>
                    <a:pt x="463" y="4507"/>
                  </a:lnTo>
                  <a:lnTo>
                    <a:pt x="426" y="4447"/>
                  </a:lnTo>
                  <a:lnTo>
                    <a:pt x="390" y="4386"/>
                  </a:lnTo>
                  <a:lnTo>
                    <a:pt x="355" y="4324"/>
                  </a:lnTo>
                  <a:lnTo>
                    <a:pt x="322" y="4261"/>
                  </a:lnTo>
                  <a:lnTo>
                    <a:pt x="290" y="4198"/>
                  </a:lnTo>
                  <a:lnTo>
                    <a:pt x="260" y="4133"/>
                  </a:lnTo>
                  <a:lnTo>
                    <a:pt x="231" y="4068"/>
                  </a:lnTo>
                  <a:lnTo>
                    <a:pt x="204" y="4002"/>
                  </a:lnTo>
                  <a:lnTo>
                    <a:pt x="178" y="3935"/>
                  </a:lnTo>
                  <a:lnTo>
                    <a:pt x="155" y="3867"/>
                  </a:lnTo>
                  <a:lnTo>
                    <a:pt x="132" y="3799"/>
                  </a:lnTo>
                  <a:lnTo>
                    <a:pt x="112" y="3730"/>
                  </a:lnTo>
                  <a:lnTo>
                    <a:pt x="93" y="3660"/>
                  </a:lnTo>
                  <a:lnTo>
                    <a:pt x="75" y="3590"/>
                  </a:lnTo>
                  <a:lnTo>
                    <a:pt x="60" y="3518"/>
                  </a:lnTo>
                  <a:lnTo>
                    <a:pt x="46" y="3447"/>
                  </a:lnTo>
                  <a:lnTo>
                    <a:pt x="34" y="3374"/>
                  </a:lnTo>
                  <a:lnTo>
                    <a:pt x="24" y="3301"/>
                  </a:lnTo>
                  <a:lnTo>
                    <a:pt x="15" y="3228"/>
                  </a:lnTo>
                  <a:lnTo>
                    <a:pt x="9" y="3154"/>
                  </a:lnTo>
                  <a:lnTo>
                    <a:pt x="4" y="3079"/>
                  </a:lnTo>
                  <a:lnTo>
                    <a:pt x="1" y="3004"/>
                  </a:lnTo>
                  <a:lnTo>
                    <a:pt x="0" y="2928"/>
                  </a:lnTo>
                </a:path>
              </a:pathLst>
            </a:custGeom>
            <a:noFill/>
            <a:ln w="38100">
              <a:solidFill>
                <a:srgbClr val="81D1EB"/>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Freeform 8">
              <a:extLst>
                <a:ext uri="{FF2B5EF4-FFF2-40B4-BE49-F238E27FC236}">
                  <a16:creationId xmlns:a16="http://schemas.microsoft.com/office/drawing/2014/main" id="{D2B7CC56-B440-4862-A4F0-159624E6391E}"/>
                </a:ext>
              </a:extLst>
            </p:cNvPr>
            <p:cNvSpPr>
              <a:spLocks/>
            </p:cNvSpPr>
            <p:nvPr/>
          </p:nvSpPr>
          <p:spPr bwMode="auto">
            <a:xfrm>
              <a:off x="5764" y="2827"/>
              <a:ext cx="2926" cy="2909"/>
            </a:xfrm>
            <a:custGeom>
              <a:avLst/>
              <a:gdLst>
                <a:gd name="T0" fmla="+- 0 5772 5765"/>
                <a:gd name="T1" fmla="*/ T0 w 2926"/>
                <a:gd name="T2" fmla="+- 0 4133 2827"/>
                <a:gd name="T3" fmla="*/ 4133 h 2909"/>
                <a:gd name="T4" fmla="+- 0 5811 5765"/>
                <a:gd name="T5" fmla="*/ T4 w 2926"/>
                <a:gd name="T6" fmla="+- 0 3918 2827"/>
                <a:gd name="T7" fmla="*/ 3918 h 2909"/>
                <a:gd name="T8" fmla="+- 0 5880 5765"/>
                <a:gd name="T9" fmla="*/ T8 w 2926"/>
                <a:gd name="T10" fmla="+- 0 3715 2827"/>
                <a:gd name="T11" fmla="*/ 3715 h 2909"/>
                <a:gd name="T12" fmla="+- 0 5977 5765"/>
                <a:gd name="T13" fmla="*/ T12 w 2926"/>
                <a:gd name="T14" fmla="+- 0 3527 2827"/>
                <a:gd name="T15" fmla="*/ 3527 h 2909"/>
                <a:gd name="T16" fmla="+- 0 6099 5765"/>
                <a:gd name="T17" fmla="*/ T16 w 2926"/>
                <a:gd name="T18" fmla="+- 0 3356 2827"/>
                <a:gd name="T19" fmla="*/ 3356 h 2909"/>
                <a:gd name="T20" fmla="+- 0 6244 5765"/>
                <a:gd name="T21" fmla="*/ T20 w 2926"/>
                <a:gd name="T22" fmla="+- 0 3205 2827"/>
                <a:gd name="T23" fmla="*/ 3205 h 2909"/>
                <a:gd name="T24" fmla="+- 0 6410 5765"/>
                <a:gd name="T25" fmla="*/ T24 w 2926"/>
                <a:gd name="T26" fmla="+- 0 3076 2827"/>
                <a:gd name="T27" fmla="*/ 3076 h 2909"/>
                <a:gd name="T28" fmla="+- 0 6593 5765"/>
                <a:gd name="T29" fmla="*/ T28 w 2926"/>
                <a:gd name="T30" fmla="+- 0 2971 2827"/>
                <a:gd name="T31" fmla="*/ 2971 h 2909"/>
                <a:gd name="T32" fmla="+- 0 6793 5765"/>
                <a:gd name="T33" fmla="*/ T32 w 2926"/>
                <a:gd name="T34" fmla="+- 0 2893 2827"/>
                <a:gd name="T35" fmla="*/ 2893 h 2909"/>
                <a:gd name="T36" fmla="+- 0 7005 5765"/>
                <a:gd name="T37" fmla="*/ T36 w 2926"/>
                <a:gd name="T38" fmla="+- 0 2844 2827"/>
                <a:gd name="T39" fmla="*/ 2844 h 2909"/>
                <a:gd name="T40" fmla="+- 0 7228 5765"/>
                <a:gd name="T41" fmla="*/ T40 w 2926"/>
                <a:gd name="T42" fmla="+- 0 2827 2827"/>
                <a:gd name="T43" fmla="*/ 2827 h 2909"/>
                <a:gd name="T44" fmla="+- 0 7450 5765"/>
                <a:gd name="T45" fmla="*/ T44 w 2926"/>
                <a:gd name="T46" fmla="+- 0 2844 2827"/>
                <a:gd name="T47" fmla="*/ 2844 h 2909"/>
                <a:gd name="T48" fmla="+- 0 7663 5765"/>
                <a:gd name="T49" fmla="*/ T48 w 2926"/>
                <a:gd name="T50" fmla="+- 0 2893 2827"/>
                <a:gd name="T51" fmla="*/ 2893 h 2909"/>
                <a:gd name="T52" fmla="+- 0 7862 5765"/>
                <a:gd name="T53" fmla="*/ T52 w 2926"/>
                <a:gd name="T54" fmla="+- 0 2971 2827"/>
                <a:gd name="T55" fmla="*/ 2971 h 2909"/>
                <a:gd name="T56" fmla="+- 0 8045 5765"/>
                <a:gd name="T57" fmla="*/ T56 w 2926"/>
                <a:gd name="T58" fmla="+- 0 3076 2827"/>
                <a:gd name="T59" fmla="*/ 3076 h 2909"/>
                <a:gd name="T60" fmla="+- 0 8211 5765"/>
                <a:gd name="T61" fmla="*/ T60 w 2926"/>
                <a:gd name="T62" fmla="+- 0 3205 2827"/>
                <a:gd name="T63" fmla="*/ 3205 h 2909"/>
                <a:gd name="T64" fmla="+- 0 8356 5765"/>
                <a:gd name="T65" fmla="*/ T64 w 2926"/>
                <a:gd name="T66" fmla="+- 0 3356 2827"/>
                <a:gd name="T67" fmla="*/ 3356 h 2909"/>
                <a:gd name="T68" fmla="+- 0 8479 5765"/>
                <a:gd name="T69" fmla="*/ T68 w 2926"/>
                <a:gd name="T70" fmla="+- 0 3527 2827"/>
                <a:gd name="T71" fmla="*/ 3527 h 2909"/>
                <a:gd name="T72" fmla="+- 0 8575 5765"/>
                <a:gd name="T73" fmla="*/ T72 w 2926"/>
                <a:gd name="T74" fmla="+- 0 3715 2827"/>
                <a:gd name="T75" fmla="*/ 3715 h 2909"/>
                <a:gd name="T76" fmla="+- 0 8644 5765"/>
                <a:gd name="T77" fmla="*/ T76 w 2926"/>
                <a:gd name="T78" fmla="+- 0 3918 2827"/>
                <a:gd name="T79" fmla="*/ 3918 h 2909"/>
                <a:gd name="T80" fmla="+- 0 8683 5765"/>
                <a:gd name="T81" fmla="*/ T80 w 2926"/>
                <a:gd name="T82" fmla="+- 0 4133 2827"/>
                <a:gd name="T83" fmla="*/ 4133 h 2909"/>
                <a:gd name="T84" fmla="+- 0 8688 5765"/>
                <a:gd name="T85" fmla="*/ T84 w 2926"/>
                <a:gd name="T86" fmla="+- 0 4356 2827"/>
                <a:gd name="T87" fmla="*/ 4356 h 2909"/>
                <a:gd name="T88" fmla="+- 0 8661 5765"/>
                <a:gd name="T89" fmla="*/ T88 w 2926"/>
                <a:gd name="T90" fmla="+- 0 4575 2827"/>
                <a:gd name="T91" fmla="*/ 4575 h 2909"/>
                <a:gd name="T92" fmla="+- 0 8602 5765"/>
                <a:gd name="T93" fmla="*/ T92 w 2926"/>
                <a:gd name="T94" fmla="+- 0 4782 2827"/>
                <a:gd name="T95" fmla="*/ 4782 h 2909"/>
                <a:gd name="T96" fmla="+- 0 8514 5765"/>
                <a:gd name="T97" fmla="*/ T96 w 2926"/>
                <a:gd name="T98" fmla="+- 0 4975 2827"/>
                <a:gd name="T99" fmla="*/ 4975 h 2909"/>
                <a:gd name="T100" fmla="+- 0 8400 5765"/>
                <a:gd name="T101" fmla="*/ T100 w 2926"/>
                <a:gd name="T102" fmla="+- 0 5152 2827"/>
                <a:gd name="T103" fmla="*/ 5152 h 2909"/>
                <a:gd name="T104" fmla="+- 0 8262 5765"/>
                <a:gd name="T105" fmla="*/ T104 w 2926"/>
                <a:gd name="T106" fmla="+- 0 5310 2827"/>
                <a:gd name="T107" fmla="*/ 5310 h 2909"/>
                <a:gd name="T108" fmla="+- 0 8103 5765"/>
                <a:gd name="T109" fmla="*/ T108 w 2926"/>
                <a:gd name="T110" fmla="+- 0 5447 2827"/>
                <a:gd name="T111" fmla="*/ 5447 h 2909"/>
                <a:gd name="T112" fmla="+- 0 7925 5765"/>
                <a:gd name="T113" fmla="*/ T112 w 2926"/>
                <a:gd name="T114" fmla="+- 0 5560 2827"/>
                <a:gd name="T115" fmla="*/ 5560 h 2909"/>
                <a:gd name="T116" fmla="+- 0 7731 5765"/>
                <a:gd name="T117" fmla="*/ T116 w 2926"/>
                <a:gd name="T118" fmla="+- 0 5648 2827"/>
                <a:gd name="T119" fmla="*/ 5648 h 2909"/>
                <a:gd name="T120" fmla="+- 0 7522 5765"/>
                <a:gd name="T121" fmla="*/ T120 w 2926"/>
                <a:gd name="T122" fmla="+- 0 5706 2827"/>
                <a:gd name="T123" fmla="*/ 5706 h 2909"/>
                <a:gd name="T124" fmla="+- 0 7303 5765"/>
                <a:gd name="T125" fmla="*/ T124 w 2926"/>
                <a:gd name="T126" fmla="+- 0 5734 2827"/>
                <a:gd name="T127" fmla="*/ 5734 h 2909"/>
                <a:gd name="T128" fmla="+- 0 7078 5765"/>
                <a:gd name="T129" fmla="*/ T128 w 2926"/>
                <a:gd name="T130" fmla="+- 0 5728 2827"/>
                <a:gd name="T131" fmla="*/ 5728 h 2909"/>
                <a:gd name="T132" fmla="+- 0 6862 5765"/>
                <a:gd name="T133" fmla="*/ T132 w 2926"/>
                <a:gd name="T134" fmla="+- 0 5690 2827"/>
                <a:gd name="T135" fmla="*/ 5690 h 2909"/>
                <a:gd name="T136" fmla="+- 0 6658 5765"/>
                <a:gd name="T137" fmla="*/ T136 w 2926"/>
                <a:gd name="T138" fmla="+- 0 5622 2827"/>
                <a:gd name="T139" fmla="*/ 5622 h 2909"/>
                <a:gd name="T140" fmla="+- 0 6469 5765"/>
                <a:gd name="T141" fmla="*/ T140 w 2926"/>
                <a:gd name="T142" fmla="+- 0 5525 2827"/>
                <a:gd name="T143" fmla="*/ 5525 h 2909"/>
                <a:gd name="T144" fmla="+- 0 6297 5765"/>
                <a:gd name="T145" fmla="*/ T144 w 2926"/>
                <a:gd name="T146" fmla="+- 0 5404 2827"/>
                <a:gd name="T147" fmla="*/ 5404 h 2909"/>
                <a:gd name="T148" fmla="+- 0 6145 5765"/>
                <a:gd name="T149" fmla="*/ T148 w 2926"/>
                <a:gd name="T150" fmla="+- 0 5259 2827"/>
                <a:gd name="T151" fmla="*/ 5259 h 2909"/>
                <a:gd name="T152" fmla="+- 0 6015 5765"/>
                <a:gd name="T153" fmla="*/ T152 w 2926"/>
                <a:gd name="T154" fmla="+- 0 5095 2827"/>
                <a:gd name="T155" fmla="*/ 5095 h 2909"/>
                <a:gd name="T156" fmla="+- 0 5909 5765"/>
                <a:gd name="T157" fmla="*/ T156 w 2926"/>
                <a:gd name="T158" fmla="+- 0 4912 2827"/>
                <a:gd name="T159" fmla="*/ 4912 h 2909"/>
                <a:gd name="T160" fmla="+- 0 5831 5765"/>
                <a:gd name="T161" fmla="*/ T160 w 2926"/>
                <a:gd name="T162" fmla="+- 0 4714 2827"/>
                <a:gd name="T163" fmla="*/ 4714 h 2909"/>
                <a:gd name="T164" fmla="+- 0 5782 5765"/>
                <a:gd name="T165" fmla="*/ T164 w 2926"/>
                <a:gd name="T166" fmla="+- 0 4503 2827"/>
                <a:gd name="T167" fmla="*/ 4503 h 2909"/>
                <a:gd name="T168" fmla="+- 0 5765 5765"/>
                <a:gd name="T169" fmla="*/ T168 w 2926"/>
                <a:gd name="T170" fmla="+- 0 4282 2827"/>
                <a:gd name="T171" fmla="*/ 4282 h 29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Lst>
              <a:rect l="0" t="0" r="r" b="b"/>
              <a:pathLst>
                <a:path w="2926" h="2909">
                  <a:moveTo>
                    <a:pt x="0" y="1455"/>
                  </a:moveTo>
                  <a:lnTo>
                    <a:pt x="2" y="1380"/>
                  </a:lnTo>
                  <a:lnTo>
                    <a:pt x="7" y="1306"/>
                  </a:lnTo>
                  <a:lnTo>
                    <a:pt x="17" y="1233"/>
                  </a:lnTo>
                  <a:lnTo>
                    <a:pt x="30" y="1161"/>
                  </a:lnTo>
                  <a:lnTo>
                    <a:pt x="46" y="1091"/>
                  </a:lnTo>
                  <a:lnTo>
                    <a:pt x="66" y="1022"/>
                  </a:lnTo>
                  <a:lnTo>
                    <a:pt x="89" y="955"/>
                  </a:lnTo>
                  <a:lnTo>
                    <a:pt x="115" y="888"/>
                  </a:lnTo>
                  <a:lnTo>
                    <a:pt x="144" y="824"/>
                  </a:lnTo>
                  <a:lnTo>
                    <a:pt x="176" y="761"/>
                  </a:lnTo>
                  <a:lnTo>
                    <a:pt x="212" y="700"/>
                  </a:lnTo>
                  <a:lnTo>
                    <a:pt x="250" y="641"/>
                  </a:lnTo>
                  <a:lnTo>
                    <a:pt x="290" y="584"/>
                  </a:lnTo>
                  <a:lnTo>
                    <a:pt x="334" y="529"/>
                  </a:lnTo>
                  <a:lnTo>
                    <a:pt x="380" y="477"/>
                  </a:lnTo>
                  <a:lnTo>
                    <a:pt x="428" y="426"/>
                  </a:lnTo>
                  <a:lnTo>
                    <a:pt x="479" y="378"/>
                  </a:lnTo>
                  <a:lnTo>
                    <a:pt x="532" y="332"/>
                  </a:lnTo>
                  <a:lnTo>
                    <a:pt x="587" y="289"/>
                  </a:lnTo>
                  <a:lnTo>
                    <a:pt x="645" y="249"/>
                  </a:lnTo>
                  <a:lnTo>
                    <a:pt x="704" y="211"/>
                  </a:lnTo>
                  <a:lnTo>
                    <a:pt x="765" y="176"/>
                  </a:lnTo>
                  <a:lnTo>
                    <a:pt x="828" y="144"/>
                  </a:lnTo>
                  <a:lnTo>
                    <a:pt x="893" y="114"/>
                  </a:lnTo>
                  <a:lnTo>
                    <a:pt x="960" y="88"/>
                  </a:lnTo>
                  <a:lnTo>
                    <a:pt x="1028" y="66"/>
                  </a:lnTo>
                  <a:lnTo>
                    <a:pt x="1097" y="46"/>
                  </a:lnTo>
                  <a:lnTo>
                    <a:pt x="1168" y="30"/>
                  </a:lnTo>
                  <a:lnTo>
                    <a:pt x="1240" y="17"/>
                  </a:lnTo>
                  <a:lnTo>
                    <a:pt x="1313" y="8"/>
                  </a:lnTo>
                  <a:lnTo>
                    <a:pt x="1387" y="2"/>
                  </a:lnTo>
                  <a:lnTo>
                    <a:pt x="1463" y="0"/>
                  </a:lnTo>
                  <a:lnTo>
                    <a:pt x="1538" y="2"/>
                  </a:lnTo>
                  <a:lnTo>
                    <a:pt x="1612" y="8"/>
                  </a:lnTo>
                  <a:lnTo>
                    <a:pt x="1685" y="17"/>
                  </a:lnTo>
                  <a:lnTo>
                    <a:pt x="1757" y="30"/>
                  </a:lnTo>
                  <a:lnTo>
                    <a:pt x="1828" y="46"/>
                  </a:lnTo>
                  <a:lnTo>
                    <a:pt x="1898" y="66"/>
                  </a:lnTo>
                  <a:lnTo>
                    <a:pt x="1966" y="88"/>
                  </a:lnTo>
                  <a:lnTo>
                    <a:pt x="2032" y="114"/>
                  </a:lnTo>
                  <a:lnTo>
                    <a:pt x="2097" y="144"/>
                  </a:lnTo>
                  <a:lnTo>
                    <a:pt x="2160" y="176"/>
                  </a:lnTo>
                  <a:lnTo>
                    <a:pt x="2221" y="211"/>
                  </a:lnTo>
                  <a:lnTo>
                    <a:pt x="2280" y="249"/>
                  </a:lnTo>
                  <a:lnTo>
                    <a:pt x="2338" y="289"/>
                  </a:lnTo>
                  <a:lnTo>
                    <a:pt x="2393" y="332"/>
                  </a:lnTo>
                  <a:lnTo>
                    <a:pt x="2446" y="378"/>
                  </a:lnTo>
                  <a:lnTo>
                    <a:pt x="2497" y="426"/>
                  </a:lnTo>
                  <a:lnTo>
                    <a:pt x="2545" y="477"/>
                  </a:lnTo>
                  <a:lnTo>
                    <a:pt x="2591" y="529"/>
                  </a:lnTo>
                  <a:lnTo>
                    <a:pt x="2635" y="584"/>
                  </a:lnTo>
                  <a:lnTo>
                    <a:pt x="2676" y="641"/>
                  </a:lnTo>
                  <a:lnTo>
                    <a:pt x="2714" y="700"/>
                  </a:lnTo>
                  <a:lnTo>
                    <a:pt x="2749" y="761"/>
                  </a:lnTo>
                  <a:lnTo>
                    <a:pt x="2781" y="824"/>
                  </a:lnTo>
                  <a:lnTo>
                    <a:pt x="2810" y="888"/>
                  </a:lnTo>
                  <a:lnTo>
                    <a:pt x="2837" y="955"/>
                  </a:lnTo>
                  <a:lnTo>
                    <a:pt x="2860" y="1022"/>
                  </a:lnTo>
                  <a:lnTo>
                    <a:pt x="2879" y="1091"/>
                  </a:lnTo>
                  <a:lnTo>
                    <a:pt x="2896" y="1161"/>
                  </a:lnTo>
                  <a:lnTo>
                    <a:pt x="2909" y="1233"/>
                  </a:lnTo>
                  <a:lnTo>
                    <a:pt x="2918" y="1306"/>
                  </a:lnTo>
                  <a:lnTo>
                    <a:pt x="2923" y="1380"/>
                  </a:lnTo>
                  <a:lnTo>
                    <a:pt x="2925" y="1455"/>
                  </a:lnTo>
                  <a:lnTo>
                    <a:pt x="2923" y="1529"/>
                  </a:lnTo>
                  <a:lnTo>
                    <a:pt x="2918" y="1603"/>
                  </a:lnTo>
                  <a:lnTo>
                    <a:pt x="2909" y="1676"/>
                  </a:lnTo>
                  <a:lnTo>
                    <a:pt x="2896" y="1748"/>
                  </a:lnTo>
                  <a:lnTo>
                    <a:pt x="2879" y="1818"/>
                  </a:lnTo>
                  <a:lnTo>
                    <a:pt x="2860" y="1887"/>
                  </a:lnTo>
                  <a:lnTo>
                    <a:pt x="2837" y="1955"/>
                  </a:lnTo>
                  <a:lnTo>
                    <a:pt x="2810" y="2021"/>
                  </a:lnTo>
                  <a:lnTo>
                    <a:pt x="2781" y="2085"/>
                  </a:lnTo>
                  <a:lnTo>
                    <a:pt x="2749" y="2148"/>
                  </a:lnTo>
                  <a:lnTo>
                    <a:pt x="2714" y="2209"/>
                  </a:lnTo>
                  <a:lnTo>
                    <a:pt x="2676" y="2268"/>
                  </a:lnTo>
                  <a:lnTo>
                    <a:pt x="2635" y="2325"/>
                  </a:lnTo>
                  <a:lnTo>
                    <a:pt x="2591" y="2380"/>
                  </a:lnTo>
                  <a:lnTo>
                    <a:pt x="2545" y="2432"/>
                  </a:lnTo>
                  <a:lnTo>
                    <a:pt x="2497" y="2483"/>
                  </a:lnTo>
                  <a:lnTo>
                    <a:pt x="2446" y="2531"/>
                  </a:lnTo>
                  <a:lnTo>
                    <a:pt x="2393" y="2577"/>
                  </a:lnTo>
                  <a:lnTo>
                    <a:pt x="2338" y="2620"/>
                  </a:lnTo>
                  <a:lnTo>
                    <a:pt x="2280" y="2661"/>
                  </a:lnTo>
                  <a:lnTo>
                    <a:pt x="2221" y="2698"/>
                  </a:lnTo>
                  <a:lnTo>
                    <a:pt x="2160" y="2733"/>
                  </a:lnTo>
                  <a:lnTo>
                    <a:pt x="2097" y="2766"/>
                  </a:lnTo>
                  <a:lnTo>
                    <a:pt x="2032" y="2795"/>
                  </a:lnTo>
                  <a:lnTo>
                    <a:pt x="1966" y="2821"/>
                  </a:lnTo>
                  <a:lnTo>
                    <a:pt x="1898" y="2844"/>
                  </a:lnTo>
                  <a:lnTo>
                    <a:pt x="1828" y="2863"/>
                  </a:lnTo>
                  <a:lnTo>
                    <a:pt x="1757" y="2879"/>
                  </a:lnTo>
                  <a:lnTo>
                    <a:pt x="1685" y="2892"/>
                  </a:lnTo>
                  <a:lnTo>
                    <a:pt x="1612" y="2901"/>
                  </a:lnTo>
                  <a:lnTo>
                    <a:pt x="1538" y="2907"/>
                  </a:lnTo>
                  <a:lnTo>
                    <a:pt x="1463" y="2909"/>
                  </a:lnTo>
                  <a:lnTo>
                    <a:pt x="1387" y="2907"/>
                  </a:lnTo>
                  <a:lnTo>
                    <a:pt x="1313" y="2901"/>
                  </a:lnTo>
                  <a:lnTo>
                    <a:pt x="1240" y="2892"/>
                  </a:lnTo>
                  <a:lnTo>
                    <a:pt x="1168" y="2879"/>
                  </a:lnTo>
                  <a:lnTo>
                    <a:pt x="1097" y="2863"/>
                  </a:lnTo>
                  <a:lnTo>
                    <a:pt x="1028" y="2844"/>
                  </a:lnTo>
                  <a:lnTo>
                    <a:pt x="960" y="2821"/>
                  </a:lnTo>
                  <a:lnTo>
                    <a:pt x="893" y="2795"/>
                  </a:lnTo>
                  <a:lnTo>
                    <a:pt x="828" y="2766"/>
                  </a:lnTo>
                  <a:lnTo>
                    <a:pt x="765" y="2733"/>
                  </a:lnTo>
                  <a:lnTo>
                    <a:pt x="704" y="2698"/>
                  </a:lnTo>
                  <a:lnTo>
                    <a:pt x="645" y="2661"/>
                  </a:lnTo>
                  <a:lnTo>
                    <a:pt x="587" y="2620"/>
                  </a:lnTo>
                  <a:lnTo>
                    <a:pt x="532" y="2577"/>
                  </a:lnTo>
                  <a:lnTo>
                    <a:pt x="479" y="2531"/>
                  </a:lnTo>
                  <a:lnTo>
                    <a:pt x="428" y="2483"/>
                  </a:lnTo>
                  <a:lnTo>
                    <a:pt x="380" y="2432"/>
                  </a:lnTo>
                  <a:lnTo>
                    <a:pt x="334" y="2380"/>
                  </a:lnTo>
                  <a:lnTo>
                    <a:pt x="290" y="2325"/>
                  </a:lnTo>
                  <a:lnTo>
                    <a:pt x="250" y="2268"/>
                  </a:lnTo>
                  <a:lnTo>
                    <a:pt x="212" y="2209"/>
                  </a:lnTo>
                  <a:lnTo>
                    <a:pt x="176" y="2148"/>
                  </a:lnTo>
                  <a:lnTo>
                    <a:pt x="144" y="2085"/>
                  </a:lnTo>
                  <a:lnTo>
                    <a:pt x="115" y="2021"/>
                  </a:lnTo>
                  <a:lnTo>
                    <a:pt x="89" y="1955"/>
                  </a:lnTo>
                  <a:lnTo>
                    <a:pt x="66" y="1887"/>
                  </a:lnTo>
                  <a:lnTo>
                    <a:pt x="46" y="1818"/>
                  </a:lnTo>
                  <a:lnTo>
                    <a:pt x="30" y="1748"/>
                  </a:lnTo>
                  <a:lnTo>
                    <a:pt x="17" y="1676"/>
                  </a:lnTo>
                  <a:lnTo>
                    <a:pt x="7" y="1603"/>
                  </a:lnTo>
                  <a:lnTo>
                    <a:pt x="2" y="1529"/>
                  </a:lnTo>
                  <a:lnTo>
                    <a:pt x="0" y="1455"/>
                  </a:lnTo>
                  <a:close/>
                </a:path>
              </a:pathLst>
            </a:custGeom>
            <a:noFill/>
            <a:ln w="152400">
              <a:solidFill>
                <a:srgbClr val="FF99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Freeform 9">
              <a:extLst>
                <a:ext uri="{FF2B5EF4-FFF2-40B4-BE49-F238E27FC236}">
                  <a16:creationId xmlns:a16="http://schemas.microsoft.com/office/drawing/2014/main" id="{6EE2BC0D-6E2F-4567-A0A7-35517F198439}"/>
                </a:ext>
              </a:extLst>
            </p:cNvPr>
            <p:cNvSpPr>
              <a:spLocks/>
            </p:cNvSpPr>
            <p:nvPr/>
          </p:nvSpPr>
          <p:spPr bwMode="auto">
            <a:xfrm>
              <a:off x="8286" y="486"/>
              <a:ext cx="5585" cy="5525"/>
            </a:xfrm>
            <a:custGeom>
              <a:avLst/>
              <a:gdLst>
                <a:gd name="T0" fmla="+- 0 8295 8286"/>
                <a:gd name="T1" fmla="*/ T0 w 5585"/>
                <a:gd name="T2" fmla="+- 0 3022 486"/>
                <a:gd name="T3" fmla="*/ 3022 h 5525"/>
                <a:gd name="T4" fmla="+- 0 8336 8286"/>
                <a:gd name="T5" fmla="*/ T4 w 5585"/>
                <a:gd name="T6" fmla="+- 0 2728 486"/>
                <a:gd name="T7" fmla="*/ 2728 h 5525"/>
                <a:gd name="T8" fmla="+- 0 8406 8286"/>
                <a:gd name="T9" fmla="*/ T8 w 5585"/>
                <a:gd name="T10" fmla="+- 0 2444 486"/>
                <a:gd name="T11" fmla="*/ 2444 h 5525"/>
                <a:gd name="T12" fmla="+- 0 8505 8286"/>
                <a:gd name="T13" fmla="*/ T12 w 5585"/>
                <a:gd name="T14" fmla="+- 0 2173 486"/>
                <a:gd name="T15" fmla="*/ 2173 h 5525"/>
                <a:gd name="T16" fmla="+- 0 8632 8286"/>
                <a:gd name="T17" fmla="*/ T16 w 5585"/>
                <a:gd name="T18" fmla="+- 0 1916 486"/>
                <a:gd name="T19" fmla="*/ 1916 h 5525"/>
                <a:gd name="T20" fmla="+- 0 8783 8286"/>
                <a:gd name="T21" fmla="*/ T20 w 5585"/>
                <a:gd name="T22" fmla="+- 0 1675 486"/>
                <a:gd name="T23" fmla="*/ 1675 h 5525"/>
                <a:gd name="T24" fmla="+- 0 8958 8286"/>
                <a:gd name="T25" fmla="*/ T24 w 5585"/>
                <a:gd name="T26" fmla="+- 0 1451 486"/>
                <a:gd name="T27" fmla="*/ 1451 h 5525"/>
                <a:gd name="T28" fmla="+- 0 9155 8286"/>
                <a:gd name="T29" fmla="*/ T28 w 5585"/>
                <a:gd name="T30" fmla="+- 0 1246 486"/>
                <a:gd name="T31" fmla="*/ 1246 h 5525"/>
                <a:gd name="T32" fmla="+- 0 9372 8286"/>
                <a:gd name="T33" fmla="*/ T32 w 5585"/>
                <a:gd name="T34" fmla="+- 0 1062 486"/>
                <a:gd name="T35" fmla="*/ 1062 h 5525"/>
                <a:gd name="T36" fmla="+- 0 9607 8286"/>
                <a:gd name="T37" fmla="*/ T36 w 5585"/>
                <a:gd name="T38" fmla="+- 0 900 486"/>
                <a:gd name="T39" fmla="*/ 900 h 5525"/>
                <a:gd name="T40" fmla="+- 0 9860 8286"/>
                <a:gd name="T41" fmla="*/ T40 w 5585"/>
                <a:gd name="T42" fmla="+- 0 762 486"/>
                <a:gd name="T43" fmla="*/ 762 h 5525"/>
                <a:gd name="T44" fmla="+- 0 10127 8286"/>
                <a:gd name="T45" fmla="*/ T44 w 5585"/>
                <a:gd name="T46" fmla="+- 0 651 486"/>
                <a:gd name="T47" fmla="*/ 651 h 5525"/>
                <a:gd name="T48" fmla="+- 0 10407 8286"/>
                <a:gd name="T49" fmla="*/ T48 w 5585"/>
                <a:gd name="T50" fmla="+- 0 566 486"/>
                <a:gd name="T51" fmla="*/ 566 h 5525"/>
                <a:gd name="T52" fmla="+- 0 10699 8286"/>
                <a:gd name="T53" fmla="*/ T52 w 5585"/>
                <a:gd name="T54" fmla="+- 0 511 486"/>
                <a:gd name="T55" fmla="*/ 511 h 5525"/>
                <a:gd name="T56" fmla="+- 0 11002 8286"/>
                <a:gd name="T57" fmla="*/ T56 w 5585"/>
                <a:gd name="T58" fmla="+- 0 487 486"/>
                <a:gd name="T59" fmla="*/ 487 h 5525"/>
                <a:gd name="T60" fmla="+- 0 11307 8286"/>
                <a:gd name="T61" fmla="*/ T60 w 5585"/>
                <a:gd name="T62" fmla="+- 0 495 486"/>
                <a:gd name="T63" fmla="*/ 495 h 5525"/>
                <a:gd name="T64" fmla="+- 0 11605 8286"/>
                <a:gd name="T65" fmla="*/ T64 w 5585"/>
                <a:gd name="T66" fmla="+- 0 535 486"/>
                <a:gd name="T67" fmla="*/ 535 h 5525"/>
                <a:gd name="T68" fmla="+- 0 11891 8286"/>
                <a:gd name="T69" fmla="*/ T68 w 5585"/>
                <a:gd name="T70" fmla="+- 0 605 486"/>
                <a:gd name="T71" fmla="*/ 605 h 5525"/>
                <a:gd name="T72" fmla="+- 0 12165 8286"/>
                <a:gd name="T73" fmla="*/ T72 w 5585"/>
                <a:gd name="T74" fmla="+- 0 703 486"/>
                <a:gd name="T75" fmla="*/ 703 h 5525"/>
                <a:gd name="T76" fmla="+- 0 12425 8286"/>
                <a:gd name="T77" fmla="*/ T76 w 5585"/>
                <a:gd name="T78" fmla="+- 0 828 486"/>
                <a:gd name="T79" fmla="*/ 828 h 5525"/>
                <a:gd name="T80" fmla="+- 0 12669 8286"/>
                <a:gd name="T81" fmla="*/ T80 w 5585"/>
                <a:gd name="T82" fmla="+- 0 978 486"/>
                <a:gd name="T83" fmla="*/ 978 h 5525"/>
                <a:gd name="T84" fmla="+- 0 12896 8286"/>
                <a:gd name="T85" fmla="*/ T84 w 5585"/>
                <a:gd name="T86" fmla="+- 0 1151 486"/>
                <a:gd name="T87" fmla="*/ 1151 h 5525"/>
                <a:gd name="T88" fmla="+- 0 13103 8286"/>
                <a:gd name="T89" fmla="*/ T88 w 5585"/>
                <a:gd name="T90" fmla="+- 0 1346 486"/>
                <a:gd name="T91" fmla="*/ 1346 h 5525"/>
                <a:gd name="T92" fmla="+- 0 13289 8286"/>
                <a:gd name="T93" fmla="*/ T92 w 5585"/>
                <a:gd name="T94" fmla="+- 0 1560 486"/>
                <a:gd name="T95" fmla="*/ 1560 h 5525"/>
                <a:gd name="T96" fmla="+- 0 13452 8286"/>
                <a:gd name="T97" fmla="*/ T96 w 5585"/>
                <a:gd name="T98" fmla="+- 0 1793 486"/>
                <a:gd name="T99" fmla="*/ 1793 h 5525"/>
                <a:gd name="T100" fmla="+- 0 13592 8286"/>
                <a:gd name="T101" fmla="*/ T100 w 5585"/>
                <a:gd name="T102" fmla="+- 0 2043 486"/>
                <a:gd name="T103" fmla="*/ 2043 h 5525"/>
                <a:gd name="T104" fmla="+- 0 13704 8286"/>
                <a:gd name="T105" fmla="*/ T104 w 5585"/>
                <a:gd name="T106" fmla="+- 0 2307 486"/>
                <a:gd name="T107" fmla="*/ 2307 h 5525"/>
                <a:gd name="T108" fmla="+- 0 13790 8286"/>
                <a:gd name="T109" fmla="*/ T108 w 5585"/>
                <a:gd name="T110" fmla="+- 0 2585 486"/>
                <a:gd name="T111" fmla="*/ 2585 h 5525"/>
                <a:gd name="T112" fmla="+- 0 13845 8286"/>
                <a:gd name="T113" fmla="*/ T112 w 5585"/>
                <a:gd name="T114" fmla="+- 0 2874 486"/>
                <a:gd name="T115" fmla="*/ 2874 h 5525"/>
                <a:gd name="T116" fmla="+- 0 13870 8286"/>
                <a:gd name="T117" fmla="*/ T116 w 5585"/>
                <a:gd name="T118" fmla="+- 0 3172 486"/>
                <a:gd name="T119" fmla="*/ 3172 h 5525"/>
                <a:gd name="T120" fmla="+- 0 13862 8286"/>
                <a:gd name="T121" fmla="*/ T120 w 5585"/>
                <a:gd name="T122" fmla="+- 0 3475 486"/>
                <a:gd name="T123" fmla="*/ 3475 h 5525"/>
                <a:gd name="T124" fmla="+- 0 13821 8286"/>
                <a:gd name="T125" fmla="*/ T124 w 5585"/>
                <a:gd name="T126" fmla="+- 0 3769 486"/>
                <a:gd name="T127" fmla="*/ 3769 h 5525"/>
                <a:gd name="T128" fmla="+- 0 13751 8286"/>
                <a:gd name="T129" fmla="*/ T128 w 5585"/>
                <a:gd name="T130" fmla="+- 0 4053 486"/>
                <a:gd name="T131" fmla="*/ 4053 h 5525"/>
                <a:gd name="T132" fmla="+- 0 13651 8286"/>
                <a:gd name="T133" fmla="*/ T132 w 5585"/>
                <a:gd name="T134" fmla="+- 0 4324 486"/>
                <a:gd name="T135" fmla="*/ 4324 h 5525"/>
                <a:gd name="T136" fmla="+- 0 13525 8286"/>
                <a:gd name="T137" fmla="*/ T136 w 5585"/>
                <a:gd name="T138" fmla="+- 0 4581 486"/>
                <a:gd name="T139" fmla="*/ 4581 h 5525"/>
                <a:gd name="T140" fmla="+- 0 13374 8286"/>
                <a:gd name="T141" fmla="*/ T140 w 5585"/>
                <a:gd name="T142" fmla="+- 0 4822 486"/>
                <a:gd name="T143" fmla="*/ 4822 h 5525"/>
                <a:gd name="T144" fmla="+- 0 13199 8286"/>
                <a:gd name="T145" fmla="*/ T144 w 5585"/>
                <a:gd name="T146" fmla="+- 0 5046 486"/>
                <a:gd name="T147" fmla="*/ 5046 h 5525"/>
                <a:gd name="T148" fmla="+- 0 13002 8286"/>
                <a:gd name="T149" fmla="*/ T148 w 5585"/>
                <a:gd name="T150" fmla="+- 0 5251 486"/>
                <a:gd name="T151" fmla="*/ 5251 h 5525"/>
                <a:gd name="T152" fmla="+- 0 12785 8286"/>
                <a:gd name="T153" fmla="*/ T152 w 5585"/>
                <a:gd name="T154" fmla="+- 0 5435 486"/>
                <a:gd name="T155" fmla="*/ 5435 h 5525"/>
                <a:gd name="T156" fmla="+- 0 12549 8286"/>
                <a:gd name="T157" fmla="*/ T156 w 5585"/>
                <a:gd name="T158" fmla="+- 0 5597 486"/>
                <a:gd name="T159" fmla="*/ 5597 h 5525"/>
                <a:gd name="T160" fmla="+- 0 12297 8286"/>
                <a:gd name="T161" fmla="*/ T160 w 5585"/>
                <a:gd name="T162" fmla="+- 0 5734 486"/>
                <a:gd name="T163" fmla="*/ 5734 h 5525"/>
                <a:gd name="T164" fmla="+- 0 12030 8286"/>
                <a:gd name="T165" fmla="*/ T164 w 5585"/>
                <a:gd name="T166" fmla="+- 0 5846 486"/>
                <a:gd name="T167" fmla="*/ 5846 h 5525"/>
                <a:gd name="T168" fmla="+- 0 11749 8286"/>
                <a:gd name="T169" fmla="*/ T168 w 5585"/>
                <a:gd name="T170" fmla="+- 0 5931 486"/>
                <a:gd name="T171" fmla="*/ 5931 h 5525"/>
                <a:gd name="T172" fmla="+- 0 11457 8286"/>
                <a:gd name="T173" fmla="*/ T172 w 5585"/>
                <a:gd name="T174" fmla="+- 0 5986 486"/>
                <a:gd name="T175" fmla="*/ 5986 h 5525"/>
                <a:gd name="T176" fmla="+- 0 11155 8286"/>
                <a:gd name="T177" fmla="*/ T176 w 5585"/>
                <a:gd name="T178" fmla="+- 0 6010 486"/>
                <a:gd name="T179" fmla="*/ 6010 h 5525"/>
                <a:gd name="T180" fmla="+- 0 10849 8286"/>
                <a:gd name="T181" fmla="*/ T180 w 5585"/>
                <a:gd name="T182" fmla="+- 0 6002 486"/>
                <a:gd name="T183" fmla="*/ 6002 h 5525"/>
                <a:gd name="T184" fmla="+- 0 10552 8286"/>
                <a:gd name="T185" fmla="*/ T184 w 5585"/>
                <a:gd name="T186" fmla="+- 0 5962 486"/>
                <a:gd name="T187" fmla="*/ 5962 h 5525"/>
                <a:gd name="T188" fmla="+- 0 10266 8286"/>
                <a:gd name="T189" fmla="*/ T188 w 5585"/>
                <a:gd name="T190" fmla="+- 0 5892 486"/>
                <a:gd name="T191" fmla="*/ 5892 h 5525"/>
                <a:gd name="T192" fmla="+- 0 9991 8286"/>
                <a:gd name="T193" fmla="*/ T192 w 5585"/>
                <a:gd name="T194" fmla="+- 0 5794 486"/>
                <a:gd name="T195" fmla="*/ 5794 h 5525"/>
                <a:gd name="T196" fmla="+- 0 9732 8286"/>
                <a:gd name="T197" fmla="*/ T196 w 5585"/>
                <a:gd name="T198" fmla="+- 0 5669 486"/>
                <a:gd name="T199" fmla="*/ 5669 h 5525"/>
                <a:gd name="T200" fmla="+- 0 9488 8286"/>
                <a:gd name="T201" fmla="*/ T200 w 5585"/>
                <a:gd name="T202" fmla="+- 0 5519 486"/>
                <a:gd name="T203" fmla="*/ 5519 h 5525"/>
                <a:gd name="T204" fmla="+- 0 9261 8286"/>
                <a:gd name="T205" fmla="*/ T204 w 5585"/>
                <a:gd name="T206" fmla="+- 0 5346 486"/>
                <a:gd name="T207" fmla="*/ 5346 h 5525"/>
                <a:gd name="T208" fmla="+- 0 9054 8286"/>
                <a:gd name="T209" fmla="*/ T208 w 5585"/>
                <a:gd name="T210" fmla="+- 0 5151 486"/>
                <a:gd name="T211" fmla="*/ 5151 h 5525"/>
                <a:gd name="T212" fmla="+- 0 8868 8286"/>
                <a:gd name="T213" fmla="*/ T212 w 5585"/>
                <a:gd name="T214" fmla="+- 0 4936 486"/>
                <a:gd name="T215" fmla="*/ 4936 h 5525"/>
                <a:gd name="T216" fmla="+- 0 8704 8286"/>
                <a:gd name="T217" fmla="*/ T216 w 5585"/>
                <a:gd name="T218" fmla="+- 0 4704 486"/>
                <a:gd name="T219" fmla="*/ 4704 h 5525"/>
                <a:gd name="T220" fmla="+- 0 8565 8286"/>
                <a:gd name="T221" fmla="*/ T220 w 5585"/>
                <a:gd name="T222" fmla="+- 0 4454 486"/>
                <a:gd name="T223" fmla="*/ 4454 h 5525"/>
                <a:gd name="T224" fmla="+- 0 8452 8286"/>
                <a:gd name="T225" fmla="*/ T224 w 5585"/>
                <a:gd name="T226" fmla="+- 0 4190 486"/>
                <a:gd name="T227" fmla="*/ 4190 h 5525"/>
                <a:gd name="T228" fmla="+- 0 8367 8286"/>
                <a:gd name="T229" fmla="*/ T228 w 5585"/>
                <a:gd name="T230" fmla="+- 0 3912 486"/>
                <a:gd name="T231" fmla="*/ 3912 h 5525"/>
                <a:gd name="T232" fmla="+- 0 8311 8286"/>
                <a:gd name="T233" fmla="*/ T232 w 5585"/>
                <a:gd name="T234" fmla="+- 0 3623 486"/>
                <a:gd name="T235" fmla="*/ 3623 h 5525"/>
                <a:gd name="T236" fmla="+- 0 8287 8286"/>
                <a:gd name="T237" fmla="*/ T236 w 5585"/>
                <a:gd name="T238" fmla="+- 0 3324 486"/>
                <a:gd name="T239" fmla="*/ 3324 h 552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Lst>
              <a:rect l="0" t="0" r="r" b="b"/>
              <a:pathLst>
                <a:path w="5585" h="5525">
                  <a:moveTo>
                    <a:pt x="0" y="2762"/>
                  </a:moveTo>
                  <a:lnTo>
                    <a:pt x="1" y="2686"/>
                  </a:lnTo>
                  <a:lnTo>
                    <a:pt x="4" y="2611"/>
                  </a:lnTo>
                  <a:lnTo>
                    <a:pt x="9" y="2536"/>
                  </a:lnTo>
                  <a:lnTo>
                    <a:pt x="16" y="2461"/>
                  </a:lnTo>
                  <a:lnTo>
                    <a:pt x="25" y="2388"/>
                  </a:lnTo>
                  <a:lnTo>
                    <a:pt x="37" y="2314"/>
                  </a:lnTo>
                  <a:lnTo>
                    <a:pt x="50" y="2242"/>
                  </a:lnTo>
                  <a:lnTo>
                    <a:pt x="64" y="2170"/>
                  </a:lnTo>
                  <a:lnTo>
                    <a:pt x="81" y="2099"/>
                  </a:lnTo>
                  <a:lnTo>
                    <a:pt x="100" y="2028"/>
                  </a:lnTo>
                  <a:lnTo>
                    <a:pt x="120" y="1958"/>
                  </a:lnTo>
                  <a:lnTo>
                    <a:pt x="142" y="1889"/>
                  </a:lnTo>
                  <a:lnTo>
                    <a:pt x="166" y="1821"/>
                  </a:lnTo>
                  <a:lnTo>
                    <a:pt x="192" y="1754"/>
                  </a:lnTo>
                  <a:lnTo>
                    <a:pt x="219" y="1687"/>
                  </a:lnTo>
                  <a:lnTo>
                    <a:pt x="249" y="1622"/>
                  </a:lnTo>
                  <a:lnTo>
                    <a:pt x="279" y="1557"/>
                  </a:lnTo>
                  <a:lnTo>
                    <a:pt x="312" y="1493"/>
                  </a:lnTo>
                  <a:lnTo>
                    <a:pt x="346" y="1430"/>
                  </a:lnTo>
                  <a:lnTo>
                    <a:pt x="381" y="1368"/>
                  </a:lnTo>
                  <a:lnTo>
                    <a:pt x="418" y="1307"/>
                  </a:lnTo>
                  <a:lnTo>
                    <a:pt x="457" y="1247"/>
                  </a:lnTo>
                  <a:lnTo>
                    <a:pt x="497" y="1189"/>
                  </a:lnTo>
                  <a:lnTo>
                    <a:pt x="539" y="1131"/>
                  </a:lnTo>
                  <a:lnTo>
                    <a:pt x="582" y="1074"/>
                  </a:lnTo>
                  <a:lnTo>
                    <a:pt x="626" y="1019"/>
                  </a:lnTo>
                  <a:lnTo>
                    <a:pt x="672" y="965"/>
                  </a:lnTo>
                  <a:lnTo>
                    <a:pt x="719" y="912"/>
                  </a:lnTo>
                  <a:lnTo>
                    <a:pt x="768" y="860"/>
                  </a:lnTo>
                  <a:lnTo>
                    <a:pt x="818" y="809"/>
                  </a:lnTo>
                  <a:lnTo>
                    <a:pt x="869" y="760"/>
                  </a:lnTo>
                  <a:lnTo>
                    <a:pt x="921" y="712"/>
                  </a:lnTo>
                  <a:lnTo>
                    <a:pt x="975" y="665"/>
                  </a:lnTo>
                  <a:lnTo>
                    <a:pt x="1030" y="620"/>
                  </a:lnTo>
                  <a:lnTo>
                    <a:pt x="1086" y="576"/>
                  </a:lnTo>
                  <a:lnTo>
                    <a:pt x="1143" y="533"/>
                  </a:lnTo>
                  <a:lnTo>
                    <a:pt x="1202" y="492"/>
                  </a:lnTo>
                  <a:lnTo>
                    <a:pt x="1261" y="452"/>
                  </a:lnTo>
                  <a:lnTo>
                    <a:pt x="1321" y="414"/>
                  </a:lnTo>
                  <a:lnTo>
                    <a:pt x="1383" y="377"/>
                  </a:lnTo>
                  <a:lnTo>
                    <a:pt x="1446" y="342"/>
                  </a:lnTo>
                  <a:lnTo>
                    <a:pt x="1509" y="308"/>
                  </a:lnTo>
                  <a:lnTo>
                    <a:pt x="1574" y="276"/>
                  </a:lnTo>
                  <a:lnTo>
                    <a:pt x="1639" y="246"/>
                  </a:lnTo>
                  <a:lnTo>
                    <a:pt x="1705" y="217"/>
                  </a:lnTo>
                  <a:lnTo>
                    <a:pt x="1773" y="190"/>
                  </a:lnTo>
                  <a:lnTo>
                    <a:pt x="1841" y="165"/>
                  </a:lnTo>
                  <a:lnTo>
                    <a:pt x="1910" y="141"/>
                  </a:lnTo>
                  <a:lnTo>
                    <a:pt x="1980" y="119"/>
                  </a:lnTo>
                  <a:lnTo>
                    <a:pt x="2050" y="99"/>
                  </a:lnTo>
                  <a:lnTo>
                    <a:pt x="2121" y="80"/>
                  </a:lnTo>
                  <a:lnTo>
                    <a:pt x="2193" y="64"/>
                  </a:lnTo>
                  <a:lnTo>
                    <a:pt x="2266" y="49"/>
                  </a:lnTo>
                  <a:lnTo>
                    <a:pt x="2339" y="36"/>
                  </a:lnTo>
                  <a:lnTo>
                    <a:pt x="2413" y="25"/>
                  </a:lnTo>
                  <a:lnTo>
                    <a:pt x="2488" y="16"/>
                  </a:lnTo>
                  <a:lnTo>
                    <a:pt x="2563" y="9"/>
                  </a:lnTo>
                  <a:lnTo>
                    <a:pt x="2639" y="4"/>
                  </a:lnTo>
                  <a:lnTo>
                    <a:pt x="2716" y="1"/>
                  </a:lnTo>
                  <a:lnTo>
                    <a:pt x="2792" y="0"/>
                  </a:lnTo>
                  <a:lnTo>
                    <a:pt x="2869" y="1"/>
                  </a:lnTo>
                  <a:lnTo>
                    <a:pt x="2946" y="4"/>
                  </a:lnTo>
                  <a:lnTo>
                    <a:pt x="3021" y="9"/>
                  </a:lnTo>
                  <a:lnTo>
                    <a:pt x="3097" y="16"/>
                  </a:lnTo>
                  <a:lnTo>
                    <a:pt x="3171" y="25"/>
                  </a:lnTo>
                  <a:lnTo>
                    <a:pt x="3245" y="36"/>
                  </a:lnTo>
                  <a:lnTo>
                    <a:pt x="3319" y="49"/>
                  </a:lnTo>
                  <a:lnTo>
                    <a:pt x="3391" y="64"/>
                  </a:lnTo>
                  <a:lnTo>
                    <a:pt x="3463" y="80"/>
                  </a:lnTo>
                  <a:lnTo>
                    <a:pt x="3535" y="99"/>
                  </a:lnTo>
                  <a:lnTo>
                    <a:pt x="3605" y="119"/>
                  </a:lnTo>
                  <a:lnTo>
                    <a:pt x="3675" y="141"/>
                  </a:lnTo>
                  <a:lnTo>
                    <a:pt x="3744" y="165"/>
                  </a:lnTo>
                  <a:lnTo>
                    <a:pt x="3812" y="190"/>
                  </a:lnTo>
                  <a:lnTo>
                    <a:pt x="3879" y="217"/>
                  </a:lnTo>
                  <a:lnTo>
                    <a:pt x="3946" y="246"/>
                  </a:lnTo>
                  <a:lnTo>
                    <a:pt x="4011" y="276"/>
                  </a:lnTo>
                  <a:lnTo>
                    <a:pt x="4076" y="308"/>
                  </a:lnTo>
                  <a:lnTo>
                    <a:pt x="4139" y="342"/>
                  </a:lnTo>
                  <a:lnTo>
                    <a:pt x="4202" y="377"/>
                  </a:lnTo>
                  <a:lnTo>
                    <a:pt x="4263" y="414"/>
                  </a:lnTo>
                  <a:lnTo>
                    <a:pt x="4324" y="452"/>
                  </a:lnTo>
                  <a:lnTo>
                    <a:pt x="4383" y="492"/>
                  </a:lnTo>
                  <a:lnTo>
                    <a:pt x="4442" y="533"/>
                  </a:lnTo>
                  <a:lnTo>
                    <a:pt x="4499" y="576"/>
                  </a:lnTo>
                  <a:lnTo>
                    <a:pt x="4555" y="620"/>
                  </a:lnTo>
                  <a:lnTo>
                    <a:pt x="4610" y="665"/>
                  </a:lnTo>
                  <a:lnTo>
                    <a:pt x="4663" y="712"/>
                  </a:lnTo>
                  <a:lnTo>
                    <a:pt x="4716" y="760"/>
                  </a:lnTo>
                  <a:lnTo>
                    <a:pt x="4767" y="809"/>
                  </a:lnTo>
                  <a:lnTo>
                    <a:pt x="4817" y="860"/>
                  </a:lnTo>
                  <a:lnTo>
                    <a:pt x="4865" y="912"/>
                  </a:lnTo>
                  <a:lnTo>
                    <a:pt x="4913" y="965"/>
                  </a:lnTo>
                  <a:lnTo>
                    <a:pt x="4958" y="1019"/>
                  </a:lnTo>
                  <a:lnTo>
                    <a:pt x="5003" y="1074"/>
                  </a:lnTo>
                  <a:lnTo>
                    <a:pt x="5046" y="1131"/>
                  </a:lnTo>
                  <a:lnTo>
                    <a:pt x="5088" y="1189"/>
                  </a:lnTo>
                  <a:lnTo>
                    <a:pt x="5128" y="1247"/>
                  </a:lnTo>
                  <a:lnTo>
                    <a:pt x="5166" y="1307"/>
                  </a:lnTo>
                  <a:lnTo>
                    <a:pt x="5204" y="1368"/>
                  </a:lnTo>
                  <a:lnTo>
                    <a:pt x="5239" y="1430"/>
                  </a:lnTo>
                  <a:lnTo>
                    <a:pt x="5273" y="1493"/>
                  </a:lnTo>
                  <a:lnTo>
                    <a:pt x="5306" y="1557"/>
                  </a:lnTo>
                  <a:lnTo>
                    <a:pt x="5336" y="1622"/>
                  </a:lnTo>
                  <a:lnTo>
                    <a:pt x="5365" y="1687"/>
                  </a:lnTo>
                  <a:lnTo>
                    <a:pt x="5393" y="1754"/>
                  </a:lnTo>
                  <a:lnTo>
                    <a:pt x="5418" y="1821"/>
                  </a:lnTo>
                  <a:lnTo>
                    <a:pt x="5442" y="1889"/>
                  </a:lnTo>
                  <a:lnTo>
                    <a:pt x="5465" y="1958"/>
                  </a:lnTo>
                  <a:lnTo>
                    <a:pt x="5485" y="2028"/>
                  </a:lnTo>
                  <a:lnTo>
                    <a:pt x="5504" y="2099"/>
                  </a:lnTo>
                  <a:lnTo>
                    <a:pt x="5520" y="2170"/>
                  </a:lnTo>
                  <a:lnTo>
                    <a:pt x="5535" y="2242"/>
                  </a:lnTo>
                  <a:lnTo>
                    <a:pt x="5548" y="2314"/>
                  </a:lnTo>
                  <a:lnTo>
                    <a:pt x="5559" y="2388"/>
                  </a:lnTo>
                  <a:lnTo>
                    <a:pt x="5568" y="2461"/>
                  </a:lnTo>
                  <a:lnTo>
                    <a:pt x="5576" y="2536"/>
                  </a:lnTo>
                  <a:lnTo>
                    <a:pt x="5581" y="2611"/>
                  </a:lnTo>
                  <a:lnTo>
                    <a:pt x="5584" y="2686"/>
                  </a:lnTo>
                  <a:lnTo>
                    <a:pt x="5585" y="2762"/>
                  </a:lnTo>
                  <a:lnTo>
                    <a:pt x="5584" y="2838"/>
                  </a:lnTo>
                  <a:lnTo>
                    <a:pt x="5581" y="2914"/>
                  </a:lnTo>
                  <a:lnTo>
                    <a:pt x="5576" y="2989"/>
                  </a:lnTo>
                  <a:lnTo>
                    <a:pt x="5568" y="3063"/>
                  </a:lnTo>
                  <a:lnTo>
                    <a:pt x="5559" y="3137"/>
                  </a:lnTo>
                  <a:lnTo>
                    <a:pt x="5548" y="3210"/>
                  </a:lnTo>
                  <a:lnTo>
                    <a:pt x="5535" y="3283"/>
                  </a:lnTo>
                  <a:lnTo>
                    <a:pt x="5520" y="3355"/>
                  </a:lnTo>
                  <a:lnTo>
                    <a:pt x="5504" y="3426"/>
                  </a:lnTo>
                  <a:lnTo>
                    <a:pt x="5485" y="3497"/>
                  </a:lnTo>
                  <a:lnTo>
                    <a:pt x="5465" y="3567"/>
                  </a:lnTo>
                  <a:lnTo>
                    <a:pt x="5442" y="3636"/>
                  </a:lnTo>
                  <a:lnTo>
                    <a:pt x="5418" y="3704"/>
                  </a:lnTo>
                  <a:lnTo>
                    <a:pt x="5393" y="3771"/>
                  </a:lnTo>
                  <a:lnTo>
                    <a:pt x="5365" y="3838"/>
                  </a:lnTo>
                  <a:lnTo>
                    <a:pt x="5336" y="3903"/>
                  </a:lnTo>
                  <a:lnTo>
                    <a:pt x="5306" y="3968"/>
                  </a:lnTo>
                  <a:lnTo>
                    <a:pt x="5273" y="4032"/>
                  </a:lnTo>
                  <a:lnTo>
                    <a:pt x="5239" y="4095"/>
                  </a:lnTo>
                  <a:lnTo>
                    <a:pt x="5204" y="4157"/>
                  </a:lnTo>
                  <a:lnTo>
                    <a:pt x="5166" y="4218"/>
                  </a:lnTo>
                  <a:lnTo>
                    <a:pt x="5128" y="4277"/>
                  </a:lnTo>
                  <a:lnTo>
                    <a:pt x="5088" y="4336"/>
                  </a:lnTo>
                  <a:lnTo>
                    <a:pt x="5046" y="4394"/>
                  </a:lnTo>
                  <a:lnTo>
                    <a:pt x="5003" y="4450"/>
                  </a:lnTo>
                  <a:lnTo>
                    <a:pt x="4958" y="4506"/>
                  </a:lnTo>
                  <a:lnTo>
                    <a:pt x="4913" y="4560"/>
                  </a:lnTo>
                  <a:lnTo>
                    <a:pt x="4865" y="4613"/>
                  </a:lnTo>
                  <a:lnTo>
                    <a:pt x="4817" y="4665"/>
                  </a:lnTo>
                  <a:lnTo>
                    <a:pt x="4767" y="4716"/>
                  </a:lnTo>
                  <a:lnTo>
                    <a:pt x="4716" y="4765"/>
                  </a:lnTo>
                  <a:lnTo>
                    <a:pt x="4663" y="4813"/>
                  </a:lnTo>
                  <a:lnTo>
                    <a:pt x="4610" y="4860"/>
                  </a:lnTo>
                  <a:lnTo>
                    <a:pt x="4555" y="4905"/>
                  </a:lnTo>
                  <a:lnTo>
                    <a:pt x="4499" y="4949"/>
                  </a:lnTo>
                  <a:lnTo>
                    <a:pt x="4442" y="4992"/>
                  </a:lnTo>
                  <a:lnTo>
                    <a:pt x="4383" y="5033"/>
                  </a:lnTo>
                  <a:lnTo>
                    <a:pt x="4324" y="5073"/>
                  </a:lnTo>
                  <a:lnTo>
                    <a:pt x="4263" y="5111"/>
                  </a:lnTo>
                  <a:lnTo>
                    <a:pt x="4202" y="5148"/>
                  </a:lnTo>
                  <a:lnTo>
                    <a:pt x="4139" y="5183"/>
                  </a:lnTo>
                  <a:lnTo>
                    <a:pt x="4076" y="5216"/>
                  </a:lnTo>
                  <a:lnTo>
                    <a:pt x="4011" y="5248"/>
                  </a:lnTo>
                  <a:lnTo>
                    <a:pt x="3946" y="5279"/>
                  </a:lnTo>
                  <a:lnTo>
                    <a:pt x="3879" y="5308"/>
                  </a:lnTo>
                  <a:lnTo>
                    <a:pt x="3812" y="5335"/>
                  </a:lnTo>
                  <a:lnTo>
                    <a:pt x="3744" y="5360"/>
                  </a:lnTo>
                  <a:lnTo>
                    <a:pt x="3675" y="5384"/>
                  </a:lnTo>
                  <a:lnTo>
                    <a:pt x="3605" y="5406"/>
                  </a:lnTo>
                  <a:lnTo>
                    <a:pt x="3535" y="5426"/>
                  </a:lnTo>
                  <a:lnTo>
                    <a:pt x="3463" y="5445"/>
                  </a:lnTo>
                  <a:lnTo>
                    <a:pt x="3391" y="5461"/>
                  </a:lnTo>
                  <a:lnTo>
                    <a:pt x="3319" y="5476"/>
                  </a:lnTo>
                  <a:lnTo>
                    <a:pt x="3245" y="5489"/>
                  </a:lnTo>
                  <a:lnTo>
                    <a:pt x="3171" y="5500"/>
                  </a:lnTo>
                  <a:lnTo>
                    <a:pt x="3097" y="5509"/>
                  </a:lnTo>
                  <a:lnTo>
                    <a:pt x="3021" y="5516"/>
                  </a:lnTo>
                  <a:lnTo>
                    <a:pt x="2946" y="5521"/>
                  </a:lnTo>
                  <a:lnTo>
                    <a:pt x="2869" y="5524"/>
                  </a:lnTo>
                  <a:lnTo>
                    <a:pt x="2792" y="5525"/>
                  </a:lnTo>
                  <a:lnTo>
                    <a:pt x="2716" y="5524"/>
                  </a:lnTo>
                  <a:lnTo>
                    <a:pt x="2639" y="5521"/>
                  </a:lnTo>
                  <a:lnTo>
                    <a:pt x="2563" y="5516"/>
                  </a:lnTo>
                  <a:lnTo>
                    <a:pt x="2488" y="5509"/>
                  </a:lnTo>
                  <a:lnTo>
                    <a:pt x="2413" y="5500"/>
                  </a:lnTo>
                  <a:lnTo>
                    <a:pt x="2339" y="5489"/>
                  </a:lnTo>
                  <a:lnTo>
                    <a:pt x="2266" y="5476"/>
                  </a:lnTo>
                  <a:lnTo>
                    <a:pt x="2193" y="5461"/>
                  </a:lnTo>
                  <a:lnTo>
                    <a:pt x="2121" y="5445"/>
                  </a:lnTo>
                  <a:lnTo>
                    <a:pt x="2050" y="5426"/>
                  </a:lnTo>
                  <a:lnTo>
                    <a:pt x="1980" y="5406"/>
                  </a:lnTo>
                  <a:lnTo>
                    <a:pt x="1910" y="5384"/>
                  </a:lnTo>
                  <a:lnTo>
                    <a:pt x="1841" y="5360"/>
                  </a:lnTo>
                  <a:lnTo>
                    <a:pt x="1773" y="5335"/>
                  </a:lnTo>
                  <a:lnTo>
                    <a:pt x="1705" y="5308"/>
                  </a:lnTo>
                  <a:lnTo>
                    <a:pt x="1639" y="5279"/>
                  </a:lnTo>
                  <a:lnTo>
                    <a:pt x="1574" y="5248"/>
                  </a:lnTo>
                  <a:lnTo>
                    <a:pt x="1509" y="5216"/>
                  </a:lnTo>
                  <a:lnTo>
                    <a:pt x="1446" y="5183"/>
                  </a:lnTo>
                  <a:lnTo>
                    <a:pt x="1383" y="5148"/>
                  </a:lnTo>
                  <a:lnTo>
                    <a:pt x="1321" y="5111"/>
                  </a:lnTo>
                  <a:lnTo>
                    <a:pt x="1261" y="5073"/>
                  </a:lnTo>
                  <a:lnTo>
                    <a:pt x="1202" y="5033"/>
                  </a:lnTo>
                  <a:lnTo>
                    <a:pt x="1143" y="4992"/>
                  </a:lnTo>
                  <a:lnTo>
                    <a:pt x="1086" y="4949"/>
                  </a:lnTo>
                  <a:lnTo>
                    <a:pt x="1030" y="4905"/>
                  </a:lnTo>
                  <a:lnTo>
                    <a:pt x="975" y="4860"/>
                  </a:lnTo>
                  <a:lnTo>
                    <a:pt x="921" y="4813"/>
                  </a:lnTo>
                  <a:lnTo>
                    <a:pt x="869" y="4765"/>
                  </a:lnTo>
                  <a:lnTo>
                    <a:pt x="818" y="4716"/>
                  </a:lnTo>
                  <a:lnTo>
                    <a:pt x="768" y="4665"/>
                  </a:lnTo>
                  <a:lnTo>
                    <a:pt x="719" y="4613"/>
                  </a:lnTo>
                  <a:lnTo>
                    <a:pt x="672" y="4560"/>
                  </a:lnTo>
                  <a:lnTo>
                    <a:pt x="626" y="4506"/>
                  </a:lnTo>
                  <a:lnTo>
                    <a:pt x="582" y="4450"/>
                  </a:lnTo>
                  <a:lnTo>
                    <a:pt x="539" y="4394"/>
                  </a:lnTo>
                  <a:lnTo>
                    <a:pt x="497" y="4336"/>
                  </a:lnTo>
                  <a:lnTo>
                    <a:pt x="457" y="4277"/>
                  </a:lnTo>
                  <a:lnTo>
                    <a:pt x="418" y="4218"/>
                  </a:lnTo>
                  <a:lnTo>
                    <a:pt x="381" y="4157"/>
                  </a:lnTo>
                  <a:lnTo>
                    <a:pt x="346" y="4095"/>
                  </a:lnTo>
                  <a:lnTo>
                    <a:pt x="312" y="4032"/>
                  </a:lnTo>
                  <a:lnTo>
                    <a:pt x="279" y="3968"/>
                  </a:lnTo>
                  <a:lnTo>
                    <a:pt x="249" y="3903"/>
                  </a:lnTo>
                  <a:lnTo>
                    <a:pt x="219" y="3838"/>
                  </a:lnTo>
                  <a:lnTo>
                    <a:pt x="192" y="3771"/>
                  </a:lnTo>
                  <a:lnTo>
                    <a:pt x="166" y="3704"/>
                  </a:lnTo>
                  <a:lnTo>
                    <a:pt x="142" y="3636"/>
                  </a:lnTo>
                  <a:lnTo>
                    <a:pt x="120" y="3567"/>
                  </a:lnTo>
                  <a:lnTo>
                    <a:pt x="100" y="3497"/>
                  </a:lnTo>
                  <a:lnTo>
                    <a:pt x="81" y="3426"/>
                  </a:lnTo>
                  <a:lnTo>
                    <a:pt x="64" y="3355"/>
                  </a:lnTo>
                  <a:lnTo>
                    <a:pt x="50" y="3283"/>
                  </a:lnTo>
                  <a:lnTo>
                    <a:pt x="37" y="3210"/>
                  </a:lnTo>
                  <a:lnTo>
                    <a:pt x="25" y="3137"/>
                  </a:lnTo>
                  <a:lnTo>
                    <a:pt x="16" y="3063"/>
                  </a:lnTo>
                  <a:lnTo>
                    <a:pt x="9" y="2989"/>
                  </a:lnTo>
                  <a:lnTo>
                    <a:pt x="4" y="2914"/>
                  </a:lnTo>
                  <a:lnTo>
                    <a:pt x="1" y="2838"/>
                  </a:lnTo>
                  <a:lnTo>
                    <a:pt x="0" y="2762"/>
                  </a:lnTo>
                  <a:close/>
                </a:path>
              </a:pathLst>
            </a:custGeom>
            <a:noFill/>
            <a:ln w="38100">
              <a:solidFill>
                <a:srgbClr val="81D1E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12" name="TextBox 11">
            <a:extLst>
              <a:ext uri="{FF2B5EF4-FFF2-40B4-BE49-F238E27FC236}">
                <a16:creationId xmlns:a16="http://schemas.microsoft.com/office/drawing/2014/main" id="{8045F1EA-25E2-4FEF-AE29-2EE08830F634}"/>
              </a:ext>
            </a:extLst>
          </p:cNvPr>
          <p:cNvSpPr txBox="1"/>
          <p:nvPr/>
        </p:nvSpPr>
        <p:spPr>
          <a:xfrm>
            <a:off x="7578737" y="2349534"/>
            <a:ext cx="2292585" cy="1754326"/>
          </a:xfrm>
          <a:prstGeom prst="rect">
            <a:avLst/>
          </a:prstGeom>
          <a:noFill/>
        </p:spPr>
        <p:txBody>
          <a:bodyPr wrap="square" rtlCol="0">
            <a:spAutoFit/>
          </a:bodyPr>
          <a:lstStyle/>
          <a:p>
            <a:r>
              <a:rPr lang="en-US" dirty="0"/>
              <a:t>The SMART mnemonic helps as a test or filter which the firm can use to assess the quality of measures</a:t>
            </a:r>
            <a:endParaRPr lang="en-IN" dirty="0"/>
          </a:p>
        </p:txBody>
      </p:sp>
      <p:sp>
        <p:nvSpPr>
          <p:cNvPr id="13" name="TextBox 12">
            <a:extLst>
              <a:ext uri="{FF2B5EF4-FFF2-40B4-BE49-F238E27FC236}">
                <a16:creationId xmlns:a16="http://schemas.microsoft.com/office/drawing/2014/main" id="{7437C6FB-297F-4ACE-B452-FE1C95F9D48C}"/>
              </a:ext>
            </a:extLst>
          </p:cNvPr>
          <p:cNvSpPr txBox="1"/>
          <p:nvPr/>
        </p:nvSpPr>
        <p:spPr>
          <a:xfrm>
            <a:off x="5044591" y="2355837"/>
            <a:ext cx="2534146" cy="630942"/>
          </a:xfrm>
          <a:prstGeom prst="rect">
            <a:avLst/>
          </a:prstGeom>
          <a:noFill/>
        </p:spPr>
        <p:txBody>
          <a:bodyPr wrap="square" rtlCol="0">
            <a:spAutoFit/>
          </a:bodyPr>
          <a:lstStyle/>
          <a:p>
            <a:r>
              <a:rPr lang="en-IN" sz="3500" dirty="0">
                <a:solidFill>
                  <a:srgbClr val="7030A0"/>
                </a:solidFill>
                <a:latin typeface="Times New Roman" panose="02020603050405020304" pitchFamily="18" charset="0"/>
                <a:cs typeface="Times New Roman" panose="02020603050405020304" pitchFamily="18" charset="0"/>
              </a:rPr>
              <a:t>marketing</a:t>
            </a:r>
          </a:p>
        </p:txBody>
      </p:sp>
    </p:spTree>
    <p:extLst>
      <p:ext uri="{BB962C8B-B14F-4D97-AF65-F5344CB8AC3E}">
        <p14:creationId xmlns:p14="http://schemas.microsoft.com/office/powerpoint/2010/main" val="86547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55949FA-4E4E-4B0F-8E4B-2E9F6E82A936}"/>
              </a:ext>
            </a:extLst>
          </p:cNvPr>
          <p:cNvGrpSpPr>
            <a:grpSpLocks/>
          </p:cNvGrpSpPr>
          <p:nvPr/>
        </p:nvGrpSpPr>
        <p:grpSpPr bwMode="auto">
          <a:xfrm>
            <a:off x="1685925" y="2011024"/>
            <a:ext cx="8672513" cy="3489664"/>
            <a:chOff x="703" y="194"/>
            <a:chExt cx="12391" cy="4742"/>
          </a:xfrm>
        </p:grpSpPr>
        <p:pic>
          <p:nvPicPr>
            <p:cNvPr id="5" name="Picture 16">
              <a:extLst>
                <a:ext uri="{FF2B5EF4-FFF2-40B4-BE49-F238E27FC236}">
                  <a16:creationId xmlns:a16="http://schemas.microsoft.com/office/drawing/2014/main" id="{F4EE382E-EE37-491E-A26C-288203D23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 y="194"/>
              <a:ext cx="2703" cy="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a:extLst>
                <a:ext uri="{FF2B5EF4-FFF2-40B4-BE49-F238E27FC236}">
                  <a16:creationId xmlns:a16="http://schemas.microsoft.com/office/drawing/2014/main" id="{08A8F1FB-5BA7-4CFF-9B98-242A88456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 y="316"/>
              <a:ext cx="9994" cy="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86456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14484F-B877-4C53-83B3-624C07721857}"/>
              </a:ext>
            </a:extLst>
          </p:cNvPr>
          <p:cNvSpPr>
            <a:spLocks noGrp="1"/>
          </p:cNvSpPr>
          <p:nvPr>
            <p:ph idx="1"/>
          </p:nvPr>
        </p:nvSpPr>
        <p:spPr>
          <a:xfrm>
            <a:off x="4357688" y="2079626"/>
            <a:ext cx="4586287" cy="3760891"/>
          </a:xfrm>
        </p:spPr>
        <p:txBody>
          <a:bodyPr>
            <a:noAutofit/>
          </a:bodyPr>
          <a:lstStyle/>
          <a:p>
            <a:pPr algn="just"/>
            <a:r>
              <a:rPr lang="en-US" sz="2400" dirty="0">
                <a:latin typeface="Times New Roman" panose="02020603050405020304" pitchFamily="18" charset="0"/>
                <a:cs typeface="Times New Roman" panose="02020603050405020304" pitchFamily="18" charset="0"/>
              </a:rPr>
              <a:t>Key performance indicators (KPIs) are used to check that the marketing activities of a company are on track. KPIs are specific metrics which are used to track performance to make sure the firm is on track to meet specific objectives. They are sometimes known as performance drivers or critical success factors for this reason</a:t>
            </a:r>
            <a:r>
              <a:rPr lang="en-US" sz="2400" dirty="0"/>
              <a:t>.</a:t>
            </a:r>
            <a:endParaRPr lang="en-IN" sz="2400" dirty="0"/>
          </a:p>
        </p:txBody>
      </p:sp>
      <p:pic>
        <p:nvPicPr>
          <p:cNvPr id="4" name="image27.png">
            <a:extLst>
              <a:ext uri="{FF2B5EF4-FFF2-40B4-BE49-F238E27FC236}">
                <a16:creationId xmlns:a16="http://schemas.microsoft.com/office/drawing/2014/main" id="{6389E915-0125-4682-977C-9AD670E8AF3B}"/>
              </a:ext>
            </a:extLst>
          </p:cNvPr>
          <p:cNvPicPr/>
          <p:nvPr/>
        </p:nvPicPr>
        <p:blipFill>
          <a:blip r:embed="rId2" cstate="print"/>
          <a:stretch>
            <a:fillRect/>
          </a:stretch>
        </p:blipFill>
        <p:spPr>
          <a:xfrm>
            <a:off x="700088" y="1161415"/>
            <a:ext cx="3652837" cy="4825047"/>
          </a:xfrm>
          <a:prstGeom prst="rect">
            <a:avLst/>
          </a:prstGeom>
        </p:spPr>
      </p:pic>
      <p:pic>
        <p:nvPicPr>
          <p:cNvPr id="5" name="image26.jpeg">
            <a:extLst>
              <a:ext uri="{FF2B5EF4-FFF2-40B4-BE49-F238E27FC236}">
                <a16:creationId xmlns:a16="http://schemas.microsoft.com/office/drawing/2014/main" id="{F9275954-EE56-4670-A336-01B3F3AF1EE8}"/>
              </a:ext>
            </a:extLst>
          </p:cNvPr>
          <p:cNvPicPr/>
          <p:nvPr/>
        </p:nvPicPr>
        <p:blipFill>
          <a:blip r:embed="rId3" cstate="print"/>
          <a:stretch>
            <a:fillRect/>
          </a:stretch>
        </p:blipFill>
        <p:spPr>
          <a:xfrm>
            <a:off x="4352925" y="243206"/>
            <a:ext cx="6948488" cy="1836420"/>
          </a:xfrm>
          <a:prstGeom prst="rect">
            <a:avLst/>
          </a:prstGeom>
        </p:spPr>
      </p:pic>
    </p:spTree>
    <p:extLst>
      <p:ext uri="{BB962C8B-B14F-4D97-AF65-F5344CB8AC3E}">
        <p14:creationId xmlns:p14="http://schemas.microsoft.com/office/powerpoint/2010/main" val="1842777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C54F-44B6-432F-AAEB-80BA228D9FCA}"/>
              </a:ext>
            </a:extLst>
          </p:cNvPr>
          <p:cNvSpPr>
            <a:spLocks noGrp="1"/>
          </p:cNvSpPr>
          <p:nvPr>
            <p:ph type="title"/>
          </p:nvPr>
        </p:nvSpPr>
        <p:spPr/>
        <p:txBody>
          <a:bodyPr>
            <a:normAutofit/>
          </a:bodyPr>
          <a:lstStyle/>
          <a:p>
            <a:r>
              <a:rPr lang="en-US" sz="4500" b="1" dirty="0">
                <a:latin typeface="Times New Roman" panose="02020603050405020304" pitchFamily="18" charset="0"/>
                <a:cs typeface="Times New Roman" panose="02020603050405020304" pitchFamily="18" charset="0"/>
              </a:rPr>
              <a:t>Examples of noteworthy marketing goals</a:t>
            </a:r>
            <a:endParaRPr lang="en-IN" sz="4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D31E16-C217-43F1-84BB-6B6FA176219C}"/>
              </a:ext>
            </a:extLst>
          </p:cNvPr>
          <p:cNvSpPr>
            <a:spLocks noGrp="1"/>
          </p:cNvSpPr>
          <p:nvPr>
            <p:ph idx="1"/>
          </p:nvPr>
        </p:nvSpPr>
        <p:spPr>
          <a:xfrm>
            <a:off x="1097281" y="2051253"/>
            <a:ext cx="10058400" cy="4046440"/>
          </a:xfrm>
        </p:spPr>
        <p:txBody>
          <a:bodyPr/>
          <a:lstStyle/>
          <a:p>
            <a:pPr marL="715518" lvl="1" indent="-514350" algn="just">
              <a:buFont typeface="+mj-lt"/>
              <a:buAutoNum type="arabicPeriod"/>
            </a:pPr>
            <a:r>
              <a:rPr lang="en-US" sz="3000" dirty="0">
                <a:solidFill>
                  <a:schemeClr val="bg1"/>
                </a:solidFill>
                <a:latin typeface="Times New Roman" panose="02020603050405020304" pitchFamily="18" charset="0"/>
                <a:cs typeface="Times New Roman" panose="02020603050405020304" pitchFamily="18" charset="0"/>
              </a:rPr>
              <a:t>Identifying the target market</a:t>
            </a:r>
            <a:endParaRPr lang="en-IN" sz="3000" dirty="0">
              <a:solidFill>
                <a:schemeClr val="bg1"/>
              </a:solidFill>
              <a:latin typeface="Times New Roman" panose="02020603050405020304" pitchFamily="18" charset="0"/>
              <a:cs typeface="Times New Roman" panose="02020603050405020304" pitchFamily="18" charset="0"/>
            </a:endParaRPr>
          </a:p>
          <a:p>
            <a:pPr marL="715518" lvl="1" indent="-514350" algn="just">
              <a:buFont typeface="+mj-lt"/>
              <a:buAutoNum type="arabicPeriod"/>
            </a:pPr>
            <a:r>
              <a:rPr lang="en-US" sz="3000" dirty="0">
                <a:solidFill>
                  <a:schemeClr val="bg1"/>
                </a:solidFill>
                <a:latin typeface="Times New Roman" panose="02020603050405020304" pitchFamily="18" charset="0"/>
                <a:cs typeface="Times New Roman" panose="02020603050405020304" pitchFamily="18" charset="0"/>
              </a:rPr>
              <a:t>Increasing sales and profits</a:t>
            </a:r>
            <a:endParaRPr lang="en-IN" sz="3000" dirty="0">
              <a:solidFill>
                <a:schemeClr val="bg1"/>
              </a:solidFill>
              <a:latin typeface="Times New Roman" panose="02020603050405020304" pitchFamily="18" charset="0"/>
              <a:cs typeface="Times New Roman" panose="02020603050405020304" pitchFamily="18" charset="0"/>
            </a:endParaRPr>
          </a:p>
          <a:p>
            <a:pPr marL="715518" lvl="1" indent="-514350" algn="just">
              <a:buFont typeface="+mj-lt"/>
              <a:buAutoNum type="arabicPeriod"/>
            </a:pPr>
            <a:r>
              <a:rPr lang="en-US" sz="3000" dirty="0">
                <a:solidFill>
                  <a:schemeClr val="bg1"/>
                </a:solidFill>
                <a:latin typeface="Times New Roman" panose="02020603050405020304" pitchFamily="18" charset="0"/>
                <a:cs typeface="Times New Roman" panose="02020603050405020304" pitchFamily="18" charset="0"/>
              </a:rPr>
              <a:t>Increasing brand awareness</a:t>
            </a:r>
            <a:endParaRPr lang="en-IN" sz="3000" dirty="0">
              <a:solidFill>
                <a:schemeClr val="bg1"/>
              </a:solidFill>
              <a:latin typeface="Times New Roman" panose="02020603050405020304" pitchFamily="18" charset="0"/>
              <a:cs typeface="Times New Roman" panose="02020603050405020304" pitchFamily="18" charset="0"/>
            </a:endParaRPr>
          </a:p>
          <a:p>
            <a:pPr marL="715518" lvl="1" indent="-514350" algn="just">
              <a:buFont typeface="+mj-lt"/>
              <a:buAutoNum type="arabicPeriod"/>
            </a:pPr>
            <a:r>
              <a:rPr lang="en-US" sz="3000" dirty="0">
                <a:solidFill>
                  <a:schemeClr val="bg1"/>
                </a:solidFill>
                <a:latin typeface="Times New Roman" panose="02020603050405020304" pitchFamily="18" charset="0"/>
                <a:cs typeface="Times New Roman" panose="02020603050405020304" pitchFamily="18" charset="0"/>
              </a:rPr>
              <a:t>Increasing market share</a:t>
            </a:r>
            <a:endParaRPr lang="en-IN" sz="3000" dirty="0">
              <a:solidFill>
                <a:schemeClr val="bg1"/>
              </a:solidFill>
              <a:latin typeface="Times New Roman" panose="02020603050405020304" pitchFamily="18" charset="0"/>
              <a:cs typeface="Times New Roman" panose="02020603050405020304" pitchFamily="18" charset="0"/>
            </a:endParaRPr>
          </a:p>
          <a:p>
            <a:pPr marL="715518" lvl="1" indent="-514350" algn="just">
              <a:buFont typeface="+mj-lt"/>
              <a:buAutoNum type="arabicPeriod"/>
            </a:pPr>
            <a:r>
              <a:rPr lang="en-US" sz="3000" dirty="0">
                <a:solidFill>
                  <a:schemeClr val="bg1"/>
                </a:solidFill>
                <a:latin typeface="Times New Roman" panose="02020603050405020304" pitchFamily="18" charset="0"/>
                <a:cs typeface="Times New Roman" panose="02020603050405020304" pitchFamily="18" charset="0"/>
              </a:rPr>
              <a:t>Countering competitive strategies</a:t>
            </a:r>
            <a:endParaRPr lang="en-IN" sz="3000" dirty="0">
              <a:solidFill>
                <a:schemeClr val="bg1"/>
              </a:solidFill>
              <a:latin typeface="Times New Roman" panose="02020603050405020304" pitchFamily="18" charset="0"/>
              <a:cs typeface="Times New Roman" panose="02020603050405020304" pitchFamily="18" charset="0"/>
            </a:endParaRPr>
          </a:p>
          <a:p>
            <a:pPr marL="715518" lvl="1" indent="-514350" algn="just">
              <a:buFont typeface="+mj-lt"/>
              <a:buAutoNum type="arabicPeriod"/>
            </a:pPr>
            <a:r>
              <a:rPr lang="en-US" sz="3000" dirty="0">
                <a:solidFill>
                  <a:schemeClr val="bg1"/>
                </a:solidFill>
                <a:latin typeface="Times New Roman" panose="02020603050405020304" pitchFamily="18" charset="0"/>
                <a:cs typeface="Times New Roman" panose="02020603050405020304" pitchFamily="18" charset="0"/>
              </a:rPr>
              <a:t>Reputation</a:t>
            </a:r>
            <a:endParaRPr lang="en-IN" sz="3000" dirty="0">
              <a:solidFill>
                <a:schemeClr val="bg1"/>
              </a:solidFill>
              <a:latin typeface="Times New Roman" panose="02020603050405020304" pitchFamily="18" charset="0"/>
              <a:cs typeface="Times New Roman" panose="02020603050405020304" pitchFamily="18" charset="0"/>
            </a:endParaRPr>
          </a:p>
          <a:p>
            <a:pPr marL="715518" lvl="1" indent="-514350" algn="just">
              <a:buFont typeface="+mj-lt"/>
              <a:buAutoNum type="arabicPeriod"/>
            </a:pPr>
            <a:r>
              <a:rPr lang="en-US" sz="3000" dirty="0">
                <a:solidFill>
                  <a:schemeClr val="bg1"/>
                </a:solidFill>
                <a:latin typeface="Times New Roman" panose="02020603050405020304" pitchFamily="18" charset="0"/>
                <a:cs typeface="Times New Roman" panose="02020603050405020304" pitchFamily="18" charset="0"/>
              </a:rPr>
              <a:t>Increasing distribution channels</a:t>
            </a:r>
            <a:endParaRPr lang="en-IN" sz="30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AutoShape 4">
            <a:extLst>
              <a:ext uri="{FF2B5EF4-FFF2-40B4-BE49-F238E27FC236}">
                <a16:creationId xmlns:a16="http://schemas.microsoft.com/office/drawing/2014/main" id="{D5D8E3EF-231A-4A63-9C39-C72CA6309D5B}"/>
              </a:ext>
            </a:extLst>
          </p:cNvPr>
          <p:cNvSpPr>
            <a:spLocks/>
          </p:cNvSpPr>
          <p:nvPr/>
        </p:nvSpPr>
        <p:spPr bwMode="auto">
          <a:xfrm>
            <a:off x="657225" y="142875"/>
            <a:ext cx="9810751" cy="5534025"/>
          </a:xfrm>
          <a:custGeom>
            <a:avLst/>
            <a:gdLst>
              <a:gd name="T0" fmla="*/ 600 w 14400"/>
              <a:gd name="T1" fmla="*/ 1299 h 8101"/>
              <a:gd name="T2" fmla="*/ 0 w 14400"/>
              <a:gd name="T3" fmla="*/ 91 h 8101"/>
              <a:gd name="T4" fmla="*/ 0 w 14400"/>
              <a:gd name="T5" fmla="*/ 849 h 8101"/>
              <a:gd name="T6" fmla="*/ 296 w 14400"/>
              <a:gd name="T7" fmla="*/ 1445 h 8101"/>
              <a:gd name="T8" fmla="*/ 600 w 14400"/>
              <a:gd name="T9" fmla="*/ 1299 h 8101"/>
              <a:gd name="T10" fmla="*/ 1406 w 14400"/>
              <a:gd name="T11" fmla="*/ 1202 h 8101"/>
              <a:gd name="T12" fmla="*/ 806 w 14400"/>
              <a:gd name="T13" fmla="*/ 0 h 8101"/>
              <a:gd name="T14" fmla="*/ 41 w 14400"/>
              <a:gd name="T15" fmla="*/ 0 h 8101"/>
              <a:gd name="T16" fmla="*/ 793 w 14400"/>
              <a:gd name="T17" fmla="*/ 1507 h 8101"/>
              <a:gd name="T18" fmla="*/ 1406 w 14400"/>
              <a:gd name="T19" fmla="*/ 1202 h 8101"/>
              <a:gd name="T20" fmla="*/ 2599 w 14400"/>
              <a:gd name="T21" fmla="*/ 1408 h 8101"/>
              <a:gd name="T22" fmla="*/ 1896 w 14400"/>
              <a:gd name="T23" fmla="*/ 0 h 8101"/>
              <a:gd name="T24" fmla="*/ 1008 w 14400"/>
              <a:gd name="T25" fmla="*/ 0 h 8101"/>
              <a:gd name="T26" fmla="*/ 1888 w 14400"/>
              <a:gd name="T27" fmla="*/ 1763 h 8101"/>
              <a:gd name="T28" fmla="*/ 2599 w 14400"/>
              <a:gd name="T29" fmla="*/ 1408 h 8101"/>
              <a:gd name="T30" fmla="*/ 2630 w 14400"/>
              <a:gd name="T31" fmla="*/ 570 h 8101"/>
              <a:gd name="T32" fmla="*/ 2346 w 14400"/>
              <a:gd name="T33" fmla="*/ 0 h 8101"/>
              <a:gd name="T34" fmla="*/ 1985 w 14400"/>
              <a:gd name="T35" fmla="*/ 0 h 8101"/>
              <a:gd name="T36" fmla="*/ 2341 w 14400"/>
              <a:gd name="T37" fmla="*/ 715 h 8101"/>
              <a:gd name="T38" fmla="*/ 2630 w 14400"/>
              <a:gd name="T39" fmla="*/ 570 h 8101"/>
              <a:gd name="T40" fmla="*/ 3407 w 14400"/>
              <a:gd name="T41" fmla="*/ 632 h 8101"/>
              <a:gd name="T42" fmla="*/ 3092 w 14400"/>
              <a:gd name="T43" fmla="*/ 0 h 8101"/>
              <a:gd name="T44" fmla="*/ 2687 w 14400"/>
              <a:gd name="T45" fmla="*/ 0 h 8101"/>
              <a:gd name="T46" fmla="*/ 3084 w 14400"/>
              <a:gd name="T47" fmla="*/ 794 h 8101"/>
              <a:gd name="T48" fmla="*/ 3407 w 14400"/>
              <a:gd name="T49" fmla="*/ 632 h 8101"/>
              <a:gd name="T50" fmla="*/ 10442 w 14400"/>
              <a:gd name="T51" fmla="*/ 8100 h 8101"/>
              <a:gd name="T52" fmla="*/ 10044 w 14400"/>
              <a:gd name="T53" fmla="*/ 7302 h 8101"/>
              <a:gd name="T54" fmla="*/ 9720 w 14400"/>
              <a:gd name="T55" fmla="*/ 7463 h 8101"/>
              <a:gd name="T56" fmla="*/ 10038 w 14400"/>
              <a:gd name="T57" fmla="*/ 8100 h 8101"/>
              <a:gd name="T58" fmla="*/ 10442 w 14400"/>
              <a:gd name="T59" fmla="*/ 8100 h 8101"/>
              <a:gd name="T60" fmla="*/ 11705 w 14400"/>
              <a:gd name="T61" fmla="*/ 8099 h 8101"/>
              <a:gd name="T62" fmla="*/ 10858 w 14400"/>
              <a:gd name="T63" fmla="*/ 6403 h 8101"/>
              <a:gd name="T64" fmla="*/ 10176 w 14400"/>
              <a:gd name="T65" fmla="*/ 6743 h 8101"/>
              <a:gd name="T66" fmla="*/ 10853 w 14400"/>
              <a:gd name="T67" fmla="*/ 8100 h 8101"/>
              <a:gd name="T68" fmla="*/ 11705 w 14400"/>
              <a:gd name="T69" fmla="*/ 8099 h 8101"/>
              <a:gd name="T70" fmla="*/ 12746 w 14400"/>
              <a:gd name="T71" fmla="*/ 8100 h 8101"/>
              <a:gd name="T72" fmla="*/ 12035 w 14400"/>
              <a:gd name="T73" fmla="*/ 6676 h 8101"/>
              <a:gd name="T74" fmla="*/ 11459 w 14400"/>
              <a:gd name="T75" fmla="*/ 6963 h 8101"/>
              <a:gd name="T76" fmla="*/ 12026 w 14400"/>
              <a:gd name="T77" fmla="*/ 8100 h 8101"/>
              <a:gd name="T78" fmla="*/ 12746 w 14400"/>
              <a:gd name="T79" fmla="*/ 8100 h 8101"/>
              <a:gd name="T80" fmla="*/ 14361 w 14400"/>
              <a:gd name="T81" fmla="*/ 8100 h 8101"/>
              <a:gd name="T82" fmla="*/ 12832 w 14400"/>
              <a:gd name="T83" fmla="*/ 5036 h 8101"/>
              <a:gd name="T84" fmla="*/ 11596 w 14400"/>
              <a:gd name="T85" fmla="*/ 5653 h 8101"/>
              <a:gd name="T86" fmla="*/ 12817 w 14400"/>
              <a:gd name="T87" fmla="*/ 8100 h 8101"/>
              <a:gd name="T88" fmla="*/ 14361 w 14400"/>
              <a:gd name="T89" fmla="*/ 8100 h 8101"/>
              <a:gd name="T90" fmla="*/ 14400 w 14400"/>
              <a:gd name="T91" fmla="*/ 5520 h 8101"/>
              <a:gd name="T92" fmla="*/ 13736 w 14400"/>
              <a:gd name="T93" fmla="*/ 4183 h 8101"/>
              <a:gd name="T94" fmla="*/ 13054 w 14400"/>
              <a:gd name="T95" fmla="*/ 4510 h 8101"/>
              <a:gd name="T96" fmla="*/ 14400 w 14400"/>
              <a:gd name="T97" fmla="*/ 7222 h 8101"/>
              <a:gd name="T98" fmla="*/ 14400 w 14400"/>
              <a:gd name="T99" fmla="*/ 5520 h 8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00" h="8101">
                <a:moveTo>
                  <a:pt x="600" y="1299"/>
                </a:moveTo>
                <a:lnTo>
                  <a:pt x="0" y="91"/>
                </a:lnTo>
                <a:lnTo>
                  <a:pt x="0" y="849"/>
                </a:lnTo>
                <a:lnTo>
                  <a:pt x="296" y="1445"/>
                </a:lnTo>
                <a:lnTo>
                  <a:pt x="600" y="1299"/>
                </a:lnTo>
                <a:moveTo>
                  <a:pt x="1406" y="1202"/>
                </a:moveTo>
                <a:lnTo>
                  <a:pt x="806" y="0"/>
                </a:lnTo>
                <a:lnTo>
                  <a:pt x="41" y="0"/>
                </a:lnTo>
                <a:lnTo>
                  <a:pt x="793" y="1507"/>
                </a:lnTo>
                <a:lnTo>
                  <a:pt x="1406" y="1202"/>
                </a:lnTo>
                <a:moveTo>
                  <a:pt x="2599" y="1408"/>
                </a:moveTo>
                <a:lnTo>
                  <a:pt x="1896" y="0"/>
                </a:lnTo>
                <a:lnTo>
                  <a:pt x="1008" y="0"/>
                </a:lnTo>
                <a:lnTo>
                  <a:pt x="1888" y="1763"/>
                </a:lnTo>
                <a:lnTo>
                  <a:pt x="2599" y="1408"/>
                </a:lnTo>
                <a:moveTo>
                  <a:pt x="2630" y="570"/>
                </a:moveTo>
                <a:lnTo>
                  <a:pt x="2346" y="0"/>
                </a:lnTo>
                <a:lnTo>
                  <a:pt x="1985" y="0"/>
                </a:lnTo>
                <a:lnTo>
                  <a:pt x="2341" y="715"/>
                </a:lnTo>
                <a:lnTo>
                  <a:pt x="2630" y="570"/>
                </a:lnTo>
                <a:moveTo>
                  <a:pt x="3407" y="632"/>
                </a:moveTo>
                <a:lnTo>
                  <a:pt x="3092" y="0"/>
                </a:lnTo>
                <a:lnTo>
                  <a:pt x="2687" y="0"/>
                </a:lnTo>
                <a:lnTo>
                  <a:pt x="3084" y="794"/>
                </a:lnTo>
                <a:lnTo>
                  <a:pt x="3407" y="632"/>
                </a:lnTo>
                <a:moveTo>
                  <a:pt x="10442" y="8100"/>
                </a:moveTo>
                <a:lnTo>
                  <a:pt x="10044" y="7302"/>
                </a:lnTo>
                <a:lnTo>
                  <a:pt x="9720" y="7463"/>
                </a:lnTo>
                <a:lnTo>
                  <a:pt x="10038" y="8100"/>
                </a:lnTo>
                <a:lnTo>
                  <a:pt x="10442" y="8100"/>
                </a:lnTo>
                <a:moveTo>
                  <a:pt x="11705" y="8099"/>
                </a:moveTo>
                <a:lnTo>
                  <a:pt x="10858" y="6403"/>
                </a:lnTo>
                <a:lnTo>
                  <a:pt x="10176" y="6743"/>
                </a:lnTo>
                <a:lnTo>
                  <a:pt x="10853" y="8100"/>
                </a:lnTo>
                <a:lnTo>
                  <a:pt x="11705" y="8099"/>
                </a:lnTo>
                <a:moveTo>
                  <a:pt x="12746" y="8100"/>
                </a:moveTo>
                <a:lnTo>
                  <a:pt x="12035" y="6676"/>
                </a:lnTo>
                <a:lnTo>
                  <a:pt x="11459" y="6963"/>
                </a:lnTo>
                <a:lnTo>
                  <a:pt x="12026" y="8100"/>
                </a:lnTo>
                <a:lnTo>
                  <a:pt x="12746" y="8100"/>
                </a:lnTo>
                <a:moveTo>
                  <a:pt x="14361" y="8100"/>
                </a:moveTo>
                <a:lnTo>
                  <a:pt x="12832" y="5036"/>
                </a:lnTo>
                <a:lnTo>
                  <a:pt x="11596" y="5653"/>
                </a:lnTo>
                <a:lnTo>
                  <a:pt x="12817" y="8100"/>
                </a:lnTo>
                <a:lnTo>
                  <a:pt x="14361" y="8100"/>
                </a:lnTo>
                <a:moveTo>
                  <a:pt x="14400" y="5520"/>
                </a:moveTo>
                <a:lnTo>
                  <a:pt x="13736" y="4183"/>
                </a:lnTo>
                <a:lnTo>
                  <a:pt x="13054" y="4510"/>
                </a:lnTo>
                <a:lnTo>
                  <a:pt x="14400" y="7222"/>
                </a:lnTo>
                <a:lnTo>
                  <a:pt x="14400" y="5520"/>
                </a:lnTo>
              </a:path>
            </a:pathLst>
          </a:custGeom>
          <a:solidFill>
            <a:srgbClr val="FFFFFF">
              <a:alpha val="33333"/>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80052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A433-4EE7-4EBD-85DE-46399E6DE9AE}"/>
              </a:ext>
            </a:extLst>
          </p:cNvPr>
          <p:cNvSpPr>
            <a:spLocks noGrp="1"/>
          </p:cNvSpPr>
          <p:nvPr>
            <p:ph type="title"/>
          </p:nvPr>
        </p:nvSpPr>
        <p:spPr/>
        <p:txBody>
          <a:bodyPr>
            <a:normAutofit/>
          </a:bodyPr>
          <a:lstStyle/>
          <a:p>
            <a:r>
              <a:rPr lang="en-IN" sz="45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0C89DBB-2093-4C82-9DF9-0A7E55D6751F}"/>
              </a:ext>
            </a:extLst>
          </p:cNvPr>
          <p:cNvSpPr>
            <a:spLocks noGrp="1"/>
          </p:cNvSpPr>
          <p:nvPr>
            <p:ph idx="1"/>
          </p:nvPr>
        </p:nvSpPr>
        <p:spPr>
          <a:xfrm>
            <a:off x="1097280" y="2108201"/>
            <a:ext cx="4998720" cy="3760891"/>
          </a:xfrm>
        </p:spPr>
        <p:txBody>
          <a:bodyPr>
            <a:normAutofit/>
          </a:bodyPr>
          <a:lstStyle/>
          <a:p>
            <a:pPr algn="just"/>
            <a:r>
              <a:rPr lang="en-US" sz="2000" dirty="0">
                <a:latin typeface="Times New Roman" panose="02020603050405020304" pitchFamily="18" charset="0"/>
                <a:cs typeface="Times New Roman" panose="02020603050405020304" pitchFamily="18" charset="0"/>
              </a:rPr>
              <a:t>Ultimately, </a:t>
            </a:r>
            <a:r>
              <a:rPr lang="en-US" sz="2000" b="1" dirty="0">
                <a:latin typeface="Times New Roman" panose="02020603050405020304" pitchFamily="18" charset="0"/>
                <a:cs typeface="Times New Roman" panose="02020603050405020304" pitchFamily="18" charset="0"/>
              </a:rPr>
              <a:t>market research</a:t>
            </a:r>
            <a:r>
              <a:rPr lang="en-US" sz="2000" dirty="0">
                <a:latin typeface="Times New Roman" panose="02020603050405020304" pitchFamily="18" charset="0"/>
                <a:cs typeface="Times New Roman" panose="02020603050405020304" pitchFamily="18" charset="0"/>
              </a:rPr>
              <a:t> provides information that reduces risk and uncertainty and increases your chance of business success. The final </a:t>
            </a:r>
            <a:r>
              <a:rPr lang="en-US" sz="2000" b="1" dirty="0">
                <a:latin typeface="Times New Roman" panose="02020603050405020304" pitchFamily="18" charset="0"/>
                <a:cs typeface="Times New Roman" panose="02020603050405020304" pitchFamily="18" charset="0"/>
              </a:rPr>
              <a:t>conclusions</a:t>
            </a:r>
            <a:r>
              <a:rPr lang="en-US" sz="2000" dirty="0">
                <a:latin typeface="Times New Roman" panose="02020603050405020304" pitchFamily="18" charset="0"/>
                <a:cs typeface="Times New Roman" panose="02020603050405020304" pitchFamily="18" charset="0"/>
              </a:rPr>
              <a:t> should meet your initial objectives; consider what options you have discovered in your </a:t>
            </a:r>
            <a:r>
              <a:rPr lang="en-US" sz="2000" b="1" dirty="0">
                <a:latin typeface="Times New Roman" panose="02020603050405020304" pitchFamily="18" charset="0"/>
                <a:cs typeface="Times New Roman" panose="02020603050405020304" pitchFamily="18" charset="0"/>
              </a:rPr>
              <a:t>analysis</a:t>
            </a:r>
            <a:r>
              <a:rPr lang="en-US" sz="2000" dirty="0">
                <a:latin typeface="Times New Roman" panose="02020603050405020304" pitchFamily="18" charset="0"/>
                <a:cs typeface="Times New Roman" panose="02020603050405020304" pitchFamily="18" charset="0"/>
              </a:rPr>
              <a:t> to best meet your larger business objectives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CEA4D4-20E9-4552-91BC-AA3705D13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86603"/>
            <a:ext cx="5710238" cy="4714875"/>
          </a:xfrm>
          <a:prstGeom prst="rect">
            <a:avLst/>
          </a:prstGeom>
        </p:spPr>
      </p:pic>
    </p:spTree>
    <p:extLst>
      <p:ext uri="{BB962C8B-B14F-4D97-AF65-F5344CB8AC3E}">
        <p14:creationId xmlns:p14="http://schemas.microsoft.com/office/powerpoint/2010/main" val="2643063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31B890-1C09-4DF1-811F-722867C09F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6738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32811-3A02-4D5E-98AE-E5183B5AA168}"/>
              </a:ext>
            </a:extLst>
          </p:cNvPr>
          <p:cNvSpPr>
            <a:spLocks noGrp="1"/>
          </p:cNvSpPr>
          <p:nvPr>
            <p:ph type="title"/>
          </p:nvPr>
        </p:nvSpPr>
        <p:spPr/>
        <p:txBody>
          <a:bodyPr>
            <a:normAutofit/>
          </a:bodyPr>
          <a:lstStyle/>
          <a:p>
            <a:r>
              <a:rPr lang="en-IN" sz="4600" dirty="0">
                <a:solidFill>
                  <a:srgbClr val="92D050"/>
                </a:solidFill>
                <a:latin typeface="Times New Roman" panose="02020603050405020304" pitchFamily="18" charset="0"/>
                <a:cs typeface="Times New Roman" panose="02020603050405020304" pitchFamily="18" charset="0"/>
              </a:rPr>
              <a:t>Market and Business Building</a:t>
            </a:r>
          </a:p>
        </p:txBody>
      </p:sp>
      <p:sp>
        <p:nvSpPr>
          <p:cNvPr id="3" name="Content Placeholder 2">
            <a:extLst>
              <a:ext uri="{FF2B5EF4-FFF2-40B4-BE49-F238E27FC236}">
                <a16:creationId xmlns:a16="http://schemas.microsoft.com/office/drawing/2014/main" id="{689A4F37-1818-4EB7-B2F5-25E1BEF8117E}"/>
              </a:ext>
            </a:extLst>
          </p:cNvPr>
          <p:cNvSpPr>
            <a:spLocks noGrp="1"/>
          </p:cNvSpPr>
          <p:nvPr>
            <p:ph idx="1"/>
          </p:nvPr>
        </p:nvSpPr>
        <p:spPr/>
        <p:txBody>
          <a:bodyPr>
            <a:normAutofit/>
          </a:bodyPr>
          <a:lstStyle/>
          <a:p>
            <a:pPr algn="just"/>
            <a:r>
              <a:rPr lang="en-US" sz="2700" b="1" dirty="0">
                <a:latin typeface="Times New Roman" panose="02020603050405020304" pitchFamily="18" charset="0"/>
                <a:cs typeface="Times New Roman" panose="02020603050405020304" pitchFamily="18" charset="0"/>
              </a:rPr>
              <a:t>Market research</a:t>
            </a:r>
            <a:r>
              <a:rPr lang="en-US" sz="2700" dirty="0">
                <a:latin typeface="Times New Roman" panose="02020603050405020304" pitchFamily="18" charset="0"/>
                <a:cs typeface="Times New Roman" panose="02020603050405020304" pitchFamily="18" charset="0"/>
              </a:rPr>
              <a:t> is the process of determining the viability of a new service or product through </a:t>
            </a:r>
            <a:r>
              <a:rPr lang="en-US" sz="2700" b="1" dirty="0">
                <a:latin typeface="Times New Roman" panose="02020603050405020304" pitchFamily="18" charset="0"/>
                <a:cs typeface="Times New Roman" panose="02020603050405020304" pitchFamily="18" charset="0"/>
              </a:rPr>
              <a:t>research</a:t>
            </a:r>
            <a:r>
              <a:rPr lang="en-US" sz="2700" dirty="0">
                <a:latin typeface="Times New Roman" panose="02020603050405020304" pitchFamily="18" charset="0"/>
                <a:cs typeface="Times New Roman" panose="02020603050405020304" pitchFamily="18" charset="0"/>
              </a:rPr>
              <a:t> conducted directly with potential customers</a:t>
            </a:r>
          </a:p>
          <a:p>
            <a:pPr algn="just"/>
            <a:r>
              <a:rPr lang="en-US" sz="2700" b="1" dirty="0">
                <a:latin typeface="Times New Roman" panose="02020603050405020304" pitchFamily="18" charset="0"/>
                <a:cs typeface="Times New Roman" panose="02020603050405020304" pitchFamily="18" charset="0"/>
              </a:rPr>
              <a:t>Business building means</a:t>
            </a:r>
            <a:r>
              <a:rPr lang="en-US" sz="2700" dirty="0">
                <a:latin typeface="Times New Roman" panose="02020603050405020304" pitchFamily="18" charset="0"/>
                <a:cs typeface="Times New Roman" panose="02020603050405020304" pitchFamily="18" charset="0"/>
              </a:rPr>
              <a:t> a </a:t>
            </a:r>
            <a:r>
              <a:rPr lang="en-US" sz="2700" b="1" dirty="0">
                <a:latin typeface="Times New Roman" panose="02020603050405020304" pitchFamily="18" charset="0"/>
                <a:cs typeface="Times New Roman" panose="02020603050405020304" pitchFamily="18" charset="0"/>
              </a:rPr>
              <a:t>building</a:t>
            </a:r>
            <a:r>
              <a:rPr lang="en-US" sz="2700" dirty="0">
                <a:latin typeface="Times New Roman" panose="02020603050405020304" pitchFamily="18" charset="0"/>
                <a:cs typeface="Times New Roman" panose="02020603050405020304" pitchFamily="18" charset="0"/>
              </a:rPr>
              <a:t> or part thereof for transaction of record therefore, offices, banks, all professional establishments, court houses classified as </a:t>
            </a:r>
            <a:r>
              <a:rPr lang="en-US" sz="2700" b="1" dirty="0">
                <a:latin typeface="Times New Roman" panose="02020603050405020304" pitchFamily="18" charset="0"/>
                <a:cs typeface="Times New Roman" panose="02020603050405020304" pitchFamily="18" charset="0"/>
              </a:rPr>
              <a:t>business buildings</a:t>
            </a:r>
            <a:r>
              <a:rPr lang="en-US" sz="2700" dirty="0">
                <a:latin typeface="Times New Roman" panose="02020603050405020304" pitchFamily="18" charset="0"/>
                <a:cs typeface="Times New Roman" panose="02020603050405020304" pitchFamily="18" charset="0"/>
              </a:rPr>
              <a:t> if their principal function is transaction of </a:t>
            </a:r>
            <a:r>
              <a:rPr lang="en-US" sz="2700" b="1" dirty="0">
                <a:latin typeface="Times New Roman" panose="02020603050405020304" pitchFamily="18" charset="0"/>
                <a:cs typeface="Times New Roman" panose="02020603050405020304" pitchFamily="18" charset="0"/>
              </a:rPr>
              <a:t>business</a:t>
            </a:r>
            <a:r>
              <a:rPr lang="en-US" sz="2700" dirty="0">
                <a:latin typeface="Times New Roman" panose="02020603050405020304" pitchFamily="18" charset="0"/>
                <a:cs typeface="Times New Roman" panose="02020603050405020304" pitchFamily="18" charset="0"/>
              </a:rPr>
              <a:t> and /or keeping of books and records</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85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956125" y="2500487"/>
            <a:ext cx="8317653" cy="1857025"/>
          </a:xfrm>
        </p:spPr>
        <p:txBody>
          <a:bodyPr anchor="ctr">
            <a:normAutofit/>
          </a:bodyPr>
          <a:lstStyle/>
          <a:p>
            <a:pPr lvl="0"/>
            <a:r>
              <a:rPr lang="en-US" sz="5000" b="1" dirty="0">
                <a:latin typeface="Times New Roman" panose="02020603050405020304" pitchFamily="18" charset="0"/>
                <a:cs typeface="Times New Roman" panose="02020603050405020304" pitchFamily="18" charset="0"/>
              </a:rPr>
              <a:t>SCOPE OF MARKETING</a:t>
            </a:r>
            <a:endParaRPr lang="en-US" sz="5000" i="1" dirty="0">
              <a:solidFill>
                <a:srgbClr val="FFFFFF"/>
              </a:solidFill>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image8.png">
            <a:extLst>
              <a:ext uri="{FF2B5EF4-FFF2-40B4-BE49-F238E27FC236}">
                <a16:creationId xmlns:a16="http://schemas.microsoft.com/office/drawing/2014/main" id="{59B0464D-6858-44D6-8628-D29173546CDC}"/>
              </a:ext>
            </a:extLst>
          </p:cNvPr>
          <p:cNvPicPr/>
          <p:nvPr/>
        </p:nvPicPr>
        <p:blipFill>
          <a:blip r:embed="rId2" cstate="print"/>
          <a:stretch>
            <a:fillRect/>
          </a:stretch>
        </p:blipFill>
        <p:spPr>
          <a:xfrm>
            <a:off x="6874933" y="372533"/>
            <a:ext cx="3860799" cy="2720623"/>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6F03-C458-4B83-BD64-2BE35486AF3B}"/>
              </a:ext>
            </a:extLst>
          </p:cNvPr>
          <p:cNvSpPr>
            <a:spLocks noGrp="1"/>
          </p:cNvSpPr>
          <p:nvPr>
            <p:ph type="title"/>
          </p:nvPr>
        </p:nvSpPr>
        <p:spPr/>
        <p:txBody>
          <a:bodyPr/>
          <a:lstStyle/>
          <a:p>
            <a:r>
              <a:rPr lang="en-IN" dirty="0"/>
              <a:t>1.Goods</a:t>
            </a:r>
          </a:p>
        </p:txBody>
      </p:sp>
      <p:sp>
        <p:nvSpPr>
          <p:cNvPr id="3" name="Content Placeholder 2">
            <a:extLst>
              <a:ext uri="{FF2B5EF4-FFF2-40B4-BE49-F238E27FC236}">
                <a16:creationId xmlns:a16="http://schemas.microsoft.com/office/drawing/2014/main" id="{373E5FE8-10DE-4F77-98E7-E5BA9CFDAB09}"/>
              </a:ext>
            </a:extLst>
          </p:cNvPr>
          <p:cNvSpPr>
            <a:spLocks noGrp="1"/>
          </p:cNvSpPr>
          <p:nvPr>
            <p:ph idx="1"/>
          </p:nvPr>
        </p:nvSpPr>
        <p:spPr>
          <a:xfrm>
            <a:off x="1097280" y="2270225"/>
            <a:ext cx="5960745" cy="3598867"/>
          </a:xfrm>
        </p:spPr>
        <p:txBody>
          <a:bodyPr>
            <a:normAutofit/>
          </a:bodyPr>
          <a:lstStyle/>
          <a:p>
            <a:r>
              <a:rPr lang="en-US" sz="3500" dirty="0">
                <a:latin typeface="Times New Roman" panose="02020603050405020304" pitchFamily="18" charset="0"/>
                <a:cs typeface="Times New Roman" panose="02020603050405020304" pitchFamily="18" charset="0"/>
              </a:rPr>
              <a:t>Physical goods comprise the volume of most countries production and marketing effort</a:t>
            </a:r>
            <a:endParaRPr lang="en-IN" sz="3500" dirty="0">
              <a:latin typeface="Times New Roman" panose="02020603050405020304" pitchFamily="18" charset="0"/>
              <a:cs typeface="Times New Roman" panose="02020603050405020304" pitchFamily="18" charset="0"/>
            </a:endParaRPr>
          </a:p>
        </p:txBody>
      </p:sp>
      <p:pic>
        <p:nvPicPr>
          <p:cNvPr id="5" name="image9.jpeg">
            <a:extLst>
              <a:ext uri="{FF2B5EF4-FFF2-40B4-BE49-F238E27FC236}">
                <a16:creationId xmlns:a16="http://schemas.microsoft.com/office/drawing/2014/main" id="{82A6ADB6-A3B1-4001-8F36-4328DB68B397}"/>
              </a:ext>
            </a:extLst>
          </p:cNvPr>
          <p:cNvPicPr/>
          <p:nvPr/>
        </p:nvPicPr>
        <p:blipFill>
          <a:blip r:embed="rId2" cstate="print"/>
          <a:stretch>
            <a:fillRect/>
          </a:stretch>
        </p:blipFill>
        <p:spPr>
          <a:xfrm>
            <a:off x="7058024" y="691515"/>
            <a:ext cx="4886325" cy="4009072"/>
          </a:xfrm>
          <a:prstGeom prst="rect">
            <a:avLst/>
          </a:prstGeom>
        </p:spPr>
      </p:pic>
    </p:spTree>
    <p:extLst>
      <p:ext uri="{BB962C8B-B14F-4D97-AF65-F5344CB8AC3E}">
        <p14:creationId xmlns:p14="http://schemas.microsoft.com/office/powerpoint/2010/main" val="459281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1037-42A4-4A70-9A2E-9425F7C1F7F5}"/>
              </a:ext>
            </a:extLst>
          </p:cNvPr>
          <p:cNvSpPr>
            <a:spLocks noGrp="1"/>
          </p:cNvSpPr>
          <p:nvPr>
            <p:ph type="title"/>
          </p:nvPr>
        </p:nvSpPr>
        <p:spPr/>
        <p:txBody>
          <a:bodyPr/>
          <a:lstStyle/>
          <a:p>
            <a:r>
              <a:rPr lang="en-IN" dirty="0">
                <a:solidFill>
                  <a:schemeClr val="bg1"/>
                </a:solidFill>
              </a:rPr>
              <a:t>2.Services</a:t>
            </a:r>
          </a:p>
        </p:txBody>
      </p:sp>
      <p:sp>
        <p:nvSpPr>
          <p:cNvPr id="3" name="Content Placeholder 2">
            <a:extLst>
              <a:ext uri="{FF2B5EF4-FFF2-40B4-BE49-F238E27FC236}">
                <a16:creationId xmlns:a16="http://schemas.microsoft.com/office/drawing/2014/main" id="{2BB86685-3B4E-4113-A21D-69E7961CAAF4}"/>
              </a:ext>
            </a:extLst>
          </p:cNvPr>
          <p:cNvSpPr>
            <a:spLocks noGrp="1"/>
          </p:cNvSpPr>
          <p:nvPr>
            <p:ph idx="1"/>
          </p:nvPr>
        </p:nvSpPr>
        <p:spPr>
          <a:xfrm>
            <a:off x="490061" y="3243262"/>
            <a:ext cx="6453664" cy="2811567"/>
          </a:xfrm>
        </p:spPr>
        <p:txBody>
          <a:bodyPr/>
          <a:lstStyle/>
          <a:p>
            <a:r>
              <a:rPr lang="en-US" sz="3500" dirty="0">
                <a:solidFill>
                  <a:schemeClr val="bg1"/>
                </a:solidFill>
                <a:latin typeface="Times New Roman" panose="02020603050405020304" pitchFamily="18" charset="0"/>
                <a:cs typeface="Times New Roman" panose="02020603050405020304" pitchFamily="18" charset="0"/>
              </a:rPr>
              <a:t>As economies progress, a growing proportion of their activities are concentrated on the production of services</a:t>
            </a:r>
            <a:r>
              <a:rPr lang="en-US" sz="3500" dirty="0">
                <a:latin typeface="Times New Roman" panose="02020603050405020304" pitchFamily="18" charset="0"/>
                <a:cs typeface="Times New Roman" panose="02020603050405020304" pitchFamily="18" charset="0"/>
              </a:rPr>
              <a:t>.</a:t>
            </a:r>
            <a:endParaRPr lang="en-IN" sz="35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296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BE34-BE8F-436D-8FB6-34A14A822426}"/>
              </a:ext>
            </a:extLst>
          </p:cNvPr>
          <p:cNvSpPr>
            <a:spLocks noGrp="1"/>
          </p:cNvSpPr>
          <p:nvPr>
            <p:ph type="title"/>
          </p:nvPr>
        </p:nvSpPr>
        <p:spPr/>
        <p:txBody>
          <a:bodyPr/>
          <a:lstStyle/>
          <a:p>
            <a:r>
              <a:rPr lang="en-IN" dirty="0"/>
              <a:t>3.Experiences</a:t>
            </a:r>
          </a:p>
        </p:txBody>
      </p:sp>
      <p:sp>
        <p:nvSpPr>
          <p:cNvPr id="3" name="Content Placeholder 2">
            <a:extLst>
              <a:ext uri="{FF2B5EF4-FFF2-40B4-BE49-F238E27FC236}">
                <a16:creationId xmlns:a16="http://schemas.microsoft.com/office/drawing/2014/main" id="{CE8CB5F2-40A7-4F59-903B-A9D8ACA0D334}"/>
              </a:ext>
            </a:extLst>
          </p:cNvPr>
          <p:cNvSpPr>
            <a:spLocks noGrp="1"/>
          </p:cNvSpPr>
          <p:nvPr>
            <p:ph idx="1"/>
          </p:nvPr>
        </p:nvSpPr>
        <p:spPr>
          <a:xfrm>
            <a:off x="1097280" y="2471738"/>
            <a:ext cx="5284787" cy="3397354"/>
          </a:xfrm>
        </p:spPr>
        <p:txBody>
          <a:bodyPr/>
          <a:lstStyle/>
          <a:p>
            <a:r>
              <a:rPr lang="en-US" sz="3500" dirty="0">
                <a:latin typeface="Times New Roman" panose="02020603050405020304" pitchFamily="18" charset="0"/>
                <a:cs typeface="Times New Roman" panose="02020603050405020304" pitchFamily="18" charset="0"/>
              </a:rPr>
              <a:t>Through organizing a number of services and goods, one can generate, stage, and market experiences.</a:t>
            </a:r>
            <a:endParaRPr lang="en-IN" sz="3500" dirty="0">
              <a:latin typeface="Times New Roman" panose="02020603050405020304" pitchFamily="18" charset="0"/>
              <a:cs typeface="Times New Roman" panose="02020603050405020304" pitchFamily="18" charset="0"/>
            </a:endParaRPr>
          </a:p>
          <a:p>
            <a:endParaRPr lang="en-IN" dirty="0"/>
          </a:p>
        </p:txBody>
      </p:sp>
      <p:pic>
        <p:nvPicPr>
          <p:cNvPr id="4" name="image11.jpeg">
            <a:extLst>
              <a:ext uri="{FF2B5EF4-FFF2-40B4-BE49-F238E27FC236}">
                <a16:creationId xmlns:a16="http://schemas.microsoft.com/office/drawing/2014/main" id="{4335A914-F989-4EC5-8A10-59E6AAE7D984}"/>
              </a:ext>
            </a:extLst>
          </p:cNvPr>
          <p:cNvPicPr/>
          <p:nvPr/>
        </p:nvPicPr>
        <p:blipFill>
          <a:blip r:embed="rId2" cstate="print"/>
          <a:stretch>
            <a:fillRect/>
          </a:stretch>
        </p:blipFill>
        <p:spPr>
          <a:xfrm>
            <a:off x="6382067" y="738504"/>
            <a:ext cx="5476557" cy="3147695"/>
          </a:xfrm>
          <a:prstGeom prst="rect">
            <a:avLst/>
          </a:prstGeom>
        </p:spPr>
      </p:pic>
    </p:spTree>
    <p:extLst>
      <p:ext uri="{BB962C8B-B14F-4D97-AF65-F5344CB8AC3E}">
        <p14:creationId xmlns:p14="http://schemas.microsoft.com/office/powerpoint/2010/main" val="360083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A097-4320-47AD-AD55-8596170640D5}"/>
              </a:ext>
            </a:extLst>
          </p:cNvPr>
          <p:cNvSpPr>
            <a:spLocks noGrp="1"/>
          </p:cNvSpPr>
          <p:nvPr>
            <p:ph type="title"/>
          </p:nvPr>
        </p:nvSpPr>
        <p:spPr>
          <a:xfrm>
            <a:off x="1097280" y="286604"/>
            <a:ext cx="10058400" cy="1127860"/>
          </a:xfrm>
        </p:spPr>
        <p:txBody>
          <a:bodyPr>
            <a:normAutofit/>
          </a:bodyPr>
          <a:lstStyle/>
          <a:p>
            <a:r>
              <a:rPr lang="en-IN" sz="5000" dirty="0">
                <a:solidFill>
                  <a:schemeClr val="bg1"/>
                </a:solidFill>
                <a:latin typeface="Times New Roman" panose="02020603050405020304" pitchFamily="18" charset="0"/>
                <a:cs typeface="Times New Roman" panose="02020603050405020304" pitchFamily="18" charset="0"/>
              </a:rPr>
              <a:t>4.Events</a:t>
            </a:r>
          </a:p>
        </p:txBody>
      </p:sp>
      <p:sp>
        <p:nvSpPr>
          <p:cNvPr id="3" name="Content Placeholder 2">
            <a:extLst>
              <a:ext uri="{FF2B5EF4-FFF2-40B4-BE49-F238E27FC236}">
                <a16:creationId xmlns:a16="http://schemas.microsoft.com/office/drawing/2014/main" id="{B86625E2-879A-468F-9FD6-3BE859A76666}"/>
              </a:ext>
            </a:extLst>
          </p:cNvPr>
          <p:cNvSpPr>
            <a:spLocks noGrp="1"/>
          </p:cNvSpPr>
          <p:nvPr>
            <p:ph idx="1"/>
          </p:nvPr>
        </p:nvSpPr>
        <p:spPr>
          <a:xfrm>
            <a:off x="6096000" y="2108201"/>
            <a:ext cx="5059680" cy="1777999"/>
          </a:xfrm>
        </p:spPr>
        <p:txBody>
          <a:bodyPr>
            <a:normAutofit/>
          </a:bodyPr>
          <a:lstStyle/>
          <a:p>
            <a:r>
              <a:rPr lang="en-US" sz="3500" dirty="0">
                <a:solidFill>
                  <a:schemeClr val="bg1"/>
                </a:solidFill>
                <a:latin typeface="Times New Roman" panose="02020603050405020304" pitchFamily="18" charset="0"/>
                <a:cs typeface="Times New Roman" panose="02020603050405020304" pitchFamily="18" charset="0"/>
              </a:rPr>
              <a:t>Marketers endorse time-based events</a:t>
            </a:r>
            <a:endParaRPr lang="en-IN" sz="35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0283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7BE3-608B-4C53-8A88-09D881A5A860}"/>
              </a:ext>
            </a:extLst>
          </p:cNvPr>
          <p:cNvSpPr>
            <a:spLocks noGrp="1"/>
          </p:cNvSpPr>
          <p:nvPr>
            <p:ph type="title"/>
          </p:nvPr>
        </p:nvSpPr>
        <p:spPr/>
        <p:txBody>
          <a:bodyPr>
            <a:normAutofit/>
          </a:bodyPr>
          <a:lstStyle/>
          <a:p>
            <a:r>
              <a:rPr lang="en-IN" sz="5000" dirty="0">
                <a:latin typeface="Times New Roman" panose="02020603050405020304" pitchFamily="18" charset="0"/>
                <a:cs typeface="Times New Roman" panose="02020603050405020304" pitchFamily="18" charset="0"/>
              </a:rPr>
              <a:t>5.Persons</a:t>
            </a:r>
          </a:p>
        </p:txBody>
      </p:sp>
      <p:sp>
        <p:nvSpPr>
          <p:cNvPr id="3" name="Content Placeholder 2">
            <a:extLst>
              <a:ext uri="{FF2B5EF4-FFF2-40B4-BE49-F238E27FC236}">
                <a16:creationId xmlns:a16="http://schemas.microsoft.com/office/drawing/2014/main" id="{C2B0BC13-0097-4872-9D7C-F51DBFD52AEE}"/>
              </a:ext>
            </a:extLst>
          </p:cNvPr>
          <p:cNvSpPr>
            <a:spLocks noGrp="1"/>
          </p:cNvSpPr>
          <p:nvPr>
            <p:ph idx="1"/>
          </p:nvPr>
        </p:nvSpPr>
        <p:spPr/>
        <p:txBody>
          <a:bodyPr>
            <a:normAutofit/>
          </a:bodyPr>
          <a:lstStyle/>
          <a:p>
            <a:r>
              <a:rPr lang="en-US" sz="4000" dirty="0">
                <a:latin typeface="Times New Roman" panose="02020603050405020304" pitchFamily="18" charset="0"/>
                <a:cs typeface="Times New Roman" panose="02020603050405020304" pitchFamily="18" charset="0"/>
              </a:rPr>
              <a:t>Celebrity marketing has turn into a main and popular business</a:t>
            </a:r>
            <a:endParaRPr lang="en-IN" sz="4000" dirty="0">
              <a:latin typeface="Times New Roman" panose="02020603050405020304" pitchFamily="18" charset="0"/>
              <a:cs typeface="Times New Roman" panose="02020603050405020304" pitchFamily="18" charset="0"/>
            </a:endParaRPr>
          </a:p>
        </p:txBody>
      </p:sp>
      <p:pic>
        <p:nvPicPr>
          <p:cNvPr id="4" name="image13.jpeg">
            <a:extLst>
              <a:ext uri="{FF2B5EF4-FFF2-40B4-BE49-F238E27FC236}">
                <a16:creationId xmlns:a16="http://schemas.microsoft.com/office/drawing/2014/main" id="{3AFA1647-401E-4512-9A7A-55BC16E1E2E6}"/>
              </a:ext>
            </a:extLst>
          </p:cNvPr>
          <p:cNvPicPr/>
          <p:nvPr/>
        </p:nvPicPr>
        <p:blipFill>
          <a:blip r:embed="rId2" cstate="print"/>
          <a:stretch>
            <a:fillRect/>
          </a:stretch>
        </p:blipFill>
        <p:spPr>
          <a:xfrm>
            <a:off x="1097280" y="3429000"/>
            <a:ext cx="7160895" cy="2700338"/>
          </a:xfrm>
          <a:prstGeom prst="rect">
            <a:avLst/>
          </a:prstGeom>
        </p:spPr>
      </p:pic>
    </p:spTree>
    <p:extLst>
      <p:ext uri="{BB962C8B-B14F-4D97-AF65-F5344CB8AC3E}">
        <p14:creationId xmlns:p14="http://schemas.microsoft.com/office/powerpoint/2010/main" val="409159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D71F-C7E0-4AEA-9879-53C14B6973A6}"/>
              </a:ext>
            </a:extLst>
          </p:cNvPr>
          <p:cNvSpPr>
            <a:spLocks noGrp="1"/>
          </p:cNvSpPr>
          <p:nvPr>
            <p:ph type="title"/>
          </p:nvPr>
        </p:nvSpPr>
        <p:spPr/>
        <p:txBody>
          <a:bodyPr>
            <a:normAutofit/>
          </a:bodyPr>
          <a:lstStyle/>
          <a:p>
            <a:r>
              <a:rPr lang="en-IN" sz="5000" dirty="0">
                <a:latin typeface="Times New Roman" panose="02020603050405020304" pitchFamily="18" charset="0"/>
                <a:cs typeface="Times New Roman" panose="02020603050405020304" pitchFamily="18" charset="0"/>
              </a:rPr>
              <a:t>6.Places</a:t>
            </a:r>
          </a:p>
        </p:txBody>
      </p:sp>
      <p:sp>
        <p:nvSpPr>
          <p:cNvPr id="3" name="Content Placeholder 2">
            <a:extLst>
              <a:ext uri="{FF2B5EF4-FFF2-40B4-BE49-F238E27FC236}">
                <a16:creationId xmlns:a16="http://schemas.microsoft.com/office/drawing/2014/main" id="{AE2D2CA2-E742-446B-BC48-34B8F75B3870}"/>
              </a:ext>
            </a:extLst>
          </p:cNvPr>
          <p:cNvSpPr>
            <a:spLocks noGrp="1"/>
          </p:cNvSpPr>
          <p:nvPr>
            <p:ph idx="1"/>
          </p:nvPr>
        </p:nvSpPr>
        <p:spPr>
          <a:xfrm>
            <a:off x="1097280" y="2108201"/>
            <a:ext cx="6732270" cy="3760891"/>
          </a:xfrm>
        </p:spPr>
        <p:txBody>
          <a:bodyPr>
            <a:normAutofit/>
          </a:bodyPr>
          <a:lstStyle/>
          <a:p>
            <a:pPr algn="just"/>
            <a:r>
              <a:rPr lang="en-US" sz="3500" dirty="0">
                <a:latin typeface="Times New Roman" panose="02020603050405020304" pitchFamily="18" charset="0"/>
                <a:cs typeface="Times New Roman" panose="02020603050405020304" pitchFamily="18" charset="0"/>
              </a:rPr>
              <a:t>Place marketers consist of economic development specialists, real estate agents, commercial banks, local business associations, and advertising and public relations agencies</a:t>
            </a:r>
            <a:endParaRPr lang="en-IN" sz="3500" dirty="0">
              <a:latin typeface="Times New Roman" panose="02020603050405020304" pitchFamily="18" charset="0"/>
              <a:cs typeface="Times New Roman" panose="02020603050405020304" pitchFamily="18" charset="0"/>
            </a:endParaRPr>
          </a:p>
        </p:txBody>
      </p:sp>
      <p:grpSp>
        <p:nvGrpSpPr>
          <p:cNvPr id="4" name="Group 2">
            <a:extLst>
              <a:ext uri="{FF2B5EF4-FFF2-40B4-BE49-F238E27FC236}">
                <a16:creationId xmlns:a16="http://schemas.microsoft.com/office/drawing/2014/main" id="{0B05EFDD-781A-4DDE-94CC-594FCAB4F4E5}"/>
              </a:ext>
            </a:extLst>
          </p:cNvPr>
          <p:cNvGrpSpPr>
            <a:grpSpLocks/>
          </p:cNvGrpSpPr>
          <p:nvPr/>
        </p:nvGrpSpPr>
        <p:grpSpPr bwMode="auto">
          <a:xfrm>
            <a:off x="6589908" y="101797"/>
            <a:ext cx="5211568" cy="3640893"/>
            <a:chOff x="8073" y="-919"/>
            <a:chExt cx="6327" cy="3390"/>
          </a:xfrm>
        </p:grpSpPr>
        <p:pic>
          <p:nvPicPr>
            <p:cNvPr id="3075" name="Picture 3">
              <a:extLst>
                <a:ext uri="{FF2B5EF4-FFF2-40B4-BE49-F238E27FC236}">
                  <a16:creationId xmlns:a16="http://schemas.microsoft.com/office/drawing/2014/main" id="{59F7DFE1-05E1-4D6D-AC70-347D35B85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3" y="-919"/>
              <a:ext cx="6327" cy="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a:extLst>
                <a:ext uri="{FF2B5EF4-FFF2-40B4-BE49-F238E27FC236}">
                  <a16:creationId xmlns:a16="http://schemas.microsoft.com/office/drawing/2014/main" id="{3E7C4539-C546-4711-826B-ECCA8D06D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3" y="956"/>
              <a:ext cx="2967"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7194982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{553726F9-0B1D-4971-A803-7271E3647630}tf56160789</Template>
  <TotalTime>0</TotalTime>
  <Words>443</Words>
  <Application>Microsoft Office PowerPoint</Application>
  <PresentationFormat>Widescreen</PresentationFormat>
  <Paragraphs>40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Bookman Old Style</vt:lpstr>
      <vt:lpstr>Calibri</vt:lpstr>
      <vt:lpstr>Franklin Gothic Book</vt:lpstr>
      <vt:lpstr>Times New Roman</vt:lpstr>
      <vt:lpstr>1_RetrospectVTI</vt:lpstr>
      <vt:lpstr>Market Research and Business Building</vt:lpstr>
      <vt:lpstr>Market and Business Building</vt:lpstr>
      <vt:lpstr>SCOPE OF MARKETING</vt:lpstr>
      <vt:lpstr>1.Goods</vt:lpstr>
      <vt:lpstr>2.Services</vt:lpstr>
      <vt:lpstr>3.Experiences</vt:lpstr>
      <vt:lpstr>4.Events</vt:lpstr>
      <vt:lpstr>5.Persons</vt:lpstr>
      <vt:lpstr>6.Places</vt:lpstr>
      <vt:lpstr>7.Properties</vt:lpstr>
      <vt:lpstr>8.Organizations</vt:lpstr>
      <vt:lpstr>9.Information</vt:lpstr>
      <vt:lpstr>10.Ideas</vt:lpstr>
      <vt:lpstr>Goals are different</vt:lpstr>
      <vt:lpstr>PowerPoint Presentation</vt:lpstr>
      <vt:lpstr>PowerPoint Presentation</vt:lpstr>
      <vt:lpstr>Examples of noteworthy marketing goals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2020-01-24T15:01:52Z</dcterms:created>
  <dcterms:modified xsi:type="dcterms:W3CDTF">2020-01-24T19:21:31Z</dcterms:modified>
</cp:coreProperties>
</file>