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4e10f79b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4e10f79b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Synthesizing our findings, we highlight the critical need to address the identified gaps. Bridging these gaps through empirical studies can unlock the transformative potential of tailored gamification, revolutionizing educational experiences.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4e10f79b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4e10f79b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ahead, we propose addressing the limitations identified, fostering collaboration for empirical studies, and collectively shaping the next frontier of gamified education through evidence-based practices.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4e10f79b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4e10f79b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our study provides valuable insights into tailored gamified educational environments. We stress the importance of addressing limitations and embarking on a research agenda to unlock the full potential of gamification in education.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4e10f79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4e10f79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4e10f79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4e10f79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motivation behind our study was to delve into the evolving field of tailored gamification in education. We aimed to uncover how these systems are designed, their impact on students, and to identify areas requiring further exploration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4e10f79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4e10f79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study contributes by offering insights into the current state of tailored gamified educational environments. We propose a research agenda, guiding future studies in comparative analysis, effective design, automation challenges, and the need for empirical evidence.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4e10f79b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4e10f79b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employed a systematic literature review methodology to scrutinize 19 primary studies. This involved analyzing methodologies, findings, and limitations of the selected studies, providing a robust foundation for our insights.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4e10f79b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4e10f79b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analysis reveals a predominant focus on gamer types, neglecting other important aspects. We advocate for a more holistic approach, considering diverse characteristics for a comprehensive tailored gamification.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4e10f79b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4e10f79b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studies (82%) lacked automation in design. We emphasize the potential of automation, particularly through data mining techniques, to enhance the tailoring process and improve system efficiency.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4e10f79b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4e10f79b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notable limitation is the scarcity of empirical studies, hindering our ability to conclusively establish the effectiveness of tailored gamified educational environments. We stress the need for more experimental research.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4e10f79b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4e10f79b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absence of longitudinal studies limits our understanding of the long-term effects. Conducting such studies presents an opportunity to delve deeper into the sustained impact of tailored approaches.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131750" y="1702900"/>
            <a:ext cx="68805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Unraveling Tailored Gamification in Education: A Systematic Review</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Understanding Design, Impact, and Future Directions</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Synthesis</a:t>
            </a:r>
            <a:endParaRPr/>
          </a:p>
        </p:txBody>
      </p:sp>
      <p:sp>
        <p:nvSpPr>
          <p:cNvPr id="183" name="Google Shape;183;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Bridging Identified Gaps</a:t>
            </a:r>
            <a:endParaRPr sz="1800"/>
          </a:p>
          <a:p>
            <a:pPr indent="-342900" lvl="0" marL="457200" rtl="0" algn="l">
              <a:spcBef>
                <a:spcPts val="0"/>
              </a:spcBef>
              <a:spcAft>
                <a:spcPts val="0"/>
              </a:spcAft>
              <a:buSzPts val="1800"/>
              <a:buChar char="●"/>
            </a:pPr>
            <a:r>
              <a:rPr lang="en" sz="1800"/>
              <a:t>Importance of Empirical Studies</a:t>
            </a:r>
            <a:endParaRPr sz="1800"/>
          </a:p>
          <a:p>
            <a:pPr indent="-342900" lvl="0" marL="457200" rtl="0" algn="l">
              <a:spcBef>
                <a:spcPts val="0"/>
              </a:spcBef>
              <a:spcAft>
                <a:spcPts val="0"/>
              </a:spcAft>
              <a:buSzPts val="1800"/>
              <a:buChar char="●"/>
            </a:pPr>
            <a:r>
              <a:rPr lang="en" sz="1800"/>
              <a:t>Transformative Potential of Tailored Gamification</a:t>
            </a:r>
            <a:endParaRPr sz="1800"/>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Directions</a:t>
            </a:r>
            <a:endParaRPr/>
          </a:p>
        </p:txBody>
      </p:sp>
      <p:sp>
        <p:nvSpPr>
          <p:cNvPr id="189" name="Google Shape;189;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Addressing Limitations</a:t>
            </a:r>
            <a:endParaRPr sz="1800"/>
          </a:p>
          <a:p>
            <a:pPr indent="-342900" lvl="0" marL="457200" rtl="0" algn="l">
              <a:spcBef>
                <a:spcPts val="0"/>
              </a:spcBef>
              <a:spcAft>
                <a:spcPts val="0"/>
              </a:spcAft>
              <a:buSzPts val="1800"/>
              <a:buChar char="●"/>
            </a:pPr>
            <a:r>
              <a:rPr lang="en" sz="1800"/>
              <a:t>Collaboration for Empirical Studies</a:t>
            </a:r>
            <a:endParaRPr sz="1800"/>
          </a:p>
          <a:p>
            <a:pPr indent="-342900" lvl="0" marL="457200" rtl="0" algn="l">
              <a:spcBef>
                <a:spcPts val="0"/>
              </a:spcBef>
              <a:spcAft>
                <a:spcPts val="0"/>
              </a:spcAft>
              <a:buSzPts val="1800"/>
              <a:buChar char="●"/>
            </a:pPr>
            <a:r>
              <a:rPr lang="en" sz="1800"/>
              <a:t>Shaping the Next Frontier of Gamified Education</a:t>
            </a:r>
            <a:endParaRPr sz="1800"/>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95" name="Google Shape;195;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Key Findings</a:t>
            </a:r>
            <a:endParaRPr sz="1800"/>
          </a:p>
          <a:p>
            <a:pPr indent="-342900" lvl="0" marL="457200" rtl="0" algn="l">
              <a:spcBef>
                <a:spcPts val="0"/>
              </a:spcBef>
              <a:spcAft>
                <a:spcPts val="0"/>
              </a:spcAft>
              <a:buSzPts val="1800"/>
              <a:buChar char="●"/>
            </a:pPr>
            <a:r>
              <a:rPr lang="en" sz="1800"/>
              <a:t>Emphasis on Future Research Agenda</a:t>
            </a:r>
            <a:endParaRPr sz="1800"/>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Brief Overview of Gamification in Education</a:t>
            </a:r>
            <a:endParaRPr sz="1800"/>
          </a:p>
          <a:p>
            <a:pPr indent="-342900" lvl="0" marL="457200" rtl="0" algn="l">
              <a:spcBef>
                <a:spcPts val="0"/>
              </a:spcBef>
              <a:spcAft>
                <a:spcPts val="0"/>
              </a:spcAft>
              <a:buSzPts val="1800"/>
              <a:buChar char="●"/>
            </a:pPr>
            <a:r>
              <a:rPr lang="en" sz="1800"/>
              <a:t>Introduction to Tailored Gamification</a:t>
            </a:r>
            <a:endParaRPr sz="1800"/>
          </a:p>
          <a:p>
            <a:pPr indent="-342900" lvl="0" marL="457200" rtl="0" algn="l">
              <a:spcBef>
                <a:spcPts val="0"/>
              </a:spcBef>
              <a:spcAft>
                <a:spcPts val="0"/>
              </a:spcAft>
              <a:buSzPts val="1800"/>
              <a:buChar char="●"/>
            </a:pPr>
            <a:r>
              <a:rPr lang="en" sz="1800"/>
              <a:t>Research Questions: Design, Impact, Future Directions</a:t>
            </a:r>
            <a:endParaRPr sz="18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Motivation and Purpose</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Why Investigate Tailored Gamification?</a:t>
            </a:r>
            <a:endParaRPr sz="1800"/>
          </a:p>
          <a:p>
            <a:pPr indent="-342900" lvl="0" marL="457200" rtl="0" algn="l">
              <a:spcBef>
                <a:spcPts val="0"/>
              </a:spcBef>
              <a:spcAft>
                <a:spcPts val="0"/>
              </a:spcAft>
              <a:buSzPts val="1800"/>
              <a:buChar char="●"/>
            </a:pPr>
            <a:r>
              <a:rPr lang="en" sz="1800"/>
              <a:t>Purpose: Understand Design Aspects, Impact on Learning Outcomes, Identify Research Gaps</a:t>
            </a:r>
            <a:endParaRPr sz="1800"/>
          </a:p>
          <a:p>
            <a:pPr indent="-342900" lvl="0" marL="457200" rtl="0" algn="l">
              <a:spcBef>
                <a:spcPts val="0"/>
              </a:spcBef>
              <a:spcAft>
                <a:spcPts val="0"/>
              </a:spcAft>
              <a:buSzPts val="1800"/>
              <a:buChar char="●"/>
            </a:pPr>
            <a:r>
              <a:rPr lang="en" sz="1800"/>
              <a:t>Aims: Explore Design, Evaluate Impact, Propose Future Research</a:t>
            </a:r>
            <a:endParaRPr sz="18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Contribution</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Key Contributions of the Study</a:t>
            </a:r>
            <a:endParaRPr sz="1800"/>
          </a:p>
          <a:p>
            <a:pPr indent="-342900" lvl="0" marL="457200" rtl="0" algn="l">
              <a:spcBef>
                <a:spcPts val="0"/>
              </a:spcBef>
              <a:spcAft>
                <a:spcPts val="0"/>
              </a:spcAft>
              <a:buSzPts val="1800"/>
              <a:buChar char="●"/>
            </a:pPr>
            <a:r>
              <a:rPr lang="en" sz="1800"/>
              <a:t>Insights into Current State</a:t>
            </a:r>
            <a:endParaRPr sz="1800"/>
          </a:p>
          <a:p>
            <a:pPr indent="-342900" lvl="0" marL="457200" rtl="0" algn="l">
              <a:spcBef>
                <a:spcPts val="0"/>
              </a:spcBef>
              <a:spcAft>
                <a:spcPts val="0"/>
              </a:spcAft>
              <a:buSzPts val="1800"/>
              <a:buChar char="●"/>
            </a:pPr>
            <a:r>
              <a:rPr lang="en" sz="1800"/>
              <a:t>Research Agenda for Future Exploration</a:t>
            </a:r>
            <a:endParaRPr sz="18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Overview of Systematic Literature Review (SLR)</a:t>
            </a:r>
            <a:endParaRPr sz="1800"/>
          </a:p>
          <a:p>
            <a:pPr indent="-342900" lvl="0" marL="457200" rtl="0" algn="l">
              <a:spcBef>
                <a:spcPts val="0"/>
              </a:spcBef>
              <a:spcAft>
                <a:spcPts val="0"/>
              </a:spcAft>
              <a:buSzPts val="1800"/>
              <a:buChar char="●"/>
            </a:pPr>
            <a:r>
              <a:rPr lang="en" sz="1800"/>
              <a:t>Number of Primary Studies Analyzed</a:t>
            </a:r>
            <a:endParaRPr sz="1800"/>
          </a:p>
          <a:p>
            <a:pPr indent="-342900" lvl="0" marL="457200" rtl="0" algn="l">
              <a:spcBef>
                <a:spcPts val="0"/>
              </a:spcBef>
              <a:spcAft>
                <a:spcPts val="0"/>
              </a:spcAft>
              <a:buSzPts val="1800"/>
              <a:buChar char="●"/>
            </a:pPr>
            <a:r>
              <a:rPr lang="en" sz="1800"/>
              <a:t>Key Methodological Approaches</a:t>
            </a:r>
            <a:endParaRPr sz="18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Aspects</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Focus on Gamer Types</a:t>
            </a:r>
            <a:endParaRPr sz="1800"/>
          </a:p>
          <a:p>
            <a:pPr indent="-342900" lvl="0" marL="457200" rtl="0" algn="l">
              <a:spcBef>
                <a:spcPts val="0"/>
              </a:spcBef>
              <a:spcAft>
                <a:spcPts val="0"/>
              </a:spcAft>
              <a:buSzPts val="1800"/>
              <a:buChar char="●"/>
            </a:pPr>
            <a:r>
              <a:rPr lang="en" sz="1800"/>
              <a:t>Lack of Diversity in Considered Aspects</a:t>
            </a:r>
            <a:endParaRPr sz="1800"/>
          </a:p>
          <a:p>
            <a:pPr indent="-342900" lvl="0" marL="457200" rtl="0" algn="l">
              <a:spcBef>
                <a:spcPts val="0"/>
              </a:spcBef>
              <a:spcAft>
                <a:spcPts val="0"/>
              </a:spcAft>
              <a:buSzPts val="1800"/>
              <a:buChar char="●"/>
            </a:pPr>
            <a:r>
              <a:rPr lang="en" sz="1800"/>
              <a:t>Need for Holistic Approaches</a:t>
            </a:r>
            <a:endParaRPr sz="18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Computational Approaches</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Prevalence of Manual Approaches</a:t>
            </a:r>
            <a:endParaRPr sz="1800"/>
          </a:p>
          <a:p>
            <a:pPr indent="-342900" lvl="0" marL="457200" rtl="0" algn="l">
              <a:spcBef>
                <a:spcPts val="0"/>
              </a:spcBef>
              <a:spcAft>
                <a:spcPts val="0"/>
              </a:spcAft>
              <a:buSzPts val="1800"/>
              <a:buChar char="●"/>
            </a:pPr>
            <a:r>
              <a:rPr lang="en" sz="1800"/>
              <a:t>Limited Automation in Design</a:t>
            </a:r>
            <a:endParaRPr sz="1800"/>
          </a:p>
          <a:p>
            <a:pPr indent="-342900" lvl="0" marL="457200" rtl="0" algn="l">
              <a:spcBef>
                <a:spcPts val="0"/>
              </a:spcBef>
              <a:spcAft>
                <a:spcPts val="0"/>
              </a:spcAft>
              <a:buSzPts val="1800"/>
              <a:buChar char="●"/>
            </a:pPr>
            <a:r>
              <a:rPr lang="en" sz="1800"/>
              <a:t>Potential of Data Mining and Automation</a:t>
            </a:r>
            <a:endParaRPr sz="18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Empirical Evidence</a:t>
            </a:r>
            <a:endParaRPr/>
          </a:p>
        </p:txBody>
      </p:sp>
      <p:sp>
        <p:nvSpPr>
          <p:cNvPr id="171" name="Google Shape;171;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Limited Number of Empirical Studies</a:t>
            </a:r>
            <a:endParaRPr sz="1800"/>
          </a:p>
          <a:p>
            <a:pPr indent="-342900" lvl="0" marL="457200" rtl="0" algn="l">
              <a:spcBef>
                <a:spcPts val="0"/>
              </a:spcBef>
              <a:spcAft>
                <a:spcPts val="0"/>
              </a:spcAft>
              <a:buSzPts val="1800"/>
              <a:buChar char="●"/>
            </a:pPr>
            <a:r>
              <a:rPr lang="en" sz="1800"/>
              <a:t>Challenges in Establishing Effectiveness</a:t>
            </a:r>
            <a:endParaRPr sz="1800"/>
          </a:p>
          <a:p>
            <a:pPr indent="-342900" lvl="0" marL="457200" rtl="0" algn="l">
              <a:spcBef>
                <a:spcPts val="0"/>
              </a:spcBef>
              <a:spcAft>
                <a:spcPts val="0"/>
              </a:spcAft>
              <a:buSzPts val="1800"/>
              <a:buChar char="●"/>
            </a:pPr>
            <a:r>
              <a:rPr lang="en" sz="1800"/>
              <a:t>Importance of Experimental Research</a:t>
            </a:r>
            <a:endParaRPr sz="18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Longitudinal Studies</a:t>
            </a:r>
            <a:endParaRPr/>
          </a:p>
        </p:txBody>
      </p:sp>
      <p:sp>
        <p:nvSpPr>
          <p:cNvPr id="177" name="Google Shape;177;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Absence of Longitudinal Studies</a:t>
            </a:r>
            <a:endParaRPr sz="1800"/>
          </a:p>
          <a:p>
            <a:pPr indent="-342900" lvl="0" marL="457200" rtl="0" algn="l">
              <a:spcBef>
                <a:spcPts val="0"/>
              </a:spcBef>
              <a:spcAft>
                <a:spcPts val="0"/>
              </a:spcAft>
              <a:buSzPts val="1800"/>
              <a:buChar char="●"/>
            </a:pPr>
            <a:r>
              <a:rPr lang="en" sz="1800"/>
              <a:t>Implications for Understanding Long-term Effects</a:t>
            </a:r>
            <a:endParaRPr sz="1800"/>
          </a:p>
          <a:p>
            <a:pPr indent="-342900" lvl="0" marL="457200" rtl="0" algn="l">
              <a:spcBef>
                <a:spcPts val="0"/>
              </a:spcBef>
              <a:spcAft>
                <a:spcPts val="0"/>
              </a:spcAft>
              <a:buSzPts val="1800"/>
              <a:buChar char="●"/>
            </a:pPr>
            <a:r>
              <a:rPr lang="en" sz="1800"/>
              <a:t>Opportunities for Future Research</a:t>
            </a:r>
            <a:endParaRPr sz="18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