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64" r:id="rId2"/>
    <p:sldId id="265" r:id="rId3"/>
    <p:sldId id="266" r:id="rId4"/>
    <p:sldId id="267" r:id="rId5"/>
    <p:sldId id="268" r:id="rId6"/>
    <p:sldId id="269" r:id="rId7"/>
    <p:sldId id="256" r:id="rId8"/>
    <p:sldId id="257" r:id="rId9"/>
    <p:sldId id="258" r:id="rId10"/>
    <p:sldId id="259" r:id="rId11"/>
    <p:sldId id="260" r:id="rId12"/>
    <p:sldId id="261" r:id="rId13"/>
    <p:sldId id="262" r:id="rId14"/>
  </p:sldIdLst>
  <p:sldSz cx="9144000" cy="5143500" type="screen16x9"/>
  <p:notesSz cx="6858000" cy="9144000"/>
  <p:embeddedFontLst>
    <p:embeddedFont>
      <p:font typeface="Lobster" panose="020B0604020202020204" charset="0"/>
      <p:regular r:id="rId16"/>
    </p:embeddedFont>
    <p:embeddedFont>
      <p:font typeface="Open Sans" panose="020B0606030504020204" pitchFamily="34" charset="0"/>
      <p:regular r:id="rId17"/>
      <p:bold r:id="rId18"/>
      <p:italic r:id="rId19"/>
      <p:boldItalic r:id="rId20"/>
    </p:embeddedFont>
    <p:embeddedFont>
      <p:font typeface="PT Sans Narrow"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5mTRMJMk87hGU5nkt37l8jCuy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2" autoAdjust="0"/>
    <p:restoredTop sz="94660"/>
  </p:normalViewPr>
  <p:slideViewPr>
    <p:cSldViewPr snapToGrid="0">
      <p:cViewPr varScale="1">
        <p:scale>
          <a:sx n="143" d="100"/>
          <a:sy n="143" d="100"/>
        </p:scale>
        <p:origin x="84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735895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782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c1cc750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c1cc750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c1cc750b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c1cc750b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c1cc750b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c1cc750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114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58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a0b35cc6f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7a0b35cc6f_4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505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939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93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4f4a6817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d4f4a6817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c1cc750b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c1cc750b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c1cc750b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c1cc750b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23"/>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4" name="Google Shape;24;p23"/>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5" name="Google Shape;25;p23"/>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6" name="Google Shape;26;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31"/>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61" name="Google Shape;6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2"/>
          <p:cNvGrpSpPr/>
          <p:nvPr/>
        </p:nvGrpSpPr>
        <p:grpSpPr>
          <a:xfrm>
            <a:off x="1004144" y="1022025"/>
            <a:ext cx="7136669" cy="152400"/>
            <a:chOff x="1346429" y="1011300"/>
            <a:chExt cx="6452100" cy="152400"/>
          </a:xfrm>
        </p:grpSpPr>
        <p:cxnSp>
          <p:nvCxnSpPr>
            <p:cNvPr id="13" name="Google Shape;13;p2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2"/>
          <p:cNvGrpSpPr/>
          <p:nvPr/>
        </p:nvGrpSpPr>
        <p:grpSpPr>
          <a:xfrm>
            <a:off x="1004151" y="3969100"/>
            <a:ext cx="7136669" cy="152400"/>
            <a:chOff x="1346435" y="3969088"/>
            <a:chExt cx="6452100" cy="152400"/>
          </a:xfrm>
        </p:grpSpPr>
        <p:cxnSp>
          <p:nvCxnSpPr>
            <p:cNvPr id="16" name="Google Shape;16;p2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603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2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6" name="Google Shape;36;p2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2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41" name="Google Shape;41;p26"/>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2" name="Google Shape;4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7"/>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7"/>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46" name="Google Shape;4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9" name="Google Shape;49;p28"/>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28"/>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4" name="Google Shape;5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2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278852" y="1230369"/>
            <a:ext cx="6693408" cy="2386568"/>
          </a:xfrm>
          <a:prstGeom prst="rect">
            <a:avLst/>
          </a:prstGeom>
          <a:noFill/>
          <a:ln>
            <a:noFill/>
          </a:ln>
        </p:spPr>
        <p:txBody>
          <a:bodyPr spcFirstLastPara="1" wrap="square" lIns="91425" tIns="91425" rIns="91425" bIns="91425" anchor="b" anchorCtr="0">
            <a:noAutofit/>
          </a:bodyPr>
          <a:lstStyle/>
          <a:p>
            <a:pPr lvl="0"/>
            <a:br>
              <a:rPr lang="en-US" sz="3200" dirty="0"/>
            </a:br>
            <a:r>
              <a:rPr lang="en-US" sz="3200" dirty="0"/>
              <a:t>Paper ID: 354</a:t>
            </a:r>
            <a:br>
              <a:rPr lang="en-US" sz="3200" dirty="0"/>
            </a:br>
            <a:r>
              <a:rPr lang="en-US" sz="3200" dirty="0"/>
              <a:t>Interpretable Retinal Disease Classification from OCT Images Using Deep Neural Network and Explainable AI</a:t>
            </a:r>
            <a:br>
              <a:rPr lang="en-US" sz="3200" dirty="0"/>
            </a:br>
            <a:endParaRPr sz="1800" dirty="0"/>
          </a:p>
        </p:txBody>
      </p:sp>
      <p:sp>
        <p:nvSpPr>
          <p:cNvPr id="4" name="Google Shape;68;p1"/>
          <p:cNvSpPr txBox="1">
            <a:spLocks/>
          </p:cNvSpPr>
          <p:nvPr/>
        </p:nvSpPr>
        <p:spPr>
          <a:xfrm>
            <a:off x="0" y="971848"/>
            <a:ext cx="9828603" cy="5170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pPr algn="l"/>
            <a:r>
              <a:rPr lang="en-US" sz="2000" dirty="0">
                <a:solidFill>
                  <a:srgbClr val="E06666"/>
                </a:solidFill>
              </a:rPr>
              <a:t>International Conference on Electronics, Communications and Information Technology ICECIT 2021</a:t>
            </a:r>
            <a:r>
              <a:rPr lang="en-US" sz="4600" dirty="0">
                <a:solidFill>
                  <a:srgbClr val="E06666"/>
                </a:solidFill>
              </a:rPr>
              <a:t> </a:t>
            </a:r>
            <a:br>
              <a:rPr lang="en-US" sz="2100" dirty="0">
                <a:solidFill>
                  <a:srgbClr val="E06666"/>
                </a:solidFill>
                <a:latin typeface="Lobster"/>
                <a:ea typeface="Lobster"/>
                <a:cs typeface="Lobster"/>
                <a:sym typeface="Lobster"/>
              </a:rPr>
            </a:br>
            <a:endParaRPr lang="en-US" sz="2100" dirty="0">
              <a:solidFill>
                <a:srgbClr val="E06666"/>
              </a:solidFill>
              <a:latin typeface="Lobster"/>
              <a:ea typeface="Lobster"/>
              <a:cs typeface="Lobster"/>
              <a:sym typeface="Lobster"/>
            </a:endParaRPr>
          </a:p>
        </p:txBody>
      </p:sp>
    </p:spTree>
    <p:extLst>
      <p:ext uri="{BB962C8B-B14F-4D97-AF65-F5344CB8AC3E}">
        <p14:creationId xmlns:p14="http://schemas.microsoft.com/office/powerpoint/2010/main" val="427583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ec1cc750bb_0_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sp>
        <p:nvSpPr>
          <p:cNvPr id="90" name="Google Shape;90;gec1cc750bb_0_15"/>
          <p:cNvSpPr txBox="1">
            <a:spLocks noGrp="1"/>
          </p:cNvSpPr>
          <p:nvPr>
            <p:ph type="title" idx="4294967295"/>
          </p:nvPr>
        </p:nvSpPr>
        <p:spPr>
          <a:xfrm>
            <a:off x="1808300" y="158125"/>
            <a:ext cx="51903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XAI on Correct Classifications</a:t>
            </a:r>
            <a:endParaRPr/>
          </a:p>
        </p:txBody>
      </p:sp>
      <p:pic>
        <p:nvPicPr>
          <p:cNvPr id="91" name="Google Shape;91;gec1cc750bb_0_15"/>
          <p:cNvPicPr preferRelativeResize="0"/>
          <p:nvPr/>
        </p:nvPicPr>
        <p:blipFill>
          <a:blip r:embed="rId3">
            <a:alphaModFix/>
          </a:blip>
          <a:stretch>
            <a:fillRect/>
          </a:stretch>
        </p:blipFill>
        <p:spPr>
          <a:xfrm>
            <a:off x="2365800" y="823350"/>
            <a:ext cx="3789525" cy="2599175"/>
          </a:xfrm>
          <a:prstGeom prst="rect">
            <a:avLst/>
          </a:prstGeom>
          <a:noFill/>
          <a:ln>
            <a:noFill/>
          </a:ln>
        </p:spPr>
      </p:pic>
      <p:sp>
        <p:nvSpPr>
          <p:cNvPr id="92" name="Google Shape;92;gec1cc750bb_0_15"/>
          <p:cNvSpPr txBox="1">
            <a:spLocks noGrp="1"/>
          </p:cNvSpPr>
          <p:nvPr>
            <p:ph type="body" idx="4294967295"/>
          </p:nvPr>
        </p:nvSpPr>
        <p:spPr>
          <a:xfrm>
            <a:off x="901925" y="3673925"/>
            <a:ext cx="6244200" cy="8433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Green color pixels responded for the correct labels</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Red colored pixels responded for the incorrect labels</a:t>
            </a:r>
            <a:endParaRPr sz="1700">
              <a:latin typeface="Times New Roman"/>
              <a:ea typeface="Times New Roman"/>
              <a:cs typeface="Times New Roman"/>
              <a:sym typeface="Times New Roman"/>
            </a:endParaRPr>
          </a:p>
          <a:p>
            <a:pPr marL="9144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ec1cc750bb_0_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
        <p:nvSpPr>
          <p:cNvPr id="98" name="Google Shape;98;gec1cc750bb_0_22"/>
          <p:cNvSpPr txBox="1">
            <a:spLocks noGrp="1"/>
          </p:cNvSpPr>
          <p:nvPr>
            <p:ph type="title" idx="4294967295"/>
          </p:nvPr>
        </p:nvSpPr>
        <p:spPr>
          <a:xfrm>
            <a:off x="2019100" y="158125"/>
            <a:ext cx="51903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XAI on Incorrect Classifications</a:t>
            </a:r>
            <a:endParaRPr/>
          </a:p>
        </p:txBody>
      </p:sp>
      <p:pic>
        <p:nvPicPr>
          <p:cNvPr id="99" name="Google Shape;99;gec1cc750bb_0_22"/>
          <p:cNvPicPr preferRelativeResize="0"/>
          <p:nvPr/>
        </p:nvPicPr>
        <p:blipFill>
          <a:blip r:embed="rId3">
            <a:alphaModFix/>
          </a:blip>
          <a:stretch>
            <a:fillRect/>
          </a:stretch>
        </p:blipFill>
        <p:spPr>
          <a:xfrm>
            <a:off x="2182826" y="1248696"/>
            <a:ext cx="4495800" cy="1866900"/>
          </a:xfrm>
          <a:prstGeom prst="rect">
            <a:avLst/>
          </a:prstGeom>
          <a:noFill/>
          <a:ln>
            <a:noFill/>
          </a:ln>
        </p:spPr>
      </p:pic>
      <p:sp>
        <p:nvSpPr>
          <p:cNvPr id="100" name="Google Shape;100;gec1cc750bb_0_22"/>
          <p:cNvSpPr txBox="1">
            <a:spLocks noGrp="1"/>
          </p:cNvSpPr>
          <p:nvPr>
            <p:ph type="body" idx="4294967295"/>
          </p:nvPr>
        </p:nvSpPr>
        <p:spPr>
          <a:xfrm>
            <a:off x="1238250" y="3340784"/>
            <a:ext cx="6244200" cy="10311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Some highlights on background pixels</a:t>
            </a:r>
            <a:endParaRPr sz="1700" dirty="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A definite reason for errors</a:t>
            </a:r>
            <a:endParaRPr sz="1700" dirty="0">
              <a:latin typeface="Times New Roman"/>
              <a:ea typeface="Times New Roman"/>
              <a:cs typeface="Times New Roman"/>
              <a:sym typeface="Times New Roman"/>
            </a:endParaRPr>
          </a:p>
          <a:p>
            <a:pPr marL="914400" lvl="0" indent="0" algn="l" rtl="0">
              <a:lnSpc>
                <a:spcPct val="115000"/>
              </a:lnSpc>
              <a:spcBef>
                <a:spcPts val="0"/>
              </a:spcBef>
              <a:spcAft>
                <a:spcPts val="0"/>
              </a:spcAft>
              <a:buSzPts val="1800"/>
              <a:buNone/>
            </a:pPr>
            <a:endParaRPr sz="17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ec1cc750bb_0_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12</a:t>
            </a:fld>
            <a:endParaRPr/>
          </a:p>
        </p:txBody>
      </p:sp>
      <p:sp>
        <p:nvSpPr>
          <p:cNvPr id="106" name="Google Shape;106;gec1cc750bb_0_34"/>
          <p:cNvSpPr txBox="1">
            <a:spLocks noGrp="1"/>
          </p:cNvSpPr>
          <p:nvPr>
            <p:ph type="title" idx="4294967295"/>
          </p:nvPr>
        </p:nvSpPr>
        <p:spPr>
          <a:xfrm>
            <a:off x="916975" y="158125"/>
            <a:ext cx="74412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Proposed Ideas for Future Improvement</a:t>
            </a:r>
            <a:endParaRPr/>
          </a:p>
        </p:txBody>
      </p:sp>
      <p:sp>
        <p:nvSpPr>
          <p:cNvPr id="107" name="Google Shape;107;gec1cc750bb_0_34"/>
          <p:cNvSpPr txBox="1">
            <a:spLocks noGrp="1"/>
          </p:cNvSpPr>
          <p:nvPr>
            <p:ph type="body" idx="4294967295"/>
          </p:nvPr>
        </p:nvSpPr>
        <p:spPr>
          <a:xfrm>
            <a:off x="1197050" y="1422875"/>
            <a:ext cx="5538000" cy="12225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Weighting the classes according to their distribution</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Background  noise  removal</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Attention based model focused on the choroid region</a:t>
            </a:r>
            <a:endParaRPr sz="1700">
              <a:latin typeface="Times New Roman"/>
              <a:ea typeface="Times New Roman"/>
              <a:cs typeface="Times New Roman"/>
              <a:sym typeface="Times New Roman"/>
            </a:endParaRPr>
          </a:p>
          <a:p>
            <a:pPr marL="9144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a:t>THANK YOU</a:t>
            </a:r>
            <a:endParaRPr/>
          </a:p>
        </p:txBody>
      </p:sp>
      <p:sp>
        <p:nvSpPr>
          <p:cNvPr id="113" name="Google Shape;1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dirty="0"/>
              <a:t>Presented By:-</a:t>
            </a:r>
            <a:endParaRPr dirty="0"/>
          </a:p>
        </p:txBody>
      </p:sp>
      <p:sp>
        <p:nvSpPr>
          <p:cNvPr id="74" name="Google Shape;74;p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a:buFont typeface="Open Sans"/>
              <a:buChar char="❖"/>
            </a:pPr>
            <a:r>
              <a:rPr lang="en-US" dirty="0" err="1"/>
              <a:t>Farzad</a:t>
            </a:r>
            <a:r>
              <a:rPr lang="en-US" dirty="0"/>
              <a:t> Ahmed</a:t>
            </a:r>
          </a:p>
          <a:p>
            <a:pPr marL="114300" lvl="0" indent="0" algn="l" rtl="0">
              <a:lnSpc>
                <a:spcPct val="115000"/>
              </a:lnSpc>
              <a:spcBef>
                <a:spcPts val="0"/>
              </a:spcBef>
              <a:spcAft>
                <a:spcPts val="0"/>
              </a:spcAft>
              <a:buSzPts val="1800"/>
              <a:buNone/>
            </a:pPr>
            <a:endParaRPr lang="en-US" dirty="0"/>
          </a:p>
        </p:txBody>
      </p:sp>
      <p:sp>
        <p:nvSpPr>
          <p:cNvPr id="75" name="Google Shape;7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extLst>
      <p:ext uri="{BB962C8B-B14F-4D97-AF65-F5344CB8AC3E}">
        <p14:creationId xmlns:p14="http://schemas.microsoft.com/office/powerpoint/2010/main" val="3640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Introduction</a:t>
            </a:r>
            <a:endParaRPr/>
          </a:p>
        </p:txBody>
      </p:sp>
      <p:sp>
        <p:nvSpPr>
          <p:cNvPr id="81" name="Google Shape;81;p3"/>
          <p:cNvSpPr txBox="1">
            <a:spLocks noGrp="1"/>
          </p:cNvSpPr>
          <p:nvPr>
            <p:ph type="body" idx="1"/>
          </p:nvPr>
        </p:nvSpPr>
        <p:spPr>
          <a:xfrm>
            <a:off x="311700" y="1152475"/>
            <a:ext cx="8724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US" dirty="0">
                <a:solidFill>
                  <a:srgbClr val="000000"/>
                </a:solidFill>
              </a:rPr>
              <a:t>Eye Diseases or ocular dysfunctions are very common</a:t>
            </a:r>
          </a:p>
          <a:p>
            <a:pPr marL="457200" lvl="0" indent="-342900" algn="l" rtl="0">
              <a:lnSpc>
                <a:spcPct val="115000"/>
              </a:lnSpc>
              <a:spcBef>
                <a:spcPts val="0"/>
              </a:spcBef>
              <a:spcAft>
                <a:spcPts val="0"/>
              </a:spcAft>
              <a:buClr>
                <a:srgbClr val="000000"/>
              </a:buClr>
              <a:buSzPts val="1800"/>
              <a:buChar char="★"/>
            </a:pPr>
            <a:r>
              <a:rPr lang="en-US" dirty="0" err="1">
                <a:solidFill>
                  <a:srgbClr val="000000"/>
                </a:solidFill>
              </a:rPr>
              <a:t>Chorodial</a:t>
            </a:r>
            <a:r>
              <a:rPr lang="en-US" dirty="0">
                <a:solidFill>
                  <a:srgbClr val="000000"/>
                </a:solidFill>
              </a:rPr>
              <a:t> Neovascularization (CNV), Diabetic Macular Edema (DME), accumulation of </a:t>
            </a:r>
            <a:r>
              <a:rPr lang="en-US" dirty="0" err="1">
                <a:solidFill>
                  <a:srgbClr val="000000"/>
                </a:solidFill>
              </a:rPr>
              <a:t>Drusen</a:t>
            </a: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Estimation of affected people to grow triple by 2050</a:t>
            </a: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Automated approach necessary </a:t>
            </a: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Proposed a deep learning method</a:t>
            </a: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Detect CNV, DME and accumulation of </a:t>
            </a:r>
            <a:r>
              <a:rPr lang="en-US" dirty="0" err="1">
                <a:solidFill>
                  <a:srgbClr val="000000"/>
                </a:solidFill>
              </a:rPr>
              <a:t>Drusen</a:t>
            </a: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Attempted to explain misclassification through XAI framework</a:t>
            </a:r>
          </a:p>
          <a:p>
            <a:pPr marL="457200" lvl="0" indent="0" algn="l" rtl="0">
              <a:lnSpc>
                <a:spcPct val="115000"/>
              </a:lnSpc>
              <a:spcBef>
                <a:spcPts val="0"/>
              </a:spcBef>
              <a:spcAft>
                <a:spcPts val="0"/>
              </a:spcAft>
              <a:buSzPts val="1800"/>
              <a:buNone/>
            </a:pPr>
            <a:endParaRPr dirty="0">
              <a:solidFill>
                <a:srgbClr val="000000"/>
              </a:solidFill>
            </a:endParaRPr>
          </a:p>
          <a:p>
            <a:pPr marL="457200" lvl="0" indent="0" algn="l" rtl="0">
              <a:lnSpc>
                <a:spcPct val="115000"/>
              </a:lnSpc>
              <a:spcBef>
                <a:spcPts val="1600"/>
              </a:spcBef>
              <a:spcAft>
                <a:spcPts val="1600"/>
              </a:spcAft>
              <a:buSzPts val="1800"/>
              <a:buNone/>
            </a:pPr>
            <a:endParaRPr dirty="0">
              <a:solidFill>
                <a:srgbClr val="000000"/>
              </a:solidFill>
            </a:endParaRPr>
          </a:p>
        </p:txBody>
      </p:sp>
      <p:sp>
        <p:nvSpPr>
          <p:cNvPr id="82" name="Google Shape;8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extLst>
      <p:ext uri="{BB962C8B-B14F-4D97-AF65-F5344CB8AC3E}">
        <p14:creationId xmlns:p14="http://schemas.microsoft.com/office/powerpoint/2010/main" val="191991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7a0b35cc6f_4_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dirty="0"/>
              <a:t>Literature Review</a:t>
            </a:r>
            <a:endParaRPr dirty="0"/>
          </a:p>
        </p:txBody>
      </p:sp>
      <p:sp>
        <p:nvSpPr>
          <p:cNvPr id="88" name="Google Shape;88;g7a0b35cc6f_4_7"/>
          <p:cNvSpPr txBox="1">
            <a:spLocks noGrp="1"/>
          </p:cNvSpPr>
          <p:nvPr>
            <p:ph type="body" idx="1"/>
          </p:nvPr>
        </p:nvSpPr>
        <p:spPr>
          <a:xfrm>
            <a:off x="311700" y="1152475"/>
            <a:ext cx="8724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US" dirty="0">
                <a:solidFill>
                  <a:srgbClr val="000000"/>
                </a:solidFill>
              </a:rPr>
              <a:t>Shah et al. [1] tried to detect </a:t>
            </a:r>
            <a:r>
              <a:rPr lang="en-US" dirty="0" err="1">
                <a:solidFill>
                  <a:srgbClr val="000000"/>
                </a:solidFill>
              </a:rPr>
              <a:t>Stargard</a:t>
            </a:r>
            <a:r>
              <a:rPr lang="en-US" dirty="0">
                <a:solidFill>
                  <a:srgbClr val="000000"/>
                </a:solidFill>
              </a:rPr>
              <a:t> disease from OCT images using pre trained CNN model (VGG19) to distinguish normal, mild and severe STGD which achieved very high accuracy but was unable to distinguish milder and severe STGD.</a:t>
            </a: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Li et al. [2] also worked tried to classify three different Retinal Diseases, CNV, DME and </a:t>
            </a:r>
            <a:r>
              <a:rPr lang="en-US" dirty="0" err="1">
                <a:solidFill>
                  <a:srgbClr val="000000"/>
                </a:solidFill>
              </a:rPr>
              <a:t>Drusen</a:t>
            </a:r>
            <a:r>
              <a:rPr lang="en-US" dirty="0">
                <a:solidFill>
                  <a:srgbClr val="000000"/>
                </a:solidFill>
              </a:rPr>
              <a:t> from OCT images using an ensemble of four classification model based on ResNet50 which achieved an accuracy of 96%.</a:t>
            </a: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 </a:t>
            </a:r>
            <a:r>
              <a:rPr lang="en-US" dirty="0" err="1">
                <a:solidFill>
                  <a:srgbClr val="000000"/>
                </a:solidFill>
              </a:rPr>
              <a:t>Lamaitre</a:t>
            </a:r>
            <a:r>
              <a:rPr lang="en-US" dirty="0">
                <a:solidFill>
                  <a:srgbClr val="000000"/>
                </a:solidFill>
              </a:rPr>
              <a:t> et al. [3] extracted Local Binary Patterns (LBP) features from OCT images to detect DME patients which achieved 81.2% Sensitivity and 93.7% Specificity.</a:t>
            </a:r>
          </a:p>
          <a:p>
            <a:pPr marL="114300" lvl="0" indent="0" algn="l" rtl="0">
              <a:lnSpc>
                <a:spcPct val="115000"/>
              </a:lnSpc>
              <a:spcBef>
                <a:spcPts val="0"/>
              </a:spcBef>
              <a:spcAft>
                <a:spcPts val="0"/>
              </a:spcAft>
              <a:buClr>
                <a:srgbClr val="000000"/>
              </a:buClr>
              <a:buSzPts val="1800"/>
              <a:buNone/>
            </a:pP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endParaRPr dirty="0">
              <a:solidFill>
                <a:srgbClr val="000000"/>
              </a:solidFill>
            </a:endParaRPr>
          </a:p>
          <a:p>
            <a:pPr marL="457200" lvl="0" indent="0" algn="l" rtl="0">
              <a:lnSpc>
                <a:spcPct val="115000"/>
              </a:lnSpc>
              <a:spcBef>
                <a:spcPts val="1600"/>
              </a:spcBef>
              <a:spcAft>
                <a:spcPts val="1600"/>
              </a:spcAft>
              <a:buSzPts val="1800"/>
              <a:buNone/>
            </a:pPr>
            <a:endParaRPr dirty="0">
              <a:solidFill>
                <a:srgbClr val="000000"/>
              </a:solidFill>
            </a:endParaRPr>
          </a:p>
        </p:txBody>
      </p:sp>
      <p:sp>
        <p:nvSpPr>
          <p:cNvPr id="89" name="Google Shape;89;g7a0b35cc6f_4_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extLst>
      <p:ext uri="{BB962C8B-B14F-4D97-AF65-F5344CB8AC3E}">
        <p14:creationId xmlns:p14="http://schemas.microsoft.com/office/powerpoint/2010/main" val="345410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dirty="0"/>
              <a:t>Dataset Details</a:t>
            </a:r>
            <a:endParaRPr dirty="0"/>
          </a:p>
        </p:txBody>
      </p:sp>
      <p:sp>
        <p:nvSpPr>
          <p:cNvPr id="96" name="Google Shape;9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527" y="1642026"/>
            <a:ext cx="5902873" cy="1937060"/>
          </a:xfrm>
          <a:prstGeom prst="rect">
            <a:avLst/>
          </a:prstGeom>
        </p:spPr>
      </p:pic>
    </p:spTree>
    <p:extLst>
      <p:ext uri="{BB962C8B-B14F-4D97-AF65-F5344CB8AC3E}">
        <p14:creationId xmlns:p14="http://schemas.microsoft.com/office/powerpoint/2010/main" val="270178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lvl="0"/>
            <a:r>
              <a:rPr lang="en-US" dirty="0"/>
              <a:t>Models</a:t>
            </a:r>
            <a:br>
              <a:rPr lang="en-US" dirty="0"/>
            </a:br>
            <a:endParaRPr dirty="0"/>
          </a:p>
        </p:txBody>
      </p:sp>
      <p:sp>
        <p:nvSpPr>
          <p:cNvPr id="96" name="Google Shape;9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6" name="Google Shape;88;g7a0b35cc6f_4_7"/>
          <p:cNvSpPr txBox="1">
            <a:spLocks noGrp="1"/>
          </p:cNvSpPr>
          <p:nvPr>
            <p:ph type="body" idx="1"/>
          </p:nvPr>
        </p:nvSpPr>
        <p:spPr>
          <a:xfrm>
            <a:off x="419400" y="1134187"/>
            <a:ext cx="7737048"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US" dirty="0">
                <a:solidFill>
                  <a:srgbClr val="000000"/>
                </a:solidFill>
              </a:rPr>
              <a:t>Inception V3</a:t>
            </a:r>
          </a:p>
          <a:p>
            <a:pPr marL="457200" lvl="0" indent="-342900" algn="l" rtl="0">
              <a:lnSpc>
                <a:spcPct val="115000"/>
              </a:lnSpc>
              <a:spcBef>
                <a:spcPts val="0"/>
              </a:spcBef>
              <a:spcAft>
                <a:spcPts val="0"/>
              </a:spcAft>
              <a:buClr>
                <a:srgbClr val="000000"/>
              </a:buClr>
              <a:buSzPts val="1800"/>
              <a:buChar char="★"/>
            </a:pP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ResNet50</a:t>
            </a:r>
          </a:p>
          <a:p>
            <a:pPr marL="457200" lvl="0" indent="-342900" algn="l" rtl="0">
              <a:lnSpc>
                <a:spcPct val="115000"/>
              </a:lnSpc>
              <a:spcBef>
                <a:spcPts val="0"/>
              </a:spcBef>
              <a:spcAft>
                <a:spcPts val="0"/>
              </a:spcAft>
              <a:buClr>
                <a:srgbClr val="000000"/>
              </a:buClr>
              <a:buSzPts val="1800"/>
              <a:buChar char="★"/>
            </a:pP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US" dirty="0">
                <a:solidFill>
                  <a:srgbClr val="000000"/>
                </a:solidFill>
              </a:rPr>
              <a:t>EfficientNetB0</a:t>
            </a:r>
          </a:p>
          <a:p>
            <a:pPr marL="114300" lvl="0" indent="0" algn="l" rtl="0">
              <a:lnSpc>
                <a:spcPct val="115000"/>
              </a:lnSpc>
              <a:spcBef>
                <a:spcPts val="0"/>
              </a:spcBef>
              <a:spcAft>
                <a:spcPts val="0"/>
              </a:spcAft>
              <a:buClr>
                <a:srgbClr val="000000"/>
              </a:buClr>
              <a:buSzPts val="1800"/>
              <a:buNone/>
            </a:pPr>
            <a:endParaRPr lang="en-US" dirty="0">
              <a:solidFill>
                <a:srgbClr val="000000"/>
              </a:solidFill>
            </a:endParaRPr>
          </a:p>
          <a:p>
            <a:pPr marL="457200" lvl="0" indent="-342900" algn="l" rtl="0">
              <a:lnSpc>
                <a:spcPct val="115000"/>
              </a:lnSpc>
              <a:spcBef>
                <a:spcPts val="0"/>
              </a:spcBef>
              <a:spcAft>
                <a:spcPts val="0"/>
              </a:spcAft>
              <a:buClr>
                <a:srgbClr val="000000"/>
              </a:buClr>
              <a:buSzPts val="1800"/>
              <a:buChar char="★"/>
            </a:pPr>
            <a:endParaRPr dirty="0">
              <a:solidFill>
                <a:srgbClr val="000000"/>
              </a:solidFill>
            </a:endParaRPr>
          </a:p>
          <a:p>
            <a:pPr marL="457200" lvl="0" indent="0" algn="l" rtl="0">
              <a:lnSpc>
                <a:spcPct val="115000"/>
              </a:lnSpc>
              <a:spcBef>
                <a:spcPts val="1600"/>
              </a:spcBef>
              <a:spcAft>
                <a:spcPts val="1600"/>
              </a:spcAft>
              <a:buSzPts val="1800"/>
              <a:buNone/>
            </a:pPr>
            <a:endParaRPr dirty="0">
              <a:solidFill>
                <a:srgbClr val="000000"/>
              </a:solidFill>
            </a:endParaRPr>
          </a:p>
        </p:txBody>
      </p:sp>
    </p:spTree>
    <p:extLst>
      <p:ext uri="{BB962C8B-B14F-4D97-AF65-F5344CB8AC3E}">
        <p14:creationId xmlns:p14="http://schemas.microsoft.com/office/powerpoint/2010/main" val="61052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d4f4a6817e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7</a:t>
            </a:fld>
            <a:endParaRPr/>
          </a:p>
        </p:txBody>
      </p:sp>
      <p:sp>
        <p:nvSpPr>
          <p:cNvPr id="67" name="Google Shape;67;gd4f4a6817e_0_29"/>
          <p:cNvSpPr txBox="1">
            <a:spLocks noGrp="1"/>
          </p:cNvSpPr>
          <p:nvPr>
            <p:ph type="title" idx="4294967295"/>
          </p:nvPr>
        </p:nvSpPr>
        <p:spPr>
          <a:xfrm>
            <a:off x="849250" y="2102675"/>
            <a:ext cx="34194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Proposed model</a:t>
            </a:r>
            <a:endParaRPr/>
          </a:p>
        </p:txBody>
      </p:sp>
      <p:pic>
        <p:nvPicPr>
          <p:cNvPr id="68" name="Google Shape;68;gd4f4a6817e_0_29"/>
          <p:cNvPicPr preferRelativeResize="0"/>
          <p:nvPr/>
        </p:nvPicPr>
        <p:blipFill>
          <a:blip r:embed="rId3">
            <a:alphaModFix/>
          </a:blip>
          <a:stretch>
            <a:fillRect/>
          </a:stretch>
        </p:blipFill>
        <p:spPr>
          <a:xfrm>
            <a:off x="4572000" y="108050"/>
            <a:ext cx="3174875" cy="4931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ec1cc750bb_0_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
        <p:nvSpPr>
          <p:cNvPr id="74" name="Google Shape;74;gec1cc750bb_0_1"/>
          <p:cNvSpPr txBox="1">
            <a:spLocks noGrp="1"/>
          </p:cNvSpPr>
          <p:nvPr>
            <p:ph type="title" idx="4294967295"/>
          </p:nvPr>
        </p:nvSpPr>
        <p:spPr>
          <a:xfrm>
            <a:off x="2619950" y="173850"/>
            <a:ext cx="34194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Result and Analysis</a:t>
            </a:r>
            <a:endParaRPr/>
          </a:p>
        </p:txBody>
      </p:sp>
      <p:pic>
        <p:nvPicPr>
          <p:cNvPr id="75" name="Google Shape;75;gec1cc750bb_0_1"/>
          <p:cNvPicPr preferRelativeResize="0"/>
          <p:nvPr/>
        </p:nvPicPr>
        <p:blipFill>
          <a:blip r:embed="rId3">
            <a:alphaModFix/>
          </a:blip>
          <a:stretch>
            <a:fillRect/>
          </a:stretch>
        </p:blipFill>
        <p:spPr>
          <a:xfrm>
            <a:off x="2172238" y="1086325"/>
            <a:ext cx="4314825" cy="1352550"/>
          </a:xfrm>
          <a:prstGeom prst="rect">
            <a:avLst/>
          </a:prstGeom>
          <a:noFill/>
          <a:ln>
            <a:noFill/>
          </a:ln>
        </p:spPr>
      </p:pic>
      <p:sp>
        <p:nvSpPr>
          <p:cNvPr id="76" name="Google Shape;76;gec1cc750bb_0_1"/>
          <p:cNvSpPr txBox="1">
            <a:spLocks noGrp="1"/>
          </p:cNvSpPr>
          <p:nvPr>
            <p:ph type="body" idx="4294967295"/>
          </p:nvPr>
        </p:nvSpPr>
        <p:spPr>
          <a:xfrm>
            <a:off x="311700" y="2571750"/>
            <a:ext cx="8520600" cy="16863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Highest accuracy is achieved by ResNet (96.9%)</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Marginally higher that the result proposed in the base paper (96.6%)</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Achieved with only 10 epochs</a:t>
            </a:r>
            <a:endParaRPr sz="1700">
              <a:latin typeface="Times New Roman"/>
              <a:ea typeface="Times New Roman"/>
              <a:cs typeface="Times New Roman"/>
              <a:sym typeface="Times New Roman"/>
            </a:endParaRPr>
          </a:p>
          <a:p>
            <a:pPr marL="9144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ec1cc750bb_0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9</a:t>
            </a:fld>
            <a:endParaRPr/>
          </a:p>
        </p:txBody>
      </p:sp>
      <p:pic>
        <p:nvPicPr>
          <p:cNvPr id="82" name="Google Shape;82;gec1cc750bb_0_8"/>
          <p:cNvPicPr preferRelativeResize="0"/>
          <p:nvPr/>
        </p:nvPicPr>
        <p:blipFill>
          <a:blip r:embed="rId3">
            <a:alphaModFix/>
          </a:blip>
          <a:stretch>
            <a:fillRect/>
          </a:stretch>
        </p:blipFill>
        <p:spPr>
          <a:xfrm>
            <a:off x="3029850" y="833900"/>
            <a:ext cx="2746050" cy="2410700"/>
          </a:xfrm>
          <a:prstGeom prst="rect">
            <a:avLst/>
          </a:prstGeom>
          <a:noFill/>
          <a:ln>
            <a:noFill/>
          </a:ln>
        </p:spPr>
      </p:pic>
      <p:sp>
        <p:nvSpPr>
          <p:cNvPr id="83" name="Google Shape;83;gec1cc750bb_0_8"/>
          <p:cNvSpPr txBox="1">
            <a:spLocks noGrp="1"/>
          </p:cNvSpPr>
          <p:nvPr>
            <p:ph type="title" idx="4294967295"/>
          </p:nvPr>
        </p:nvSpPr>
        <p:spPr>
          <a:xfrm>
            <a:off x="2799050" y="126500"/>
            <a:ext cx="34194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solidFill>
                  <a:srgbClr val="EF6C00"/>
                </a:solidFill>
              </a:rPr>
              <a:t>Confusion Matrix</a:t>
            </a:r>
            <a:endParaRPr/>
          </a:p>
        </p:txBody>
      </p:sp>
      <p:sp>
        <p:nvSpPr>
          <p:cNvPr id="84" name="Google Shape;84;gec1cc750bb_0_8"/>
          <p:cNvSpPr txBox="1">
            <a:spLocks noGrp="1"/>
          </p:cNvSpPr>
          <p:nvPr>
            <p:ph type="body" idx="4294967295"/>
          </p:nvPr>
        </p:nvSpPr>
        <p:spPr>
          <a:xfrm>
            <a:off x="248450" y="3351700"/>
            <a:ext cx="8520600" cy="12225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Very good results on CNV DME and Normal images</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Poor results on DRUSEN effected images</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Lots of DRUSEN images are misclassified as CNV image</a:t>
            </a:r>
            <a:endParaRPr sz="1700">
              <a:latin typeface="Times New Roman"/>
              <a:ea typeface="Times New Roman"/>
              <a:cs typeface="Times New Roman"/>
              <a:sym typeface="Times New Roman"/>
            </a:endParaRPr>
          </a:p>
          <a:p>
            <a:pPr marL="9144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353</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Lobster</vt:lpstr>
      <vt:lpstr>Times New Roman</vt:lpstr>
      <vt:lpstr>Open Sans</vt:lpstr>
      <vt:lpstr>PT Sans Narrow</vt:lpstr>
      <vt:lpstr>Tropic</vt:lpstr>
      <vt:lpstr> Paper ID: 354 Interpretable Retinal Disease Classification from OCT Images Using Deep Neural Network and Explainable AI </vt:lpstr>
      <vt:lpstr>Presented By:-</vt:lpstr>
      <vt:lpstr>Introduction</vt:lpstr>
      <vt:lpstr>Literature Review</vt:lpstr>
      <vt:lpstr>Dataset Details</vt:lpstr>
      <vt:lpstr>Models </vt:lpstr>
      <vt:lpstr>Proposed model</vt:lpstr>
      <vt:lpstr>Result and Analysis</vt:lpstr>
      <vt:lpstr>Confusion Matrix</vt:lpstr>
      <vt:lpstr>XAI on Correct Classifications</vt:lpstr>
      <vt:lpstr>XAI on Incorrect Classifications</vt:lpstr>
      <vt:lpstr>Proposed Ideas for Future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Retinal Disease Classification from OCT Images Using Deep Neural Network and Explainable AI </dc:title>
  <cp:lastModifiedBy>Tanzim Reza</cp:lastModifiedBy>
  <cp:revision>6</cp:revision>
  <dcterms:modified xsi:type="dcterms:W3CDTF">2021-09-05T13:21:46Z</dcterms:modified>
</cp:coreProperties>
</file>