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0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49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6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415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08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25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8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6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8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7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f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33" y="120257"/>
            <a:ext cx="6589199" cy="1280890"/>
          </a:xfrm>
        </p:spPr>
        <p:txBody>
          <a:bodyPr>
            <a:normAutofit fontScale="90000"/>
          </a:bodyPr>
          <a:lstStyle/>
          <a:p>
            <a:r>
              <a:rPr dirty="0"/>
              <a:t>Managerial Accounting and Cost Concepts: ACME Laboratories Ltd.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Cost-Volume-Profit Relationships and Financial </a:t>
            </a:r>
            <a:r>
              <a:rPr dirty="0" smtClean="0"/>
              <a:t>Insights</a:t>
            </a:r>
            <a:endParaRPr lang="en-US" dirty="0" smtClean="0"/>
          </a:p>
          <a:p>
            <a:r>
              <a:rPr lang="en-US" dirty="0" smtClean="0"/>
              <a:t>Presented to : Md. </a:t>
            </a:r>
            <a:r>
              <a:rPr lang="en-US" dirty="0" err="1" smtClean="0"/>
              <a:t>Erfan</a:t>
            </a:r>
            <a:endParaRPr lang="en-US" dirty="0"/>
          </a:p>
          <a:p>
            <a:r>
              <a:rPr dirty="0" smtClean="0"/>
              <a:t>Presented </a:t>
            </a:r>
            <a:r>
              <a:rPr dirty="0"/>
              <a:t>by: </a:t>
            </a:r>
            <a:r>
              <a:rPr dirty="0" err="1"/>
              <a:t>Sakil</a:t>
            </a:r>
            <a:r>
              <a:rPr dirty="0"/>
              <a:t> Ahmed </a:t>
            </a:r>
            <a:r>
              <a:rPr dirty="0" err="1"/>
              <a:t>Saon</a:t>
            </a:r>
            <a:endParaRPr dirty="0"/>
          </a:p>
          <a:p>
            <a:r>
              <a:rPr dirty="0"/>
              <a:t>Date: October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Graphical CVP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069" y="2133600"/>
            <a:ext cx="7629331" cy="377762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dirty="0" smtClean="0"/>
              <a:t>• </a:t>
            </a:r>
            <a:r>
              <a:rPr dirty="0"/>
              <a:t>Visual breakdown of sales, costs, and profits</a:t>
            </a:r>
          </a:p>
          <a:p>
            <a:r>
              <a:rPr dirty="0"/>
              <a:t>• Breakeven point and margin of safety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8" y="2133600"/>
            <a:ext cx="4851918" cy="2160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82" y="1754155"/>
            <a:ext cx="8173615" cy="447869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dirty="0" smtClean="0"/>
              <a:t>• </a:t>
            </a:r>
            <a:r>
              <a:rPr dirty="0"/>
              <a:t>Cost control and efficiency improvements</a:t>
            </a:r>
          </a:p>
          <a:p>
            <a:r>
              <a:rPr dirty="0"/>
              <a:t>• Product mix optimization and strategic pricing</a:t>
            </a:r>
          </a:p>
          <a:p>
            <a:r>
              <a:rPr dirty="0"/>
              <a:t>• Sales and marketing initiatives for market expansion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8" y="2080727"/>
            <a:ext cx="3349690" cy="1780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65" y="2080727"/>
            <a:ext cx="3209147" cy="1931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88" y="2080728"/>
            <a:ext cx="2314081" cy="1780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095" y="1830355"/>
            <a:ext cx="7713306" cy="400622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dirty="0" smtClean="0"/>
              <a:t>• </a:t>
            </a:r>
            <a:r>
              <a:rPr dirty="0"/>
              <a:t>ACME’s strong financial position and potential for growth</a:t>
            </a:r>
          </a:p>
          <a:p>
            <a:r>
              <a:rPr dirty="0"/>
              <a:t>• Importance of cost management and CVP analysis for future strategies</a:t>
            </a:r>
          </a:p>
        </p:txBody>
      </p:sp>
      <p:pic>
        <p:nvPicPr>
          <p:cNvPr id="4" name="Picture 3" descr="Plan phase – &lt;strong&gt;Growth&lt;/strong&gt; &amp; Goals: a course-integrated module to better equip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59" y="2137406"/>
            <a:ext cx="6414796" cy="2096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409" y="1539551"/>
            <a:ext cx="7647992" cy="437167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dirty="0" smtClean="0"/>
              <a:t>Overview </a:t>
            </a:r>
            <a:r>
              <a:rPr dirty="0"/>
              <a:t>of ACME Laboratories Ltd.</a:t>
            </a:r>
          </a:p>
          <a:p>
            <a:r>
              <a:rPr dirty="0"/>
              <a:t>Established in 1954, a leader in pharmaceutical manufacturing</a:t>
            </a:r>
          </a:p>
          <a:p>
            <a:r>
              <a:rPr dirty="0"/>
              <a:t>Mission: Ensure health, vigor, and happiness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571" y="1677441"/>
            <a:ext cx="3585288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865" y="194901"/>
            <a:ext cx="7707084" cy="1280890"/>
          </a:xfrm>
        </p:spPr>
        <p:txBody>
          <a:bodyPr/>
          <a:lstStyle/>
          <a:p>
            <a:r>
              <a:rPr dirty="0"/>
              <a:t>Objectives of ACME Laboratories Ltd.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49" y="1744824"/>
            <a:ext cx="8024327" cy="438538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dirty="0" smtClean="0"/>
              <a:t>• </a:t>
            </a:r>
            <a:r>
              <a:rPr dirty="0"/>
              <a:t>Market leadership and growth</a:t>
            </a:r>
          </a:p>
          <a:p>
            <a:r>
              <a:rPr dirty="0"/>
              <a:t>• Product development and innovation</a:t>
            </a:r>
          </a:p>
          <a:p>
            <a:r>
              <a:rPr dirty="0"/>
              <a:t>• Social responsibility and sustainability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3" y="1744824"/>
            <a:ext cx="4040154" cy="2463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670" y="306869"/>
            <a:ext cx="6589199" cy="1280890"/>
          </a:xfrm>
        </p:spPr>
        <p:txBody>
          <a:bodyPr/>
          <a:lstStyle/>
          <a:p>
            <a:r>
              <a:rPr dirty="0"/>
              <a:t>Managerial Accounting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59" y="1698171"/>
            <a:ext cx="7931020" cy="464664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dirty="0" smtClean="0"/>
              <a:t>• Costing </a:t>
            </a:r>
            <a:r>
              <a:rPr dirty="0"/>
              <a:t>methods: Activity-Based Costing (ABC)</a:t>
            </a:r>
          </a:p>
          <a:p>
            <a:r>
              <a:rPr dirty="0"/>
              <a:t>• Budgeting and forecasting for R&amp;D, marketing, production</a:t>
            </a:r>
          </a:p>
          <a:p>
            <a:r>
              <a:rPr dirty="0"/>
              <a:t>• Key performance indicators (KPIs) to track efficiency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69" y="1698171"/>
            <a:ext cx="4507580" cy="19819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551" y="288208"/>
            <a:ext cx="7604449" cy="1280890"/>
          </a:xfrm>
        </p:spPr>
        <p:txBody>
          <a:bodyPr/>
          <a:lstStyle/>
          <a:p>
            <a:r>
              <a:rPr dirty="0"/>
              <a:t>Significance of ACME’s Managerial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732" y="1931437"/>
            <a:ext cx="7791060" cy="447869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dirty="0" smtClean="0"/>
              <a:t>• </a:t>
            </a:r>
            <a:r>
              <a:rPr dirty="0"/>
              <a:t>Insight into Bangladesh's pharmaceutical industry</a:t>
            </a:r>
          </a:p>
          <a:p>
            <a:r>
              <a:rPr dirty="0"/>
              <a:t>• ACME's international market presence</a:t>
            </a:r>
          </a:p>
          <a:p>
            <a:r>
              <a:rPr dirty="0"/>
              <a:t>• Application of CVP (Cost-Volume-Profit)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260" y="2314575"/>
            <a:ext cx="3743325" cy="2228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220" y="530804"/>
            <a:ext cx="7315199" cy="1280890"/>
          </a:xfrm>
        </p:spPr>
        <p:txBody>
          <a:bodyPr>
            <a:normAutofit/>
          </a:bodyPr>
          <a:lstStyle/>
          <a:p>
            <a:r>
              <a:rPr dirty="0"/>
              <a:t>Methodology for Managerial Accounting at ACME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1" y="1940767"/>
            <a:ext cx="7601339" cy="397045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dirty="0" smtClean="0"/>
              <a:t>• </a:t>
            </a:r>
            <a:r>
              <a:rPr dirty="0"/>
              <a:t>Data collection from annual reports and benchmarks</a:t>
            </a:r>
          </a:p>
          <a:p>
            <a:r>
              <a:rPr dirty="0"/>
              <a:t>• Analyzing variable and fixed costs</a:t>
            </a:r>
          </a:p>
          <a:p>
            <a:r>
              <a:rPr dirty="0"/>
              <a:t>• Contribution margin and CVP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2362200"/>
            <a:ext cx="6524139" cy="1827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190" y="213563"/>
            <a:ext cx="7660433" cy="1280890"/>
          </a:xfrm>
        </p:spPr>
        <p:txBody>
          <a:bodyPr/>
          <a:lstStyle/>
          <a:p>
            <a:r>
              <a:rPr dirty="0"/>
              <a:t>ACME Laboratories Ltd. Organization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094" y="1866121"/>
            <a:ext cx="7828383" cy="427342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dirty="0" smtClean="0"/>
              <a:t>• </a:t>
            </a:r>
            <a:r>
              <a:rPr dirty="0"/>
              <a:t>Founded in 1954</a:t>
            </a:r>
          </a:p>
          <a:p>
            <a:r>
              <a:rPr dirty="0"/>
              <a:t>• Over 800 medicines across therapeutic categories</a:t>
            </a:r>
          </a:p>
          <a:p>
            <a:r>
              <a:rPr dirty="0"/>
              <a:t>• International presence and ethical focus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616" y="437497"/>
            <a:ext cx="7632441" cy="1280890"/>
          </a:xfrm>
        </p:spPr>
        <p:txBody>
          <a:bodyPr/>
          <a:lstStyle/>
          <a:p>
            <a:r>
              <a:rPr dirty="0"/>
              <a:t>Cost-Volume-Profit (CVP)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821" y="1718387"/>
            <a:ext cx="7918580" cy="419283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dirty="0" smtClean="0"/>
              <a:t>• </a:t>
            </a:r>
            <a:r>
              <a:rPr dirty="0"/>
              <a:t>Break-even point calculation</a:t>
            </a:r>
          </a:p>
          <a:p>
            <a:r>
              <a:rPr dirty="0"/>
              <a:t>• Impact of sales volume, costs, and profitability</a:t>
            </a:r>
          </a:p>
          <a:p>
            <a:r>
              <a:rPr dirty="0"/>
              <a:t>• Critical assumptions in CVP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8" y="1884268"/>
            <a:ext cx="6276703" cy="206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92" y="213563"/>
            <a:ext cx="7436498" cy="1280890"/>
          </a:xfrm>
        </p:spPr>
        <p:txBody>
          <a:bodyPr/>
          <a:lstStyle/>
          <a:p>
            <a:r>
              <a:rPr dirty="0"/>
              <a:t>Key Insights from ACME’s Financial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747" y="2133599"/>
            <a:ext cx="7903029" cy="428586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dirty="0" smtClean="0"/>
              <a:t>• </a:t>
            </a:r>
            <a:r>
              <a:rPr dirty="0"/>
              <a:t>Revenue breakdown</a:t>
            </a:r>
          </a:p>
          <a:p>
            <a:r>
              <a:rPr dirty="0"/>
              <a:t>• Contribution margin and fixed expenses</a:t>
            </a:r>
          </a:p>
          <a:p>
            <a:r>
              <a:rPr dirty="0"/>
              <a:t>• Profitability at different sales volumes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7" y="2133599"/>
            <a:ext cx="6727372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291</Words>
  <Application>Microsoft Office PowerPoint</Application>
  <PresentationFormat>On-screen Show (4:3)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Managerial Accounting and Cost Concepts: ACME Laboratories Ltd.</vt:lpstr>
      <vt:lpstr>Introduction</vt:lpstr>
      <vt:lpstr>Objectives of ACME Laboratories Ltd.</vt:lpstr>
      <vt:lpstr>Managerial Accounting Practices</vt:lpstr>
      <vt:lpstr>Significance of ACME’s Managerial Accounting</vt:lpstr>
      <vt:lpstr>Methodology for Managerial Accounting at ACME</vt:lpstr>
      <vt:lpstr>ACME Laboratories Ltd. Organization Profile</vt:lpstr>
      <vt:lpstr>Cost-Volume-Profit (CVP) Analysis</vt:lpstr>
      <vt:lpstr>Key Insights from ACME’s Financial Statements</vt:lpstr>
      <vt:lpstr>Graphical CVP Representation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Managerial Accounting and Cost Concepts: ACME Laboratories Ltd.</dc:title>
  <dc:subject/>
  <dc:creator>Dell</dc:creator>
  <cp:keywords/>
  <dc:description>generated using python-pptx</dc:description>
  <cp:lastModifiedBy>Dell</cp:lastModifiedBy>
  <cp:revision>9</cp:revision>
  <dcterms:created xsi:type="dcterms:W3CDTF">2013-01-27T09:14:16Z</dcterms:created>
  <dcterms:modified xsi:type="dcterms:W3CDTF">2024-10-05T05:02:35Z</dcterms:modified>
  <cp:category/>
</cp:coreProperties>
</file>