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0"/>
  </p:notesMasterIdLst>
  <p:sldIdLst>
    <p:sldId id="275" r:id="rId2"/>
    <p:sldId id="266" r:id="rId3"/>
    <p:sldId id="257" r:id="rId4"/>
    <p:sldId id="267" r:id="rId5"/>
    <p:sldId id="264" r:id="rId6"/>
    <p:sldId id="274" r:id="rId7"/>
    <p:sldId id="272" r:id="rId8"/>
    <p:sldId id="260"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Titillium Web" pitchFamily="2" charset="77"/>
      <p:regular r:id="rId15"/>
      <p:bold r:id="rId16"/>
      <p:italic r:id="rId17"/>
      <p:boldItalic r:id="rId18"/>
    </p:embeddedFont>
    <p:embeddedFont>
      <p:font typeface="Titillium Web ExtraLight"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198069-E2E6-4704-8FBD-F110967EDED6}">
  <a:tblStyle styleId="{A6198069-E2E6-4704-8FBD-F110967EDED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autoAdjust="0"/>
    <p:restoredTop sz="87799" autoAdjust="0"/>
  </p:normalViewPr>
  <p:slideViewPr>
    <p:cSldViewPr snapToGrid="0">
      <p:cViewPr varScale="1">
        <p:scale>
          <a:sx n="125" d="100"/>
          <a:sy n="125" d="100"/>
        </p:scale>
        <p:origin x="1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6"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archive.ics.uci.edu/ml/machine-learning-databases/00432/Data/"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3A799B-E4D0-734D-9D6F-E8D76E836991}"/>
              </a:ext>
            </a:extLst>
          </p:cNvPr>
          <p:cNvSpPr>
            <a:spLocks noGrp="1"/>
          </p:cNvSpPr>
          <p:nvPr>
            <p:ph type="ctrTitle"/>
          </p:nvPr>
        </p:nvSpPr>
        <p:spPr>
          <a:xfrm>
            <a:off x="448270" y="668942"/>
            <a:ext cx="7772400" cy="1586578"/>
          </a:xfrm>
        </p:spPr>
        <p:txBody>
          <a:bodyPr/>
          <a:lstStyle/>
          <a:p>
            <a:pPr algn="ctr"/>
            <a:r>
              <a:rPr lang="en-US" sz="4000" dirty="0"/>
              <a:t>Project on Bayesian algorithm Machine learning method</a:t>
            </a:r>
          </a:p>
        </p:txBody>
      </p:sp>
      <p:sp>
        <p:nvSpPr>
          <p:cNvPr id="2" name="Slide Number Placeholder 1">
            <a:extLst>
              <a:ext uri="{FF2B5EF4-FFF2-40B4-BE49-F238E27FC236}">
                <a16:creationId xmlns:a16="http://schemas.microsoft.com/office/drawing/2014/main" id="{2B19B435-6E77-3942-8596-57EC5A1BD257}"/>
              </a:ext>
            </a:extLst>
          </p:cNvPr>
          <p:cNvSpPr>
            <a:spLocks noGrp="1"/>
          </p:cNvSpPr>
          <p:nvPr>
            <p:ph type="sldNum" idx="4294967295"/>
          </p:nvPr>
        </p:nvSpPr>
        <p:spPr>
          <a:xfrm>
            <a:off x="8586788" y="-11113"/>
            <a:ext cx="557212" cy="547688"/>
          </a:xfrm>
        </p:spPr>
        <p:txBody>
          <a:bodyPr/>
          <a:lstStyle/>
          <a:p>
            <a:pPr marL="0" lvl="0" indent="0" algn="ctr" rtl="0">
              <a:spcBef>
                <a:spcPts val="0"/>
              </a:spcBef>
              <a:spcAft>
                <a:spcPts val="0"/>
              </a:spcAft>
              <a:buNone/>
            </a:pPr>
            <a:fld id="{00000000-1234-1234-1234-123412341234}" type="slidenum">
              <a:rPr lang="en" smtClean="0"/>
              <a:t>1</a:t>
            </a:fld>
            <a:endParaRPr lang="en"/>
          </a:p>
        </p:txBody>
      </p:sp>
    </p:spTree>
    <p:extLst>
      <p:ext uri="{BB962C8B-B14F-4D97-AF65-F5344CB8AC3E}">
        <p14:creationId xmlns:p14="http://schemas.microsoft.com/office/powerpoint/2010/main" val="325802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4"/>
        <p:cNvGrpSpPr/>
        <p:nvPr/>
      </p:nvGrpSpPr>
      <p:grpSpPr>
        <a:xfrm>
          <a:off x="0" y="0"/>
          <a:ext cx="0" cy="0"/>
          <a:chOff x="0" y="0"/>
          <a:chExt cx="0" cy="0"/>
        </a:xfrm>
      </p:grpSpPr>
      <p:sp>
        <p:nvSpPr>
          <p:cNvPr id="865" name="Google Shape;865;p25"/>
          <p:cNvSpPr txBox="1">
            <a:spLocks noGrp="1"/>
          </p:cNvSpPr>
          <p:nvPr>
            <p:ph type="title" idx="4294967295"/>
          </p:nvPr>
        </p:nvSpPr>
        <p:spPr>
          <a:xfrm>
            <a:off x="290684" y="316359"/>
            <a:ext cx="8562631" cy="547801"/>
          </a:xfrm>
          <a:prstGeom prst="rect">
            <a:avLst/>
          </a:pr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b" anchorCtr="0">
            <a:noAutofit/>
          </a:bodyPr>
          <a:lstStyle/>
          <a:p>
            <a:pPr marL="0" lvl="0" indent="0" algn="ctr" rtl="0">
              <a:spcBef>
                <a:spcPts val="0"/>
              </a:spcBef>
              <a:spcAft>
                <a:spcPts val="0"/>
              </a:spcAft>
              <a:buNone/>
            </a:pPr>
            <a:r>
              <a:rPr lang="en-US" sz="2700" b="1" dirty="0">
                <a:solidFill>
                  <a:schemeClr val="bg1"/>
                </a:solidFill>
                <a:latin typeface="Titillium Web ExtraLight" panose="020B0604020202020204" charset="0"/>
                <a:ea typeface="Titillium Web"/>
                <a:cs typeface="Times New Roman" panose="02020603050405020304" pitchFamily="18" charset="0"/>
                <a:sym typeface="Titillium Web"/>
              </a:rPr>
              <a:t>How can we predict the popularity of our media posts? </a:t>
            </a:r>
            <a:endParaRPr sz="2700" b="1" dirty="0">
              <a:solidFill>
                <a:schemeClr val="bg1"/>
              </a:solidFill>
              <a:latin typeface="Titillium Web ExtraLight" panose="020B0604020202020204" charset="0"/>
              <a:ea typeface="Titillium Web"/>
              <a:cs typeface="Times New Roman" panose="02020603050405020304" pitchFamily="18" charset="0"/>
              <a:sym typeface="Titillium Web"/>
            </a:endParaRPr>
          </a:p>
        </p:txBody>
      </p:sp>
      <p:sp>
        <p:nvSpPr>
          <p:cNvPr id="866" name="Google Shape;866;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1026" name="Picture 2" descr="The Importance of Social Media Analytics - Midwest Marketing">
            <a:extLst>
              <a:ext uri="{FF2B5EF4-FFF2-40B4-BE49-F238E27FC236}">
                <a16:creationId xmlns:a16="http://schemas.microsoft.com/office/drawing/2014/main" id="{5FC1FD0D-BC1F-4ABB-8585-8C77AD8320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778" t="31445" r="31191" b="3486"/>
          <a:stretch/>
        </p:blipFill>
        <p:spPr bwMode="auto">
          <a:xfrm>
            <a:off x="2034960" y="2125352"/>
            <a:ext cx="1490703" cy="145228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7" name="Google Shape;865;p25">
            <a:extLst>
              <a:ext uri="{FF2B5EF4-FFF2-40B4-BE49-F238E27FC236}">
                <a16:creationId xmlns:a16="http://schemas.microsoft.com/office/drawing/2014/main" id="{F6001025-B7B8-45FF-8FD8-6659DD4B9238}"/>
              </a:ext>
            </a:extLst>
          </p:cNvPr>
          <p:cNvSpPr txBox="1">
            <a:spLocks/>
          </p:cNvSpPr>
          <p:nvPr/>
        </p:nvSpPr>
        <p:spPr>
          <a:xfrm>
            <a:off x="953869" y="1119034"/>
            <a:ext cx="7236260" cy="547801"/>
          </a:xfrm>
          <a:prstGeom prst="rect">
            <a:avLst/>
          </a:pr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9pPr>
          </a:lstStyle>
          <a:p>
            <a:pPr algn="ctr"/>
            <a:r>
              <a:rPr lang="en-US" sz="2800" b="1" dirty="0">
                <a:solidFill>
                  <a:schemeClr val="bg1"/>
                </a:solidFill>
                <a:latin typeface="Titillium Web ExtraLight" panose="020B0604020202020204" charset="0"/>
                <a:ea typeface="Titillium Web"/>
                <a:cs typeface="Times New Roman" panose="02020603050405020304" pitchFamily="18" charset="0"/>
                <a:sym typeface="Titillium Web"/>
              </a:rPr>
              <a:t>Which platforms will maximize our outreach?</a:t>
            </a:r>
          </a:p>
        </p:txBody>
      </p:sp>
      <p:sp>
        <p:nvSpPr>
          <p:cNvPr id="19" name="Cloud 18">
            <a:extLst>
              <a:ext uri="{FF2B5EF4-FFF2-40B4-BE49-F238E27FC236}">
                <a16:creationId xmlns:a16="http://schemas.microsoft.com/office/drawing/2014/main" id="{BB702584-0F3D-4224-A326-4D745D451854}"/>
              </a:ext>
            </a:extLst>
          </p:cNvPr>
          <p:cNvSpPr/>
          <p:nvPr/>
        </p:nvSpPr>
        <p:spPr>
          <a:xfrm>
            <a:off x="5017673" y="2226747"/>
            <a:ext cx="2228369" cy="1280229"/>
          </a:xfrm>
          <a:prstGeom prst="cloud">
            <a:avLst/>
          </a:prstGeom>
          <a:solidFill>
            <a:schemeClr val="accent1">
              <a:alpha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cs typeface="Times New Roman" panose="02020603050405020304" pitchFamily="18" charset="0"/>
              </a:rPr>
              <a:t>Probabilistic Learning and Classification                                                                                                                                                                                            </a:t>
            </a:r>
          </a:p>
        </p:txBody>
      </p:sp>
      <p:cxnSp>
        <p:nvCxnSpPr>
          <p:cNvPr id="34" name="Straight Arrow Connector 33">
            <a:extLst>
              <a:ext uri="{FF2B5EF4-FFF2-40B4-BE49-F238E27FC236}">
                <a16:creationId xmlns:a16="http://schemas.microsoft.com/office/drawing/2014/main" id="{62F5F1BE-26D0-4654-BC09-EFA8671F14D0}"/>
              </a:ext>
            </a:extLst>
          </p:cNvPr>
          <p:cNvCxnSpPr>
            <a:cxnSpLocks/>
          </p:cNvCxnSpPr>
          <p:nvPr/>
        </p:nvCxnSpPr>
        <p:spPr>
          <a:xfrm>
            <a:off x="3625555" y="2866862"/>
            <a:ext cx="12922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9" name="Google Shape;865;p25">
            <a:extLst>
              <a:ext uri="{FF2B5EF4-FFF2-40B4-BE49-F238E27FC236}">
                <a16:creationId xmlns:a16="http://schemas.microsoft.com/office/drawing/2014/main" id="{F9CC4B85-F212-496F-8598-7F9857D44073}"/>
              </a:ext>
            </a:extLst>
          </p:cNvPr>
          <p:cNvSpPr txBox="1">
            <a:spLocks/>
          </p:cNvSpPr>
          <p:nvPr/>
        </p:nvSpPr>
        <p:spPr>
          <a:xfrm>
            <a:off x="290684" y="3905895"/>
            <a:ext cx="8562631" cy="550792"/>
          </a:xfrm>
          <a:prstGeom prst="rect">
            <a:avLst/>
          </a:pr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9pPr>
          </a:lstStyle>
          <a:p>
            <a:pPr algn="ctr"/>
            <a:r>
              <a:rPr lang="en-US" sz="2200" b="1" dirty="0">
                <a:solidFill>
                  <a:schemeClr val="bg1"/>
                </a:solidFill>
                <a:latin typeface="Titillium Web ExtraLight" panose="020B0604020202020204" charset="0"/>
                <a:ea typeface="Titillium Web"/>
                <a:cs typeface="Times New Roman" panose="02020603050405020304" pitchFamily="18" charset="0"/>
                <a:sym typeface="Titillium Web"/>
              </a:rPr>
              <a:t>Our goal is to strategically increase our interactions across platforms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1000"/>
                                        <p:tgtEl>
                                          <p:spTgt spid="39"/>
                                        </p:tgtEl>
                                      </p:cBhvr>
                                    </p:animEffect>
                                    <p:anim calcmode="lin" valueType="num">
                                      <p:cBhvr>
                                        <p:cTn id="25" dur="1000" fill="hold"/>
                                        <p:tgtEl>
                                          <p:spTgt spid="39"/>
                                        </p:tgtEl>
                                        <p:attrNameLst>
                                          <p:attrName>ppt_x</p:attrName>
                                        </p:attrNameLst>
                                      </p:cBhvr>
                                      <p:tavLst>
                                        <p:tav tm="0">
                                          <p:val>
                                            <p:strVal val="#ppt_x"/>
                                          </p:val>
                                        </p:tav>
                                        <p:tav tm="100000">
                                          <p:val>
                                            <p:strVal val="#ppt_x"/>
                                          </p:val>
                                        </p:tav>
                                      </p:tavLst>
                                    </p:anim>
                                    <p:anim calcmode="lin" valueType="num">
                                      <p:cBhvr>
                                        <p:cTn id="2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29" name="Google Shape;786;p16">
            <a:extLst>
              <a:ext uri="{FF2B5EF4-FFF2-40B4-BE49-F238E27FC236}">
                <a16:creationId xmlns:a16="http://schemas.microsoft.com/office/drawing/2014/main" id="{5987128B-1E89-4395-B4D0-F3E4517A7A7F}"/>
              </a:ext>
            </a:extLst>
          </p:cNvPr>
          <p:cNvSpPr txBox="1">
            <a:spLocks/>
          </p:cNvSpPr>
          <p:nvPr/>
        </p:nvSpPr>
        <p:spPr>
          <a:xfrm>
            <a:off x="21756" y="4139935"/>
            <a:ext cx="2283252" cy="676273"/>
          </a:xfrm>
          <a:prstGeom prst="rect">
            <a:avLst/>
          </a:prstGeom>
          <a:solidFill>
            <a:schemeClr val="accent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1pPr>
            <a:lvl2pPr marL="914400" marR="0" lvl="1"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2pPr>
            <a:lvl3pPr marL="1371600" marR="0" lvl="2"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3pPr>
            <a:lvl4pPr marL="1828800" marR="0" lvl="3"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4pPr>
            <a:lvl5pPr marL="2286000" marR="0" lvl="4"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5pPr>
            <a:lvl6pPr marL="2743200" marR="0" lvl="5"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6pPr>
            <a:lvl7pPr marL="3200400" marR="0" lvl="6"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7pPr>
            <a:lvl8pPr marL="3657600" marR="0" lvl="7"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8pPr>
            <a:lvl9pPr marL="4114800" marR="0" lvl="8"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9pPr>
          </a:lstStyle>
          <a:p>
            <a:pPr marL="0" indent="0">
              <a:buClr>
                <a:schemeClr val="dk1"/>
              </a:buClr>
              <a:buSzPts val="1100"/>
              <a:buFont typeface="Arial"/>
              <a:buNone/>
            </a:pPr>
            <a:r>
              <a:rPr lang="en-US" sz="1600" dirty="0"/>
              <a:t>Implemented Popular &amp; Unpopular parameters</a:t>
            </a:r>
          </a:p>
        </p:txBody>
      </p:sp>
      <p:cxnSp>
        <p:nvCxnSpPr>
          <p:cNvPr id="21" name="Connector: Elbow 20">
            <a:extLst>
              <a:ext uri="{FF2B5EF4-FFF2-40B4-BE49-F238E27FC236}">
                <a16:creationId xmlns:a16="http://schemas.microsoft.com/office/drawing/2014/main" id="{9FB20413-44F7-478E-9D74-8774452C5AF6}"/>
              </a:ext>
            </a:extLst>
          </p:cNvPr>
          <p:cNvCxnSpPr>
            <a:cxnSpLocks/>
            <a:endCxn id="2052" idx="1"/>
          </p:cNvCxnSpPr>
          <p:nvPr/>
        </p:nvCxnSpPr>
        <p:spPr>
          <a:xfrm rot="16200000" flipH="1">
            <a:off x="1872126" y="3436389"/>
            <a:ext cx="865764" cy="311581"/>
          </a:xfrm>
          <a:prstGeom prst="bentConnector2">
            <a:avLst/>
          </a:prstGeom>
          <a:ln w="57150">
            <a:solidFill>
              <a:schemeClr val="tx1"/>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E1F766D-B9EA-4F77-8308-8D388B113624}"/>
              </a:ext>
            </a:extLst>
          </p:cNvPr>
          <p:cNvCxnSpPr>
            <a:cxnSpLocks/>
            <a:endCxn id="2056" idx="1"/>
          </p:cNvCxnSpPr>
          <p:nvPr/>
        </p:nvCxnSpPr>
        <p:spPr>
          <a:xfrm rot="16200000" flipH="1">
            <a:off x="1724288" y="2637537"/>
            <a:ext cx="1161440" cy="311581"/>
          </a:xfrm>
          <a:prstGeom prst="bentConnector2">
            <a:avLst/>
          </a:prstGeom>
          <a:ln w="57150">
            <a:solidFill>
              <a:schemeClr val="tx1"/>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B6F5E97-E349-4398-84AF-7B8C344F3508}"/>
              </a:ext>
            </a:extLst>
          </p:cNvPr>
          <p:cNvCxnSpPr>
            <a:cxnSpLocks/>
            <a:endCxn id="2054" idx="1"/>
          </p:cNvCxnSpPr>
          <p:nvPr/>
        </p:nvCxnSpPr>
        <p:spPr>
          <a:xfrm rot="16200000" flipH="1">
            <a:off x="2080940" y="2341028"/>
            <a:ext cx="448136" cy="311582"/>
          </a:xfrm>
          <a:prstGeom prst="bentConnector2">
            <a:avLst/>
          </a:prstGeom>
          <a:ln w="57150">
            <a:solidFill>
              <a:schemeClr val="tx1"/>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84" name="Google Shape;784;p16"/>
          <p:cNvSpPr txBox="1">
            <a:spLocks noGrp="1"/>
          </p:cNvSpPr>
          <p:nvPr>
            <p:ph type="title"/>
          </p:nvPr>
        </p:nvSpPr>
        <p:spPr>
          <a:xfrm>
            <a:off x="729000" y="-17396"/>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Our Data Set and Naive Bayes</a:t>
            </a:r>
            <a:endParaRPr b="1" dirty="0"/>
          </a:p>
        </p:txBody>
      </p:sp>
      <p:sp>
        <p:nvSpPr>
          <p:cNvPr id="788" name="Google Shape;788;p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7" name="Google Shape;786;p16">
            <a:extLst>
              <a:ext uri="{FF2B5EF4-FFF2-40B4-BE49-F238E27FC236}">
                <a16:creationId xmlns:a16="http://schemas.microsoft.com/office/drawing/2014/main" id="{2E04BDC7-B29A-4BBB-B5BB-9E8A3AA21925}"/>
              </a:ext>
            </a:extLst>
          </p:cNvPr>
          <p:cNvSpPr txBox="1">
            <a:spLocks/>
          </p:cNvSpPr>
          <p:nvPr/>
        </p:nvSpPr>
        <p:spPr>
          <a:xfrm>
            <a:off x="578775" y="1198929"/>
            <a:ext cx="3217138" cy="1013678"/>
          </a:xfrm>
          <a:prstGeom prst="rect">
            <a:avLst/>
          </a:prstGeom>
          <a:solidFill>
            <a:schemeClr val="accent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1pPr>
            <a:lvl2pPr marL="914400" marR="0" lvl="1"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2pPr>
            <a:lvl3pPr marL="1371600" marR="0" lvl="2"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3pPr>
            <a:lvl4pPr marL="1828800" marR="0" lvl="3"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4pPr>
            <a:lvl5pPr marL="2286000" marR="0" lvl="4"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5pPr>
            <a:lvl6pPr marL="2743200" marR="0" lvl="5"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6pPr>
            <a:lvl7pPr marL="3200400" marR="0" lvl="6"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7pPr>
            <a:lvl8pPr marL="3657600" marR="0" lvl="7"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8pPr>
            <a:lvl9pPr marL="4114800" marR="0" lvl="8"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9pPr>
          </a:lstStyle>
          <a:p>
            <a:pPr marL="0" indent="0">
              <a:buClr>
                <a:schemeClr val="dk1"/>
              </a:buClr>
              <a:buSzPts val="1100"/>
              <a:buFont typeface="Arial"/>
              <a:buNone/>
            </a:pPr>
            <a:r>
              <a:rPr lang="en-US" sz="1800" dirty="0"/>
              <a:t>We collected a data set with 90,000 observations of news headlines across 3 platforms:</a:t>
            </a:r>
          </a:p>
        </p:txBody>
      </p:sp>
      <p:pic>
        <p:nvPicPr>
          <p:cNvPr id="2052" name="Picture 4" descr="Let's Clear Up a Few Things About Facebook's Partners - About Facebook">
            <a:extLst>
              <a:ext uri="{FF2B5EF4-FFF2-40B4-BE49-F238E27FC236}">
                <a16:creationId xmlns:a16="http://schemas.microsoft.com/office/drawing/2014/main" id="{A1D08ECD-CBB3-4610-ABE5-8C6B079C9C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93" t="35853" r="31096" b="39774"/>
          <a:stretch/>
        </p:blipFill>
        <p:spPr bwMode="auto">
          <a:xfrm>
            <a:off x="2460799" y="3807766"/>
            <a:ext cx="1258860" cy="43459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2054" name="Picture 6" descr="Google Plus Users Financial Settlement | Silicon UK Tech News">
            <a:extLst>
              <a:ext uri="{FF2B5EF4-FFF2-40B4-BE49-F238E27FC236}">
                <a16:creationId xmlns:a16="http://schemas.microsoft.com/office/drawing/2014/main" id="{BF88FE6D-2350-437C-A672-4114D0147C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027" t="30830" r="11606" b="32501"/>
          <a:stretch/>
        </p:blipFill>
        <p:spPr bwMode="auto">
          <a:xfrm>
            <a:off x="2460799" y="2503591"/>
            <a:ext cx="1258860" cy="43459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2056" name="Picture 8" descr="How to Maximize LinkedIn Exposure in 15 Minutes a Week | Kinesis">
            <a:extLst>
              <a:ext uri="{FF2B5EF4-FFF2-40B4-BE49-F238E27FC236}">
                <a16:creationId xmlns:a16="http://schemas.microsoft.com/office/drawing/2014/main" id="{E5F341F6-A0AB-4727-8E66-811170462B9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719" t="32877" r="22892" b="32532"/>
          <a:stretch/>
        </p:blipFill>
        <p:spPr bwMode="auto">
          <a:xfrm>
            <a:off x="2460799" y="3156752"/>
            <a:ext cx="1258860" cy="43459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1660DC46-C5CC-4AB0-B600-9F8D974A9867}"/>
              </a:ext>
            </a:extLst>
          </p:cNvPr>
          <p:cNvSpPr>
            <a:spLocks noGrp="1"/>
          </p:cNvSpPr>
          <p:nvPr>
            <p:ph type="body" idx="1"/>
          </p:nvPr>
        </p:nvSpPr>
        <p:spPr>
          <a:xfrm>
            <a:off x="5226683" y="1171161"/>
            <a:ext cx="3730800" cy="2202887"/>
          </a:xfrm>
          <a:solidFill>
            <a:schemeClr val="accent1">
              <a:lumMod val="75000"/>
            </a:schemeClr>
          </a:solidFill>
          <a:ln>
            <a:noFill/>
          </a:ln>
          <a:effectLst>
            <a:glow rad="63500">
              <a:schemeClr val="accent2">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marL="101600" indent="0">
              <a:buNone/>
            </a:pPr>
            <a:r>
              <a:rPr lang="en-US" u="sng" dirty="0"/>
              <a:t>Naive Bayes Strengths</a:t>
            </a:r>
          </a:p>
          <a:p>
            <a:pPr>
              <a:buFont typeface="Wingdings" panose="05000000000000000000" pitchFamily="2" charset="2"/>
              <a:buChar char="v"/>
            </a:pPr>
            <a:r>
              <a:rPr lang="en-US" sz="1800" dirty="0"/>
              <a:t>Simple, fast, and very effective</a:t>
            </a:r>
          </a:p>
          <a:p>
            <a:pPr>
              <a:buFont typeface="Wingdings" panose="05000000000000000000" pitchFamily="2" charset="2"/>
              <a:buChar char="v"/>
            </a:pPr>
            <a:r>
              <a:rPr lang="en-US" sz="1800" dirty="0"/>
              <a:t>Works well with very large numbers of examples</a:t>
            </a:r>
          </a:p>
          <a:p>
            <a:pPr>
              <a:buFont typeface="Wingdings" panose="05000000000000000000" pitchFamily="2" charset="2"/>
              <a:buChar char="v"/>
            </a:pPr>
            <a:r>
              <a:rPr lang="en-US" sz="1800" dirty="0"/>
              <a:t>Easy to obtain the estimated probability for a prediction</a:t>
            </a:r>
          </a:p>
        </p:txBody>
      </p:sp>
      <p:sp>
        <p:nvSpPr>
          <p:cNvPr id="17" name="TextBox 16">
            <a:extLst>
              <a:ext uri="{FF2B5EF4-FFF2-40B4-BE49-F238E27FC236}">
                <a16:creationId xmlns:a16="http://schemas.microsoft.com/office/drawing/2014/main" id="{A6B58110-08DF-4E0F-BD03-26F1D655ACFC}"/>
              </a:ext>
            </a:extLst>
          </p:cNvPr>
          <p:cNvSpPr txBox="1"/>
          <p:nvPr/>
        </p:nvSpPr>
        <p:spPr>
          <a:xfrm>
            <a:off x="5943901" y="4844680"/>
            <a:ext cx="3104350" cy="202595"/>
          </a:xfrm>
          <a:prstGeom prst="rect">
            <a:avLst/>
          </a:prstGeom>
          <a:noFill/>
        </p:spPr>
        <p:txBody>
          <a:bodyPr wrap="square" rtlCol="0">
            <a:spAutoFit/>
          </a:bodyPr>
          <a:lstStyle/>
          <a:p>
            <a:r>
              <a:rPr lang="en-US" sz="700" dirty="0">
                <a:hlinkClick r:id="rId6"/>
              </a:rPr>
              <a:t>Source: Index of /ml/machine-learning-databases/00432/Data (uci.edu)</a:t>
            </a:r>
            <a:endParaRPr lang="en-US" sz="700" dirty="0"/>
          </a:p>
        </p:txBody>
      </p:sp>
      <p:sp>
        <p:nvSpPr>
          <p:cNvPr id="31" name="TextBox 30">
            <a:extLst>
              <a:ext uri="{FF2B5EF4-FFF2-40B4-BE49-F238E27FC236}">
                <a16:creationId xmlns:a16="http://schemas.microsoft.com/office/drawing/2014/main" id="{2BA4281E-8F94-4505-B07B-7A229D19D6A7}"/>
              </a:ext>
            </a:extLst>
          </p:cNvPr>
          <p:cNvSpPr txBox="1"/>
          <p:nvPr/>
        </p:nvSpPr>
        <p:spPr>
          <a:xfrm>
            <a:off x="3883122" y="4662320"/>
            <a:ext cx="5519634" cy="307777"/>
          </a:xfrm>
          <a:prstGeom prst="rect">
            <a:avLst/>
          </a:prstGeom>
          <a:noFill/>
        </p:spPr>
        <p:txBody>
          <a:bodyPr wrap="square" rtlCol="0">
            <a:spAutoFit/>
          </a:bodyPr>
          <a:lstStyle/>
          <a:p>
            <a:r>
              <a:rPr lang="en-US" sz="700" u="sng" dirty="0">
                <a:solidFill>
                  <a:schemeClr val="bg1"/>
                </a:solidFill>
                <a:effectLst/>
              </a:rPr>
              <a:t>Source: Lantz, B. (2019). </a:t>
            </a:r>
            <a:r>
              <a:rPr lang="en-US" sz="700" i="1" u="sng" dirty="0">
                <a:solidFill>
                  <a:schemeClr val="bg1"/>
                </a:solidFill>
                <a:effectLst/>
              </a:rPr>
              <a:t>Machine learning with R: Expert techniques for predictive modeling</a:t>
            </a:r>
            <a:r>
              <a:rPr lang="en-US" sz="700" u="sng" dirty="0">
                <a:solidFill>
                  <a:schemeClr val="bg1"/>
                </a:solidFill>
                <a:effectLst/>
              </a:rPr>
              <a:t>. Birmingham: </a:t>
            </a:r>
            <a:r>
              <a:rPr lang="en-US" sz="700" u="sng" dirty="0" err="1">
                <a:solidFill>
                  <a:schemeClr val="bg1"/>
                </a:solidFill>
                <a:effectLst/>
              </a:rPr>
              <a:t>Packt</a:t>
            </a:r>
            <a:r>
              <a:rPr lang="en-US" sz="700" u="sng" dirty="0">
                <a:solidFill>
                  <a:schemeClr val="bg1"/>
                </a:solidFill>
                <a:effectLst/>
              </a:rPr>
              <a:t> Publishing.</a:t>
            </a:r>
          </a:p>
          <a:p>
            <a:endParaRPr lang="en-US" sz="700" u="sng"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2" end="2"/>
                                            </p:txEl>
                                          </p:spTgt>
                                        </p:tgtEl>
                                        <p:attrNameLst>
                                          <p:attrName>style.visibility</p:attrName>
                                        </p:attrNameLst>
                                      </p:cBhvr>
                                      <p:to>
                                        <p:strVal val="visible"/>
                                      </p:to>
                                    </p:set>
                                    <p:animEffect transition="in" filter="fade">
                                      <p:cBhvr>
                                        <p:cTn id="14" dur="1000"/>
                                        <p:tgtEl>
                                          <p:spTgt spid="13">
                                            <p:txEl>
                                              <p:pRg st="2" end="2"/>
                                            </p:txEl>
                                          </p:spTgt>
                                        </p:tgtEl>
                                      </p:cBhvr>
                                    </p:animEffect>
                                    <p:anim calcmode="lin" valueType="num">
                                      <p:cBhvr>
                                        <p:cTn id="1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7" presetID="3" presetClass="emph" presetSubtype="2" fill="hold" nodeType="withEffect">
                                  <p:stCondLst>
                                    <p:cond delay="0"/>
                                  </p:stCondLst>
                                  <p:childTnLst>
                                    <p:animClr clrSpc="rgb" dir="cw">
                                      <p:cBhvr override="childStyle">
                                        <p:cTn id="18" dur="2000" fill="hold"/>
                                        <p:tgtEl>
                                          <p:spTgt spid="13">
                                            <p:txEl>
                                              <p:pRg st="1" end="1"/>
                                            </p:txEl>
                                          </p:spTgt>
                                        </p:tgtEl>
                                        <p:attrNameLst>
                                          <p:attrName>style.color</p:attrName>
                                        </p:attrNameLst>
                                      </p:cBhvr>
                                      <p:to>
                                        <a:srgbClr val="465573"/>
                                      </p:to>
                                    </p:animClr>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animEffect transition="in" filter="fade">
                                      <p:cBhvr>
                                        <p:cTn id="23" dur="1000"/>
                                        <p:tgtEl>
                                          <p:spTgt spid="13">
                                            <p:txEl>
                                              <p:pRg st="3" end="3"/>
                                            </p:txEl>
                                          </p:spTgt>
                                        </p:tgtEl>
                                      </p:cBhvr>
                                    </p:animEffect>
                                    <p:anim calcmode="lin" valueType="num">
                                      <p:cBhvr>
                                        <p:cTn id="24"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26" presetID="3" presetClass="emph" presetSubtype="2" fill="hold" nodeType="withEffect">
                                  <p:stCondLst>
                                    <p:cond delay="0"/>
                                  </p:stCondLst>
                                  <p:childTnLst>
                                    <p:animClr clrSpc="rgb" dir="cw">
                                      <p:cBhvr override="childStyle">
                                        <p:cTn id="27" dur="2000" fill="hold"/>
                                        <p:tgtEl>
                                          <p:spTgt spid="13">
                                            <p:txEl>
                                              <p:pRg st="2" end="2"/>
                                            </p:txEl>
                                          </p:spTgt>
                                        </p:tgtEl>
                                        <p:attrNameLst>
                                          <p:attrName>style.color</p:attrName>
                                        </p:attrNameLst>
                                      </p:cBhvr>
                                      <p:to>
                                        <a:srgbClr val="46557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pic>
        <p:nvPicPr>
          <p:cNvPr id="43" name="Picture 42" descr="Chart, bar chart&#10;&#10;Description automatically generated">
            <a:extLst>
              <a:ext uri="{FF2B5EF4-FFF2-40B4-BE49-F238E27FC236}">
                <a16:creationId xmlns:a16="http://schemas.microsoft.com/office/drawing/2014/main" id="{6AF4F86C-EFAD-42BF-9D23-3E0814DDD150}"/>
              </a:ext>
            </a:extLst>
          </p:cNvPr>
          <p:cNvPicPr>
            <a:picLocks noChangeAspect="1"/>
          </p:cNvPicPr>
          <p:nvPr/>
        </p:nvPicPr>
        <p:blipFill>
          <a:blip r:embed="rId3"/>
          <a:stretch>
            <a:fillRect/>
          </a:stretch>
        </p:blipFill>
        <p:spPr>
          <a:xfrm>
            <a:off x="6963873" y="1453243"/>
            <a:ext cx="2169045" cy="2670314"/>
          </a:xfrm>
          <a:prstGeom prst="rect">
            <a:avLst/>
          </a:prstGeom>
          <a:ln>
            <a:noFill/>
          </a:ln>
          <a:effectLst>
            <a:softEdge rad="112500"/>
          </a:effectLst>
        </p:spPr>
      </p:pic>
      <p:sp>
        <p:nvSpPr>
          <p:cNvPr id="871" name="Google Shape;871;p26"/>
          <p:cNvSpPr txBox="1">
            <a:spLocks noGrp="1"/>
          </p:cNvSpPr>
          <p:nvPr>
            <p:ph type="title"/>
          </p:nvPr>
        </p:nvSpPr>
        <p:spPr>
          <a:xfrm>
            <a:off x="413468" y="57759"/>
            <a:ext cx="8001532"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Summary of the Data Set : Descriptive Statistics</a:t>
            </a:r>
            <a:endParaRPr b="1" dirty="0"/>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874" name="Google Shape;874;p26"/>
          <p:cNvSpPr/>
          <p:nvPr/>
        </p:nvSpPr>
        <p:spPr>
          <a:xfrm rot="711057" flipH="1">
            <a:off x="5435971"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1" name="Google Shape;881;p26"/>
          <p:cNvSpPr/>
          <p:nvPr/>
        </p:nvSpPr>
        <p:spPr>
          <a:xfrm rot="-711057">
            <a:off x="3899789"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280888" y="915077"/>
            <a:ext cx="2437616" cy="2027816"/>
            <a:chOff x="4264848" y="911431"/>
            <a:chExt cx="2437616" cy="2027816"/>
          </a:xfrm>
        </p:grpSpPr>
        <p:sp>
          <p:nvSpPr>
            <p:cNvPr id="883" name="Google Shape;883;p26"/>
            <p:cNvSpPr/>
            <p:nvPr/>
          </p:nvSpPr>
          <p:spPr>
            <a:xfrm rot="-1789476">
              <a:off x="5349997" y="2746834"/>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dirty="0">
                  <a:solidFill>
                    <a:srgbClr val="FFFFFF"/>
                  </a:solidFill>
                  <a:latin typeface="Titillium Web"/>
                  <a:ea typeface="Titillium Web"/>
                  <a:cs typeface="Titillium Web"/>
                  <a:sym typeface="Titillium Web"/>
                </a:rPr>
                <a:t>Facebook</a:t>
              </a:r>
              <a:endParaRPr sz="1000" dirty="0">
                <a:solidFill>
                  <a:srgbClr val="FFFFFF"/>
                </a:solidFill>
                <a:latin typeface="Titillium Web"/>
                <a:ea typeface="Titillium Web"/>
                <a:cs typeface="Titillium Web"/>
                <a:sym typeface="Titillium Web"/>
              </a:endParaRPr>
            </a:p>
          </p:txBody>
        </p:sp>
        <p:sp>
          <p:nvSpPr>
            <p:cNvPr id="885" name="Google Shape;885;p26"/>
            <p:cNvSpPr/>
            <p:nvPr/>
          </p:nvSpPr>
          <p:spPr>
            <a:xfrm>
              <a:off x="4264848" y="911431"/>
              <a:ext cx="2437616" cy="1307544"/>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dirty="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000" dirty="0">
                <a:solidFill>
                  <a:srgbClr val="6E86B6"/>
                </a:solidFill>
                <a:latin typeface="Titillium Web"/>
                <a:ea typeface="Titillium Web"/>
                <a:cs typeface="Titillium Web"/>
                <a:sym typeface="Titillium Web"/>
              </a:endParaRPr>
            </a:p>
          </p:txBody>
        </p:sp>
      </p:grpSp>
      <p:sp>
        <p:nvSpPr>
          <p:cNvPr id="888" name="Google Shape;888;p26"/>
          <p:cNvSpPr/>
          <p:nvPr/>
        </p:nvSpPr>
        <p:spPr>
          <a:xfrm rot="711057" flipH="1">
            <a:off x="2350760"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774432" y="3088908"/>
            <a:ext cx="2437286" cy="2004487"/>
            <a:chOff x="2714074" y="3088294"/>
            <a:chExt cx="2497645" cy="1918112"/>
          </a:xfrm>
        </p:grpSpPr>
        <p:sp>
          <p:nvSpPr>
            <p:cNvPr id="890" name="Google Shape;890;p26"/>
            <p:cNvSpPr txBox="1"/>
            <p:nvPr/>
          </p:nvSpPr>
          <p:spPr>
            <a:xfrm>
              <a:off x="3521663" y="3272001"/>
              <a:ext cx="835722" cy="378446"/>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dirty="0">
                  <a:solidFill>
                    <a:schemeClr val="bg1"/>
                  </a:solidFill>
                  <a:latin typeface="Titillium Web"/>
                  <a:ea typeface="Titillium Web"/>
                  <a:cs typeface="Titillium Web"/>
                  <a:sym typeface="Titillium Web"/>
                </a:rPr>
                <a:t>LinkedIn</a:t>
              </a:r>
              <a:endParaRPr sz="1000" dirty="0">
                <a:solidFill>
                  <a:schemeClr val="bg1"/>
                </a:solidFill>
                <a:latin typeface="Titillium Web"/>
                <a:ea typeface="Titillium Web"/>
                <a:cs typeface="Titillium Web"/>
                <a:sym typeface="Titillium Web"/>
              </a:endParaRPr>
            </a:p>
          </p:txBody>
        </p:sp>
        <p:sp>
          <p:nvSpPr>
            <p:cNvPr id="891" name="Google Shape;891;p26"/>
            <p:cNvSpPr/>
            <p:nvPr/>
          </p:nvSpPr>
          <p:spPr>
            <a:xfrm rot="19810524">
              <a:off x="3793249" y="3088294"/>
              <a:ext cx="168942" cy="159527"/>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solidFill>
                  <a:srgbClr val="FFFFFF"/>
                </a:solidFill>
                <a:latin typeface="Titillium Web"/>
                <a:ea typeface="Titillium Web"/>
                <a:cs typeface="Titillium Web"/>
                <a:sym typeface="Titillium Web"/>
              </a:endParaRPr>
            </a:p>
          </p:txBody>
        </p:sp>
        <p:sp>
          <p:nvSpPr>
            <p:cNvPr id="892" name="Google Shape;892;p26"/>
            <p:cNvSpPr/>
            <p:nvPr/>
          </p:nvSpPr>
          <p:spPr>
            <a:xfrm>
              <a:off x="2714074" y="3779384"/>
              <a:ext cx="2497645" cy="1227022"/>
            </a:xfrm>
            <a:prstGeom prst="roundRect">
              <a:avLst>
                <a:gd name="adj" fmla="val 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name="adj" fmla="val 50000"/>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33057" y="901364"/>
            <a:ext cx="2223717" cy="2037883"/>
            <a:chOff x="1333057" y="901364"/>
            <a:chExt cx="2223717" cy="2037883"/>
          </a:xfrm>
        </p:grpSpPr>
        <p:sp>
          <p:nvSpPr>
            <p:cNvPr id="897" name="Google Shape;897;p26"/>
            <p:cNvSpPr/>
            <p:nvPr/>
          </p:nvSpPr>
          <p:spPr>
            <a:xfrm>
              <a:off x="1333057" y="901364"/>
              <a:ext cx="2223717" cy="1263016"/>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dirty="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dirty="0">
                  <a:solidFill>
                    <a:schemeClr val="bg1"/>
                  </a:solidFill>
                  <a:latin typeface="Titillium Web"/>
                  <a:ea typeface="Titillium Web"/>
                  <a:cs typeface="Titillium Web"/>
                  <a:sym typeface="Titillium Web"/>
                </a:rPr>
                <a:t>GooglePlus</a:t>
              </a:r>
              <a:endParaRPr sz="1000" dirty="0">
                <a:solidFill>
                  <a:schemeClr val="bg1"/>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name="adj" fmla="val 50000"/>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bg1"/>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pic>
        <p:nvPicPr>
          <p:cNvPr id="3074" name="Picture 2">
            <a:extLst>
              <a:ext uri="{FF2B5EF4-FFF2-40B4-BE49-F238E27FC236}">
                <a16:creationId xmlns:a16="http://schemas.microsoft.com/office/drawing/2014/main" id="{EBCEAB48-D305-4E99-88E7-ACA66F8164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142" r="25107"/>
          <a:stretch/>
        </p:blipFill>
        <p:spPr bwMode="auto">
          <a:xfrm>
            <a:off x="1352590" y="915077"/>
            <a:ext cx="2184649" cy="1217557"/>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F45D6435-D9B8-4720-8419-C37A1AE09AF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802" r="11914"/>
          <a:stretch/>
        </p:blipFill>
        <p:spPr bwMode="auto">
          <a:xfrm>
            <a:off x="4327618" y="940232"/>
            <a:ext cx="2382486" cy="12630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D2840A5-2EC8-4D52-814F-D2E392A113E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921" t="3503" r="8017" b="13965"/>
          <a:stretch/>
        </p:blipFill>
        <p:spPr bwMode="auto">
          <a:xfrm>
            <a:off x="2774433" y="3837561"/>
            <a:ext cx="2391644" cy="1255833"/>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oogle Shape;1865;p41">
            <a:extLst>
              <a:ext uri="{FF2B5EF4-FFF2-40B4-BE49-F238E27FC236}">
                <a16:creationId xmlns:a16="http://schemas.microsoft.com/office/drawing/2014/main" id="{7E2DE747-1E3D-4018-9D27-C939D0ABF185}"/>
              </a:ext>
            </a:extLst>
          </p:cNvPr>
          <p:cNvGrpSpPr/>
          <p:nvPr/>
        </p:nvGrpSpPr>
        <p:grpSpPr>
          <a:xfrm>
            <a:off x="270343" y="3478631"/>
            <a:ext cx="1991320" cy="1586107"/>
            <a:chOff x="1442627" y="5710929"/>
            <a:chExt cx="594318" cy="590600"/>
          </a:xfrm>
        </p:grpSpPr>
        <p:sp>
          <p:nvSpPr>
            <p:cNvPr id="38" name="Google Shape;1866;p41">
              <a:extLst>
                <a:ext uri="{FF2B5EF4-FFF2-40B4-BE49-F238E27FC236}">
                  <a16:creationId xmlns:a16="http://schemas.microsoft.com/office/drawing/2014/main" id="{7DE812ED-956E-44DD-A8F2-DDBC02BEBAB3}"/>
                </a:ext>
              </a:extLst>
            </p:cNvPr>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chemeClr val="accent2"/>
            </a:solidFill>
            <a:ln>
              <a:noFill/>
            </a:ln>
          </p:spPr>
          <p:txBody>
            <a:bodyPr spcFirstLastPara="1" wrap="square" lIns="68575" tIns="34275" rIns="68575" bIns="34275" anchor="t" anchorCtr="0">
              <a:noAutofit/>
            </a:bodyPr>
            <a:lstStyle/>
            <a:p>
              <a:pPr marL="0" marR="0" lvl="0" indent="0" rtl="0">
                <a:lnSpc>
                  <a:spcPct val="100000"/>
                </a:lnSpc>
                <a:spcBef>
                  <a:spcPts val="0"/>
                </a:spcBef>
                <a:spcAft>
                  <a:spcPts val="0"/>
                </a:spcAft>
                <a:buClr>
                  <a:schemeClr val="dk1"/>
                </a:buClr>
                <a:buSzPts val="1400"/>
                <a:buFont typeface="Calibri"/>
                <a:buNone/>
              </a:pPr>
              <a:r>
                <a:rPr lang="en-US" sz="1800" b="0" i="0" u="none" strike="noStrike" cap="none" dirty="0">
                  <a:solidFill>
                    <a:schemeClr val="bg1"/>
                  </a:solidFill>
                  <a:latin typeface="Titillium Web ExtraLight" panose="020B0604020202020204" charset="0"/>
                  <a:ea typeface="Calibri"/>
                  <a:cs typeface="Calibri"/>
                  <a:sym typeface="Calibri"/>
                </a:rPr>
                <a:t>The accuracy of our model varies across platforms </a:t>
              </a:r>
              <a:endParaRPr sz="1800" b="0" i="0" u="none" strike="noStrike" cap="none" dirty="0">
                <a:solidFill>
                  <a:schemeClr val="bg1"/>
                </a:solidFill>
                <a:latin typeface="Titillium Web ExtraLight" panose="020B0604020202020204" charset="0"/>
                <a:ea typeface="Calibri"/>
                <a:cs typeface="Calibri"/>
                <a:sym typeface="Calibri"/>
              </a:endParaRPr>
            </a:p>
          </p:txBody>
        </p:sp>
        <p:sp>
          <p:nvSpPr>
            <p:cNvPr id="39" name="Google Shape;1867;p41">
              <a:extLst>
                <a:ext uri="{FF2B5EF4-FFF2-40B4-BE49-F238E27FC236}">
                  <a16:creationId xmlns:a16="http://schemas.microsoft.com/office/drawing/2014/main" id="{504AE870-4E7B-48B8-81CE-FE1CBD8F8A7B}"/>
                </a:ext>
              </a:extLst>
            </p:cNvPr>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1868;p41">
              <a:extLst>
                <a:ext uri="{FF2B5EF4-FFF2-40B4-BE49-F238E27FC236}">
                  <a16:creationId xmlns:a16="http://schemas.microsoft.com/office/drawing/2014/main" id="{E15BF7BB-E64D-403B-A4B3-6DB4405D8254}"/>
                </a:ext>
              </a:extLst>
            </p:cNvPr>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 name="Google Shape;1869;p41">
              <a:extLst>
                <a:ext uri="{FF2B5EF4-FFF2-40B4-BE49-F238E27FC236}">
                  <a16:creationId xmlns:a16="http://schemas.microsoft.com/office/drawing/2014/main" id="{73E9D9F3-E08E-4255-997C-FBD354612C75}"/>
                </a:ext>
              </a:extLst>
            </p:cNvPr>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 name="Google Shape;1870;p41">
              <a:extLst>
                <a:ext uri="{FF2B5EF4-FFF2-40B4-BE49-F238E27FC236}">
                  <a16:creationId xmlns:a16="http://schemas.microsoft.com/office/drawing/2014/main" id="{C0B61A3E-EA00-4120-977E-1797280612B3}"/>
                </a:ext>
              </a:extLst>
            </p:cNvPr>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 name="Arrow: Right 1">
            <a:extLst>
              <a:ext uri="{FF2B5EF4-FFF2-40B4-BE49-F238E27FC236}">
                <a16:creationId xmlns:a16="http://schemas.microsoft.com/office/drawing/2014/main" id="{25BB734C-F201-422E-9F17-273A9D39C887}"/>
              </a:ext>
            </a:extLst>
          </p:cNvPr>
          <p:cNvSpPr/>
          <p:nvPr/>
        </p:nvSpPr>
        <p:spPr>
          <a:xfrm>
            <a:off x="7491782" y="4306259"/>
            <a:ext cx="1510749" cy="716400"/>
          </a:xfrm>
          <a:prstGeom prst="rightArrow">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tillium Web ExtraLight" panose="020B0604020202020204" charset="0"/>
              </a:rPr>
              <a:t>Continued </a:t>
            </a:r>
          </a:p>
        </p:txBody>
      </p:sp>
      <p:sp>
        <p:nvSpPr>
          <p:cNvPr id="3" name="TextBox 2">
            <a:extLst>
              <a:ext uri="{FF2B5EF4-FFF2-40B4-BE49-F238E27FC236}">
                <a16:creationId xmlns:a16="http://schemas.microsoft.com/office/drawing/2014/main" id="{CA4EB86A-6DBB-4436-B5A8-41462B19D631}"/>
              </a:ext>
            </a:extLst>
          </p:cNvPr>
          <p:cNvSpPr txBox="1"/>
          <p:nvPr/>
        </p:nvSpPr>
        <p:spPr>
          <a:xfrm>
            <a:off x="844436" y="2204818"/>
            <a:ext cx="1012974" cy="523220"/>
          </a:xfrm>
          <a:prstGeom prst="rect">
            <a:avLst/>
          </a:prstGeom>
          <a:solidFill>
            <a:schemeClr val="accent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a:solidFill>
                  <a:schemeClr val="bg1"/>
                </a:solidFill>
              </a:rPr>
              <a:t>81% Accuracy</a:t>
            </a:r>
          </a:p>
        </p:txBody>
      </p:sp>
      <p:sp>
        <p:nvSpPr>
          <p:cNvPr id="44" name="TextBox 43">
            <a:extLst>
              <a:ext uri="{FF2B5EF4-FFF2-40B4-BE49-F238E27FC236}">
                <a16:creationId xmlns:a16="http://schemas.microsoft.com/office/drawing/2014/main" id="{1F5A2B3E-FF07-40D0-9FF9-A521DB8389A9}"/>
              </a:ext>
            </a:extLst>
          </p:cNvPr>
          <p:cNvSpPr txBox="1"/>
          <p:nvPr/>
        </p:nvSpPr>
        <p:spPr>
          <a:xfrm>
            <a:off x="3867536" y="2253092"/>
            <a:ext cx="1012974" cy="523220"/>
          </a:xfrm>
          <a:prstGeom prst="rect">
            <a:avLst/>
          </a:prstGeom>
          <a:solidFill>
            <a:schemeClr val="accent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a:solidFill>
                  <a:schemeClr val="bg1"/>
                </a:solidFill>
              </a:rPr>
              <a:t>67% Accuracy</a:t>
            </a:r>
          </a:p>
        </p:txBody>
      </p:sp>
      <p:sp>
        <p:nvSpPr>
          <p:cNvPr id="45" name="TextBox 44">
            <a:extLst>
              <a:ext uri="{FF2B5EF4-FFF2-40B4-BE49-F238E27FC236}">
                <a16:creationId xmlns:a16="http://schemas.microsoft.com/office/drawing/2014/main" id="{13450A5F-4F03-4A85-820D-F8666954694E}"/>
              </a:ext>
            </a:extLst>
          </p:cNvPr>
          <p:cNvSpPr txBox="1"/>
          <p:nvPr/>
        </p:nvSpPr>
        <p:spPr>
          <a:xfrm>
            <a:off x="5330931" y="4570174"/>
            <a:ext cx="1012974" cy="523220"/>
          </a:xfrm>
          <a:prstGeom prst="rect">
            <a:avLst/>
          </a:prstGeom>
          <a:solidFill>
            <a:schemeClr val="accent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a:solidFill>
                  <a:schemeClr val="bg1"/>
                </a:solidFill>
              </a:rPr>
              <a:t>73% Accuracy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50" name="Google Shape;850;p23"/>
          <p:cNvSpPr txBox="1">
            <a:spLocks noGrp="1"/>
          </p:cNvSpPr>
          <p:nvPr>
            <p:ph type="body" idx="2"/>
          </p:nvPr>
        </p:nvSpPr>
        <p:spPr>
          <a:xfrm>
            <a:off x="3063386" y="1483858"/>
            <a:ext cx="2477400" cy="492820"/>
          </a:xfrm>
          <a:prstGeom prst="rect">
            <a:avLst/>
          </a:prstGeom>
          <a:solidFill>
            <a:schemeClr val="accent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t" anchorCtr="0">
            <a:noAutofit/>
          </a:bodyPr>
          <a:lstStyle/>
          <a:p>
            <a:pPr marL="0" lvl="0" indent="0" algn="ctr" rtl="0">
              <a:spcBef>
                <a:spcPts val="600"/>
              </a:spcBef>
              <a:spcAft>
                <a:spcPts val="0"/>
              </a:spcAft>
              <a:buNone/>
            </a:pPr>
            <a:r>
              <a:rPr lang="en-US" dirty="0"/>
              <a:t>Economy</a:t>
            </a:r>
            <a:endParaRPr dirty="0"/>
          </a:p>
        </p:txBody>
      </p:sp>
      <p:sp>
        <p:nvSpPr>
          <p:cNvPr id="851" name="Google Shape;851;p23"/>
          <p:cNvSpPr txBox="1">
            <a:spLocks noGrp="1"/>
          </p:cNvSpPr>
          <p:nvPr>
            <p:ph type="body" idx="3"/>
          </p:nvPr>
        </p:nvSpPr>
        <p:spPr>
          <a:xfrm>
            <a:off x="6215803" y="1471151"/>
            <a:ext cx="2477400" cy="492820"/>
          </a:xfrm>
          <a:prstGeom prst="rect">
            <a:avLst/>
          </a:prstGeom>
          <a:solidFill>
            <a:schemeClr val="accent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t" anchorCtr="0">
            <a:noAutofit/>
          </a:bodyPr>
          <a:lstStyle/>
          <a:p>
            <a:pPr marL="0" lvl="0" indent="0" algn="ctr" rtl="0">
              <a:spcBef>
                <a:spcPts val="600"/>
              </a:spcBef>
              <a:spcAft>
                <a:spcPts val="0"/>
              </a:spcAft>
              <a:buNone/>
            </a:pPr>
            <a:r>
              <a:rPr lang="en-US" dirty="0"/>
              <a:t>Microsoft</a:t>
            </a:r>
            <a:endParaRPr dirty="0"/>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3" name="Text Placeholder 2">
            <a:extLst>
              <a:ext uri="{FF2B5EF4-FFF2-40B4-BE49-F238E27FC236}">
                <a16:creationId xmlns:a16="http://schemas.microsoft.com/office/drawing/2014/main" id="{36793F87-97DE-48B2-BCD8-905DFCDB6927}"/>
              </a:ext>
            </a:extLst>
          </p:cNvPr>
          <p:cNvSpPr>
            <a:spLocks noGrp="1"/>
          </p:cNvSpPr>
          <p:nvPr>
            <p:ph type="body" idx="1"/>
          </p:nvPr>
        </p:nvSpPr>
        <p:spPr>
          <a:xfrm>
            <a:off x="63814" y="1298021"/>
            <a:ext cx="2477400" cy="3202417"/>
          </a:xfr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marL="114300" indent="0">
              <a:buNone/>
            </a:pPr>
            <a:r>
              <a:rPr lang="en-US" sz="1600" dirty="0"/>
              <a:t>We looked deeper into  subject matter analysis.  </a:t>
            </a:r>
          </a:p>
          <a:p>
            <a:pPr>
              <a:buFont typeface="Wingdings" panose="05000000000000000000" pitchFamily="2" charset="2"/>
              <a:buChar char="v"/>
            </a:pPr>
            <a:r>
              <a:rPr lang="en-US" sz="1600" dirty="0"/>
              <a:t>Using the Bayes algorithm…  We targeted the topics “Economy” and “Microsoft” to predict the popularity of headlines containing the two topics. (separately)</a:t>
            </a:r>
          </a:p>
        </p:txBody>
      </p:sp>
      <p:sp>
        <p:nvSpPr>
          <p:cNvPr id="5" name="Title 4">
            <a:extLst>
              <a:ext uri="{FF2B5EF4-FFF2-40B4-BE49-F238E27FC236}">
                <a16:creationId xmlns:a16="http://schemas.microsoft.com/office/drawing/2014/main" id="{F70E22C7-1A38-4FE1-9CAB-3F74DBEBBA5A}"/>
              </a:ext>
            </a:extLst>
          </p:cNvPr>
          <p:cNvSpPr>
            <a:spLocks noGrp="1"/>
          </p:cNvSpPr>
          <p:nvPr>
            <p:ph type="title"/>
          </p:nvPr>
        </p:nvSpPr>
        <p:spPr>
          <a:xfrm>
            <a:off x="739675" y="398343"/>
            <a:ext cx="7784123" cy="662590"/>
          </a:xfrm>
        </p:spPr>
        <p:txBody>
          <a:bodyPr/>
          <a:lstStyle/>
          <a:p>
            <a:r>
              <a:rPr lang="en-US" sz="2800" b="1" dirty="0"/>
              <a:t>Summary of the Data Set : Descriptive Statistics</a:t>
            </a:r>
          </a:p>
        </p:txBody>
      </p:sp>
      <p:grpSp>
        <p:nvGrpSpPr>
          <p:cNvPr id="7" name="Google Shape;1199;p40">
            <a:extLst>
              <a:ext uri="{FF2B5EF4-FFF2-40B4-BE49-F238E27FC236}">
                <a16:creationId xmlns:a16="http://schemas.microsoft.com/office/drawing/2014/main" id="{F4922380-EA77-445B-813D-20662786ED1F}"/>
              </a:ext>
            </a:extLst>
          </p:cNvPr>
          <p:cNvGrpSpPr/>
          <p:nvPr/>
        </p:nvGrpSpPr>
        <p:grpSpPr>
          <a:xfrm>
            <a:off x="2190995" y="1296117"/>
            <a:ext cx="342882" cy="350068"/>
            <a:chOff x="3951850" y="2985350"/>
            <a:chExt cx="407950" cy="416500"/>
          </a:xfrm>
        </p:grpSpPr>
        <p:sp>
          <p:nvSpPr>
            <p:cNvPr id="8" name="Google Shape;1200;p40">
              <a:extLst>
                <a:ext uri="{FF2B5EF4-FFF2-40B4-BE49-F238E27FC236}">
                  <a16:creationId xmlns:a16="http://schemas.microsoft.com/office/drawing/2014/main" id="{81EFE5B1-A458-47A3-8B8F-9DD11431E6B0}"/>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1;p40">
              <a:extLst>
                <a:ext uri="{FF2B5EF4-FFF2-40B4-BE49-F238E27FC236}">
                  <a16:creationId xmlns:a16="http://schemas.microsoft.com/office/drawing/2014/main" id="{75AFC75C-AC5E-4D3D-93E6-61077DE61541}"/>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02;p40">
              <a:extLst>
                <a:ext uri="{FF2B5EF4-FFF2-40B4-BE49-F238E27FC236}">
                  <a16:creationId xmlns:a16="http://schemas.microsoft.com/office/drawing/2014/main" id="{FF134028-4A9C-4F72-96DD-DD24C3DFF885}"/>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3;p40">
              <a:extLst>
                <a:ext uri="{FF2B5EF4-FFF2-40B4-BE49-F238E27FC236}">
                  <a16:creationId xmlns:a16="http://schemas.microsoft.com/office/drawing/2014/main" id="{D8B97217-2299-487D-A7D7-872258BE7701}"/>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F3D2432E-A263-492B-8B38-B43C1095D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735" y="2090563"/>
            <a:ext cx="3038703" cy="2409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7729950-0415-40CC-B29D-EDBD668D9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152" y="2090563"/>
            <a:ext cx="3038702" cy="24098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B2B6B71-19B0-482C-A1C2-56D9C7F0A54D}"/>
              </a:ext>
            </a:extLst>
          </p:cNvPr>
          <p:cNvSpPr txBox="1"/>
          <p:nvPr/>
        </p:nvSpPr>
        <p:spPr>
          <a:xfrm>
            <a:off x="3795599" y="4500438"/>
            <a:ext cx="1012974" cy="523220"/>
          </a:xfrm>
          <a:prstGeom prst="rect">
            <a:avLst/>
          </a:prstGeom>
          <a:solidFill>
            <a:schemeClr val="accent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a:solidFill>
                  <a:schemeClr val="bg1"/>
                </a:solidFill>
              </a:rPr>
              <a:t>73% Accuracy</a:t>
            </a:r>
          </a:p>
        </p:txBody>
      </p:sp>
      <p:sp>
        <p:nvSpPr>
          <p:cNvPr id="15" name="TextBox 14">
            <a:extLst>
              <a:ext uri="{FF2B5EF4-FFF2-40B4-BE49-F238E27FC236}">
                <a16:creationId xmlns:a16="http://schemas.microsoft.com/office/drawing/2014/main" id="{F378626C-941C-45DE-92B6-B3DAC12FC2D1}"/>
              </a:ext>
            </a:extLst>
          </p:cNvPr>
          <p:cNvSpPr txBox="1"/>
          <p:nvPr/>
        </p:nvSpPr>
        <p:spPr>
          <a:xfrm>
            <a:off x="6948016" y="4500438"/>
            <a:ext cx="1012974" cy="523220"/>
          </a:xfrm>
          <a:prstGeom prst="rect">
            <a:avLst/>
          </a:prstGeom>
          <a:solidFill>
            <a:schemeClr val="accent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a:solidFill>
                  <a:schemeClr val="bg1"/>
                </a:solidFill>
              </a:rPr>
              <a:t>76.5% Accuracy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8934AD9-897F-4672-BC6F-57FB9EE0584D}"/>
              </a:ext>
            </a:extLst>
          </p:cNvPr>
          <p:cNvSpPr>
            <a:spLocks noGrp="1"/>
          </p:cNvSpPr>
          <p:nvPr>
            <p:ph type="ctrTitle"/>
          </p:nvPr>
        </p:nvSpPr>
        <p:spPr>
          <a:xfrm>
            <a:off x="845003" y="366954"/>
            <a:ext cx="7453993" cy="1207207"/>
          </a:xfr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sz="3600" b="1" dirty="0">
                <a:solidFill>
                  <a:schemeClr val="bg1"/>
                </a:solidFill>
              </a:rPr>
              <a:t>The sample data based on news popularity of two topics</a:t>
            </a:r>
          </a:p>
        </p:txBody>
      </p:sp>
      <p:sp>
        <p:nvSpPr>
          <p:cNvPr id="3" name="Slide Number Placeholder 2" hidden="1">
            <a:extLst>
              <a:ext uri="{FF2B5EF4-FFF2-40B4-BE49-F238E27FC236}">
                <a16:creationId xmlns:a16="http://schemas.microsoft.com/office/drawing/2014/main" id="{4EC7DBF0-18FB-47BA-B11D-90C965890139}"/>
              </a:ext>
            </a:extLst>
          </p:cNvPr>
          <p:cNvSpPr>
            <a:spLocks noGrp="1"/>
          </p:cNvSpPr>
          <p:nvPr>
            <p:ph type="sldNum" idx="4294967295"/>
          </p:nvPr>
        </p:nvSpPr>
        <p:spPr>
          <a:xfrm>
            <a:off x="8586575" y="-11875"/>
            <a:ext cx="557400" cy="547800"/>
          </a:xfrm>
        </p:spPr>
        <p:txBody>
          <a:bodyPr/>
          <a:lstStyle/>
          <a:p>
            <a:pPr marL="0" lvl="0" indent="0" algn="ctr" rtl="0">
              <a:spcBef>
                <a:spcPts val="0"/>
              </a:spcBef>
              <a:spcAft>
                <a:spcPts val="600"/>
              </a:spcAft>
              <a:buNone/>
            </a:pPr>
            <a:fld id="{00000000-1234-1234-1234-123412341234}" type="slidenum">
              <a:rPr lang="en" smtClean="0"/>
              <a:pPr marL="0" lvl="0" indent="0" algn="ctr" rtl="0">
                <a:spcBef>
                  <a:spcPts val="0"/>
                </a:spcBef>
                <a:spcAft>
                  <a:spcPts val="600"/>
                </a:spcAft>
                <a:buNone/>
              </a:pPr>
              <a:t>6</a:t>
            </a:fld>
            <a:endParaRPr lang="en"/>
          </a:p>
        </p:txBody>
      </p:sp>
      <p:pic>
        <p:nvPicPr>
          <p:cNvPr id="16" name="Picture 6">
            <a:extLst>
              <a:ext uri="{FF2B5EF4-FFF2-40B4-BE49-F238E27FC236}">
                <a16:creationId xmlns:a16="http://schemas.microsoft.com/office/drawing/2014/main" id="{F233DAE1-5F4E-4D34-8271-DAD02FCC3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1549" y="2086124"/>
            <a:ext cx="2645503" cy="17389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FEB4363E-C6A1-4557-973A-B9F9424E0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023" y="2096942"/>
            <a:ext cx="2630744" cy="17519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6BB6C135-1CB3-4BE7-8477-D2BC60063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3908" y="2113834"/>
            <a:ext cx="2645501" cy="17300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66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947" name="Google Shape;947;p31"/>
          <p:cNvGrpSpPr/>
          <p:nvPr/>
        </p:nvGrpSpPr>
        <p:grpSpPr>
          <a:xfrm>
            <a:off x="5410967" y="1623691"/>
            <a:ext cx="3175786" cy="3162994"/>
            <a:chOff x="5632317" y="1189775"/>
            <a:chExt cx="3305700" cy="3292385"/>
          </a:xfrm>
        </p:grpSpPr>
        <p:sp>
          <p:nvSpPr>
            <p:cNvPr id="948" name="Google Shape;948;p31"/>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rgbClr val="FFFFFF"/>
                  </a:solidFill>
                  <a:latin typeface="Titillium Web"/>
                  <a:ea typeface="Titillium Web"/>
                  <a:cs typeface="Titillium Web"/>
                  <a:sym typeface="Titillium Web"/>
                </a:rPr>
                <a:t>#3</a:t>
              </a:r>
              <a:endParaRPr dirty="0">
                <a:solidFill>
                  <a:srgbClr val="FFFFFF"/>
                </a:solidFill>
                <a:latin typeface="Titillium Web"/>
                <a:ea typeface="Titillium Web"/>
                <a:cs typeface="Titillium Web"/>
                <a:sym typeface="Titillium Web"/>
              </a:endParaRPr>
            </a:p>
          </p:txBody>
        </p:sp>
        <p:sp>
          <p:nvSpPr>
            <p:cNvPr id="949" name="Google Shape;949;p31"/>
            <p:cNvSpPr txBox="1"/>
            <p:nvPr/>
          </p:nvSpPr>
          <p:spPr>
            <a:xfrm>
              <a:off x="6142233" y="2057125"/>
              <a:ext cx="2236200" cy="2425035"/>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rgbClr val="FFFFFF"/>
                  </a:solidFill>
                  <a:latin typeface="Titillium Web"/>
                  <a:ea typeface="Titillium Web"/>
                  <a:cs typeface="Titillium Web"/>
                  <a:sym typeface="Titillium Web"/>
                </a:rPr>
                <a:t>Our team knew that th</a:t>
              </a:r>
              <a:r>
                <a:rPr lang="en-US" dirty="0">
                  <a:solidFill>
                    <a:srgbClr val="FFFFFF"/>
                  </a:solidFill>
                  <a:latin typeface="Titillium Web"/>
                  <a:ea typeface="Titillium Web"/>
                  <a:cs typeface="Titillium Web"/>
                  <a:sym typeface="Titillium Web"/>
                </a:rPr>
                <a:t>is algorithm could be challenging but understood that the possibility to discover probabilities through out the data set could drastically improve our strategic marketing.</a:t>
              </a:r>
              <a:endParaRPr dirty="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162788"/>
            <a:chOff x="0" y="1189989"/>
            <a:chExt cx="3546900" cy="3292171"/>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tillium Web"/>
                  <a:ea typeface="Titillium Web"/>
                  <a:cs typeface="Titillium Web"/>
                  <a:sym typeface="Titillium Web"/>
                </a:rPr>
                <a:t>#1</a:t>
              </a:r>
              <a:endParaRPr dirty="0">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425035"/>
            </a:xfrm>
            <a:prstGeom prst="rect">
              <a:avLst/>
            </a:prstGeom>
            <a:solidFill>
              <a:schemeClr val="accent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rgbClr val="FFFFFF"/>
                  </a:solidFill>
                  <a:latin typeface="Titillium Web"/>
                  <a:ea typeface="Titillium Web"/>
                  <a:cs typeface="Titillium Web"/>
                  <a:sym typeface="Titillium Web"/>
                </a:rPr>
                <a:t>“Bayesian classifiers are best applied to problems in which the information from numerous attributes should be considered simultaneously in order to estimate the overall probability of an outcome…”</a:t>
              </a:r>
            </a:p>
          </p:txBody>
        </p:sp>
      </p:grpSp>
      <p:grpSp>
        <p:nvGrpSpPr>
          <p:cNvPr id="953" name="Google Shape;953;p31"/>
          <p:cNvGrpSpPr/>
          <p:nvPr/>
        </p:nvGrpSpPr>
        <p:grpSpPr>
          <a:xfrm>
            <a:off x="2828497" y="1623691"/>
            <a:ext cx="3175786" cy="3162994"/>
            <a:chOff x="2944204" y="1189775"/>
            <a:chExt cx="3305700" cy="3292385"/>
          </a:xfrm>
        </p:grpSpPr>
        <p:sp>
          <p:nvSpPr>
            <p:cNvPr id="954" name="Google Shape;954;p31"/>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rgbClr val="FFFFFF"/>
                  </a:solidFill>
                  <a:latin typeface="Titillium Web"/>
                  <a:ea typeface="Titillium Web"/>
                  <a:cs typeface="Titillium Web"/>
                  <a:sym typeface="Titillium Web"/>
                </a:rPr>
                <a:t>#2</a:t>
              </a:r>
              <a:endParaRPr dirty="0">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425035"/>
            </a:xfrm>
            <a:prstGeom prst="rect">
              <a:avLst/>
            </a:prstGeom>
            <a:solidFill>
              <a:schemeClr val="accent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rgbClr val="FFFFFF"/>
                  </a:solidFill>
                  <a:latin typeface="Titillium Web"/>
                  <a:ea typeface="Titillium Web"/>
                  <a:cs typeface="Titillium Web"/>
                  <a:sym typeface="Titillium Web"/>
                </a:rPr>
                <a:t>“Bayesian probability theory is rooted in the idea that the estimated likelihood of an event, or potential outcome, should be based on the evidence at hand across multiple trials or opportunities for the event to occur “</a:t>
              </a:r>
              <a:endParaRPr dirty="0">
                <a:solidFill>
                  <a:srgbClr val="FFFFFF"/>
                </a:solidFill>
                <a:latin typeface="Titillium Web"/>
                <a:ea typeface="Titillium Web"/>
                <a:cs typeface="Titillium Web"/>
                <a:sym typeface="Titillium Web"/>
              </a:endParaRPr>
            </a:p>
          </p:txBody>
        </p:sp>
      </p:grpSp>
      <p:sp>
        <p:nvSpPr>
          <p:cNvPr id="13" name="Google Shape;821;p21">
            <a:extLst>
              <a:ext uri="{FF2B5EF4-FFF2-40B4-BE49-F238E27FC236}">
                <a16:creationId xmlns:a16="http://schemas.microsoft.com/office/drawing/2014/main" id="{3B11275D-00DF-4238-8207-33A9030271CA}"/>
              </a:ext>
            </a:extLst>
          </p:cNvPr>
          <p:cNvSpPr txBox="1">
            <a:spLocks noGrp="1"/>
          </p:cNvSpPr>
          <p:nvPr>
            <p:ph type="title"/>
          </p:nvPr>
        </p:nvSpPr>
        <p:spPr>
          <a:xfrm>
            <a:off x="629606" y="0"/>
            <a:ext cx="7785732" cy="7159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700" b="1" dirty="0"/>
              <a:t>Why the Bayes algorithm was chosen for our model</a:t>
            </a:r>
            <a:endParaRPr sz="2700" b="1" dirty="0"/>
          </a:p>
        </p:txBody>
      </p:sp>
      <p:sp>
        <p:nvSpPr>
          <p:cNvPr id="15" name="TextBox 14">
            <a:extLst>
              <a:ext uri="{FF2B5EF4-FFF2-40B4-BE49-F238E27FC236}">
                <a16:creationId xmlns:a16="http://schemas.microsoft.com/office/drawing/2014/main" id="{D4DA14A3-A58B-4D95-BD61-E41EC2CF2F5A}"/>
              </a:ext>
            </a:extLst>
          </p:cNvPr>
          <p:cNvSpPr txBox="1"/>
          <p:nvPr/>
        </p:nvSpPr>
        <p:spPr>
          <a:xfrm>
            <a:off x="149646" y="4909060"/>
            <a:ext cx="5519634" cy="307777"/>
          </a:xfrm>
          <a:prstGeom prst="rect">
            <a:avLst/>
          </a:prstGeom>
          <a:noFill/>
        </p:spPr>
        <p:txBody>
          <a:bodyPr wrap="square" rtlCol="0">
            <a:spAutoFit/>
          </a:bodyPr>
          <a:lstStyle/>
          <a:p>
            <a:r>
              <a:rPr lang="en-US" sz="700" u="sng" dirty="0">
                <a:solidFill>
                  <a:schemeClr val="bg1"/>
                </a:solidFill>
                <a:effectLst/>
              </a:rPr>
              <a:t>Source: Lantz, B. (2019). </a:t>
            </a:r>
            <a:r>
              <a:rPr lang="en-US" sz="700" i="1" u="sng" dirty="0">
                <a:solidFill>
                  <a:schemeClr val="bg1"/>
                </a:solidFill>
                <a:effectLst/>
              </a:rPr>
              <a:t>Machine learning with R: Expert techniques for predictive modeling</a:t>
            </a:r>
            <a:r>
              <a:rPr lang="en-US" sz="700" u="sng" dirty="0">
                <a:solidFill>
                  <a:schemeClr val="bg1"/>
                </a:solidFill>
                <a:effectLst/>
              </a:rPr>
              <a:t>. Birmingham: </a:t>
            </a:r>
            <a:r>
              <a:rPr lang="en-US" sz="700" u="sng" dirty="0" err="1">
                <a:solidFill>
                  <a:schemeClr val="bg1"/>
                </a:solidFill>
                <a:effectLst/>
              </a:rPr>
              <a:t>Packt</a:t>
            </a:r>
            <a:r>
              <a:rPr lang="en-US" sz="700" u="sng" dirty="0">
                <a:solidFill>
                  <a:schemeClr val="bg1"/>
                </a:solidFill>
                <a:effectLst/>
              </a:rPr>
              <a:t> Publishing.</a:t>
            </a:r>
          </a:p>
          <a:p>
            <a:endParaRPr lang="en-US" sz="700" u="sng" dirty="0">
              <a:solidFill>
                <a:schemeClr val="bg1"/>
              </a:solidFill>
            </a:endParaRPr>
          </a:p>
        </p:txBody>
      </p:sp>
      <p:sp>
        <p:nvSpPr>
          <p:cNvPr id="16" name="Google Shape;786;p16">
            <a:extLst>
              <a:ext uri="{FF2B5EF4-FFF2-40B4-BE49-F238E27FC236}">
                <a16:creationId xmlns:a16="http://schemas.microsoft.com/office/drawing/2014/main" id="{B4F1157B-7334-41F1-9B2C-DC886F1BFCA2}"/>
              </a:ext>
            </a:extLst>
          </p:cNvPr>
          <p:cNvSpPr txBox="1">
            <a:spLocks/>
          </p:cNvSpPr>
          <p:nvPr/>
        </p:nvSpPr>
        <p:spPr>
          <a:xfrm>
            <a:off x="149646" y="906312"/>
            <a:ext cx="4107949" cy="539208"/>
          </a:xfrm>
          <a:prstGeom prst="rect">
            <a:avLst/>
          </a:prstGeom>
          <a:solidFill>
            <a:schemeClr val="accent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1pPr>
            <a:lvl2pPr marL="914400" marR="0" lvl="1"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2pPr>
            <a:lvl3pPr marL="1371600" marR="0" lvl="2"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3pPr>
            <a:lvl4pPr marL="1828800" marR="0" lvl="3"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4pPr>
            <a:lvl5pPr marL="2286000" marR="0" lvl="4"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5pPr>
            <a:lvl6pPr marL="2743200" marR="0" lvl="5"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6pPr>
            <a:lvl7pPr marL="3200400" marR="0" lvl="6"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7pPr>
            <a:lvl8pPr marL="3657600" marR="0" lvl="7"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8pPr>
            <a:lvl9pPr marL="4114800" marR="0" lvl="8"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9pPr>
          </a:lstStyle>
          <a:p>
            <a:pPr marL="0" indent="0">
              <a:buClr>
                <a:schemeClr val="dk1"/>
              </a:buClr>
              <a:buSzPts val="1100"/>
              <a:buFont typeface="Arial"/>
              <a:buNone/>
            </a:pPr>
            <a:r>
              <a:rPr lang="en-US" sz="1600" dirty="0"/>
              <a:t>Our Data set is perfect for supervised learning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50"/>
                                        </p:tgtEl>
                                        <p:attrNameLst>
                                          <p:attrName>style.visibility</p:attrName>
                                        </p:attrNameLst>
                                      </p:cBhvr>
                                      <p:to>
                                        <p:strVal val="visible"/>
                                      </p:to>
                                    </p:set>
                                    <p:animEffect transition="in" filter="fade">
                                      <p:cBhvr>
                                        <p:cTn id="7" dur="1000"/>
                                        <p:tgtEl>
                                          <p:spTgt spid="950"/>
                                        </p:tgtEl>
                                      </p:cBhvr>
                                    </p:animEffect>
                                    <p:anim calcmode="lin" valueType="num">
                                      <p:cBhvr>
                                        <p:cTn id="8" dur="1000" fill="hold"/>
                                        <p:tgtEl>
                                          <p:spTgt spid="950"/>
                                        </p:tgtEl>
                                        <p:attrNameLst>
                                          <p:attrName>ppt_x</p:attrName>
                                        </p:attrNameLst>
                                      </p:cBhvr>
                                      <p:tavLst>
                                        <p:tav tm="0">
                                          <p:val>
                                            <p:strVal val="#ppt_x"/>
                                          </p:val>
                                        </p:tav>
                                        <p:tav tm="100000">
                                          <p:val>
                                            <p:strVal val="#ppt_x"/>
                                          </p:val>
                                        </p:tav>
                                      </p:tavLst>
                                    </p:anim>
                                    <p:anim calcmode="lin" valueType="num">
                                      <p:cBhvr>
                                        <p:cTn id="9" dur="1000" fill="hold"/>
                                        <p:tgtEl>
                                          <p:spTgt spid="9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53"/>
                                        </p:tgtEl>
                                        <p:attrNameLst>
                                          <p:attrName>style.visibility</p:attrName>
                                        </p:attrNameLst>
                                      </p:cBhvr>
                                      <p:to>
                                        <p:strVal val="visible"/>
                                      </p:to>
                                    </p:set>
                                    <p:animEffect transition="in" filter="fade">
                                      <p:cBhvr>
                                        <p:cTn id="14" dur="1000"/>
                                        <p:tgtEl>
                                          <p:spTgt spid="953"/>
                                        </p:tgtEl>
                                      </p:cBhvr>
                                    </p:animEffect>
                                    <p:anim calcmode="lin" valueType="num">
                                      <p:cBhvr>
                                        <p:cTn id="15" dur="1000" fill="hold"/>
                                        <p:tgtEl>
                                          <p:spTgt spid="953"/>
                                        </p:tgtEl>
                                        <p:attrNameLst>
                                          <p:attrName>ppt_x</p:attrName>
                                        </p:attrNameLst>
                                      </p:cBhvr>
                                      <p:tavLst>
                                        <p:tav tm="0">
                                          <p:val>
                                            <p:strVal val="#ppt_x"/>
                                          </p:val>
                                        </p:tav>
                                        <p:tav tm="100000">
                                          <p:val>
                                            <p:strVal val="#ppt_x"/>
                                          </p:val>
                                        </p:tav>
                                      </p:tavLst>
                                    </p:anim>
                                    <p:anim calcmode="lin" valueType="num">
                                      <p:cBhvr>
                                        <p:cTn id="16" dur="1000" fill="hold"/>
                                        <p:tgtEl>
                                          <p:spTgt spid="95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47"/>
                                        </p:tgtEl>
                                        <p:attrNameLst>
                                          <p:attrName>style.visibility</p:attrName>
                                        </p:attrNameLst>
                                      </p:cBhvr>
                                      <p:to>
                                        <p:strVal val="visible"/>
                                      </p:to>
                                    </p:set>
                                    <p:animEffect transition="in" filter="fade">
                                      <p:cBhvr>
                                        <p:cTn id="21" dur="1000"/>
                                        <p:tgtEl>
                                          <p:spTgt spid="947"/>
                                        </p:tgtEl>
                                      </p:cBhvr>
                                    </p:animEffect>
                                    <p:anim calcmode="lin" valueType="num">
                                      <p:cBhvr>
                                        <p:cTn id="22" dur="1000" fill="hold"/>
                                        <p:tgtEl>
                                          <p:spTgt spid="947"/>
                                        </p:tgtEl>
                                        <p:attrNameLst>
                                          <p:attrName>ppt_x</p:attrName>
                                        </p:attrNameLst>
                                      </p:cBhvr>
                                      <p:tavLst>
                                        <p:tav tm="0">
                                          <p:val>
                                            <p:strVal val="#ppt_x"/>
                                          </p:val>
                                        </p:tav>
                                        <p:tav tm="100000">
                                          <p:val>
                                            <p:strVal val="#ppt_x"/>
                                          </p:val>
                                        </p:tav>
                                      </p:tavLst>
                                    </p:anim>
                                    <p:anim calcmode="lin" valueType="num">
                                      <p:cBhvr>
                                        <p:cTn id="23" dur="1000" fill="hold"/>
                                        <p:tgtEl>
                                          <p:spTgt spid="9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How is our model useful?</a:t>
            </a:r>
            <a:endParaRPr b="1" dirty="0"/>
          </a:p>
        </p:txBody>
      </p:sp>
      <p:sp>
        <p:nvSpPr>
          <p:cNvPr id="808" name="Google Shape;808;p19"/>
          <p:cNvSpPr txBox="1">
            <a:spLocks noGrp="1"/>
          </p:cNvSpPr>
          <p:nvPr>
            <p:ph type="subTitle" idx="1"/>
          </p:nvPr>
        </p:nvSpPr>
        <p:spPr>
          <a:xfrm>
            <a:off x="448270" y="1828742"/>
            <a:ext cx="7772400" cy="1159801"/>
          </a:xfrm>
          <a:prstGeom prst="rect">
            <a:avLst/>
          </a:prstGeom>
          <a:solidFill>
            <a:schemeClr val="accent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1">
                    <a:lumMod val="85000"/>
                  </a:schemeClr>
                </a:solidFill>
              </a:rPr>
              <a:t>With our model, our company will now be able to strategically market ourselves online. With the information collected + the interchangeable factors like “economy” or “Microsoft”, our company can now predict the popularity of our media posts. </a:t>
            </a:r>
            <a:endParaRPr dirty="0">
              <a:solidFill>
                <a:schemeClr val="bg1">
                  <a:lumMod val="85000"/>
                </a:schemeClr>
              </a:solidFill>
            </a:endParaRPr>
          </a:p>
        </p:txBody>
      </p:sp>
      <p:sp>
        <p:nvSpPr>
          <p:cNvPr id="6" name="TextBox 5">
            <a:extLst>
              <a:ext uri="{FF2B5EF4-FFF2-40B4-BE49-F238E27FC236}">
                <a16:creationId xmlns:a16="http://schemas.microsoft.com/office/drawing/2014/main" id="{F6D78B5B-924E-453A-8990-E7B70BEDEF6F}"/>
              </a:ext>
            </a:extLst>
          </p:cNvPr>
          <p:cNvSpPr txBox="1"/>
          <p:nvPr/>
        </p:nvSpPr>
        <p:spPr>
          <a:xfrm>
            <a:off x="448270" y="3288648"/>
            <a:ext cx="7772400" cy="646331"/>
          </a:xfrm>
          <a:prstGeom prst="rect">
            <a:avLst/>
          </a:pr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sz="1800" dirty="0">
                <a:solidFill>
                  <a:schemeClr val="bg1">
                    <a:lumMod val="85000"/>
                  </a:schemeClr>
                </a:solidFill>
                <a:latin typeface="Titillium Web" panose="020B0604020202020204" charset="0"/>
              </a:rPr>
              <a:t>Furthermore, we now have clarity of which types of headlines succeed across the 3 platforms.</a:t>
            </a:r>
            <a:endParaRPr lang="en-US" sz="1800" dirty="0">
              <a:latin typeface="Titillium Web"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TotalTime>
  <Words>449</Words>
  <Application>Microsoft Macintosh PowerPoint</Application>
  <PresentationFormat>On-screen Show (16:9)</PresentationFormat>
  <Paragraphs>64</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Titillium Web ExtraLight</vt:lpstr>
      <vt:lpstr>Wingdings</vt:lpstr>
      <vt:lpstr>Arial</vt:lpstr>
      <vt:lpstr>Titillium Web</vt:lpstr>
      <vt:lpstr>Thaliard template</vt:lpstr>
      <vt:lpstr>Project on Bayesian algorithm Machine learning method</vt:lpstr>
      <vt:lpstr>How can we predict the popularity of our media posts? </vt:lpstr>
      <vt:lpstr>Our Data Set and Naive Bayes</vt:lpstr>
      <vt:lpstr>Summary of the Data Set : Descriptive Statistics</vt:lpstr>
      <vt:lpstr>Summary of the Data Set : Descriptive Statistics</vt:lpstr>
      <vt:lpstr>The sample data based on news popularity of two topics</vt:lpstr>
      <vt:lpstr>Why the Bayes algorithm was chosen for our model</vt:lpstr>
      <vt:lpstr>How is our model useful?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Josh Barnes</dc:creator>
  <cp:lastModifiedBy>tanzima sultana</cp:lastModifiedBy>
  <cp:revision>48</cp:revision>
  <dcterms:modified xsi:type="dcterms:W3CDTF">2021-07-22T19:53:59Z</dcterms:modified>
</cp:coreProperties>
</file>