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8" r:id="rId9"/>
    <p:sldId id="267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0660-6017-4FAA-8385-C15D694C10C8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553E-1B2E-413C-A89F-E418A6D1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8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0660-6017-4FAA-8385-C15D694C10C8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553E-1B2E-413C-A89F-E418A6D1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61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0660-6017-4FAA-8385-C15D694C10C8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553E-1B2E-413C-A89F-E418A6D1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73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0660-6017-4FAA-8385-C15D694C10C8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553E-1B2E-413C-A89F-E418A6D1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49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0660-6017-4FAA-8385-C15D694C10C8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553E-1B2E-413C-A89F-E418A6D1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8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0660-6017-4FAA-8385-C15D694C10C8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553E-1B2E-413C-A89F-E418A6D1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1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0660-6017-4FAA-8385-C15D694C10C8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553E-1B2E-413C-A89F-E418A6D1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22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0660-6017-4FAA-8385-C15D694C10C8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553E-1B2E-413C-A89F-E418A6D1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3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0660-6017-4FAA-8385-C15D694C10C8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553E-1B2E-413C-A89F-E418A6D1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58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0660-6017-4FAA-8385-C15D694C10C8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553E-1B2E-413C-A89F-E418A6D1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5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0660-6017-4FAA-8385-C15D694C10C8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553E-1B2E-413C-A89F-E418A6D1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3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0660-6017-4FAA-8385-C15D694C10C8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553E-1B2E-413C-A89F-E418A6D1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23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0660-6017-4FAA-8385-C15D694C10C8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553E-1B2E-413C-A89F-E418A6D1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0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F5D0660-6017-4FAA-8385-C15D694C10C8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93C553E-1B2E-413C-A89F-E418A6D1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7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F5D0660-6017-4FAA-8385-C15D694C10C8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93C553E-1B2E-413C-A89F-E418A6D1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2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D14A8-3D85-43B6-A31F-F4C69F507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3441352"/>
          </a:xfrm>
        </p:spPr>
        <p:txBody>
          <a:bodyPr anchor="ctr"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</a:rPr>
              <a:t>Hierarchical Clustering for Seed Categorization</a:t>
            </a:r>
            <a:br>
              <a:rPr lang="en-US" b="1" i="0" dirty="0">
                <a:solidFill>
                  <a:schemeClr val="bg1"/>
                </a:solidFill>
                <a:effectLst/>
              </a:rPr>
            </a:br>
            <a:br>
              <a:rPr lang="en-US" b="1" i="0" dirty="0">
                <a:solidFill>
                  <a:schemeClr val="bg1"/>
                </a:solidFill>
                <a:effectLst/>
              </a:rPr>
            </a:br>
            <a:r>
              <a:rPr lang="en-US" sz="2000" b="1" i="0" dirty="0">
                <a:solidFill>
                  <a:schemeClr val="bg1"/>
                </a:solidFill>
                <a:effectLst/>
              </a:rPr>
              <a:t>CSE 6363 – Machine Learning</a:t>
            </a:r>
            <a:br>
              <a:rPr lang="en-US" sz="2000" b="1" i="0" dirty="0">
                <a:solidFill>
                  <a:schemeClr val="bg1"/>
                </a:solidFill>
                <a:effectLst/>
              </a:rPr>
            </a:br>
            <a:r>
              <a:rPr lang="en-US" sz="2000" b="1" i="0" dirty="0">
                <a:solidFill>
                  <a:schemeClr val="bg1"/>
                </a:solidFill>
                <a:effectLst/>
              </a:rPr>
              <a:t>Final Project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DCD26-C901-4AA6-8FEC-A22B126C4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1507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Tanzima Sultana</a:t>
            </a:r>
          </a:p>
          <a:p>
            <a:r>
              <a:rPr lang="en-US"/>
              <a:t>UTA ID - 1001759430</a:t>
            </a:r>
            <a:endParaRPr lang="en-US" dirty="0"/>
          </a:p>
          <a:p>
            <a:r>
              <a:rPr lang="en-US" dirty="0"/>
              <a:t>Dept.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986572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EB8CA87-984F-48B0-947C-3410225E9AEB}"/>
              </a:ext>
            </a:extLst>
          </p:cNvPr>
          <p:cNvSpPr txBox="1"/>
          <p:nvPr/>
        </p:nvSpPr>
        <p:spPr>
          <a:xfrm>
            <a:off x="989932" y="6174769"/>
            <a:ext cx="510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 1: Single Linkage, cluster = 3, K =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46F5A1-173C-4611-9C14-E1EC0FC3E7F6}"/>
              </a:ext>
            </a:extLst>
          </p:cNvPr>
          <p:cNvSpPr txBox="1"/>
          <p:nvPr/>
        </p:nvSpPr>
        <p:spPr>
          <a:xfrm>
            <a:off x="6289685" y="6152509"/>
            <a:ext cx="510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 2: Complete Linkage, cluster = 5, K = 5</a:t>
            </a:r>
          </a:p>
        </p:txBody>
      </p:sp>
      <p:pic>
        <p:nvPicPr>
          <p:cNvPr id="18" name="Content Placeholder 17" descr="Chart, scatter chart&#10;&#10;Description automatically generated">
            <a:extLst>
              <a:ext uri="{FF2B5EF4-FFF2-40B4-BE49-F238E27FC236}">
                <a16:creationId xmlns:a16="http://schemas.microsoft.com/office/drawing/2014/main" id="{4C0E32C6-230B-4ACA-91D2-7B6138F46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33" y="2407435"/>
            <a:ext cx="4910667" cy="3636963"/>
          </a:xfrm>
        </p:spPr>
      </p:pic>
      <p:pic>
        <p:nvPicPr>
          <p:cNvPr id="22" name="Picture 21" descr="Chart, scatter chart&#10;&#10;Description automatically generated">
            <a:extLst>
              <a:ext uri="{FF2B5EF4-FFF2-40B4-BE49-F238E27FC236}">
                <a16:creationId xmlns:a16="http://schemas.microsoft.com/office/drawing/2014/main" id="{9ED3D779-F602-44E9-8F31-9ED37E1ED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600" y="2407434"/>
            <a:ext cx="5392410" cy="363696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9612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06701-E249-4C65-93B8-66E124C01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8FFBF-D373-4617-A63D-23AF078D9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50000"/>
              </a:lnSpc>
            </a:pPr>
            <a:r>
              <a:rPr lang="en-US" dirty="0"/>
              <a:t>For different no of seed, different train-test accuracy.</a:t>
            </a:r>
          </a:p>
          <a:p>
            <a:pPr>
              <a:lnSpc>
                <a:spcPct val="150000"/>
              </a:lnSpc>
            </a:pPr>
            <a:r>
              <a:rPr lang="en-US" dirty="0"/>
              <a:t>Most of the cases, increasing number of cluster, increases accuracy.</a:t>
            </a:r>
          </a:p>
          <a:p>
            <a:pPr>
              <a:lnSpc>
                <a:spcPct val="150000"/>
              </a:lnSpc>
            </a:pPr>
            <a:r>
              <a:rPr lang="en-US" dirty="0"/>
              <a:t>For seed = [2], cluster = [4, 5], K = [5], train accuracy = 100%, test = 90%.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Sklearn</a:t>
            </a:r>
            <a:r>
              <a:rPr lang="en-US" dirty="0"/>
              <a:t> performs better.</a:t>
            </a:r>
          </a:p>
        </p:txBody>
      </p:sp>
    </p:spTree>
    <p:extLst>
      <p:ext uri="{BB962C8B-B14F-4D97-AF65-F5344CB8AC3E}">
        <p14:creationId xmlns:p14="http://schemas.microsoft.com/office/powerpoint/2010/main" val="2176514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7CCBE-C273-4933-A79E-CDB909EB6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39485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F80F-BAB4-4BF5-AB33-557A4486F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C14C1-5915-4D41-BB7C-942B7ED2C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2D3B45"/>
                </a:solidFill>
                <a:effectLst/>
              </a:rPr>
              <a:t>Hierarchical Clustering on the UCI seed dataset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D3B45"/>
                </a:solidFill>
              </a:rPr>
              <a:t>Apply n</a:t>
            </a:r>
            <a:r>
              <a:rPr lang="en-US" b="0" i="0" dirty="0">
                <a:solidFill>
                  <a:srgbClr val="2D3B45"/>
                </a:solidFill>
                <a:effectLst/>
              </a:rPr>
              <a:t>earest neighbor classification based on the cluster IDs to identify the species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415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38A9-38C5-457E-98AE-4D16C9F14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effectLst/>
              </a:rPr>
              <a:t>Hierarchical Clustering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Single Linkage Clustering – </a:t>
            </a:r>
            <a:r>
              <a:rPr lang="en-US" sz="1800" b="0" i="0" dirty="0">
                <a:effectLst/>
              </a:rPr>
              <a:t>the two </a:t>
            </a:r>
            <a:r>
              <a:rPr lang="en-US" sz="1800" i="0" dirty="0">
                <a:effectLst/>
              </a:rPr>
              <a:t>clusters</a:t>
            </a:r>
            <a:r>
              <a:rPr lang="en-US" sz="1800" b="0" i="0" dirty="0">
                <a:effectLst/>
              </a:rPr>
              <a:t> with the smallest </a:t>
            </a:r>
            <a:r>
              <a:rPr lang="en-US" sz="1800" i="1" dirty="0">
                <a:effectLst/>
              </a:rPr>
              <a:t>minimum</a:t>
            </a:r>
            <a:r>
              <a:rPr lang="en-US" sz="1800" b="0" i="0" dirty="0">
                <a:effectLst/>
              </a:rPr>
              <a:t> pairwise distance.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Complete Linkage Clustering - </a:t>
            </a:r>
            <a:r>
              <a:rPr lang="en-US" sz="1800" b="0" i="0" dirty="0">
                <a:effectLst/>
              </a:rPr>
              <a:t>smallest </a:t>
            </a:r>
            <a:r>
              <a:rPr lang="en-US" sz="1800" i="1" dirty="0">
                <a:effectLst/>
              </a:rPr>
              <a:t>maximum</a:t>
            </a:r>
            <a:r>
              <a:rPr lang="en-US" sz="1800" b="0" i="0" dirty="0">
                <a:effectLst/>
              </a:rPr>
              <a:t> pairwise distance.</a:t>
            </a:r>
          </a:p>
          <a:p>
            <a:pPr marL="400050">
              <a:lnSpc>
                <a:spcPct val="150000"/>
              </a:lnSpc>
            </a:pPr>
            <a:r>
              <a:rPr lang="en-US" dirty="0"/>
              <a:t>K Nearest Neighbor(KNN) – Choose K neighbors based on Euclidean distance.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0B6A42-4582-47DF-8CB9-D3BA9BB56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anchor="ctr"/>
          <a:lstStyle/>
          <a:p>
            <a:r>
              <a:rPr lang="en-US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1229451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8816F-DC7F-4C8C-AB15-55F4B2CB2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EE44D-5399-49E7-B4F4-7C75B5D71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effectLst/>
              </a:rPr>
              <a:t>Hierarchical Clustering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Calculate Euclidean distance between all nodes (train dataset).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Merge two nodes/clusters with the </a:t>
            </a:r>
            <a:r>
              <a:rPr lang="en-US" sz="1800" b="0" i="0" dirty="0">
                <a:effectLst/>
              </a:rPr>
              <a:t>smallest </a:t>
            </a:r>
            <a:r>
              <a:rPr lang="en-US" sz="1800" i="1" dirty="0">
                <a:effectLst/>
              </a:rPr>
              <a:t>minimum/maximum</a:t>
            </a:r>
            <a:r>
              <a:rPr lang="en-US" sz="1800" b="0" i="0" dirty="0">
                <a:effectLst/>
              </a:rPr>
              <a:t> pairwise distance.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Repeat this process until all the nodes are divided into given number of groups/clusters.</a:t>
            </a:r>
          </a:p>
        </p:txBody>
      </p:sp>
    </p:spTree>
    <p:extLst>
      <p:ext uri="{BB962C8B-B14F-4D97-AF65-F5344CB8AC3E}">
        <p14:creationId xmlns:p14="http://schemas.microsoft.com/office/powerpoint/2010/main" val="1820139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D6368-7E81-4B1F-9E22-749F3E398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222287"/>
            <a:ext cx="10770537" cy="4086046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KNN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For each test node, calculate Euclidean distance with all train nodes (used for clustering).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For each test node, find K nearest neighbors.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Assign the node with a cluster ID based on majority of its neighbor nodes belongs to which cluster.</a:t>
            </a:r>
          </a:p>
        </p:txBody>
      </p:sp>
    </p:spTree>
    <p:extLst>
      <p:ext uri="{BB962C8B-B14F-4D97-AF65-F5344CB8AC3E}">
        <p14:creationId xmlns:p14="http://schemas.microsoft.com/office/powerpoint/2010/main" val="1703253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C0E47-D464-43F6-A573-B682E2FA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3A60F-881E-47A5-9262-0029E55C7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UCI seeds dataset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123654"/>
                </a:solidFill>
                <a:effectLst/>
              </a:rPr>
              <a:t>3 different varieties of wheat: Kama, Rosa and Canadian.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123654"/>
                </a:solidFill>
              </a:rPr>
              <a:t>70 elements in each group. Total = 210</a:t>
            </a:r>
            <a:endParaRPr lang="en-US" b="0" i="0" dirty="0">
              <a:solidFill>
                <a:srgbClr val="123654"/>
              </a:solidFill>
              <a:effectLst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23654"/>
                </a:solidFill>
              </a:rPr>
              <a:t>Kama – 1 (1-70)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23654"/>
                </a:solidFill>
                <a:effectLst/>
              </a:rPr>
              <a:t>Rosa – 2 (71-140)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23654"/>
                </a:solidFill>
              </a:rPr>
              <a:t>Canadian – 3 (141-210)</a:t>
            </a:r>
            <a:endParaRPr lang="en-US" sz="1800" b="0" i="0" dirty="0">
              <a:solidFill>
                <a:srgbClr val="123654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123654"/>
                </a:solidFill>
              </a:rPr>
              <a:t>Train – 190, Test - 20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68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3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DA4FD-7F4A-4131-BE0E-2EA7BF2B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51" y="1512207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Results</a:t>
            </a:r>
            <a:br>
              <a:rPr lang="en-US" sz="4400" dirty="0"/>
            </a:br>
            <a:br>
              <a:rPr lang="en-US" sz="4400" dirty="0"/>
            </a:br>
            <a:r>
              <a:rPr lang="en-US" sz="2000" dirty="0"/>
              <a:t>Seed = [1, 2, 3]</a:t>
            </a:r>
            <a:br>
              <a:rPr lang="en-US" sz="2000" dirty="0"/>
            </a:br>
            <a:r>
              <a:rPr lang="en-US" sz="2000" dirty="0"/>
              <a:t>No of cluster – [3, 4, 5]</a:t>
            </a:r>
            <a:br>
              <a:rPr lang="en-US" sz="2000" dirty="0"/>
            </a:br>
            <a:r>
              <a:rPr lang="en-US" sz="2000" dirty="0"/>
              <a:t>K = [3, 5]</a:t>
            </a:r>
            <a:br>
              <a:rPr lang="en-US" sz="2000" dirty="0"/>
            </a:br>
            <a:br>
              <a:rPr lang="en-US" sz="2000" dirty="0"/>
            </a:br>
            <a:endParaRPr lang="en-US" sz="44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FA2F1F9-5242-4CDB-8E4A-18DA163112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7153464"/>
              </p:ext>
            </p:extLst>
          </p:nvPr>
        </p:nvGraphicFramePr>
        <p:xfrm>
          <a:off x="5280472" y="1512207"/>
          <a:ext cx="6268066" cy="4426256"/>
        </p:xfrm>
        <a:graphic>
          <a:graphicData uri="http://schemas.openxmlformats.org/drawingml/2006/table">
            <a:tbl>
              <a:tblPr firstRow="1" firstCol="1" bandRow="1"/>
              <a:tblGrid>
                <a:gridCol w="837949">
                  <a:extLst>
                    <a:ext uri="{9D8B030D-6E8A-4147-A177-3AD203B41FA5}">
                      <a16:colId xmlns:a16="http://schemas.microsoft.com/office/drawing/2014/main" val="3258163649"/>
                    </a:ext>
                  </a:extLst>
                </a:gridCol>
                <a:gridCol w="832188">
                  <a:extLst>
                    <a:ext uri="{9D8B030D-6E8A-4147-A177-3AD203B41FA5}">
                      <a16:colId xmlns:a16="http://schemas.microsoft.com/office/drawing/2014/main" val="1199087806"/>
                    </a:ext>
                  </a:extLst>
                </a:gridCol>
                <a:gridCol w="710157">
                  <a:extLst>
                    <a:ext uri="{9D8B030D-6E8A-4147-A177-3AD203B41FA5}">
                      <a16:colId xmlns:a16="http://schemas.microsoft.com/office/drawing/2014/main" val="3815511562"/>
                    </a:ext>
                  </a:extLst>
                </a:gridCol>
                <a:gridCol w="832188">
                  <a:extLst>
                    <a:ext uri="{9D8B030D-6E8A-4147-A177-3AD203B41FA5}">
                      <a16:colId xmlns:a16="http://schemas.microsoft.com/office/drawing/2014/main" val="4058784083"/>
                    </a:ext>
                  </a:extLst>
                </a:gridCol>
                <a:gridCol w="710157">
                  <a:extLst>
                    <a:ext uri="{9D8B030D-6E8A-4147-A177-3AD203B41FA5}">
                      <a16:colId xmlns:a16="http://schemas.microsoft.com/office/drawing/2014/main" val="2526355393"/>
                    </a:ext>
                  </a:extLst>
                </a:gridCol>
                <a:gridCol w="832188">
                  <a:extLst>
                    <a:ext uri="{9D8B030D-6E8A-4147-A177-3AD203B41FA5}">
                      <a16:colId xmlns:a16="http://schemas.microsoft.com/office/drawing/2014/main" val="1872780097"/>
                    </a:ext>
                  </a:extLst>
                </a:gridCol>
                <a:gridCol w="710157">
                  <a:extLst>
                    <a:ext uri="{9D8B030D-6E8A-4147-A177-3AD203B41FA5}">
                      <a16:colId xmlns:a16="http://schemas.microsoft.com/office/drawing/2014/main" val="1178467282"/>
                    </a:ext>
                  </a:extLst>
                </a:gridCol>
                <a:gridCol w="803082">
                  <a:extLst>
                    <a:ext uri="{9D8B030D-6E8A-4147-A177-3AD203B41FA5}">
                      <a16:colId xmlns:a16="http://schemas.microsoft.com/office/drawing/2014/main" val="2038170553"/>
                    </a:ext>
                  </a:extLst>
                </a:gridCol>
              </a:tblGrid>
              <a:tr h="549902">
                <a:tc rowSpan="4"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Seed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475" marR="141475" marT="70737" marB="707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Single Linkage Clustering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475" marR="141475" marT="70737" marB="707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KNN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475" marR="141475" marT="70737" marB="707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352852"/>
                  </a:ext>
                </a:extLst>
              </a:tr>
              <a:tr h="5499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of clusters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475" marR="141475" marT="70737" marB="707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187014"/>
                  </a:ext>
                </a:extLst>
              </a:tr>
              <a:tr h="5499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475" marR="141475" marT="70737" marB="707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475" marR="141475" marT="70737" marB="707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475" marR="141475" marT="70737" marB="707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103435"/>
                  </a:ext>
                </a:extLst>
              </a:tr>
              <a:tr h="396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Train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106" marR="106106" marT="1473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106" marR="106106" marT="1473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Train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106" marR="106106" marT="1473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106" marR="106106" marT="1473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Train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106" marR="106106" marT="1473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106" marR="106106" marT="1473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84355"/>
                  </a:ext>
                </a:extLst>
              </a:tr>
              <a:tr h="396650">
                <a:tc rowSpan="2"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475" marR="141475" marT="70737" marB="707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106" marR="106106" marT="1473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106" marR="106106" marT="1473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106" marR="106106" marT="1473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106" marR="106106" marT="1473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106" marR="106106" marT="1473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106" marR="106106" marT="1473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106" marR="106106" marT="1473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37169"/>
                  </a:ext>
                </a:extLst>
              </a:tr>
              <a:tr h="396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106" marR="106106" marT="1473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106" marR="106106" marT="1473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106" marR="106106" marT="1473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106" marR="106106" marT="1473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106" marR="106106" marT="1473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106" marR="106106" marT="1473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106" marR="106106" marT="1473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498582"/>
                  </a:ext>
                </a:extLst>
              </a:tr>
              <a:tr h="396650">
                <a:tc rowSpan="2"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475" marR="141475" marT="70737" marB="707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66.84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106" marR="106106" marT="1473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106" marR="106106" marT="1473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106" marR="106106" marT="1473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106" marR="106106" marT="1473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106" marR="106106" marT="1473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106" marR="106106" marT="1473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106" marR="106106" marT="1473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271371"/>
                  </a:ext>
                </a:extLst>
              </a:tr>
              <a:tr h="396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66.84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106" marR="106106" marT="1473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106" marR="106106" marT="1473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106" marR="106106" marT="1473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</a:t>
                      </a:r>
                      <a:endParaRPr lang="en-US" sz="2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106" marR="106106" marT="1473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106" marR="106106" marT="1473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</a:t>
                      </a:r>
                      <a:endParaRPr lang="en-US" sz="2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106" marR="106106" marT="1473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106" marR="106106" marT="1473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150204"/>
                  </a:ext>
                </a:extLst>
              </a:tr>
              <a:tr h="396650">
                <a:tc rowSpan="2"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475" marR="141475" marT="70737" marB="707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96.84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106" marR="106106" marT="1473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106" marR="106106" marT="1473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96.84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106" marR="106106" marT="1473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106" marR="106106" marT="1473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96.84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106" marR="106106" marT="1473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106" marR="106106" marT="1473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106" marR="106106" marT="1473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136870"/>
                  </a:ext>
                </a:extLst>
              </a:tr>
              <a:tr h="396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96.84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106" marR="106106" marT="1473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106" marR="106106" marT="1473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96.84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106" marR="106106" marT="1473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106" marR="106106" marT="1473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96.84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106" marR="106106" marT="1473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106" marR="106106" marT="1473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106" marR="106106" marT="1473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0750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B4CEFBC-CBA3-4CF8-A8E3-C2BD18F0364B}"/>
              </a:ext>
            </a:extLst>
          </p:cNvPr>
          <p:cNvSpPr txBox="1"/>
          <p:nvPr/>
        </p:nvSpPr>
        <p:spPr>
          <a:xfrm>
            <a:off x="5280472" y="6143946"/>
            <a:ext cx="636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1: Accuracy (%) of Single Linkage clustering</a:t>
            </a:r>
          </a:p>
        </p:txBody>
      </p:sp>
    </p:spTree>
    <p:extLst>
      <p:ext uri="{BB962C8B-B14F-4D97-AF65-F5344CB8AC3E}">
        <p14:creationId xmlns:p14="http://schemas.microsoft.com/office/powerpoint/2010/main" val="3474602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4E3A7E-F7A3-46EC-902B-F5BB2825BF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351490"/>
              </p:ext>
            </p:extLst>
          </p:nvPr>
        </p:nvGraphicFramePr>
        <p:xfrm>
          <a:off x="819150" y="2627430"/>
          <a:ext cx="10553702" cy="31532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6639">
                  <a:extLst>
                    <a:ext uri="{9D8B030D-6E8A-4147-A177-3AD203B41FA5}">
                      <a16:colId xmlns:a16="http://schemas.microsoft.com/office/drawing/2014/main" val="2466402419"/>
                    </a:ext>
                  </a:extLst>
                </a:gridCol>
                <a:gridCol w="1449393">
                  <a:extLst>
                    <a:ext uri="{9D8B030D-6E8A-4147-A177-3AD203B41FA5}">
                      <a16:colId xmlns:a16="http://schemas.microsoft.com/office/drawing/2014/main" val="217748249"/>
                    </a:ext>
                  </a:extLst>
                </a:gridCol>
                <a:gridCol w="1152200">
                  <a:extLst>
                    <a:ext uri="{9D8B030D-6E8A-4147-A177-3AD203B41FA5}">
                      <a16:colId xmlns:a16="http://schemas.microsoft.com/office/drawing/2014/main" val="527658578"/>
                    </a:ext>
                  </a:extLst>
                </a:gridCol>
                <a:gridCol w="1449394">
                  <a:extLst>
                    <a:ext uri="{9D8B030D-6E8A-4147-A177-3AD203B41FA5}">
                      <a16:colId xmlns:a16="http://schemas.microsoft.com/office/drawing/2014/main" val="2584281411"/>
                    </a:ext>
                  </a:extLst>
                </a:gridCol>
                <a:gridCol w="1149661">
                  <a:extLst>
                    <a:ext uri="{9D8B030D-6E8A-4147-A177-3AD203B41FA5}">
                      <a16:colId xmlns:a16="http://schemas.microsoft.com/office/drawing/2014/main" val="1728513768"/>
                    </a:ext>
                  </a:extLst>
                </a:gridCol>
                <a:gridCol w="1449393">
                  <a:extLst>
                    <a:ext uri="{9D8B030D-6E8A-4147-A177-3AD203B41FA5}">
                      <a16:colId xmlns:a16="http://schemas.microsoft.com/office/drawing/2014/main" val="3365412324"/>
                    </a:ext>
                  </a:extLst>
                </a:gridCol>
                <a:gridCol w="1298511">
                  <a:extLst>
                    <a:ext uri="{9D8B030D-6E8A-4147-A177-3AD203B41FA5}">
                      <a16:colId xmlns:a16="http://schemas.microsoft.com/office/drawing/2014/main" val="3635014455"/>
                    </a:ext>
                  </a:extLst>
                </a:gridCol>
                <a:gridCol w="1298511">
                  <a:extLst>
                    <a:ext uri="{9D8B030D-6E8A-4147-A177-3AD203B41FA5}">
                      <a16:colId xmlns:a16="http://schemas.microsoft.com/office/drawing/2014/main" val="831960153"/>
                    </a:ext>
                  </a:extLst>
                </a:gridCol>
              </a:tblGrid>
              <a:tr h="630650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Seed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733" marR="109733" marT="0" marB="0"/>
                </a:tc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 of clusters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733" marR="10973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KNN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733" marR="109733" marT="0" marB="0"/>
                </a:tc>
                <a:extLst>
                  <a:ext uri="{0D108BD9-81ED-4DB2-BD59-A6C34878D82A}">
                    <a16:rowId xmlns:a16="http://schemas.microsoft.com/office/drawing/2014/main" val="1776198467"/>
                  </a:ext>
                </a:extLst>
              </a:tr>
              <a:tr h="315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733" marR="10973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733" marR="10973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733" marR="10973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127663"/>
                  </a:ext>
                </a:extLst>
              </a:tr>
              <a:tr h="315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Clustering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733" marR="1097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Sklearn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733" marR="1097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Clustering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733" marR="1097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Sklearn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733" marR="1097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Clustering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733" marR="1097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Sklearn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733" marR="109733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428450"/>
                  </a:ext>
                </a:extLst>
              </a:tr>
              <a:tr h="315325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733" marR="1097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733" marR="1097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733" marR="1097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733" marR="1097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733" marR="1097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733" marR="1097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733" marR="1097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733" marR="109733" marT="0" marB="0"/>
                </a:tc>
                <a:extLst>
                  <a:ext uri="{0D108BD9-81ED-4DB2-BD59-A6C34878D82A}">
                    <a16:rowId xmlns:a16="http://schemas.microsoft.com/office/drawing/2014/main" val="3288204814"/>
                  </a:ext>
                </a:extLst>
              </a:tr>
              <a:tr h="315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733" marR="1097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733" marR="1097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733" marR="1097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733" marR="1097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733" marR="1097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733" marR="1097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733" marR="109733" marT="0" marB="0"/>
                </a:tc>
                <a:extLst>
                  <a:ext uri="{0D108BD9-81ED-4DB2-BD59-A6C34878D82A}">
                    <a16:rowId xmlns:a16="http://schemas.microsoft.com/office/drawing/2014/main" val="2239627313"/>
                  </a:ext>
                </a:extLst>
              </a:tr>
              <a:tr h="315325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733" marR="1097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733" marR="1097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733" marR="1097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733" marR="1097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733" marR="1097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733" marR="1097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733" marR="1097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733" marR="109733" marT="0" marB="0"/>
                </a:tc>
                <a:extLst>
                  <a:ext uri="{0D108BD9-81ED-4DB2-BD59-A6C34878D82A}">
                    <a16:rowId xmlns:a16="http://schemas.microsoft.com/office/drawing/2014/main" val="4187472560"/>
                  </a:ext>
                </a:extLst>
              </a:tr>
              <a:tr h="315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733" marR="1097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733" marR="1097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733" marR="1097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733" marR="1097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733" marR="1097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733" marR="1097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733" marR="109733" marT="0" marB="0"/>
                </a:tc>
                <a:extLst>
                  <a:ext uri="{0D108BD9-81ED-4DB2-BD59-A6C34878D82A}">
                    <a16:rowId xmlns:a16="http://schemas.microsoft.com/office/drawing/2014/main" val="60393286"/>
                  </a:ext>
                </a:extLst>
              </a:tr>
              <a:tr h="315325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733" marR="1097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733" marR="1097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733" marR="1097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733" marR="1097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733" marR="1097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733" marR="1097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733" marR="1097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733" marR="109733" marT="0" marB="0"/>
                </a:tc>
                <a:extLst>
                  <a:ext uri="{0D108BD9-81ED-4DB2-BD59-A6C34878D82A}">
                    <a16:rowId xmlns:a16="http://schemas.microsoft.com/office/drawing/2014/main" val="292425166"/>
                  </a:ext>
                </a:extLst>
              </a:tr>
              <a:tr h="315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733" marR="1097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733" marR="1097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733" marR="1097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733" marR="1097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733" marR="1097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733" marR="1097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733" marR="109733" marT="0" marB="0"/>
                </a:tc>
                <a:extLst>
                  <a:ext uri="{0D108BD9-81ED-4DB2-BD59-A6C34878D82A}">
                    <a16:rowId xmlns:a16="http://schemas.microsoft.com/office/drawing/2014/main" val="203775299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92E7079-EA69-4A8D-8C8F-3BDC7A303AE3}"/>
              </a:ext>
            </a:extLst>
          </p:cNvPr>
          <p:cNvSpPr txBox="1"/>
          <p:nvPr/>
        </p:nvSpPr>
        <p:spPr>
          <a:xfrm>
            <a:off x="3167866" y="5780680"/>
            <a:ext cx="6102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Table 2: Accuracy (%) comparison between Single Linkage and </a:t>
            </a:r>
            <a:r>
              <a:rPr lang="en-US" dirty="0" err="1"/>
              <a:t>Sklearn</a:t>
            </a:r>
            <a:r>
              <a:rPr lang="en-US" dirty="0"/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2231015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6C155C-8E7D-4CC8-AB60-EED7351AB2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901175"/>
              </p:ext>
            </p:extLst>
          </p:nvPr>
        </p:nvGraphicFramePr>
        <p:xfrm>
          <a:off x="904681" y="2548647"/>
          <a:ext cx="10382641" cy="33108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8077">
                  <a:extLst>
                    <a:ext uri="{9D8B030D-6E8A-4147-A177-3AD203B41FA5}">
                      <a16:colId xmlns:a16="http://schemas.microsoft.com/office/drawing/2014/main" val="1341551222"/>
                    </a:ext>
                  </a:extLst>
                </a:gridCol>
                <a:gridCol w="1131372">
                  <a:extLst>
                    <a:ext uri="{9D8B030D-6E8A-4147-A177-3AD203B41FA5}">
                      <a16:colId xmlns:a16="http://schemas.microsoft.com/office/drawing/2014/main" val="2000512900"/>
                    </a:ext>
                  </a:extLst>
                </a:gridCol>
                <a:gridCol w="1669032">
                  <a:extLst>
                    <a:ext uri="{9D8B030D-6E8A-4147-A177-3AD203B41FA5}">
                      <a16:colId xmlns:a16="http://schemas.microsoft.com/office/drawing/2014/main" val="1719157923"/>
                    </a:ext>
                  </a:extLst>
                </a:gridCol>
                <a:gridCol w="1131372">
                  <a:extLst>
                    <a:ext uri="{9D8B030D-6E8A-4147-A177-3AD203B41FA5}">
                      <a16:colId xmlns:a16="http://schemas.microsoft.com/office/drawing/2014/main" val="1244709639"/>
                    </a:ext>
                  </a:extLst>
                </a:gridCol>
                <a:gridCol w="1669032">
                  <a:extLst>
                    <a:ext uri="{9D8B030D-6E8A-4147-A177-3AD203B41FA5}">
                      <a16:colId xmlns:a16="http://schemas.microsoft.com/office/drawing/2014/main" val="1969958765"/>
                    </a:ext>
                  </a:extLst>
                </a:gridCol>
                <a:gridCol w="1131372">
                  <a:extLst>
                    <a:ext uri="{9D8B030D-6E8A-4147-A177-3AD203B41FA5}">
                      <a16:colId xmlns:a16="http://schemas.microsoft.com/office/drawing/2014/main" val="1938038336"/>
                    </a:ext>
                  </a:extLst>
                </a:gridCol>
                <a:gridCol w="1669032">
                  <a:extLst>
                    <a:ext uri="{9D8B030D-6E8A-4147-A177-3AD203B41FA5}">
                      <a16:colId xmlns:a16="http://schemas.microsoft.com/office/drawing/2014/main" val="3787331164"/>
                    </a:ext>
                  </a:extLst>
                </a:gridCol>
                <a:gridCol w="943352">
                  <a:extLst>
                    <a:ext uri="{9D8B030D-6E8A-4147-A177-3AD203B41FA5}">
                      <a16:colId xmlns:a16="http://schemas.microsoft.com/office/drawing/2014/main" val="985091894"/>
                    </a:ext>
                  </a:extLst>
                </a:gridCol>
              </a:tblGrid>
              <a:tr h="367869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Seed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071" marR="121071" marT="0" marB="0"/>
                </a:tc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 of clusters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071" marR="12107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KNN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071" marR="121071" marT="0" marB="0"/>
                </a:tc>
                <a:extLst>
                  <a:ext uri="{0D108BD9-81ED-4DB2-BD59-A6C34878D82A}">
                    <a16:rowId xmlns:a16="http://schemas.microsoft.com/office/drawing/2014/main" val="2243047299"/>
                  </a:ext>
                </a:extLst>
              </a:tr>
              <a:tr h="3678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071" marR="12107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071" marR="12107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071" marR="12107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578528"/>
                  </a:ext>
                </a:extLst>
              </a:tr>
              <a:tr h="3678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Single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071" marR="1210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Complete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071" marR="1210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Single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071" marR="1210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Complete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071" marR="1210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Single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071" marR="1210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Complete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071" marR="121071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820619"/>
                  </a:ext>
                </a:extLst>
              </a:tr>
              <a:tr h="367869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071" marR="1210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071" marR="1210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071" marR="1210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071" marR="1210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071" marR="1210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071" marR="1210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071" marR="1210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071" marR="121071" marT="0" marB="0"/>
                </a:tc>
                <a:extLst>
                  <a:ext uri="{0D108BD9-81ED-4DB2-BD59-A6C34878D82A}">
                    <a16:rowId xmlns:a16="http://schemas.microsoft.com/office/drawing/2014/main" val="1852830787"/>
                  </a:ext>
                </a:extLst>
              </a:tr>
              <a:tr h="3678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071" marR="1210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071" marR="1210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071" marR="1210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071" marR="1210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071" marR="1210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071" marR="1210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071" marR="121071" marT="0" marB="0"/>
                </a:tc>
                <a:extLst>
                  <a:ext uri="{0D108BD9-81ED-4DB2-BD59-A6C34878D82A}">
                    <a16:rowId xmlns:a16="http://schemas.microsoft.com/office/drawing/2014/main" val="3673872898"/>
                  </a:ext>
                </a:extLst>
              </a:tr>
              <a:tr h="367869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071" marR="1210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071" marR="1210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071" marR="1210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071" marR="1210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071" marR="1210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071" marR="1210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071" marR="1210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071" marR="121071" marT="0" marB="0"/>
                </a:tc>
                <a:extLst>
                  <a:ext uri="{0D108BD9-81ED-4DB2-BD59-A6C34878D82A}">
                    <a16:rowId xmlns:a16="http://schemas.microsoft.com/office/drawing/2014/main" val="903327310"/>
                  </a:ext>
                </a:extLst>
              </a:tr>
              <a:tr h="3678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071" marR="1210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071" marR="1210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071" marR="1210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071" marR="1210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071" marR="1210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071" marR="1210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071" marR="121071" marT="0" marB="0"/>
                </a:tc>
                <a:extLst>
                  <a:ext uri="{0D108BD9-81ED-4DB2-BD59-A6C34878D82A}">
                    <a16:rowId xmlns:a16="http://schemas.microsoft.com/office/drawing/2014/main" val="465099732"/>
                  </a:ext>
                </a:extLst>
              </a:tr>
              <a:tr h="367869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071" marR="1210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071" marR="1210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071" marR="1210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071" marR="1210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071" marR="1210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071" marR="1210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071" marR="1210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071" marR="121071" marT="0" marB="0"/>
                </a:tc>
                <a:extLst>
                  <a:ext uri="{0D108BD9-81ED-4DB2-BD59-A6C34878D82A}">
                    <a16:rowId xmlns:a16="http://schemas.microsoft.com/office/drawing/2014/main" val="2482853101"/>
                  </a:ext>
                </a:extLst>
              </a:tr>
              <a:tr h="3678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071" marR="1210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071" marR="1210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071" marR="1210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071" marR="1210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071" marR="1210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071" marR="1210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071" marR="121071" marT="0" marB="0"/>
                </a:tc>
                <a:extLst>
                  <a:ext uri="{0D108BD9-81ED-4DB2-BD59-A6C34878D82A}">
                    <a16:rowId xmlns:a16="http://schemas.microsoft.com/office/drawing/2014/main" val="7267919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1ED4902-4CA1-46F6-BCC9-241B5103C913}"/>
              </a:ext>
            </a:extLst>
          </p:cNvPr>
          <p:cNvSpPr txBox="1"/>
          <p:nvPr/>
        </p:nvSpPr>
        <p:spPr>
          <a:xfrm>
            <a:off x="3044576" y="5859468"/>
            <a:ext cx="6102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Table 3: Accuracy (%) comparison with between Single and Complete Linkage Clustering</a:t>
            </a:r>
          </a:p>
        </p:txBody>
      </p:sp>
    </p:spTree>
    <p:extLst>
      <p:ext uri="{BB962C8B-B14F-4D97-AF65-F5344CB8AC3E}">
        <p14:creationId xmlns:p14="http://schemas.microsoft.com/office/powerpoint/2010/main" val="1818049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160</TotalTime>
  <Words>562</Words>
  <Application>Microsoft Office PowerPoint</Application>
  <PresentationFormat>Widescreen</PresentationFormat>
  <Paragraphs>213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2</vt:lpstr>
      <vt:lpstr>Quotable</vt:lpstr>
      <vt:lpstr>Hierarchical Clustering for Seed Categorization  CSE 6363 – Machine Learning Final Project</vt:lpstr>
      <vt:lpstr>Problem</vt:lpstr>
      <vt:lpstr>Solution</vt:lpstr>
      <vt:lpstr>Implementation</vt:lpstr>
      <vt:lpstr>PowerPoint Presentation</vt:lpstr>
      <vt:lpstr>Dataset</vt:lpstr>
      <vt:lpstr>Results  Seed = [1, 2, 3] No of cluster – [3, 4, 5] K = [3, 5]  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Sultana, Tanzima</dc:creator>
  <cp:lastModifiedBy>Sultana, Tanzima</cp:lastModifiedBy>
  <cp:revision>110</cp:revision>
  <dcterms:created xsi:type="dcterms:W3CDTF">2021-05-11T18:38:26Z</dcterms:created>
  <dcterms:modified xsi:type="dcterms:W3CDTF">2021-05-14T16:56:38Z</dcterms:modified>
</cp:coreProperties>
</file>