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0" autoAdjust="0"/>
    <p:restoredTop sz="94660"/>
  </p:normalViewPr>
  <p:slideViewPr>
    <p:cSldViewPr snapToGrid="0">
      <p:cViewPr varScale="1">
        <p:scale>
          <a:sx n="104" d="100"/>
          <a:sy n="104" d="100"/>
        </p:scale>
        <p:origin x="126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586B75A-687E-405C-8A0B-8D00578BA2C3}" type="datetimeFigureOut">
              <a:rPr lang="en-US" dirty="0"/>
              <a:pPr/>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6/24/2023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6/24/2023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a:t>Fare clic per modificare lo stile del titolo dello schema</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6/24/2023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it-IT"/>
              <a:t>Fare clic per modificare lo stile del titolo dello schema</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8" name="Date Placeholder 7"/>
          <p:cNvSpPr>
            <a:spLocks noGrp="1"/>
          </p:cNvSpPr>
          <p:nvPr>
            <p:ph type="dt" sz="half" idx="10"/>
          </p:nvPr>
        </p:nvSpPr>
        <p:spPr/>
        <p:txBody>
          <a:bodyPr/>
          <a:lstStyle/>
          <a:p>
            <a:fld id="{5586B75A-687E-405C-8A0B-8D00578BA2C3}" type="datetimeFigureOut">
              <a:rPr lang="en-US" dirty="0"/>
              <a:pPr/>
              <a:t>6/24/2023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8" name="Date Placeholder 7"/>
          <p:cNvSpPr>
            <a:spLocks noGrp="1"/>
          </p:cNvSpPr>
          <p:nvPr>
            <p:ph type="dt" sz="half" idx="10"/>
          </p:nvPr>
        </p:nvSpPr>
        <p:spPr/>
        <p:txBody>
          <a:bodyPr/>
          <a:lstStyle/>
          <a:p>
            <a:fld id="{5586B75A-687E-405C-8A0B-8D00578BA2C3}" type="datetimeFigureOut">
              <a:rPr lang="en-US" dirty="0"/>
              <a:pPr/>
              <a:t>6/24/2023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6/24/2023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270D09-BD32-7E1B-3823-B06640414FE0}"/>
              </a:ext>
            </a:extLst>
          </p:cNvPr>
          <p:cNvSpPr>
            <a:spLocks noGrp="1"/>
          </p:cNvSpPr>
          <p:nvPr>
            <p:ph type="ctrTitle"/>
          </p:nvPr>
        </p:nvSpPr>
        <p:spPr/>
        <p:txBody>
          <a:bodyPr>
            <a:normAutofit/>
          </a:bodyPr>
          <a:lstStyle/>
          <a:p>
            <a:br>
              <a:rPr lang="it-IT" sz="6000" dirty="0">
                <a:effectLst/>
                <a:latin typeface="Calibri" panose="020F0502020204030204" pitchFamily="34" charset="0"/>
                <a:ea typeface="Calibri" panose="020F0502020204030204" pitchFamily="34" charset="0"/>
              </a:rPr>
            </a:br>
            <a:r>
              <a:rPr lang="it-IT" sz="6000" dirty="0">
                <a:effectLst/>
                <a:latin typeface="Arial" panose="020B0604020202020204" pitchFamily="34" charset="0"/>
                <a:ea typeface="Arial" panose="020B0604020202020204" pitchFamily="34" charset="0"/>
              </a:rPr>
              <a:t> </a:t>
            </a:r>
            <a:br>
              <a:rPr lang="it-IT" sz="2700" dirty="0">
                <a:effectLst/>
                <a:latin typeface="Calibri" panose="020F0502020204030204" pitchFamily="34" charset="0"/>
                <a:ea typeface="Calibri" panose="020F0502020204030204" pitchFamily="34" charset="0"/>
              </a:rPr>
            </a:br>
            <a:r>
              <a:rPr lang="it-IT" sz="2700" dirty="0">
                <a:effectLst/>
                <a:latin typeface="Arial" panose="020B0604020202020204" pitchFamily="34" charset="0"/>
                <a:ea typeface="Arial" panose="020B0604020202020204" pitchFamily="34" charset="0"/>
              </a:rPr>
              <a:t>Analisi stagionalità delle vendite del negozio di strumenti musicali “</a:t>
            </a:r>
            <a:r>
              <a:rPr lang="it-IT" sz="2700" dirty="0" err="1">
                <a:effectLst/>
                <a:latin typeface="Arial" panose="020B0604020202020204" pitchFamily="34" charset="0"/>
                <a:ea typeface="Arial" panose="020B0604020202020204" pitchFamily="34" charset="0"/>
              </a:rPr>
              <a:t>Toni&amp;Suoni</a:t>
            </a:r>
            <a:r>
              <a:rPr lang="it-IT" sz="2700" dirty="0">
                <a:effectLst/>
                <a:latin typeface="Arial" panose="020B0604020202020204" pitchFamily="34" charset="0"/>
                <a:ea typeface="Arial" panose="020B0604020202020204" pitchFamily="34" charset="0"/>
              </a:rPr>
              <a:t>”</a:t>
            </a:r>
            <a:endParaRPr lang="it-IT" sz="2700" dirty="0"/>
          </a:p>
        </p:txBody>
      </p:sp>
      <p:sp>
        <p:nvSpPr>
          <p:cNvPr id="3" name="Sottotitolo 2">
            <a:extLst>
              <a:ext uri="{FF2B5EF4-FFF2-40B4-BE49-F238E27FC236}">
                <a16:creationId xmlns:a16="http://schemas.microsoft.com/office/drawing/2014/main" id="{C352849C-E09E-9ED8-181F-919594D4F55B}"/>
              </a:ext>
            </a:extLst>
          </p:cNvPr>
          <p:cNvSpPr>
            <a:spLocks noGrp="1"/>
          </p:cNvSpPr>
          <p:nvPr>
            <p:ph type="subTitle" idx="1"/>
          </p:nvPr>
        </p:nvSpPr>
        <p:spPr>
          <a:xfrm>
            <a:off x="1069848" y="5102352"/>
            <a:ext cx="7315200" cy="914400"/>
          </a:xfrm>
        </p:spPr>
        <p:txBody>
          <a:bodyPr>
            <a:normAutofit/>
          </a:bodyPr>
          <a:lstStyle/>
          <a:p>
            <a:pPr>
              <a:lnSpc>
                <a:spcPts val="800"/>
              </a:lnSpc>
            </a:pPr>
            <a:r>
              <a:rPr lang="it-IT" sz="1400" dirty="0">
                <a:effectLst/>
                <a:latin typeface="Arial" panose="020B0604020202020204" pitchFamily="34" charset="0"/>
                <a:ea typeface="Arial" panose="020B0604020202020204" pitchFamily="34" charset="0"/>
              </a:rPr>
              <a:t>Università degli studi di Udine</a:t>
            </a:r>
            <a:endParaRPr lang="it-IT" sz="1400" dirty="0">
              <a:effectLst/>
              <a:latin typeface="Calibri" panose="020F0502020204030204" pitchFamily="34" charset="0"/>
              <a:ea typeface="Calibri" panose="020F0502020204030204" pitchFamily="34" charset="0"/>
            </a:endParaRPr>
          </a:p>
          <a:p>
            <a:pPr>
              <a:lnSpc>
                <a:spcPts val="800"/>
              </a:lnSpc>
            </a:pPr>
            <a:r>
              <a:rPr lang="it-IT" sz="1400" dirty="0">
                <a:effectLst/>
                <a:latin typeface="Arial" panose="020B0604020202020204" pitchFamily="34" charset="0"/>
                <a:ea typeface="Arial" panose="020B0604020202020204" pitchFamily="34" charset="0"/>
              </a:rPr>
              <a:t>Facoltà di IBML</a:t>
            </a:r>
            <a:endParaRPr lang="it-IT" sz="1400" dirty="0">
              <a:effectLst/>
              <a:latin typeface="Calibri" panose="020F0502020204030204" pitchFamily="34" charset="0"/>
              <a:ea typeface="Calibri" panose="020F0502020204030204" pitchFamily="34" charset="0"/>
            </a:endParaRPr>
          </a:p>
          <a:p>
            <a:pPr>
              <a:lnSpc>
                <a:spcPts val="800"/>
              </a:lnSpc>
            </a:pPr>
            <a:r>
              <a:rPr lang="it-IT" sz="1400" dirty="0">
                <a:effectLst/>
                <a:latin typeface="Arial" panose="020B0604020202020204" pitchFamily="34" charset="0"/>
                <a:ea typeface="Arial" panose="020B0604020202020204" pitchFamily="34" charset="0"/>
              </a:rPr>
              <a:t>Corso Fondamenti di Scienza dei Dati e Laboratorio [MA0682]</a:t>
            </a:r>
          </a:p>
          <a:p>
            <a:endParaRPr lang="it-IT" dirty="0"/>
          </a:p>
        </p:txBody>
      </p:sp>
      <p:sp>
        <p:nvSpPr>
          <p:cNvPr id="5" name="CasellaDiTesto 4">
            <a:extLst>
              <a:ext uri="{FF2B5EF4-FFF2-40B4-BE49-F238E27FC236}">
                <a16:creationId xmlns:a16="http://schemas.microsoft.com/office/drawing/2014/main" id="{DA306F33-240A-BBC2-5C3C-D23803A76859}"/>
              </a:ext>
            </a:extLst>
          </p:cNvPr>
          <p:cNvSpPr txBox="1"/>
          <p:nvPr/>
        </p:nvSpPr>
        <p:spPr>
          <a:xfrm>
            <a:off x="6640946" y="5190220"/>
            <a:ext cx="2650835" cy="738664"/>
          </a:xfrm>
          <a:prstGeom prst="rect">
            <a:avLst/>
          </a:prstGeom>
          <a:noFill/>
        </p:spPr>
        <p:txBody>
          <a:bodyPr wrap="square">
            <a:spAutoFit/>
          </a:bodyPr>
          <a:lstStyle/>
          <a:p>
            <a:r>
              <a:rPr lang="it-IT" sz="1400" dirty="0">
                <a:solidFill>
                  <a:schemeClr val="accent1">
                    <a:lumMod val="20000"/>
                    <a:lumOff val="80000"/>
                  </a:schemeClr>
                </a:solidFill>
                <a:latin typeface="Arial" panose="020B0604020202020204" pitchFamily="34" charset="0"/>
              </a:rPr>
              <a:t>Studente [MAT159263]</a:t>
            </a:r>
          </a:p>
          <a:p>
            <a:r>
              <a:rPr lang="it-IT" sz="1400" dirty="0">
                <a:solidFill>
                  <a:schemeClr val="accent1">
                    <a:lumMod val="20000"/>
                    <a:lumOff val="80000"/>
                  </a:schemeClr>
                </a:solidFill>
                <a:latin typeface="Arial" panose="020B0604020202020204" pitchFamily="34" charset="0"/>
              </a:rPr>
              <a:t>Fabio Massimo Lattanzio</a:t>
            </a:r>
          </a:p>
          <a:p>
            <a:r>
              <a:rPr lang="it-IT" sz="1400" dirty="0">
                <a:solidFill>
                  <a:schemeClr val="accent1">
                    <a:lumMod val="20000"/>
                    <a:lumOff val="80000"/>
                  </a:schemeClr>
                </a:solidFill>
                <a:latin typeface="Arial" panose="020B0604020202020204" pitchFamily="34" charset="0"/>
              </a:rPr>
              <a:t>Anno accademico 2022- 2023</a:t>
            </a:r>
          </a:p>
        </p:txBody>
      </p:sp>
    </p:spTree>
    <p:extLst>
      <p:ext uri="{BB962C8B-B14F-4D97-AF65-F5344CB8AC3E}">
        <p14:creationId xmlns:p14="http://schemas.microsoft.com/office/powerpoint/2010/main" val="4182380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17AB95-B58E-7F13-D6C6-648B5EF57D2A}"/>
              </a:ext>
            </a:extLst>
          </p:cNvPr>
          <p:cNvSpPr>
            <a:spLocks noGrp="1"/>
          </p:cNvSpPr>
          <p:nvPr>
            <p:ph type="title"/>
          </p:nvPr>
        </p:nvSpPr>
        <p:spPr/>
        <p:txBody>
          <a:bodyPr/>
          <a:lstStyle/>
          <a:p>
            <a: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t>ANALISI DEL DATASET</a:t>
            </a: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r>
              <a:rPr lang="it-IT" sz="1800" b="1" u="none" strike="noStrike" dirty="0">
                <a:solidFill>
                  <a:srgbClr val="0F6FC6"/>
                </a:solidFill>
                <a:effectLst/>
                <a:latin typeface="Calibri" panose="020F0502020204030204" pitchFamily="34" charset="0"/>
                <a:ea typeface="Calibri" panose="020F0502020204030204" pitchFamily="34" charset="0"/>
                <a:cs typeface="Cambria" panose="02040503050406030204" pitchFamily="18" charset="0"/>
              </a:rPr>
              <a:t>Analisi descrittiva </a:t>
            </a:r>
            <a:r>
              <a:rPr lang="it-IT" sz="1800" b="1" u="none" strike="noStrike" dirty="0" err="1">
                <a:solidFill>
                  <a:srgbClr val="0F6FC6"/>
                </a:solidFill>
                <a:effectLst/>
                <a:latin typeface="Calibri" panose="020F0502020204030204" pitchFamily="34" charset="0"/>
                <a:ea typeface="Calibri" panose="020F0502020204030204" pitchFamily="34" charset="0"/>
                <a:cs typeface="Cambria" panose="02040503050406030204" pitchFamily="18" charset="0"/>
              </a:rPr>
              <a:t>bivariata</a:t>
            </a:r>
            <a:br>
              <a:rPr lang="it-IT" sz="1800" b="1" u="none" strike="noStrike" dirty="0">
                <a:solidFill>
                  <a:srgbClr val="0F6FC6"/>
                </a:solidFill>
                <a:effectLst/>
                <a:latin typeface="Cambria" panose="02040503050406030204" pitchFamily="18" charset="0"/>
                <a:ea typeface="Cambria" panose="02040503050406030204" pitchFamily="18" charset="0"/>
                <a:cs typeface="Cambria" panose="02040503050406030204" pitchFamily="18" charset="0"/>
              </a:rPr>
            </a:b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endParaRPr lang="it-IT" dirty="0"/>
          </a:p>
        </p:txBody>
      </p:sp>
      <p:sp>
        <p:nvSpPr>
          <p:cNvPr id="9" name="CasellaDiTesto 8">
            <a:extLst>
              <a:ext uri="{FF2B5EF4-FFF2-40B4-BE49-F238E27FC236}">
                <a16:creationId xmlns:a16="http://schemas.microsoft.com/office/drawing/2014/main" id="{BD9A19FF-9DDA-F1AA-44F8-A72998A0DA17}"/>
              </a:ext>
            </a:extLst>
          </p:cNvPr>
          <p:cNvSpPr txBox="1"/>
          <p:nvPr/>
        </p:nvSpPr>
        <p:spPr>
          <a:xfrm>
            <a:off x="3724275" y="5361777"/>
            <a:ext cx="7413049" cy="830997"/>
          </a:xfrm>
          <a:prstGeom prst="rect">
            <a:avLst/>
          </a:prstGeom>
          <a:noFill/>
        </p:spPr>
        <p:txBody>
          <a:bodyPr wrap="square">
            <a:spAutoFit/>
          </a:bodyPr>
          <a:lstStyle/>
          <a:p>
            <a:r>
              <a:rPr lang="it-IT" sz="1200" dirty="0">
                <a:effectLst/>
                <a:latin typeface="Calibri" panose="020F0502020204030204" pitchFamily="34" charset="0"/>
                <a:ea typeface="Calibri" panose="020F0502020204030204" pitchFamily="34" charset="0"/>
              </a:rPr>
              <a:t>Approfondisco quindi l’analisi delle vendite andando a guardare la variabile Categoria che suddivide gli articoli del negozio in 5 serie: Accessori, Audio, Libri, Liuteria e Strumenti.</a:t>
            </a:r>
            <a:endParaRPr lang="it-IT" sz="1100" dirty="0">
              <a:effectLst/>
              <a:latin typeface="Calibri" panose="020F0502020204030204" pitchFamily="34" charset="0"/>
              <a:ea typeface="Calibri" panose="020F0502020204030204" pitchFamily="34" charset="0"/>
            </a:endParaRPr>
          </a:p>
          <a:p>
            <a:r>
              <a:rPr lang="it-IT" sz="1200" dirty="0">
                <a:effectLst/>
                <a:latin typeface="Calibri" panose="020F0502020204030204" pitchFamily="34" charset="0"/>
                <a:ea typeface="Calibri" panose="020F0502020204030204" pitchFamily="34" charset="0"/>
              </a:rPr>
              <a:t>Le informazioni degli indici sulla variabile </a:t>
            </a:r>
            <a:r>
              <a:rPr lang="it-IT" sz="1200" dirty="0" err="1">
                <a:effectLst/>
                <a:latin typeface="Calibri" panose="020F0502020204030204" pitchFamily="34" charset="0"/>
                <a:ea typeface="Calibri" panose="020F0502020204030204" pitchFamily="34" charset="0"/>
              </a:rPr>
              <a:t>Mese_Anno</a:t>
            </a:r>
            <a:r>
              <a:rPr lang="it-IT" sz="1200" dirty="0">
                <a:effectLst/>
                <a:latin typeface="Calibri" panose="020F0502020204030204" pitchFamily="34" charset="0"/>
                <a:ea typeface="Calibri" panose="020F0502020204030204" pitchFamily="34" charset="0"/>
              </a:rPr>
              <a:t> non sono significative. Analizzando un periodo di 53 mesi (corrispondenti a 4 anni e 5 mesi) si noterà infatti che media e mediana si posizionano al 27 mese. </a:t>
            </a:r>
            <a:endParaRPr lang="it-IT" sz="1100" dirty="0">
              <a:effectLst/>
              <a:latin typeface="Calibri" panose="020F0502020204030204" pitchFamily="34" charset="0"/>
              <a:ea typeface="Calibri" panose="020F0502020204030204" pitchFamily="34" charset="0"/>
            </a:endParaRPr>
          </a:p>
        </p:txBody>
      </p:sp>
      <p:sp>
        <p:nvSpPr>
          <p:cNvPr id="13" name="CasellaDiTesto 12">
            <a:extLst>
              <a:ext uri="{FF2B5EF4-FFF2-40B4-BE49-F238E27FC236}">
                <a16:creationId xmlns:a16="http://schemas.microsoft.com/office/drawing/2014/main" id="{A78085F9-ABB5-7272-5438-5D0EB9FF4DF0}"/>
              </a:ext>
            </a:extLst>
          </p:cNvPr>
          <p:cNvSpPr txBox="1"/>
          <p:nvPr/>
        </p:nvSpPr>
        <p:spPr>
          <a:xfrm>
            <a:off x="778451" y="324421"/>
            <a:ext cx="10965874" cy="461665"/>
          </a:xfrm>
          <a:prstGeom prst="rect">
            <a:avLst/>
          </a:prstGeom>
          <a:noFill/>
        </p:spPr>
        <p:txBody>
          <a:bodyPr wrap="square">
            <a:spAutoFit/>
          </a:bodyPr>
          <a:lstStyle/>
          <a:p>
            <a:r>
              <a:rPr lang="it-IT" sz="1200" dirty="0"/>
              <a:t>Conduco le analisi descrittive delle variabili contenute nel dataset Fatturato:</a:t>
            </a:r>
          </a:p>
          <a:p>
            <a:r>
              <a:rPr lang="it-IT" sz="1200" dirty="0"/>
              <a:t>plot(</a:t>
            </a:r>
            <a:r>
              <a:rPr lang="it-IT" sz="1200" dirty="0" err="1"/>
              <a:t>Fatturato$Mese_Anno</a:t>
            </a:r>
            <a:r>
              <a:rPr lang="it-IT" sz="1200" dirty="0"/>
              <a:t>, </a:t>
            </a:r>
            <a:r>
              <a:rPr lang="it-IT" sz="1200" dirty="0" err="1"/>
              <a:t>Fatturato$Importo</a:t>
            </a:r>
            <a:r>
              <a:rPr lang="it-IT" sz="1200" dirty="0"/>
              <a:t>)</a:t>
            </a:r>
          </a:p>
        </p:txBody>
      </p:sp>
      <p:pic>
        <p:nvPicPr>
          <p:cNvPr id="14" name="Immagine 13">
            <a:extLst>
              <a:ext uri="{FF2B5EF4-FFF2-40B4-BE49-F238E27FC236}">
                <a16:creationId xmlns:a16="http://schemas.microsoft.com/office/drawing/2014/main" id="{66B2A54A-EE42-A300-BEC8-EC089F6B43B1}"/>
              </a:ext>
            </a:extLst>
          </p:cNvPr>
          <p:cNvPicPr>
            <a:picLocks noChangeAspect="1"/>
          </p:cNvPicPr>
          <p:nvPr/>
        </p:nvPicPr>
        <p:blipFill>
          <a:blip r:embed="rId2"/>
          <a:stretch>
            <a:fillRect/>
          </a:stretch>
        </p:blipFill>
        <p:spPr>
          <a:xfrm>
            <a:off x="3621230" y="804464"/>
            <a:ext cx="7516094" cy="4219562"/>
          </a:xfrm>
          <a:prstGeom prst="rect">
            <a:avLst/>
          </a:prstGeom>
        </p:spPr>
      </p:pic>
    </p:spTree>
    <p:extLst>
      <p:ext uri="{BB962C8B-B14F-4D97-AF65-F5344CB8AC3E}">
        <p14:creationId xmlns:p14="http://schemas.microsoft.com/office/powerpoint/2010/main" val="2211001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17AB95-B58E-7F13-D6C6-648B5EF57D2A}"/>
              </a:ext>
            </a:extLst>
          </p:cNvPr>
          <p:cNvSpPr>
            <a:spLocks noGrp="1"/>
          </p:cNvSpPr>
          <p:nvPr>
            <p:ph type="title"/>
          </p:nvPr>
        </p:nvSpPr>
        <p:spPr/>
        <p:txBody>
          <a:bodyPr/>
          <a:lstStyle/>
          <a:p>
            <a: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t>ANALISI DEL DATASET</a:t>
            </a: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r>
              <a:rPr lang="it-IT" sz="1800" b="1" u="none" strike="noStrike" dirty="0">
                <a:solidFill>
                  <a:srgbClr val="0F6FC6"/>
                </a:solidFill>
                <a:effectLst/>
                <a:latin typeface="Calibri" panose="020F0502020204030204" pitchFamily="34" charset="0"/>
                <a:ea typeface="Calibri" panose="020F0502020204030204" pitchFamily="34" charset="0"/>
                <a:cs typeface="Cambria" panose="02040503050406030204" pitchFamily="18" charset="0"/>
              </a:rPr>
              <a:t>Analisi descrittiva </a:t>
            </a:r>
            <a:r>
              <a:rPr lang="it-IT" sz="1800" b="1" u="none" strike="noStrike" dirty="0" err="1">
                <a:solidFill>
                  <a:srgbClr val="0F6FC6"/>
                </a:solidFill>
                <a:effectLst/>
                <a:latin typeface="Calibri" panose="020F0502020204030204" pitchFamily="34" charset="0"/>
                <a:ea typeface="Calibri" panose="020F0502020204030204" pitchFamily="34" charset="0"/>
                <a:cs typeface="Cambria" panose="02040503050406030204" pitchFamily="18" charset="0"/>
              </a:rPr>
              <a:t>bivariata</a:t>
            </a:r>
            <a:br>
              <a:rPr lang="it-IT" sz="1800" b="1" u="none" strike="noStrike" dirty="0">
                <a:solidFill>
                  <a:srgbClr val="0F6FC6"/>
                </a:solidFill>
                <a:effectLst/>
                <a:latin typeface="Cambria" panose="02040503050406030204" pitchFamily="18" charset="0"/>
                <a:ea typeface="Cambria" panose="02040503050406030204" pitchFamily="18" charset="0"/>
                <a:cs typeface="Cambria" panose="02040503050406030204" pitchFamily="18" charset="0"/>
              </a:rPr>
            </a:b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endParaRPr lang="it-IT" dirty="0"/>
          </a:p>
        </p:txBody>
      </p:sp>
      <p:sp>
        <p:nvSpPr>
          <p:cNvPr id="4" name="CasellaDiTesto 3">
            <a:extLst>
              <a:ext uri="{FF2B5EF4-FFF2-40B4-BE49-F238E27FC236}">
                <a16:creationId xmlns:a16="http://schemas.microsoft.com/office/drawing/2014/main" id="{DBD7B2A1-ACDD-D1EC-FADE-1234B590D3D4}"/>
              </a:ext>
            </a:extLst>
          </p:cNvPr>
          <p:cNvSpPr txBox="1"/>
          <p:nvPr/>
        </p:nvSpPr>
        <p:spPr>
          <a:xfrm>
            <a:off x="3429000" y="694476"/>
            <a:ext cx="2482273" cy="1261884"/>
          </a:xfrm>
          <a:prstGeom prst="rect">
            <a:avLst/>
          </a:prstGeom>
          <a:no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&gt; </a:t>
            </a:r>
            <a:r>
              <a:rPr lang="it-IT" sz="950" dirty="0" err="1">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summary</a:t>
            </a: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(Accessori)</a:t>
            </a:r>
            <a:endParaRPr lang="it-IT" sz="1100" dirty="0">
              <a:effectLst/>
              <a:latin typeface="Calibri" panose="020F0502020204030204" pitchFamily="34" charset="0"/>
              <a:ea typeface="Calibri" panose="020F0502020204030204" pitchFamily="34"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Q.tà         Fatturato   </a:t>
            </a:r>
            <a:br>
              <a:rPr lang="it-IT" sz="1100" dirty="0">
                <a:effectLst/>
                <a:latin typeface="Calibri" panose="020F0502020204030204" pitchFamily="34" charset="0"/>
                <a:ea typeface="Calibri" panose="020F0502020204030204" pitchFamily="34" charset="0"/>
              </a:rPr>
            </a:b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Min.   :  0.0   Min.   :   0  </a:t>
            </a:r>
            <a:br>
              <a:rPr lang="it-IT" sz="1100" dirty="0">
                <a:effectLst/>
                <a:latin typeface="Calibri" panose="020F0502020204030204" pitchFamily="34" charset="0"/>
                <a:ea typeface="Calibri" panose="020F0502020204030204" pitchFamily="34" charset="0"/>
              </a:rPr>
            </a:b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1st Qu.: 85.0   1st Qu.:1169  </a:t>
            </a:r>
            <a:br>
              <a:rPr lang="it-IT" sz="1100" dirty="0">
                <a:effectLst/>
                <a:latin typeface="Calibri" panose="020F0502020204030204" pitchFamily="34" charset="0"/>
                <a:ea typeface="Calibri" panose="020F0502020204030204" pitchFamily="34" charset="0"/>
              </a:rPr>
            </a:b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a:t>
            </a:r>
            <a:r>
              <a:rPr lang="it-IT" sz="950" dirty="0" err="1">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Median</a:t>
            </a: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:121.0   </a:t>
            </a:r>
            <a:r>
              <a:rPr lang="it-IT" sz="950" dirty="0" err="1">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Median</a:t>
            </a: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:1748  </a:t>
            </a:r>
            <a:br>
              <a:rPr lang="it-IT" sz="1100" dirty="0">
                <a:effectLst/>
                <a:latin typeface="Calibri" panose="020F0502020204030204" pitchFamily="34" charset="0"/>
                <a:ea typeface="Calibri" panose="020F0502020204030204" pitchFamily="34" charset="0"/>
              </a:rPr>
            </a:b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a:t>
            </a:r>
            <a:r>
              <a:rPr lang="it-IT" sz="950" dirty="0" err="1">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Mean</a:t>
            </a: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:125.4   </a:t>
            </a:r>
            <a:r>
              <a:rPr lang="it-IT" sz="950" dirty="0" err="1">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Mean</a:t>
            </a: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:1624  </a:t>
            </a:r>
            <a:br>
              <a:rPr lang="it-IT" sz="1100" dirty="0">
                <a:effectLst/>
                <a:latin typeface="Calibri" panose="020F0502020204030204" pitchFamily="34" charset="0"/>
                <a:ea typeface="Calibri" panose="020F0502020204030204" pitchFamily="34" charset="0"/>
              </a:rPr>
            </a:b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3rd Qu.:157.0   3rd Qu.:2005  </a:t>
            </a:r>
            <a:br>
              <a:rPr lang="it-IT" sz="1100" dirty="0">
                <a:effectLst/>
                <a:latin typeface="Calibri" panose="020F0502020204030204" pitchFamily="34" charset="0"/>
                <a:ea typeface="Calibri" panose="020F0502020204030204" pitchFamily="34" charset="0"/>
              </a:rPr>
            </a:b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Max.   :290.0   Max.   :3240  </a:t>
            </a:r>
            <a:endParaRPr lang="it-IT" sz="1100" dirty="0">
              <a:effectLst/>
              <a:latin typeface="Calibri" panose="020F0502020204030204" pitchFamily="34" charset="0"/>
              <a:ea typeface="Calibri" panose="020F0502020204030204" pitchFamily="34" charset="0"/>
            </a:endParaRPr>
          </a:p>
        </p:txBody>
      </p:sp>
      <p:sp>
        <p:nvSpPr>
          <p:cNvPr id="6" name="CasellaDiTesto 5">
            <a:extLst>
              <a:ext uri="{FF2B5EF4-FFF2-40B4-BE49-F238E27FC236}">
                <a16:creationId xmlns:a16="http://schemas.microsoft.com/office/drawing/2014/main" id="{8536B0A7-5870-A665-145E-AC827AF5506F}"/>
              </a:ext>
            </a:extLst>
          </p:cNvPr>
          <p:cNvSpPr txBox="1"/>
          <p:nvPr/>
        </p:nvSpPr>
        <p:spPr>
          <a:xfrm>
            <a:off x="5978236" y="714698"/>
            <a:ext cx="2482273" cy="1261884"/>
          </a:xfrm>
          <a:prstGeom prst="rect">
            <a:avLst/>
          </a:prstGeom>
          <a:noFill/>
        </p:spPr>
        <p:txBody>
          <a:bodyPr wrap="square">
            <a:spAutoFit/>
          </a:bodyPr>
          <a:lstStyle/>
          <a:p>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&gt; </a:t>
            </a:r>
            <a:r>
              <a:rPr lang="it-IT" sz="950" dirty="0" err="1">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summary</a:t>
            </a: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(Audio)</a:t>
            </a:r>
            <a:br>
              <a:rPr lang="it-IT" sz="1100" dirty="0">
                <a:effectLst/>
                <a:latin typeface="Calibri" panose="020F0502020204030204" pitchFamily="34" charset="0"/>
                <a:ea typeface="Calibri" panose="020F0502020204030204" pitchFamily="34" charset="0"/>
              </a:rPr>
            </a:b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Q.tà        Fatturato     </a:t>
            </a:r>
            <a:br>
              <a:rPr lang="it-IT" sz="1100" dirty="0">
                <a:effectLst/>
                <a:latin typeface="Calibri" panose="020F0502020204030204" pitchFamily="34" charset="0"/>
                <a:ea typeface="Calibri" panose="020F0502020204030204" pitchFamily="34" charset="0"/>
              </a:rPr>
            </a:b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Min.   : 0.0   Min.   :   0.0  </a:t>
            </a:r>
            <a:br>
              <a:rPr lang="it-IT" sz="1100" dirty="0">
                <a:effectLst/>
                <a:latin typeface="Calibri" panose="020F0502020204030204" pitchFamily="34" charset="0"/>
                <a:ea typeface="Calibri" panose="020F0502020204030204" pitchFamily="34" charset="0"/>
              </a:rPr>
            </a:b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1st Qu.:24.0   1st Qu.: 609.0  </a:t>
            </a:r>
            <a:br>
              <a:rPr lang="it-IT" sz="1100" dirty="0">
                <a:effectLst/>
                <a:latin typeface="Calibri" panose="020F0502020204030204" pitchFamily="34" charset="0"/>
                <a:ea typeface="Calibri" panose="020F0502020204030204" pitchFamily="34" charset="0"/>
              </a:rPr>
            </a:b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a:t>
            </a:r>
            <a:r>
              <a:rPr lang="it-IT" sz="950" dirty="0" err="1">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Median</a:t>
            </a: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:32.0   </a:t>
            </a:r>
            <a:r>
              <a:rPr lang="it-IT" sz="950" dirty="0" err="1">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Median</a:t>
            </a: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 812.0  </a:t>
            </a:r>
            <a:br>
              <a:rPr lang="it-IT" sz="1100" dirty="0">
                <a:effectLst/>
                <a:latin typeface="Calibri" panose="020F0502020204030204" pitchFamily="34" charset="0"/>
                <a:ea typeface="Calibri" panose="020F0502020204030204" pitchFamily="34" charset="0"/>
              </a:rPr>
            </a:b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a:t>
            </a:r>
            <a:r>
              <a:rPr lang="it-IT" sz="950" dirty="0" err="1">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Mean</a:t>
            </a: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:34.4   </a:t>
            </a:r>
            <a:r>
              <a:rPr lang="it-IT" sz="950" dirty="0" err="1">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Mean</a:t>
            </a: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 931.8  </a:t>
            </a:r>
            <a:br>
              <a:rPr lang="it-IT" sz="1100" dirty="0">
                <a:effectLst/>
                <a:latin typeface="Calibri" panose="020F0502020204030204" pitchFamily="34" charset="0"/>
                <a:ea typeface="Calibri" panose="020F0502020204030204" pitchFamily="34" charset="0"/>
              </a:rPr>
            </a:b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3rd Qu.:42.0   3rd Qu.:1306.0  </a:t>
            </a:r>
            <a:br>
              <a:rPr lang="it-IT" sz="1100" dirty="0">
                <a:effectLst/>
                <a:latin typeface="Calibri" panose="020F0502020204030204" pitchFamily="34" charset="0"/>
                <a:ea typeface="Calibri" panose="020F0502020204030204" pitchFamily="34" charset="0"/>
              </a:rPr>
            </a:b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Max.   :95.0   Max.   :2834.0  </a:t>
            </a:r>
            <a:endParaRPr lang="it-IT" sz="1100" dirty="0">
              <a:effectLst/>
              <a:latin typeface="Calibri" panose="020F0502020204030204" pitchFamily="34" charset="0"/>
              <a:ea typeface="Calibri" panose="020F0502020204030204" pitchFamily="34" charset="0"/>
            </a:endParaRPr>
          </a:p>
        </p:txBody>
      </p:sp>
      <p:sp>
        <p:nvSpPr>
          <p:cNvPr id="8" name="CasellaDiTesto 7">
            <a:extLst>
              <a:ext uri="{FF2B5EF4-FFF2-40B4-BE49-F238E27FC236}">
                <a16:creationId xmlns:a16="http://schemas.microsoft.com/office/drawing/2014/main" id="{063F52BA-0623-CCDE-567D-4DD6CDDD5CD8}"/>
              </a:ext>
            </a:extLst>
          </p:cNvPr>
          <p:cNvSpPr txBox="1"/>
          <p:nvPr/>
        </p:nvSpPr>
        <p:spPr>
          <a:xfrm>
            <a:off x="8689108" y="694476"/>
            <a:ext cx="2482273" cy="1261884"/>
          </a:xfrm>
          <a:prstGeom prst="rect">
            <a:avLst/>
          </a:prstGeom>
          <a:noFill/>
        </p:spPr>
        <p:txBody>
          <a:bodyPr wrap="square">
            <a:spAutoFit/>
          </a:bodyPr>
          <a:lstStyle/>
          <a:p>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&gt; </a:t>
            </a:r>
            <a:r>
              <a:rPr lang="it-IT" sz="950" dirty="0" err="1">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summary</a:t>
            </a: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(Libri)</a:t>
            </a:r>
            <a:br>
              <a:rPr lang="it-IT" sz="1100" dirty="0">
                <a:effectLst/>
                <a:latin typeface="Calibri" panose="020F0502020204030204" pitchFamily="34" charset="0"/>
                <a:ea typeface="Calibri" panose="020F0502020204030204" pitchFamily="34" charset="0"/>
              </a:rPr>
            </a:b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Q.tà         Fatturato    </a:t>
            </a:r>
            <a:br>
              <a:rPr lang="it-IT" sz="1100" dirty="0">
                <a:effectLst/>
                <a:latin typeface="Calibri" panose="020F0502020204030204" pitchFamily="34" charset="0"/>
                <a:ea typeface="Calibri" panose="020F0502020204030204" pitchFamily="34" charset="0"/>
              </a:rPr>
            </a:b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Min.   : 0.00   Min.   :  0.0  </a:t>
            </a:r>
            <a:br>
              <a:rPr lang="it-IT" sz="1100" dirty="0">
                <a:effectLst/>
                <a:latin typeface="Calibri" panose="020F0502020204030204" pitchFamily="34" charset="0"/>
                <a:ea typeface="Calibri" panose="020F0502020204030204" pitchFamily="34" charset="0"/>
              </a:rPr>
            </a:b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1st Qu.: 7.00   1st Qu.:118.9  </a:t>
            </a:r>
            <a:br>
              <a:rPr lang="it-IT" sz="1100" dirty="0">
                <a:effectLst/>
                <a:latin typeface="Calibri" panose="020F0502020204030204" pitchFamily="34" charset="0"/>
                <a:ea typeface="Calibri" panose="020F0502020204030204" pitchFamily="34" charset="0"/>
              </a:rPr>
            </a:b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a:t>
            </a:r>
            <a:r>
              <a:rPr lang="it-IT" sz="950" dirty="0" err="1">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Median</a:t>
            </a: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:15.00   </a:t>
            </a:r>
            <a:r>
              <a:rPr lang="it-IT" sz="950" dirty="0" err="1">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Median</a:t>
            </a: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:224.5  </a:t>
            </a:r>
            <a:br>
              <a:rPr lang="it-IT" sz="1100" dirty="0">
                <a:effectLst/>
                <a:latin typeface="Calibri" panose="020F0502020204030204" pitchFamily="34" charset="0"/>
                <a:ea typeface="Calibri" panose="020F0502020204030204" pitchFamily="34" charset="0"/>
              </a:rPr>
            </a:b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a:t>
            </a:r>
            <a:r>
              <a:rPr lang="it-IT" sz="950" dirty="0" err="1">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Mean</a:t>
            </a: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:17.96   </a:t>
            </a:r>
            <a:r>
              <a:rPr lang="it-IT" sz="950" dirty="0" err="1">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Mean</a:t>
            </a: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:254.6  </a:t>
            </a:r>
            <a:br>
              <a:rPr lang="it-IT" sz="1100" dirty="0">
                <a:effectLst/>
                <a:latin typeface="Calibri" panose="020F0502020204030204" pitchFamily="34" charset="0"/>
                <a:ea typeface="Calibri" panose="020F0502020204030204" pitchFamily="34" charset="0"/>
              </a:rPr>
            </a:b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3rd Qu.:24.50   3rd Qu.:365.2  </a:t>
            </a:r>
            <a:br>
              <a:rPr lang="it-IT" sz="1100" dirty="0">
                <a:effectLst/>
                <a:latin typeface="Calibri" panose="020F0502020204030204" pitchFamily="34" charset="0"/>
                <a:ea typeface="Calibri" panose="020F0502020204030204" pitchFamily="34" charset="0"/>
              </a:rPr>
            </a:b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Max.   :66.00   Max.   :813.0  </a:t>
            </a:r>
            <a:endParaRPr lang="it-IT" sz="1100" dirty="0">
              <a:effectLst/>
              <a:latin typeface="Calibri" panose="020F0502020204030204" pitchFamily="34" charset="0"/>
              <a:ea typeface="Calibri" panose="020F0502020204030204" pitchFamily="34" charset="0"/>
            </a:endParaRPr>
          </a:p>
        </p:txBody>
      </p:sp>
      <p:sp>
        <p:nvSpPr>
          <p:cNvPr id="11" name="CasellaDiTesto 10">
            <a:extLst>
              <a:ext uri="{FF2B5EF4-FFF2-40B4-BE49-F238E27FC236}">
                <a16:creationId xmlns:a16="http://schemas.microsoft.com/office/drawing/2014/main" id="{08AC9DDD-620E-8ED4-545D-FD023AE0B3E0}"/>
              </a:ext>
            </a:extLst>
          </p:cNvPr>
          <p:cNvSpPr txBox="1"/>
          <p:nvPr/>
        </p:nvSpPr>
        <p:spPr>
          <a:xfrm>
            <a:off x="3428999" y="2162544"/>
            <a:ext cx="2482273" cy="1261884"/>
          </a:xfrm>
          <a:prstGeom prst="rect">
            <a:avLst/>
          </a:prstGeom>
          <a:no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&gt; </a:t>
            </a:r>
            <a:r>
              <a:rPr lang="it-IT" sz="950" dirty="0" err="1">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summary</a:t>
            </a: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(Liuteria)</a:t>
            </a:r>
            <a:br>
              <a:rPr lang="it-IT" sz="1100" dirty="0">
                <a:effectLst/>
                <a:latin typeface="Calibri" panose="020F0502020204030204" pitchFamily="34" charset="0"/>
                <a:ea typeface="Calibri" panose="020F0502020204030204" pitchFamily="34" charset="0"/>
              </a:rPr>
            </a:b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Q.tà         Fatturato     </a:t>
            </a:r>
            <a:br>
              <a:rPr lang="it-IT" sz="1100" dirty="0">
                <a:effectLst/>
                <a:latin typeface="Calibri" panose="020F0502020204030204" pitchFamily="34" charset="0"/>
                <a:ea typeface="Calibri" panose="020F0502020204030204" pitchFamily="34" charset="0"/>
              </a:rPr>
            </a:b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Min.   : 0.00   Min.   :   0.0  </a:t>
            </a:r>
            <a:br>
              <a:rPr lang="it-IT" sz="1100" dirty="0">
                <a:effectLst/>
                <a:latin typeface="Calibri" panose="020F0502020204030204" pitchFamily="34" charset="0"/>
                <a:ea typeface="Calibri" panose="020F0502020204030204" pitchFamily="34" charset="0"/>
              </a:rPr>
            </a:b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1st Qu.:13.00   1st Qu.: 216.0  </a:t>
            </a:r>
            <a:br>
              <a:rPr lang="it-IT" sz="1100" dirty="0">
                <a:effectLst/>
                <a:latin typeface="Calibri" panose="020F0502020204030204" pitchFamily="34" charset="0"/>
                <a:ea typeface="Calibri" panose="020F0502020204030204" pitchFamily="34" charset="0"/>
              </a:rPr>
            </a:b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a:t>
            </a:r>
            <a:r>
              <a:rPr lang="it-IT" sz="950" dirty="0" err="1">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Median</a:t>
            </a: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:19.00   </a:t>
            </a:r>
            <a:r>
              <a:rPr lang="it-IT" sz="950" dirty="0" err="1">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Median</a:t>
            </a: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 400.0  </a:t>
            </a:r>
            <a:br>
              <a:rPr lang="it-IT" sz="1100" dirty="0">
                <a:effectLst/>
                <a:latin typeface="Calibri" panose="020F0502020204030204" pitchFamily="34" charset="0"/>
                <a:ea typeface="Calibri" panose="020F0502020204030204" pitchFamily="34" charset="0"/>
              </a:rPr>
            </a:b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a:t>
            </a:r>
            <a:r>
              <a:rPr lang="it-IT" sz="950" dirty="0" err="1">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Mean</a:t>
            </a: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:19.15   </a:t>
            </a:r>
            <a:r>
              <a:rPr lang="it-IT" sz="950" dirty="0" err="1">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Mean</a:t>
            </a: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 438.1  </a:t>
            </a:r>
            <a:br>
              <a:rPr lang="it-IT" sz="1100" dirty="0">
                <a:effectLst/>
                <a:latin typeface="Calibri" panose="020F0502020204030204" pitchFamily="34" charset="0"/>
                <a:ea typeface="Calibri" panose="020F0502020204030204" pitchFamily="34" charset="0"/>
              </a:rPr>
            </a:b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3rd Qu.:25.00   3rd Qu.: 583.0  </a:t>
            </a:r>
            <a:br>
              <a:rPr lang="it-IT" sz="1100" dirty="0">
                <a:effectLst/>
                <a:latin typeface="Calibri" panose="020F0502020204030204" pitchFamily="34" charset="0"/>
                <a:ea typeface="Calibri" panose="020F0502020204030204" pitchFamily="34" charset="0"/>
              </a:rPr>
            </a:br>
            <a:r>
              <a:rPr lang="it-IT" sz="95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Max.   :40.00   Max.   :1038.0  </a:t>
            </a:r>
            <a:endParaRPr lang="it-IT" sz="1100" dirty="0">
              <a:effectLst/>
              <a:latin typeface="Calibri" panose="020F0502020204030204" pitchFamily="34" charset="0"/>
              <a:ea typeface="Calibri" panose="020F0502020204030204" pitchFamily="34" charset="0"/>
            </a:endParaRPr>
          </a:p>
        </p:txBody>
      </p:sp>
      <p:sp>
        <p:nvSpPr>
          <p:cNvPr id="14" name="Rectangle 2">
            <a:extLst>
              <a:ext uri="{FF2B5EF4-FFF2-40B4-BE49-F238E27FC236}">
                <a16:creationId xmlns:a16="http://schemas.microsoft.com/office/drawing/2014/main" id="{5368910A-20B1-B43C-548F-019CFB69AA03}"/>
              </a:ext>
            </a:extLst>
          </p:cNvPr>
          <p:cNvSpPr>
            <a:spLocks noChangeArrowheads="1"/>
          </p:cNvSpPr>
          <p:nvPr/>
        </p:nvSpPr>
        <p:spPr bwMode="auto">
          <a:xfrm>
            <a:off x="6096000" y="2216405"/>
            <a:ext cx="2676525"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dirty="0">
                <a:ln>
                  <a:noFill/>
                </a:ln>
                <a:solidFill>
                  <a:srgbClr val="0000FF"/>
                </a:solidFill>
                <a:effectLst/>
                <a:latin typeface="Arial Unicode MS" panose="020B0604020202020204" pitchFamily="34" charset="-128"/>
                <a:ea typeface="Lucida Console" panose="020B0609040504020204" pitchFamily="49" charset="0"/>
                <a:cs typeface="Lucida Console" panose="020B0609040504020204" pitchFamily="49" charset="0"/>
              </a:rPr>
              <a:t>&gt; </a:t>
            </a:r>
            <a:r>
              <a:rPr kumimoji="0" lang="it-IT" altLang="it-IT" sz="900" b="0" i="0" u="none" strike="noStrike" cap="none" normalizeH="0" baseline="0" dirty="0" err="1">
                <a:ln>
                  <a:noFill/>
                </a:ln>
                <a:solidFill>
                  <a:srgbClr val="0000FF"/>
                </a:solidFill>
                <a:effectLst/>
                <a:latin typeface="Arial Unicode MS" panose="020B0604020202020204" pitchFamily="34" charset="-128"/>
                <a:ea typeface="Lucida Console" panose="020B0609040504020204" pitchFamily="49" charset="0"/>
                <a:cs typeface="Lucida Console" panose="020B0609040504020204" pitchFamily="49" charset="0"/>
              </a:rPr>
              <a:t>summary</a:t>
            </a:r>
            <a:r>
              <a:rPr kumimoji="0" lang="it-IT" altLang="it-IT" sz="900" b="0" i="0" u="none" strike="noStrike" cap="none" normalizeH="0" baseline="0" dirty="0">
                <a:ln>
                  <a:noFill/>
                </a:ln>
                <a:solidFill>
                  <a:srgbClr val="0000FF"/>
                </a:solidFill>
                <a:effectLst/>
                <a:latin typeface="Arial Unicode MS" panose="020B0604020202020204" pitchFamily="34" charset="-128"/>
                <a:ea typeface="Lucida Console" panose="020B0609040504020204" pitchFamily="49" charset="0"/>
                <a:cs typeface="Lucida Console" panose="020B0609040504020204" pitchFamily="49" charset="0"/>
              </a:rPr>
              <a:t>(Strumenti)</a:t>
            </a:r>
            <a:br>
              <a:rPr kumimoji="0" lang="it-IT" altLang="it-IT" sz="1000" b="0"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it-IT" altLang="it-IT" sz="900" b="0" i="0" u="none" strike="noStrike" cap="none" normalizeH="0" baseline="0" dirty="0">
                <a:ln>
                  <a:noFill/>
                </a:ln>
                <a:solidFill>
                  <a:srgbClr val="0000FF"/>
                </a:solidFill>
                <a:effectLst/>
                <a:latin typeface="Arial Unicode MS" panose="020B0604020202020204" pitchFamily="34" charset="-128"/>
                <a:ea typeface="Lucida Console" panose="020B0609040504020204" pitchFamily="49" charset="0"/>
                <a:cs typeface="Lucida Console" panose="020B0609040504020204" pitchFamily="49" charset="0"/>
              </a:rPr>
              <a:t> Q.tà         Fatturato   </a:t>
            </a:r>
            <a:br>
              <a:rPr kumimoji="0" lang="it-IT" altLang="it-IT" sz="1000" b="0"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it-IT" altLang="it-IT" sz="900" b="0" i="0" u="none" strike="noStrike" cap="none" normalizeH="0" baseline="0" dirty="0">
                <a:ln>
                  <a:noFill/>
                </a:ln>
                <a:solidFill>
                  <a:srgbClr val="0000FF"/>
                </a:solidFill>
                <a:effectLst/>
                <a:latin typeface="Arial Unicode MS" panose="020B0604020202020204" pitchFamily="34" charset="-128"/>
                <a:ea typeface="Lucida Console" panose="020B0609040504020204" pitchFamily="49" charset="0"/>
                <a:cs typeface="Lucida Console" panose="020B0609040504020204" pitchFamily="49" charset="0"/>
              </a:rPr>
              <a:t> Min.   : 0.00   Min.   :   0  </a:t>
            </a:r>
            <a:br>
              <a:rPr kumimoji="0" lang="it-IT" altLang="it-IT" sz="1000" b="0"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it-IT" altLang="it-IT" sz="900" b="0" i="0" u="none" strike="noStrike" cap="none" normalizeH="0" baseline="0" dirty="0">
                <a:ln>
                  <a:noFill/>
                </a:ln>
                <a:solidFill>
                  <a:srgbClr val="0000FF"/>
                </a:solidFill>
                <a:effectLst/>
                <a:latin typeface="Arial Unicode MS" panose="020B0604020202020204" pitchFamily="34" charset="-128"/>
                <a:ea typeface="Lucida Console" panose="020B0609040504020204" pitchFamily="49" charset="0"/>
                <a:cs typeface="Lucida Console" panose="020B0609040504020204" pitchFamily="49" charset="0"/>
              </a:rPr>
              <a:t> 1st Qu.: 7.00   1st Qu.:1100  </a:t>
            </a:r>
            <a:br>
              <a:rPr kumimoji="0" lang="it-IT" altLang="it-IT" sz="1000" b="0"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it-IT" altLang="it-IT" sz="900" b="0" i="0" u="none" strike="noStrike" cap="none" normalizeH="0" baseline="0" dirty="0">
                <a:ln>
                  <a:noFill/>
                </a:ln>
                <a:solidFill>
                  <a:srgbClr val="0000FF"/>
                </a:solidFill>
                <a:effectLst/>
                <a:latin typeface="Arial Unicode MS" panose="020B0604020202020204" pitchFamily="34" charset="-128"/>
                <a:ea typeface="Lucida Console" panose="020B0609040504020204" pitchFamily="49" charset="0"/>
                <a:cs typeface="Lucida Console" panose="020B0609040504020204" pitchFamily="49" charset="0"/>
              </a:rPr>
              <a:t> </a:t>
            </a:r>
            <a:r>
              <a:rPr kumimoji="0" lang="it-IT" altLang="it-IT" sz="900" b="0" i="0" u="none" strike="noStrike" cap="none" normalizeH="0" baseline="0" dirty="0" err="1">
                <a:ln>
                  <a:noFill/>
                </a:ln>
                <a:solidFill>
                  <a:srgbClr val="0000FF"/>
                </a:solidFill>
                <a:effectLst/>
                <a:latin typeface="Arial Unicode MS" panose="020B0604020202020204" pitchFamily="34" charset="-128"/>
                <a:ea typeface="Lucida Console" panose="020B0609040504020204" pitchFamily="49" charset="0"/>
                <a:cs typeface="Lucida Console" panose="020B0609040504020204" pitchFamily="49" charset="0"/>
              </a:rPr>
              <a:t>Median</a:t>
            </a:r>
            <a:r>
              <a:rPr kumimoji="0" lang="it-IT" altLang="it-IT" sz="900" b="0" i="0" u="none" strike="noStrike" cap="none" normalizeH="0" baseline="0" dirty="0">
                <a:ln>
                  <a:noFill/>
                </a:ln>
                <a:solidFill>
                  <a:srgbClr val="0000FF"/>
                </a:solidFill>
                <a:effectLst/>
                <a:latin typeface="Arial Unicode MS" panose="020B0604020202020204" pitchFamily="34" charset="-128"/>
                <a:ea typeface="Lucida Console" panose="020B0609040504020204" pitchFamily="49" charset="0"/>
                <a:cs typeface="Lucida Console" panose="020B0609040504020204" pitchFamily="49" charset="0"/>
              </a:rPr>
              <a:t> :13.00   </a:t>
            </a:r>
            <a:r>
              <a:rPr kumimoji="0" lang="it-IT" altLang="it-IT" sz="900" b="0" i="0" u="none" strike="noStrike" cap="none" normalizeH="0" baseline="0" dirty="0" err="1">
                <a:ln>
                  <a:noFill/>
                </a:ln>
                <a:solidFill>
                  <a:srgbClr val="0000FF"/>
                </a:solidFill>
                <a:effectLst/>
                <a:latin typeface="Arial Unicode MS" panose="020B0604020202020204" pitchFamily="34" charset="-128"/>
                <a:ea typeface="Lucida Console" panose="020B0609040504020204" pitchFamily="49" charset="0"/>
                <a:cs typeface="Lucida Console" panose="020B0609040504020204" pitchFamily="49" charset="0"/>
              </a:rPr>
              <a:t>Median</a:t>
            </a:r>
            <a:r>
              <a:rPr kumimoji="0" lang="it-IT" altLang="it-IT" sz="900" b="0" i="0" u="none" strike="noStrike" cap="none" normalizeH="0" baseline="0" dirty="0">
                <a:ln>
                  <a:noFill/>
                </a:ln>
                <a:solidFill>
                  <a:srgbClr val="0000FF"/>
                </a:solidFill>
                <a:effectLst/>
                <a:latin typeface="Arial Unicode MS" panose="020B0604020202020204" pitchFamily="34" charset="-128"/>
                <a:ea typeface="Lucida Console" panose="020B0609040504020204" pitchFamily="49" charset="0"/>
                <a:cs typeface="Lucida Console" panose="020B0609040504020204" pitchFamily="49" charset="0"/>
              </a:rPr>
              <a:t> :1776  </a:t>
            </a:r>
            <a:br>
              <a:rPr kumimoji="0" lang="it-IT" altLang="it-IT" sz="1000" b="0"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it-IT" altLang="it-IT" sz="900" b="0" i="0" u="none" strike="noStrike" cap="none" normalizeH="0" baseline="0" dirty="0">
                <a:ln>
                  <a:noFill/>
                </a:ln>
                <a:solidFill>
                  <a:srgbClr val="0000FF"/>
                </a:solidFill>
                <a:effectLst/>
                <a:latin typeface="Arial Unicode MS" panose="020B0604020202020204" pitchFamily="34" charset="-128"/>
                <a:ea typeface="Lucida Console" panose="020B0609040504020204" pitchFamily="49" charset="0"/>
                <a:cs typeface="Lucida Console" panose="020B0609040504020204" pitchFamily="49" charset="0"/>
              </a:rPr>
              <a:t> </a:t>
            </a:r>
            <a:r>
              <a:rPr kumimoji="0" lang="it-IT" altLang="it-IT" sz="900" b="0" i="0" u="none" strike="noStrike" cap="none" normalizeH="0" baseline="0" dirty="0" err="1">
                <a:ln>
                  <a:noFill/>
                </a:ln>
                <a:solidFill>
                  <a:srgbClr val="0000FF"/>
                </a:solidFill>
                <a:effectLst/>
                <a:latin typeface="Arial Unicode MS" panose="020B0604020202020204" pitchFamily="34" charset="-128"/>
                <a:ea typeface="Lucida Console" panose="020B0609040504020204" pitchFamily="49" charset="0"/>
                <a:cs typeface="Lucida Console" panose="020B0609040504020204" pitchFamily="49" charset="0"/>
              </a:rPr>
              <a:t>Mean</a:t>
            </a:r>
            <a:r>
              <a:rPr kumimoji="0" lang="it-IT" altLang="it-IT" sz="900" b="0" i="0" u="none" strike="noStrike" cap="none" normalizeH="0" baseline="0" dirty="0">
                <a:ln>
                  <a:noFill/>
                </a:ln>
                <a:solidFill>
                  <a:srgbClr val="0000FF"/>
                </a:solidFill>
                <a:effectLst/>
                <a:latin typeface="Arial Unicode MS" panose="020B0604020202020204" pitchFamily="34" charset="-128"/>
                <a:ea typeface="Lucida Console" panose="020B0609040504020204" pitchFamily="49" charset="0"/>
                <a:cs typeface="Lucida Console" panose="020B0609040504020204" pitchFamily="49" charset="0"/>
              </a:rPr>
              <a:t>   :14.58   </a:t>
            </a:r>
            <a:r>
              <a:rPr kumimoji="0" lang="it-IT" altLang="it-IT" sz="900" b="0" i="0" u="none" strike="noStrike" cap="none" normalizeH="0" baseline="0" dirty="0" err="1">
                <a:ln>
                  <a:noFill/>
                </a:ln>
                <a:solidFill>
                  <a:srgbClr val="0000FF"/>
                </a:solidFill>
                <a:effectLst/>
                <a:latin typeface="Arial Unicode MS" panose="020B0604020202020204" pitchFamily="34" charset="-128"/>
                <a:ea typeface="Lucida Console" panose="020B0609040504020204" pitchFamily="49" charset="0"/>
                <a:cs typeface="Lucida Console" panose="020B0609040504020204" pitchFamily="49" charset="0"/>
              </a:rPr>
              <a:t>Mean</a:t>
            </a:r>
            <a:r>
              <a:rPr kumimoji="0" lang="it-IT" altLang="it-IT" sz="900" b="0" i="0" u="none" strike="noStrike" cap="none" normalizeH="0" baseline="0" dirty="0">
                <a:ln>
                  <a:noFill/>
                </a:ln>
                <a:solidFill>
                  <a:srgbClr val="0000FF"/>
                </a:solidFill>
                <a:effectLst/>
                <a:latin typeface="Arial Unicode MS" panose="020B0604020202020204" pitchFamily="34" charset="-128"/>
                <a:ea typeface="Lucida Console" panose="020B0609040504020204" pitchFamily="49" charset="0"/>
                <a:cs typeface="Lucida Console" panose="020B0609040504020204" pitchFamily="49" charset="0"/>
              </a:rPr>
              <a:t>   :1983  </a:t>
            </a:r>
            <a:br>
              <a:rPr kumimoji="0" lang="it-IT" altLang="it-IT" sz="1000" b="0"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it-IT" altLang="it-IT" sz="900" b="0" i="0" u="none" strike="noStrike" cap="none" normalizeH="0" baseline="0" dirty="0">
                <a:ln>
                  <a:noFill/>
                </a:ln>
                <a:solidFill>
                  <a:srgbClr val="0000FF"/>
                </a:solidFill>
                <a:effectLst/>
                <a:latin typeface="Arial Unicode MS" panose="020B0604020202020204" pitchFamily="34" charset="-128"/>
                <a:ea typeface="Lucida Console" panose="020B0609040504020204" pitchFamily="49" charset="0"/>
                <a:cs typeface="Lucida Console" panose="020B0609040504020204" pitchFamily="49" charset="0"/>
              </a:rPr>
              <a:t> 3rd Qu.:18.00   3rd Qu.:2669  </a:t>
            </a:r>
            <a:br>
              <a:rPr kumimoji="0" lang="it-IT" altLang="it-IT" sz="1000" b="0"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it-IT" altLang="it-IT" sz="900" b="0" i="0" u="none" strike="noStrike" cap="none" normalizeH="0" baseline="0" dirty="0">
                <a:ln>
                  <a:noFill/>
                </a:ln>
                <a:solidFill>
                  <a:srgbClr val="0000FF"/>
                </a:solidFill>
                <a:effectLst/>
                <a:latin typeface="Arial Unicode MS" panose="020B0604020202020204" pitchFamily="34" charset="-128"/>
                <a:ea typeface="Lucida Console" panose="020B0609040504020204" pitchFamily="49" charset="0"/>
                <a:cs typeface="Lucida Console" panose="020B0609040504020204" pitchFamily="49" charset="0"/>
              </a:rPr>
              <a:t> Max.   :53.00   Max.   :6565  </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6" name="CasellaDiTesto 15">
            <a:extLst>
              <a:ext uri="{FF2B5EF4-FFF2-40B4-BE49-F238E27FC236}">
                <a16:creationId xmlns:a16="http://schemas.microsoft.com/office/drawing/2014/main" id="{D20F123A-7000-C758-CE70-B815C5201BBC}"/>
              </a:ext>
            </a:extLst>
          </p:cNvPr>
          <p:cNvSpPr txBox="1"/>
          <p:nvPr/>
        </p:nvSpPr>
        <p:spPr>
          <a:xfrm>
            <a:off x="3461398" y="4905157"/>
            <a:ext cx="8159102" cy="1200329"/>
          </a:xfrm>
          <a:prstGeom prst="rect">
            <a:avLst/>
          </a:prstGeom>
          <a:noFill/>
        </p:spPr>
        <p:txBody>
          <a:bodyPr wrap="square">
            <a:spAutoFit/>
          </a:bodyPr>
          <a:lstStyle/>
          <a:p>
            <a:r>
              <a:rPr lang="it-IT" sz="1200" dirty="0">
                <a:latin typeface="Calibri" panose="020F0502020204030204" pitchFamily="34" charset="0"/>
                <a:cs typeface="Calibri" panose="020F0502020204030204" pitchFamily="34" charset="0"/>
              </a:rPr>
              <a:t>Analogamente possiamo discutere tutte le altre serie.</a:t>
            </a:r>
          </a:p>
          <a:p>
            <a:r>
              <a:rPr lang="it-IT" sz="1200" dirty="0">
                <a:latin typeface="Calibri" panose="020F0502020204030204" pitchFamily="34" charset="0"/>
                <a:cs typeface="Calibri" panose="020F0502020204030204" pitchFamily="34" charset="0"/>
              </a:rPr>
              <a:t>Osservando la serie Strumenti si evidenzia che il valore massimo di Fatturato per mese è stato di 6565€ e il numero massimo di strumenti venduti in un mese è stato di 53 articoli.</a:t>
            </a:r>
          </a:p>
          <a:p>
            <a:r>
              <a:rPr lang="it-IT" sz="1200" dirty="0">
                <a:latin typeface="Calibri" panose="020F0502020204030204" pitchFamily="34" charset="0"/>
                <a:cs typeface="Calibri" panose="020F0502020204030204" pitchFamily="34" charset="0"/>
              </a:rPr>
              <a:t>La mediana ci dice che i clienti del negozio nel mese, acquistano per la maggior parte 13 Strumenti per un Importo pari a 1776€.</a:t>
            </a:r>
          </a:p>
          <a:p>
            <a:r>
              <a:rPr lang="it-IT" sz="1200" dirty="0">
                <a:latin typeface="Calibri" panose="020F0502020204030204" pitchFamily="34" charset="0"/>
                <a:cs typeface="Calibri" panose="020F0502020204030204" pitchFamily="34" charset="0"/>
              </a:rPr>
              <a:t>Le mediane del Fatturato/mese della serie Accessori e della serie Strumenti sono molto vicine. È evidente che gli Strumenti costano circa 9 volte più degli accessori, ma la tendenza mediana del Fatturato per mese è la stessa.</a:t>
            </a:r>
          </a:p>
        </p:txBody>
      </p:sp>
      <p:sp>
        <p:nvSpPr>
          <p:cNvPr id="17" name="CasellaDiTesto 16">
            <a:extLst>
              <a:ext uri="{FF2B5EF4-FFF2-40B4-BE49-F238E27FC236}">
                <a16:creationId xmlns:a16="http://schemas.microsoft.com/office/drawing/2014/main" id="{E685B4C0-FA73-5AB1-80BD-ADDB1A511D9F}"/>
              </a:ext>
            </a:extLst>
          </p:cNvPr>
          <p:cNvSpPr txBox="1"/>
          <p:nvPr/>
        </p:nvSpPr>
        <p:spPr>
          <a:xfrm>
            <a:off x="3461398" y="3683891"/>
            <a:ext cx="8361508" cy="1015663"/>
          </a:xfrm>
          <a:prstGeom prst="rect">
            <a:avLst/>
          </a:prstGeom>
          <a:noFill/>
        </p:spPr>
        <p:txBody>
          <a:bodyPr wrap="square">
            <a:spAutoFit/>
          </a:bodyPr>
          <a:lstStyle/>
          <a:p>
            <a:r>
              <a:rPr lang="it-IT" sz="1200" dirty="0">
                <a:effectLst/>
                <a:latin typeface="Calibri" panose="020F0502020204030204" pitchFamily="34" charset="0"/>
                <a:ea typeface="Calibri" panose="020F0502020204030204" pitchFamily="34" charset="0"/>
              </a:rPr>
              <a:t>Più interessanti sono gli indici di Q.tà e di Fatturato definiti su tutte le serie, nel periodo di osservazione considerato.</a:t>
            </a:r>
            <a:endParaRPr lang="it-IT" sz="1100" dirty="0">
              <a:effectLst/>
              <a:latin typeface="Calibri" panose="020F0502020204030204" pitchFamily="34" charset="0"/>
              <a:ea typeface="Calibri" panose="020F0502020204030204" pitchFamily="34" charset="0"/>
            </a:endParaRPr>
          </a:p>
          <a:p>
            <a:r>
              <a:rPr lang="it-IT" sz="1200" dirty="0">
                <a:effectLst/>
                <a:latin typeface="Calibri" panose="020F0502020204030204" pitchFamily="34" charset="0"/>
                <a:ea typeface="Calibri" panose="020F0502020204030204" pitchFamily="34" charset="0"/>
              </a:rPr>
              <a:t> Per ogni serie, per mese, si vede il valore minimo e massimo (</a:t>
            </a:r>
            <a:r>
              <a:rPr lang="it-IT" sz="1200" dirty="0" err="1">
                <a:effectLst/>
                <a:latin typeface="Calibri" panose="020F0502020204030204" pitchFamily="34" charset="0"/>
                <a:ea typeface="Calibri" panose="020F0502020204030204" pitchFamily="34" charset="0"/>
              </a:rPr>
              <a:t>Q.ta</a:t>
            </a:r>
            <a:r>
              <a:rPr lang="it-IT" sz="1200" dirty="0">
                <a:effectLst/>
                <a:latin typeface="Calibri" panose="020F0502020204030204" pitchFamily="34" charset="0"/>
                <a:ea typeface="Calibri" panose="020F0502020204030204" pitchFamily="34" charset="0"/>
              </a:rPr>
              <a:t> e Fatturato), la media, la mediana e i quartili.</a:t>
            </a:r>
            <a:endParaRPr lang="it-IT" sz="1100" dirty="0">
              <a:effectLst/>
              <a:latin typeface="Calibri" panose="020F0502020204030204" pitchFamily="34" charset="0"/>
              <a:ea typeface="Calibri" panose="020F0502020204030204" pitchFamily="34" charset="0"/>
            </a:endParaRPr>
          </a:p>
          <a:p>
            <a:r>
              <a:rPr lang="it-IT" sz="1200" dirty="0">
                <a:effectLst/>
                <a:latin typeface="Calibri" panose="020F0502020204030204" pitchFamily="34" charset="0"/>
                <a:ea typeface="Calibri" panose="020F0502020204030204" pitchFamily="34" charset="0"/>
              </a:rPr>
              <a:t>Sono informazioni già interessanti, ad esempio osservando la serie Accessori si evidenzia che il valore massimo di Fatturato per mese è stato di 3240€ e il numero massimo di Accessori venduti in un mese è stato di 290 articoli.</a:t>
            </a:r>
            <a:endParaRPr lang="it-IT" sz="1100" dirty="0">
              <a:effectLst/>
              <a:latin typeface="Calibri" panose="020F0502020204030204" pitchFamily="34" charset="0"/>
              <a:ea typeface="Calibri" panose="020F0502020204030204" pitchFamily="34" charset="0"/>
            </a:endParaRPr>
          </a:p>
          <a:p>
            <a:r>
              <a:rPr lang="it-IT" sz="1200" dirty="0">
                <a:effectLst/>
                <a:latin typeface="Calibri" panose="020F0502020204030204" pitchFamily="34" charset="0"/>
                <a:ea typeface="Calibri" panose="020F0502020204030204" pitchFamily="34" charset="0"/>
              </a:rPr>
              <a:t>La mediana ci dice che i clienti del negozio nel mese, acquistano per la maggior parte 121 Accessori per un Importo pari a 1748€ .</a:t>
            </a:r>
            <a:endParaRPr lang="it-IT" sz="11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163576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17AB95-B58E-7F13-D6C6-648B5EF57D2A}"/>
              </a:ext>
            </a:extLst>
          </p:cNvPr>
          <p:cNvSpPr>
            <a:spLocks noGrp="1"/>
          </p:cNvSpPr>
          <p:nvPr>
            <p:ph type="title"/>
          </p:nvPr>
        </p:nvSpPr>
        <p:spPr>
          <a:xfrm>
            <a:off x="252919" y="1123838"/>
            <a:ext cx="2947482" cy="971662"/>
          </a:xfrm>
        </p:spPr>
        <p:txBody>
          <a:bodyPr>
            <a:normAutofit fontScale="90000"/>
          </a:bodyPr>
          <a:lstStyle/>
          <a:p>
            <a:r>
              <a:rPr lang="it-IT" sz="1800" b="1" u="none" strike="noStrike" kern="0" dirty="0">
                <a:solidFill>
                  <a:srgbClr val="0B5294"/>
                </a:solidFill>
                <a:effectLst/>
                <a:latin typeface="Calibri" panose="020F0502020204030204" pitchFamily="34" charset="0"/>
                <a:ea typeface="Calibri" panose="020F0502020204030204" pitchFamily="34" charset="0"/>
                <a:cs typeface="Cambria" panose="02040503050406030204" pitchFamily="18" charset="0"/>
              </a:rPr>
              <a:t>SERIE STORICHE</a:t>
            </a:r>
            <a:br>
              <a:rPr lang="it-IT" sz="1800" b="1" u="none" strike="noStrike" dirty="0">
                <a:solidFill>
                  <a:srgbClr val="0F6FC6"/>
                </a:solidFill>
                <a:effectLst/>
                <a:latin typeface="Cambria" panose="02040503050406030204" pitchFamily="18" charset="0"/>
                <a:ea typeface="Cambria" panose="02040503050406030204" pitchFamily="18" charset="0"/>
                <a:cs typeface="Cambria" panose="02040503050406030204" pitchFamily="18" charset="0"/>
              </a:rPr>
            </a:b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endParaRPr lang="it-IT" dirty="0"/>
          </a:p>
        </p:txBody>
      </p:sp>
      <p:sp>
        <p:nvSpPr>
          <p:cNvPr id="17" name="CasellaDiTesto 16">
            <a:extLst>
              <a:ext uri="{FF2B5EF4-FFF2-40B4-BE49-F238E27FC236}">
                <a16:creationId xmlns:a16="http://schemas.microsoft.com/office/drawing/2014/main" id="{E685B4C0-FA73-5AB1-80BD-ADDB1A511D9F}"/>
              </a:ext>
            </a:extLst>
          </p:cNvPr>
          <p:cNvSpPr txBox="1"/>
          <p:nvPr/>
        </p:nvSpPr>
        <p:spPr>
          <a:xfrm>
            <a:off x="162646" y="1609669"/>
            <a:ext cx="3037755" cy="3600986"/>
          </a:xfrm>
          <a:prstGeom prst="rect">
            <a:avLst/>
          </a:prstGeom>
          <a:noFill/>
        </p:spPr>
        <p:txBody>
          <a:bodyPr wrap="square">
            <a:spAutoFit/>
          </a:bodyPr>
          <a:lstStyle/>
          <a:p>
            <a:r>
              <a:rPr lang="it-IT" sz="1200" dirty="0">
                <a:effectLst/>
                <a:latin typeface="Calibri" panose="020F0502020204030204" pitchFamily="34" charset="0"/>
                <a:ea typeface="Calibri" panose="020F0502020204030204" pitchFamily="34" charset="0"/>
              </a:rPr>
              <a:t>Una serie storica è una sequenza di osservazioni ordinate rispetto al tempo.</a:t>
            </a:r>
          </a:p>
          <a:p>
            <a:r>
              <a:rPr lang="it-IT" sz="1200" dirty="0">
                <a:effectLst/>
                <a:latin typeface="Calibri" panose="020F0502020204030204" pitchFamily="34" charset="0"/>
                <a:ea typeface="Calibri" panose="020F0502020204030204" pitchFamily="34" charset="0"/>
              </a:rPr>
              <a:t>Nel mio dataset Fatturato ho il fatturato giornaliero – mensile, la quantità degli articoli venduti giornaliera e mensile distinti per 5 serie di articoli.</a:t>
            </a:r>
          </a:p>
          <a:p>
            <a:r>
              <a:rPr lang="it-IT" sz="1200" dirty="0">
                <a:effectLst/>
                <a:latin typeface="Calibri" panose="020F0502020204030204" pitchFamily="34" charset="0"/>
                <a:ea typeface="Calibri" panose="020F0502020204030204" pitchFamily="34" charset="0"/>
              </a:rPr>
              <a:t>Lo scopo dell’analisi delle serie storiche consiste nello studio dell’evoluzione passata del fenomeno rispetto al tempo; la previsione viene ottenuta ipotizzando che tali regolarità di comportamento si ripetano nel futuro.</a:t>
            </a:r>
          </a:p>
          <a:p>
            <a:r>
              <a:rPr lang="it-IT" sz="1200" dirty="0">
                <a:effectLst/>
                <a:latin typeface="Calibri" panose="020F0502020204030204" pitchFamily="34" charset="0"/>
                <a:ea typeface="Calibri" panose="020F0502020204030204" pitchFamily="34" charset="0"/>
              </a:rPr>
              <a:t>Per prima cosa decido di visualizzare i dati mediante una rappresentazione grafica. Lo scopo è quello di individuare eventuali regolarità di comportamento che sono utili nel suggerire l’approccio modellistico. Il grafico più semplice è il cosiddetto line plot che consiste nella rappresentazione dei dati rispetto al tempo.</a:t>
            </a:r>
          </a:p>
        </p:txBody>
      </p:sp>
      <p:sp>
        <p:nvSpPr>
          <p:cNvPr id="5" name="CasellaDiTesto 4">
            <a:extLst>
              <a:ext uri="{FF2B5EF4-FFF2-40B4-BE49-F238E27FC236}">
                <a16:creationId xmlns:a16="http://schemas.microsoft.com/office/drawing/2014/main" id="{5AF7C84F-CBD9-020F-F51A-F806C339BA01}"/>
              </a:ext>
            </a:extLst>
          </p:cNvPr>
          <p:cNvSpPr txBox="1"/>
          <p:nvPr/>
        </p:nvSpPr>
        <p:spPr>
          <a:xfrm>
            <a:off x="3200401" y="754506"/>
            <a:ext cx="6100762" cy="369332"/>
          </a:xfrm>
          <a:prstGeom prst="rect">
            <a:avLst/>
          </a:prstGeom>
          <a:noFill/>
        </p:spPr>
        <p:txBody>
          <a:bodyPr wrap="square">
            <a:spAutoFit/>
          </a:bodyPr>
          <a:lstStyle/>
          <a:p>
            <a:pPr marL="742950" lvl="1" indent="-285750" fontAlgn="base">
              <a:spcBef>
                <a:spcPts val="1000"/>
              </a:spcBef>
              <a:buFont typeface="+mj-lt"/>
              <a:buAutoNum type="arabicPeriod"/>
            </a:pPr>
            <a:r>
              <a:rPr lang="it-IT" sz="1800" b="1" u="none" strike="noStrike" dirty="0">
                <a:solidFill>
                  <a:srgbClr val="0F6FC6"/>
                </a:solidFill>
                <a:effectLst/>
                <a:latin typeface="Calibri" panose="020F0502020204030204" pitchFamily="34" charset="0"/>
                <a:ea typeface="Calibri" panose="020F0502020204030204" pitchFamily="34" charset="0"/>
                <a:cs typeface="Cambria" panose="02040503050406030204" pitchFamily="18" charset="0"/>
              </a:rPr>
              <a:t>Serie Q.tà</a:t>
            </a:r>
            <a:endParaRPr lang="it-IT" sz="2000" b="1" u="none" strike="noStrike" dirty="0">
              <a:solidFill>
                <a:srgbClr val="0F6FC6"/>
              </a:solidFill>
              <a:effectLst/>
              <a:latin typeface="Cambria" panose="02040503050406030204" pitchFamily="18" charset="0"/>
              <a:ea typeface="Cambria" panose="02040503050406030204" pitchFamily="18" charset="0"/>
              <a:cs typeface="Cambria" panose="02040503050406030204" pitchFamily="18" charset="0"/>
            </a:endParaRPr>
          </a:p>
        </p:txBody>
      </p:sp>
      <p:pic>
        <p:nvPicPr>
          <p:cNvPr id="7" name="Immagine 6">
            <a:extLst>
              <a:ext uri="{FF2B5EF4-FFF2-40B4-BE49-F238E27FC236}">
                <a16:creationId xmlns:a16="http://schemas.microsoft.com/office/drawing/2014/main" id="{48215159-6393-C276-92B3-A368DDCA790F}"/>
              </a:ext>
            </a:extLst>
          </p:cNvPr>
          <p:cNvPicPr>
            <a:picLocks noChangeAspect="1"/>
          </p:cNvPicPr>
          <p:nvPr/>
        </p:nvPicPr>
        <p:blipFill>
          <a:blip r:embed="rId2"/>
          <a:stretch>
            <a:fillRect/>
          </a:stretch>
        </p:blipFill>
        <p:spPr>
          <a:xfrm>
            <a:off x="3475947" y="1652387"/>
            <a:ext cx="7954053" cy="4877352"/>
          </a:xfrm>
          <a:prstGeom prst="rect">
            <a:avLst/>
          </a:prstGeom>
        </p:spPr>
      </p:pic>
      <p:sp>
        <p:nvSpPr>
          <p:cNvPr id="10" name="CasellaDiTesto 9">
            <a:extLst>
              <a:ext uri="{FF2B5EF4-FFF2-40B4-BE49-F238E27FC236}">
                <a16:creationId xmlns:a16="http://schemas.microsoft.com/office/drawing/2014/main" id="{86A0AAA4-F0A0-AA95-9D0D-7B561F95DBC3}"/>
              </a:ext>
            </a:extLst>
          </p:cNvPr>
          <p:cNvSpPr txBox="1"/>
          <p:nvPr/>
        </p:nvSpPr>
        <p:spPr>
          <a:xfrm>
            <a:off x="5688806" y="754506"/>
            <a:ext cx="6100762" cy="784830"/>
          </a:xfrm>
          <a:prstGeom prst="rect">
            <a:avLst/>
          </a:prstGeom>
          <a:noFill/>
        </p:spPr>
        <p:txBody>
          <a:bodyPr wrap="square">
            <a:spAutoFit/>
          </a:bodyPr>
          <a:lstStyle/>
          <a:p>
            <a:r>
              <a:rPr lang="it-IT" sz="1200" dirty="0">
                <a:effectLst/>
                <a:latin typeface="Calibri" panose="020F0502020204030204" pitchFamily="34" charset="0"/>
                <a:ea typeface="Calibri" panose="020F0502020204030204" pitchFamily="34" charset="0"/>
              </a:rPr>
              <a:t>Analizzo la variabile Q.tà </a:t>
            </a:r>
            <a:endParaRPr lang="it-IT" sz="1100" dirty="0">
              <a:effectLst/>
              <a:latin typeface="Calibri" panose="020F0502020204030204" pitchFamily="34" charset="0"/>
              <a:ea typeface="Calibri" panose="020F0502020204030204" pitchFamily="34" charset="0"/>
            </a:endParaRPr>
          </a:p>
          <a:p>
            <a:r>
              <a:rPr lang="it-IT" sz="1100" dirty="0" err="1">
                <a:effectLst/>
                <a:latin typeface="Calibri" panose="020F0502020204030204" pitchFamily="34" charset="0"/>
                <a:ea typeface="Calibri" panose="020F0502020204030204" pitchFamily="34" charset="0"/>
              </a:rPr>
              <a:t>ggplot</a:t>
            </a:r>
            <a:r>
              <a:rPr lang="it-IT" sz="1100" dirty="0">
                <a:effectLst/>
                <a:latin typeface="Calibri" panose="020F0502020204030204" pitchFamily="34" charset="0"/>
                <a:ea typeface="Calibri" panose="020F0502020204030204" pitchFamily="34" charset="0"/>
              </a:rPr>
              <a:t>(data = </a:t>
            </a:r>
            <a:r>
              <a:rPr lang="it-IT" sz="1100" dirty="0" err="1">
                <a:effectLst/>
                <a:latin typeface="Calibri" panose="020F0502020204030204" pitchFamily="34" charset="0"/>
                <a:ea typeface="Calibri" panose="020F0502020204030204" pitchFamily="34" charset="0"/>
              </a:rPr>
              <a:t>TotSum</a:t>
            </a:r>
            <a:r>
              <a:rPr lang="it-IT" sz="1100" dirty="0">
                <a:effectLst/>
                <a:latin typeface="Calibri" panose="020F0502020204030204" pitchFamily="34" charset="0"/>
                <a:ea typeface="Calibri" panose="020F0502020204030204" pitchFamily="34" charset="0"/>
              </a:rPr>
              <a:t>, </a:t>
            </a:r>
            <a:r>
              <a:rPr lang="it-IT" sz="1100" dirty="0" err="1">
                <a:effectLst/>
                <a:latin typeface="Calibri" panose="020F0502020204030204" pitchFamily="34" charset="0"/>
                <a:ea typeface="Calibri" panose="020F0502020204030204" pitchFamily="34" charset="0"/>
              </a:rPr>
              <a:t>aes</a:t>
            </a:r>
            <a:r>
              <a:rPr lang="it-IT" sz="1100" dirty="0">
                <a:effectLst/>
                <a:latin typeface="Calibri" panose="020F0502020204030204" pitchFamily="34" charset="0"/>
                <a:ea typeface="Calibri" panose="020F0502020204030204" pitchFamily="34" charset="0"/>
              </a:rPr>
              <a:t>(x = </a:t>
            </a:r>
            <a:r>
              <a:rPr lang="it-IT" sz="1100" dirty="0" err="1">
                <a:effectLst/>
                <a:latin typeface="Calibri" panose="020F0502020204030204" pitchFamily="34" charset="0"/>
                <a:ea typeface="Calibri" panose="020F0502020204030204" pitchFamily="34" charset="0"/>
              </a:rPr>
              <a:t>Mese_Anno</a:t>
            </a:r>
            <a:r>
              <a:rPr lang="it-IT" sz="1100" dirty="0">
                <a:effectLst/>
                <a:latin typeface="Calibri" panose="020F0502020204030204" pitchFamily="34" charset="0"/>
                <a:ea typeface="Calibri" panose="020F0502020204030204" pitchFamily="34" charset="0"/>
              </a:rPr>
              <a:t>, y = Q.tà)) +</a:t>
            </a:r>
          </a:p>
          <a:p>
            <a:r>
              <a:rPr lang="it-IT" sz="1100" dirty="0">
                <a:effectLst/>
                <a:latin typeface="Calibri" panose="020F0502020204030204" pitchFamily="34" charset="0"/>
                <a:ea typeface="Calibri" panose="020F0502020204030204" pitchFamily="34" charset="0"/>
              </a:rPr>
              <a:t>  </a:t>
            </a:r>
            <a:r>
              <a:rPr lang="it-IT" sz="1100" dirty="0" err="1">
                <a:effectLst/>
                <a:latin typeface="Calibri" panose="020F0502020204030204" pitchFamily="34" charset="0"/>
                <a:ea typeface="Calibri" panose="020F0502020204030204" pitchFamily="34" charset="0"/>
              </a:rPr>
              <a:t>geom_line</a:t>
            </a:r>
            <a:r>
              <a:rPr lang="it-IT" sz="1100" dirty="0">
                <a:effectLst/>
                <a:latin typeface="Calibri" panose="020F0502020204030204" pitchFamily="34" charset="0"/>
                <a:ea typeface="Calibri" panose="020F0502020204030204" pitchFamily="34" charset="0"/>
              </a:rPr>
              <a:t>() + </a:t>
            </a:r>
            <a:r>
              <a:rPr lang="it-IT" sz="1100" dirty="0" err="1">
                <a:effectLst/>
                <a:latin typeface="Calibri" panose="020F0502020204030204" pitchFamily="34" charset="0"/>
                <a:ea typeface="Calibri" panose="020F0502020204030204" pitchFamily="34" charset="0"/>
              </a:rPr>
              <a:t>ggtitle</a:t>
            </a:r>
            <a:r>
              <a:rPr lang="it-IT" sz="1100" dirty="0">
                <a:effectLst/>
                <a:latin typeface="Calibri" panose="020F0502020204030204" pitchFamily="34" charset="0"/>
                <a:ea typeface="Calibri" panose="020F0502020204030204" pitchFamily="34" charset="0"/>
              </a:rPr>
              <a:t>("Quantità articoli venduti per mese nel periodo di osservazione") +</a:t>
            </a:r>
          </a:p>
          <a:p>
            <a:r>
              <a:rPr lang="it-IT" sz="1100" dirty="0">
                <a:effectLst/>
                <a:latin typeface="Calibri" panose="020F0502020204030204" pitchFamily="34" charset="0"/>
                <a:ea typeface="Calibri" panose="020F0502020204030204" pitchFamily="34" charset="0"/>
              </a:rPr>
              <a:t>  </a:t>
            </a:r>
            <a:r>
              <a:rPr lang="it-IT" sz="1100" dirty="0" err="1">
                <a:effectLst/>
                <a:latin typeface="Calibri" panose="020F0502020204030204" pitchFamily="34" charset="0"/>
                <a:ea typeface="Calibri" panose="020F0502020204030204" pitchFamily="34" charset="0"/>
              </a:rPr>
              <a:t>xlab</a:t>
            </a:r>
            <a:r>
              <a:rPr lang="it-IT" sz="1100" dirty="0">
                <a:effectLst/>
                <a:latin typeface="Calibri" panose="020F0502020204030204" pitchFamily="34" charset="0"/>
                <a:ea typeface="Calibri" panose="020F0502020204030204" pitchFamily="34" charset="0"/>
              </a:rPr>
              <a:t>("Mesi") + </a:t>
            </a:r>
            <a:r>
              <a:rPr lang="it-IT" sz="1100" dirty="0" err="1">
                <a:effectLst/>
                <a:latin typeface="Calibri" panose="020F0502020204030204" pitchFamily="34" charset="0"/>
                <a:ea typeface="Calibri" panose="020F0502020204030204" pitchFamily="34" charset="0"/>
              </a:rPr>
              <a:t>ylab</a:t>
            </a:r>
            <a:r>
              <a:rPr lang="it-IT" sz="1100" dirty="0">
                <a:effectLst/>
                <a:latin typeface="Calibri" panose="020F0502020204030204" pitchFamily="34" charset="0"/>
                <a:ea typeface="Calibri" panose="020F0502020204030204" pitchFamily="34" charset="0"/>
              </a:rPr>
              <a:t>("</a:t>
            </a:r>
            <a:r>
              <a:rPr lang="it-IT" sz="1100" dirty="0" err="1">
                <a:effectLst/>
                <a:latin typeface="Calibri" panose="020F0502020204030204" pitchFamily="34" charset="0"/>
                <a:ea typeface="Calibri" panose="020F0502020204030204" pitchFamily="34" charset="0"/>
              </a:rPr>
              <a:t>N°Articoli</a:t>
            </a:r>
            <a:r>
              <a:rPr lang="it-IT" sz="1100" dirty="0">
                <a:effectLst/>
                <a:latin typeface="Calibri" panose="020F0502020204030204" pitchFamily="34" charset="0"/>
                <a:ea typeface="Calibri" panose="020F0502020204030204" pitchFamily="34" charset="0"/>
              </a:rPr>
              <a:t>")</a:t>
            </a:r>
          </a:p>
        </p:txBody>
      </p:sp>
    </p:spTree>
    <p:extLst>
      <p:ext uri="{BB962C8B-B14F-4D97-AF65-F5344CB8AC3E}">
        <p14:creationId xmlns:p14="http://schemas.microsoft.com/office/powerpoint/2010/main" val="3508528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17AB95-B58E-7F13-D6C6-648B5EF57D2A}"/>
              </a:ext>
            </a:extLst>
          </p:cNvPr>
          <p:cNvSpPr>
            <a:spLocks noGrp="1"/>
          </p:cNvSpPr>
          <p:nvPr>
            <p:ph type="title"/>
          </p:nvPr>
        </p:nvSpPr>
        <p:spPr>
          <a:xfrm>
            <a:off x="252919" y="1123838"/>
            <a:ext cx="2947482" cy="971662"/>
          </a:xfrm>
        </p:spPr>
        <p:txBody>
          <a:bodyPr>
            <a:normAutofit fontScale="90000"/>
          </a:bodyPr>
          <a:lstStyle/>
          <a:p>
            <a:r>
              <a:rPr lang="it-IT" sz="1800" b="1" u="none" strike="noStrike" kern="0" dirty="0">
                <a:solidFill>
                  <a:srgbClr val="0B5294"/>
                </a:solidFill>
                <a:effectLst/>
                <a:latin typeface="Calibri" panose="020F0502020204030204" pitchFamily="34" charset="0"/>
                <a:ea typeface="Calibri" panose="020F0502020204030204" pitchFamily="34" charset="0"/>
                <a:cs typeface="Cambria" panose="02040503050406030204" pitchFamily="18" charset="0"/>
              </a:rPr>
              <a:t>SERIE STORICHE</a:t>
            </a:r>
            <a:br>
              <a:rPr lang="it-IT" sz="1800" b="1" u="none" strike="noStrike" dirty="0">
                <a:solidFill>
                  <a:srgbClr val="0F6FC6"/>
                </a:solidFill>
                <a:effectLst/>
                <a:latin typeface="Cambria" panose="02040503050406030204" pitchFamily="18" charset="0"/>
                <a:ea typeface="Cambria" panose="02040503050406030204" pitchFamily="18" charset="0"/>
                <a:cs typeface="Cambria" panose="02040503050406030204" pitchFamily="18" charset="0"/>
              </a:rPr>
            </a:b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endParaRPr lang="it-IT" dirty="0"/>
          </a:p>
        </p:txBody>
      </p:sp>
      <p:sp>
        <p:nvSpPr>
          <p:cNvPr id="5" name="CasellaDiTesto 4">
            <a:extLst>
              <a:ext uri="{FF2B5EF4-FFF2-40B4-BE49-F238E27FC236}">
                <a16:creationId xmlns:a16="http://schemas.microsoft.com/office/drawing/2014/main" id="{5AF7C84F-CBD9-020F-F51A-F806C339BA01}"/>
              </a:ext>
            </a:extLst>
          </p:cNvPr>
          <p:cNvSpPr txBox="1"/>
          <p:nvPr/>
        </p:nvSpPr>
        <p:spPr>
          <a:xfrm>
            <a:off x="3200401" y="754506"/>
            <a:ext cx="6100762" cy="369332"/>
          </a:xfrm>
          <a:prstGeom prst="rect">
            <a:avLst/>
          </a:prstGeom>
          <a:noFill/>
        </p:spPr>
        <p:txBody>
          <a:bodyPr wrap="square">
            <a:spAutoFit/>
          </a:bodyPr>
          <a:lstStyle/>
          <a:p>
            <a:pPr lvl="1" fontAlgn="base">
              <a:spcBef>
                <a:spcPts val="1000"/>
              </a:spcBef>
            </a:pPr>
            <a:r>
              <a:rPr lang="it-IT" sz="1800" b="1" u="none" strike="noStrike" dirty="0">
                <a:solidFill>
                  <a:srgbClr val="0F6FC6"/>
                </a:solidFill>
                <a:effectLst/>
                <a:latin typeface="Calibri" panose="020F0502020204030204" pitchFamily="34" charset="0"/>
                <a:ea typeface="Calibri" panose="020F0502020204030204" pitchFamily="34" charset="0"/>
                <a:cs typeface="Cambria" panose="02040503050406030204" pitchFamily="18" charset="0"/>
              </a:rPr>
              <a:t>2.	Serie Importo</a:t>
            </a:r>
            <a:endParaRPr lang="it-IT" sz="2000" b="1" u="none" strike="noStrike" dirty="0">
              <a:solidFill>
                <a:srgbClr val="0F6FC6"/>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10" name="CasellaDiTesto 9">
            <a:extLst>
              <a:ext uri="{FF2B5EF4-FFF2-40B4-BE49-F238E27FC236}">
                <a16:creationId xmlns:a16="http://schemas.microsoft.com/office/drawing/2014/main" id="{86A0AAA4-F0A0-AA95-9D0D-7B561F95DBC3}"/>
              </a:ext>
            </a:extLst>
          </p:cNvPr>
          <p:cNvSpPr txBox="1"/>
          <p:nvPr/>
        </p:nvSpPr>
        <p:spPr>
          <a:xfrm>
            <a:off x="5688806" y="754506"/>
            <a:ext cx="6100762" cy="830997"/>
          </a:xfrm>
          <a:prstGeom prst="rect">
            <a:avLst/>
          </a:prstGeom>
          <a:noFill/>
        </p:spPr>
        <p:txBody>
          <a:bodyPr wrap="square">
            <a:spAutoFit/>
          </a:bodyPr>
          <a:lstStyle/>
          <a:p>
            <a:r>
              <a:rPr lang="it-IT" sz="1200" dirty="0">
                <a:effectLst/>
                <a:latin typeface="Calibri" panose="020F0502020204030204" pitchFamily="34" charset="0"/>
                <a:ea typeface="Calibri" panose="020F0502020204030204" pitchFamily="34" charset="0"/>
              </a:rPr>
              <a:t>Analizzo la variabile Importo</a:t>
            </a:r>
          </a:p>
          <a:p>
            <a:r>
              <a:rPr lang="it-IT" sz="1200" dirty="0" err="1">
                <a:effectLst/>
                <a:latin typeface="Calibri" panose="020F0502020204030204" pitchFamily="34" charset="0"/>
                <a:ea typeface="Calibri" panose="020F0502020204030204" pitchFamily="34" charset="0"/>
              </a:rPr>
              <a:t>ggplot</a:t>
            </a:r>
            <a:r>
              <a:rPr lang="it-IT" sz="1200" dirty="0">
                <a:effectLst/>
                <a:latin typeface="Calibri" panose="020F0502020204030204" pitchFamily="34" charset="0"/>
                <a:ea typeface="Calibri" panose="020F0502020204030204" pitchFamily="34" charset="0"/>
              </a:rPr>
              <a:t>(data = </a:t>
            </a:r>
            <a:r>
              <a:rPr lang="it-IT" sz="1200" dirty="0" err="1">
                <a:effectLst/>
                <a:latin typeface="Calibri" panose="020F0502020204030204" pitchFamily="34" charset="0"/>
                <a:ea typeface="Calibri" panose="020F0502020204030204" pitchFamily="34" charset="0"/>
              </a:rPr>
              <a:t>TotSum</a:t>
            </a:r>
            <a:r>
              <a:rPr lang="it-IT" sz="1200" dirty="0">
                <a:effectLst/>
                <a:latin typeface="Calibri" panose="020F0502020204030204" pitchFamily="34" charset="0"/>
                <a:ea typeface="Calibri" panose="020F0502020204030204" pitchFamily="34" charset="0"/>
              </a:rPr>
              <a:t>, </a:t>
            </a:r>
            <a:r>
              <a:rPr lang="it-IT" sz="1200" dirty="0" err="1">
                <a:effectLst/>
                <a:latin typeface="Calibri" panose="020F0502020204030204" pitchFamily="34" charset="0"/>
                <a:ea typeface="Calibri" panose="020F0502020204030204" pitchFamily="34" charset="0"/>
              </a:rPr>
              <a:t>aes</a:t>
            </a:r>
            <a:r>
              <a:rPr lang="it-IT" sz="1200" dirty="0">
                <a:effectLst/>
                <a:latin typeface="Calibri" panose="020F0502020204030204" pitchFamily="34" charset="0"/>
                <a:ea typeface="Calibri" panose="020F0502020204030204" pitchFamily="34" charset="0"/>
              </a:rPr>
              <a:t>(x = </a:t>
            </a:r>
            <a:r>
              <a:rPr lang="it-IT" sz="1200" dirty="0" err="1">
                <a:effectLst/>
                <a:latin typeface="Calibri" panose="020F0502020204030204" pitchFamily="34" charset="0"/>
                <a:ea typeface="Calibri" panose="020F0502020204030204" pitchFamily="34" charset="0"/>
              </a:rPr>
              <a:t>Mese_Anno</a:t>
            </a:r>
            <a:r>
              <a:rPr lang="it-IT" sz="1200" dirty="0">
                <a:effectLst/>
                <a:latin typeface="Calibri" panose="020F0502020204030204" pitchFamily="34" charset="0"/>
                <a:ea typeface="Calibri" panose="020F0502020204030204" pitchFamily="34" charset="0"/>
              </a:rPr>
              <a:t>, y = Fatturato)) +</a:t>
            </a:r>
          </a:p>
          <a:p>
            <a:r>
              <a:rPr lang="it-IT" sz="1200" dirty="0">
                <a:effectLst/>
                <a:latin typeface="Calibri" panose="020F0502020204030204" pitchFamily="34" charset="0"/>
                <a:ea typeface="Calibri" panose="020F0502020204030204" pitchFamily="34" charset="0"/>
              </a:rPr>
              <a:t>  </a:t>
            </a:r>
            <a:r>
              <a:rPr lang="it-IT" sz="1200" dirty="0" err="1">
                <a:effectLst/>
                <a:latin typeface="Calibri" panose="020F0502020204030204" pitchFamily="34" charset="0"/>
                <a:ea typeface="Calibri" panose="020F0502020204030204" pitchFamily="34" charset="0"/>
              </a:rPr>
              <a:t>geom_line</a:t>
            </a:r>
            <a:r>
              <a:rPr lang="it-IT" sz="1200" dirty="0">
                <a:effectLst/>
                <a:latin typeface="Calibri" panose="020F0502020204030204" pitchFamily="34" charset="0"/>
                <a:ea typeface="Calibri" panose="020F0502020204030204" pitchFamily="34" charset="0"/>
              </a:rPr>
              <a:t>() + </a:t>
            </a:r>
            <a:r>
              <a:rPr lang="it-IT" sz="1200" dirty="0" err="1">
                <a:effectLst/>
                <a:latin typeface="Calibri" panose="020F0502020204030204" pitchFamily="34" charset="0"/>
                <a:ea typeface="Calibri" panose="020F0502020204030204" pitchFamily="34" charset="0"/>
              </a:rPr>
              <a:t>ggtitle</a:t>
            </a:r>
            <a:r>
              <a:rPr lang="it-IT" sz="1200" dirty="0">
                <a:effectLst/>
                <a:latin typeface="Calibri" panose="020F0502020204030204" pitchFamily="34" charset="0"/>
                <a:ea typeface="Calibri" panose="020F0502020204030204" pitchFamily="34" charset="0"/>
              </a:rPr>
              <a:t>("Importi  articoli venduti per mese nel periodo di osservazione") +</a:t>
            </a:r>
          </a:p>
          <a:p>
            <a:r>
              <a:rPr lang="it-IT" sz="1200" dirty="0">
                <a:effectLst/>
                <a:latin typeface="Calibri" panose="020F0502020204030204" pitchFamily="34" charset="0"/>
                <a:ea typeface="Calibri" panose="020F0502020204030204" pitchFamily="34" charset="0"/>
              </a:rPr>
              <a:t>  </a:t>
            </a:r>
            <a:r>
              <a:rPr lang="it-IT" sz="1200" dirty="0" err="1">
                <a:effectLst/>
                <a:latin typeface="Calibri" panose="020F0502020204030204" pitchFamily="34" charset="0"/>
                <a:ea typeface="Calibri" panose="020F0502020204030204" pitchFamily="34" charset="0"/>
              </a:rPr>
              <a:t>xlab</a:t>
            </a:r>
            <a:r>
              <a:rPr lang="it-IT" sz="1200" dirty="0">
                <a:effectLst/>
                <a:latin typeface="Calibri" panose="020F0502020204030204" pitchFamily="34" charset="0"/>
                <a:ea typeface="Calibri" panose="020F0502020204030204" pitchFamily="34" charset="0"/>
              </a:rPr>
              <a:t>("Mesi") + </a:t>
            </a:r>
            <a:r>
              <a:rPr lang="it-IT" sz="1200" dirty="0" err="1">
                <a:effectLst/>
                <a:latin typeface="Calibri" panose="020F0502020204030204" pitchFamily="34" charset="0"/>
                <a:ea typeface="Calibri" panose="020F0502020204030204" pitchFamily="34" charset="0"/>
              </a:rPr>
              <a:t>ylab</a:t>
            </a:r>
            <a:r>
              <a:rPr lang="it-IT" sz="1200" dirty="0">
                <a:effectLst/>
                <a:latin typeface="Calibri" panose="020F0502020204030204" pitchFamily="34" charset="0"/>
                <a:ea typeface="Calibri" panose="020F0502020204030204" pitchFamily="34" charset="0"/>
              </a:rPr>
              <a:t>("Importo in Euro")</a:t>
            </a:r>
          </a:p>
        </p:txBody>
      </p:sp>
      <p:pic>
        <p:nvPicPr>
          <p:cNvPr id="3" name="Immagine 2">
            <a:extLst>
              <a:ext uri="{FF2B5EF4-FFF2-40B4-BE49-F238E27FC236}">
                <a16:creationId xmlns:a16="http://schemas.microsoft.com/office/drawing/2014/main" id="{1B01BB07-F5D6-0C4D-2B00-0EC70EB4B55B}"/>
              </a:ext>
            </a:extLst>
          </p:cNvPr>
          <p:cNvPicPr>
            <a:picLocks noChangeAspect="1"/>
          </p:cNvPicPr>
          <p:nvPr/>
        </p:nvPicPr>
        <p:blipFill>
          <a:blip r:embed="rId2"/>
          <a:stretch>
            <a:fillRect/>
          </a:stretch>
        </p:blipFill>
        <p:spPr>
          <a:xfrm>
            <a:off x="3638252" y="1585503"/>
            <a:ext cx="7886997" cy="4893444"/>
          </a:xfrm>
          <a:prstGeom prst="rect">
            <a:avLst/>
          </a:prstGeom>
        </p:spPr>
      </p:pic>
      <p:sp>
        <p:nvSpPr>
          <p:cNvPr id="6" name="CasellaDiTesto 5">
            <a:extLst>
              <a:ext uri="{FF2B5EF4-FFF2-40B4-BE49-F238E27FC236}">
                <a16:creationId xmlns:a16="http://schemas.microsoft.com/office/drawing/2014/main" id="{708BC7CF-4FAD-D2F1-2099-2B883F4E5748}"/>
              </a:ext>
            </a:extLst>
          </p:cNvPr>
          <p:cNvSpPr txBox="1"/>
          <p:nvPr/>
        </p:nvSpPr>
        <p:spPr>
          <a:xfrm>
            <a:off x="150020" y="1954835"/>
            <a:ext cx="2947482" cy="2492990"/>
          </a:xfrm>
          <a:prstGeom prst="rect">
            <a:avLst/>
          </a:prstGeom>
          <a:noFill/>
        </p:spPr>
        <p:txBody>
          <a:bodyPr wrap="square">
            <a:spAutoFit/>
          </a:bodyPr>
          <a:lstStyle/>
          <a:p>
            <a:r>
              <a:rPr lang="it-IT" sz="1200" dirty="0">
                <a:latin typeface="Calibri" panose="020F0502020204030204" pitchFamily="34" charset="0"/>
                <a:cs typeface="Calibri" panose="020F0502020204030204" pitchFamily="34" charset="0"/>
              </a:rPr>
              <a:t>In entrambi i grafici si evidenzia una andamento non lineare; essendo i dati a cadenza mensile, in essi è presente il fenomeno denominato stagionalità. Si può notare che i picchi elevati si registrano sempre nei mesi caldi (novembre e dicembre) e vicini alle feste natalizie.</a:t>
            </a:r>
          </a:p>
          <a:p>
            <a:endParaRPr lang="it-IT" sz="1200" dirty="0">
              <a:latin typeface="Calibri" panose="020F0502020204030204" pitchFamily="34" charset="0"/>
              <a:cs typeface="Calibri" panose="020F0502020204030204" pitchFamily="34" charset="0"/>
            </a:endParaRPr>
          </a:p>
          <a:p>
            <a:r>
              <a:rPr lang="it-IT" sz="1200" dirty="0">
                <a:latin typeface="Calibri" panose="020F0502020204030204" pitchFamily="34" charset="0"/>
                <a:cs typeface="Calibri" panose="020F0502020204030204" pitchFamily="34" charset="0"/>
              </a:rPr>
              <a:t>Si nota inoltre che entrambe le variabili hanno un andamento nel tempo molto simile e pur essendo grandezze di misura diverse i due grafici hanno degli andamenti comuni.</a:t>
            </a:r>
          </a:p>
        </p:txBody>
      </p:sp>
    </p:spTree>
    <p:extLst>
      <p:ext uri="{BB962C8B-B14F-4D97-AF65-F5344CB8AC3E}">
        <p14:creationId xmlns:p14="http://schemas.microsoft.com/office/powerpoint/2010/main" val="722699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17AB95-B58E-7F13-D6C6-648B5EF57D2A}"/>
              </a:ext>
            </a:extLst>
          </p:cNvPr>
          <p:cNvSpPr>
            <a:spLocks noGrp="1"/>
          </p:cNvSpPr>
          <p:nvPr>
            <p:ph type="title"/>
          </p:nvPr>
        </p:nvSpPr>
        <p:spPr>
          <a:xfrm>
            <a:off x="252919" y="1123838"/>
            <a:ext cx="2947482" cy="971662"/>
          </a:xfrm>
        </p:spPr>
        <p:txBody>
          <a:bodyPr>
            <a:normAutofit fontScale="90000"/>
          </a:bodyPr>
          <a:lstStyle/>
          <a:p>
            <a:r>
              <a:rPr lang="it-IT" sz="1800" b="1" u="none" strike="noStrike" kern="0" dirty="0">
                <a:solidFill>
                  <a:srgbClr val="0B5294"/>
                </a:solidFill>
                <a:effectLst/>
                <a:latin typeface="Calibri" panose="020F0502020204030204" pitchFamily="34" charset="0"/>
                <a:ea typeface="Calibri" panose="020F0502020204030204" pitchFamily="34" charset="0"/>
                <a:cs typeface="Cambria" panose="02040503050406030204" pitchFamily="18" charset="0"/>
              </a:rPr>
              <a:t>SERIE STORICHE</a:t>
            </a:r>
            <a:br>
              <a:rPr lang="it-IT" sz="1800" b="1" u="none" strike="noStrike" dirty="0">
                <a:solidFill>
                  <a:srgbClr val="0F6FC6"/>
                </a:solidFill>
                <a:effectLst/>
                <a:latin typeface="Cambria" panose="02040503050406030204" pitchFamily="18" charset="0"/>
                <a:ea typeface="Cambria" panose="02040503050406030204" pitchFamily="18" charset="0"/>
                <a:cs typeface="Cambria" panose="02040503050406030204" pitchFamily="18" charset="0"/>
              </a:rPr>
            </a:b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endParaRPr lang="it-IT" dirty="0"/>
          </a:p>
        </p:txBody>
      </p:sp>
      <p:sp>
        <p:nvSpPr>
          <p:cNvPr id="10" name="CasellaDiTesto 9">
            <a:extLst>
              <a:ext uri="{FF2B5EF4-FFF2-40B4-BE49-F238E27FC236}">
                <a16:creationId xmlns:a16="http://schemas.microsoft.com/office/drawing/2014/main" id="{86A0AAA4-F0A0-AA95-9D0D-7B561F95DBC3}"/>
              </a:ext>
            </a:extLst>
          </p:cNvPr>
          <p:cNvSpPr txBox="1"/>
          <p:nvPr/>
        </p:nvSpPr>
        <p:spPr>
          <a:xfrm>
            <a:off x="3888580" y="797778"/>
            <a:ext cx="6931819" cy="1200329"/>
          </a:xfrm>
          <a:prstGeom prst="rect">
            <a:avLst/>
          </a:prstGeom>
          <a:noFill/>
        </p:spPr>
        <p:txBody>
          <a:bodyPr wrap="square">
            <a:spAutoFit/>
          </a:bodyPr>
          <a:lstStyle/>
          <a:p>
            <a:r>
              <a:rPr lang="it-IT" sz="1200" dirty="0">
                <a:effectLst/>
                <a:latin typeface="Calibri" panose="020F0502020204030204" pitchFamily="34" charset="0"/>
                <a:ea typeface="Calibri" panose="020F0502020204030204" pitchFamily="34" charset="0"/>
              </a:rPr>
              <a:t>Una rappresentazione alternativa è quella data dal grafico sottostante che evidenzia l’area e rende più chiara l’eventuale stagionalità</a:t>
            </a:r>
          </a:p>
          <a:p>
            <a:endParaRPr lang="it-IT" sz="1200" dirty="0">
              <a:effectLst/>
              <a:latin typeface="Calibri" panose="020F0502020204030204" pitchFamily="34" charset="0"/>
              <a:ea typeface="Calibri" panose="020F0502020204030204" pitchFamily="34" charset="0"/>
            </a:endParaRPr>
          </a:p>
          <a:p>
            <a:r>
              <a:rPr lang="it-IT" sz="1200" dirty="0" err="1">
                <a:effectLst/>
                <a:latin typeface="Calibri" panose="020F0502020204030204" pitchFamily="34" charset="0"/>
                <a:ea typeface="Calibri" panose="020F0502020204030204" pitchFamily="34" charset="0"/>
              </a:rPr>
              <a:t>ggplot</a:t>
            </a:r>
            <a:r>
              <a:rPr lang="it-IT" sz="1200" dirty="0">
                <a:effectLst/>
                <a:latin typeface="Calibri" panose="020F0502020204030204" pitchFamily="34" charset="0"/>
                <a:ea typeface="Calibri" panose="020F0502020204030204" pitchFamily="34" charset="0"/>
              </a:rPr>
              <a:t>(data = </a:t>
            </a:r>
            <a:r>
              <a:rPr lang="it-IT" sz="1200" dirty="0" err="1">
                <a:effectLst/>
                <a:latin typeface="Calibri" panose="020F0502020204030204" pitchFamily="34" charset="0"/>
                <a:ea typeface="Calibri" panose="020F0502020204030204" pitchFamily="34" charset="0"/>
              </a:rPr>
              <a:t>TotSum</a:t>
            </a:r>
            <a:r>
              <a:rPr lang="it-IT" sz="1200" dirty="0">
                <a:effectLst/>
                <a:latin typeface="Calibri" panose="020F0502020204030204" pitchFamily="34" charset="0"/>
                <a:ea typeface="Calibri" panose="020F0502020204030204" pitchFamily="34" charset="0"/>
              </a:rPr>
              <a:t>, </a:t>
            </a:r>
            <a:r>
              <a:rPr lang="it-IT" sz="1200" dirty="0" err="1">
                <a:effectLst/>
                <a:latin typeface="Calibri" panose="020F0502020204030204" pitchFamily="34" charset="0"/>
                <a:ea typeface="Calibri" panose="020F0502020204030204" pitchFamily="34" charset="0"/>
              </a:rPr>
              <a:t>aes</a:t>
            </a:r>
            <a:r>
              <a:rPr lang="it-IT" sz="1200" dirty="0">
                <a:effectLst/>
                <a:latin typeface="Calibri" panose="020F0502020204030204" pitchFamily="34" charset="0"/>
                <a:ea typeface="Calibri" panose="020F0502020204030204" pitchFamily="34" charset="0"/>
              </a:rPr>
              <a:t>(x = </a:t>
            </a:r>
            <a:r>
              <a:rPr lang="it-IT" sz="1200" dirty="0" err="1">
                <a:effectLst/>
                <a:latin typeface="Calibri" panose="020F0502020204030204" pitchFamily="34" charset="0"/>
                <a:ea typeface="Calibri" panose="020F0502020204030204" pitchFamily="34" charset="0"/>
              </a:rPr>
              <a:t>Mese_Anno</a:t>
            </a:r>
            <a:r>
              <a:rPr lang="it-IT" sz="1200" dirty="0">
                <a:effectLst/>
                <a:latin typeface="Calibri" panose="020F0502020204030204" pitchFamily="34" charset="0"/>
                <a:ea typeface="Calibri" panose="020F0502020204030204" pitchFamily="34" charset="0"/>
              </a:rPr>
              <a:t>, y = Fatturato)) + </a:t>
            </a:r>
          </a:p>
          <a:p>
            <a:r>
              <a:rPr lang="it-IT" sz="1200" dirty="0">
                <a:effectLst/>
                <a:latin typeface="Calibri" panose="020F0502020204030204" pitchFamily="34" charset="0"/>
                <a:ea typeface="Calibri" panose="020F0502020204030204" pitchFamily="34" charset="0"/>
              </a:rPr>
              <a:t>   </a:t>
            </a:r>
            <a:r>
              <a:rPr lang="it-IT" sz="1200" dirty="0" err="1">
                <a:effectLst/>
                <a:latin typeface="Calibri" panose="020F0502020204030204" pitchFamily="34" charset="0"/>
                <a:ea typeface="Calibri" panose="020F0502020204030204" pitchFamily="34" charset="0"/>
              </a:rPr>
              <a:t>geom_area</a:t>
            </a:r>
            <a:r>
              <a:rPr lang="it-IT" sz="1200" dirty="0">
                <a:effectLst/>
                <a:latin typeface="Calibri" panose="020F0502020204030204" pitchFamily="34" charset="0"/>
                <a:ea typeface="Calibri" panose="020F0502020204030204" pitchFamily="34" charset="0"/>
              </a:rPr>
              <a:t>() + </a:t>
            </a:r>
            <a:r>
              <a:rPr lang="it-IT" sz="1200" dirty="0" err="1">
                <a:effectLst/>
                <a:latin typeface="Calibri" panose="020F0502020204030204" pitchFamily="34" charset="0"/>
                <a:ea typeface="Calibri" panose="020F0502020204030204" pitchFamily="34" charset="0"/>
              </a:rPr>
              <a:t>ggtitle</a:t>
            </a:r>
            <a:r>
              <a:rPr lang="it-IT" sz="1200" dirty="0">
                <a:effectLst/>
                <a:latin typeface="Calibri" panose="020F0502020204030204" pitchFamily="34" charset="0"/>
                <a:ea typeface="Calibri" panose="020F0502020204030204" pitchFamily="34" charset="0"/>
              </a:rPr>
              <a:t>("Importi  articoli venduti per mese nel periodo di osservazione") + </a:t>
            </a:r>
          </a:p>
          <a:p>
            <a:r>
              <a:rPr lang="it-IT" sz="1200" dirty="0">
                <a:effectLst/>
                <a:latin typeface="Calibri" panose="020F0502020204030204" pitchFamily="34" charset="0"/>
                <a:ea typeface="Calibri" panose="020F0502020204030204" pitchFamily="34" charset="0"/>
              </a:rPr>
              <a:t>   </a:t>
            </a:r>
            <a:r>
              <a:rPr lang="it-IT" sz="1200" dirty="0" err="1">
                <a:effectLst/>
                <a:latin typeface="Calibri" panose="020F0502020204030204" pitchFamily="34" charset="0"/>
                <a:ea typeface="Calibri" panose="020F0502020204030204" pitchFamily="34" charset="0"/>
              </a:rPr>
              <a:t>xlab</a:t>
            </a:r>
            <a:r>
              <a:rPr lang="it-IT" sz="1200" dirty="0">
                <a:effectLst/>
                <a:latin typeface="Calibri" panose="020F0502020204030204" pitchFamily="34" charset="0"/>
                <a:ea typeface="Calibri" panose="020F0502020204030204" pitchFamily="34" charset="0"/>
              </a:rPr>
              <a:t>("Mesi") + </a:t>
            </a:r>
            <a:r>
              <a:rPr lang="it-IT" sz="1200" dirty="0" err="1">
                <a:effectLst/>
                <a:latin typeface="Calibri" panose="020F0502020204030204" pitchFamily="34" charset="0"/>
                <a:ea typeface="Calibri" panose="020F0502020204030204" pitchFamily="34" charset="0"/>
              </a:rPr>
              <a:t>ylab</a:t>
            </a:r>
            <a:r>
              <a:rPr lang="it-IT" sz="1200" dirty="0">
                <a:effectLst/>
                <a:latin typeface="Calibri" panose="020F0502020204030204" pitchFamily="34" charset="0"/>
                <a:ea typeface="Calibri" panose="020F0502020204030204" pitchFamily="34" charset="0"/>
              </a:rPr>
              <a:t>("Importo in Euro")</a:t>
            </a:r>
          </a:p>
        </p:txBody>
      </p:sp>
      <p:pic>
        <p:nvPicPr>
          <p:cNvPr id="4" name="Immagine 3">
            <a:extLst>
              <a:ext uri="{FF2B5EF4-FFF2-40B4-BE49-F238E27FC236}">
                <a16:creationId xmlns:a16="http://schemas.microsoft.com/office/drawing/2014/main" id="{3FAF4B08-B0A9-91BD-AFE1-6EFB72255977}"/>
              </a:ext>
            </a:extLst>
          </p:cNvPr>
          <p:cNvPicPr>
            <a:picLocks noChangeAspect="1"/>
          </p:cNvPicPr>
          <p:nvPr/>
        </p:nvPicPr>
        <p:blipFill>
          <a:blip r:embed="rId2"/>
          <a:stretch>
            <a:fillRect/>
          </a:stretch>
        </p:blipFill>
        <p:spPr>
          <a:xfrm>
            <a:off x="3531263" y="2095500"/>
            <a:ext cx="7854479" cy="4105275"/>
          </a:xfrm>
          <a:prstGeom prst="rect">
            <a:avLst/>
          </a:prstGeom>
        </p:spPr>
      </p:pic>
    </p:spTree>
    <p:extLst>
      <p:ext uri="{BB962C8B-B14F-4D97-AF65-F5344CB8AC3E}">
        <p14:creationId xmlns:p14="http://schemas.microsoft.com/office/powerpoint/2010/main" val="3779076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17AB95-B58E-7F13-D6C6-648B5EF57D2A}"/>
              </a:ext>
            </a:extLst>
          </p:cNvPr>
          <p:cNvSpPr>
            <a:spLocks noGrp="1"/>
          </p:cNvSpPr>
          <p:nvPr>
            <p:ph type="title"/>
          </p:nvPr>
        </p:nvSpPr>
        <p:spPr>
          <a:xfrm>
            <a:off x="252919" y="1123838"/>
            <a:ext cx="2947482" cy="4553062"/>
          </a:xfrm>
        </p:spPr>
        <p:txBody>
          <a:bodyPr>
            <a:normAutofit/>
          </a:bodyPr>
          <a:lstStyle/>
          <a:p>
            <a:r>
              <a:rPr lang="it-IT" sz="1800" b="1" u="none" strike="noStrike" kern="0" dirty="0">
                <a:solidFill>
                  <a:srgbClr val="0B5294"/>
                </a:solidFill>
                <a:effectLst/>
                <a:latin typeface="Calibri" panose="020F0502020204030204" pitchFamily="34" charset="0"/>
                <a:ea typeface="Calibri" panose="020F0502020204030204" pitchFamily="34" charset="0"/>
                <a:cs typeface="Cambria" panose="02040503050406030204" pitchFamily="18" charset="0"/>
              </a:rPr>
              <a:t>SERIE STORICHE</a:t>
            </a:r>
            <a:br>
              <a:rPr lang="it-IT" sz="1800" b="1" u="none" strike="noStrike" kern="0" dirty="0">
                <a:solidFill>
                  <a:srgbClr val="0B5294"/>
                </a:solidFill>
                <a:effectLst/>
                <a:latin typeface="Calibri" panose="020F0502020204030204" pitchFamily="34" charset="0"/>
                <a:ea typeface="Calibri" panose="020F0502020204030204" pitchFamily="34" charset="0"/>
                <a:cs typeface="Cambria" panose="02040503050406030204" pitchFamily="18" charset="0"/>
              </a:rPr>
            </a:br>
            <a:r>
              <a:rPr lang="it-IT" sz="1800" b="1" u="none" strike="noStrike" dirty="0">
                <a:solidFill>
                  <a:srgbClr val="0F6FC6"/>
                </a:solidFill>
                <a:effectLst/>
                <a:latin typeface="Calibri" panose="020F0502020204030204" pitchFamily="34" charset="0"/>
                <a:ea typeface="Calibri" panose="020F0502020204030204" pitchFamily="34" charset="0"/>
                <a:cs typeface="Cambria" panose="02040503050406030204" pitchFamily="18" charset="0"/>
              </a:rPr>
              <a:t>Andamenti tipici delle serie storiche</a:t>
            </a:r>
            <a:br>
              <a:rPr lang="it-IT" sz="1800" b="1" u="none" strike="noStrike" dirty="0">
                <a:solidFill>
                  <a:srgbClr val="0F6FC6"/>
                </a:solidFill>
                <a:effectLst/>
                <a:latin typeface="Cambria" panose="02040503050406030204" pitchFamily="18" charset="0"/>
                <a:ea typeface="Cambria" panose="02040503050406030204" pitchFamily="18" charset="0"/>
                <a:cs typeface="Cambria" panose="02040503050406030204" pitchFamily="18" charset="0"/>
              </a:rPr>
            </a:br>
            <a:br>
              <a:rPr lang="it-IT" sz="1800" b="1" u="none" strike="noStrike" dirty="0">
                <a:solidFill>
                  <a:srgbClr val="0F6FC6"/>
                </a:solidFill>
                <a:effectLst/>
                <a:latin typeface="Cambria" panose="02040503050406030204" pitchFamily="18" charset="0"/>
                <a:ea typeface="Cambria" panose="02040503050406030204" pitchFamily="18" charset="0"/>
                <a:cs typeface="Cambria" panose="02040503050406030204" pitchFamily="18" charset="0"/>
              </a:rPr>
            </a:b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endParaRPr lang="it-IT" dirty="0"/>
          </a:p>
        </p:txBody>
      </p:sp>
      <p:sp>
        <p:nvSpPr>
          <p:cNvPr id="10" name="CasellaDiTesto 9">
            <a:extLst>
              <a:ext uri="{FF2B5EF4-FFF2-40B4-BE49-F238E27FC236}">
                <a16:creationId xmlns:a16="http://schemas.microsoft.com/office/drawing/2014/main" id="{86A0AAA4-F0A0-AA95-9D0D-7B561F95DBC3}"/>
              </a:ext>
            </a:extLst>
          </p:cNvPr>
          <p:cNvSpPr txBox="1"/>
          <p:nvPr/>
        </p:nvSpPr>
        <p:spPr>
          <a:xfrm>
            <a:off x="3840955" y="2312252"/>
            <a:ext cx="6331745" cy="3600986"/>
          </a:xfrm>
          <a:prstGeom prst="rect">
            <a:avLst/>
          </a:prstGeom>
          <a:noFill/>
        </p:spPr>
        <p:txBody>
          <a:bodyPr wrap="square">
            <a:spAutoFit/>
          </a:bodyPr>
          <a:lstStyle/>
          <a:p>
            <a:pPr marL="342900" lvl="0" indent="-342900">
              <a:buFont typeface="+mj-lt"/>
              <a:buAutoNum type="arabicPeriod"/>
            </a:pPr>
            <a:r>
              <a:rPr lang="it-IT" sz="1200" dirty="0">
                <a:effectLst/>
                <a:latin typeface="Calibri" panose="020F0502020204030204" pitchFamily="34" charset="0"/>
                <a:ea typeface="Calibri" panose="020F0502020204030204" pitchFamily="34" charset="0"/>
                <a:cs typeface="Mangal" panose="02040503050203030202" pitchFamily="18" charset="0"/>
              </a:rPr>
              <a:t>Pattern orizzontale. In questo caso la serie oscilla intorno ad un valore costante (media della serie). Tale serie è detta stazionaria in media. All’inizio della mia analisi abbiamo detto che sia la variabile Q.tà che la variabile Fatturato si posizionano molto più vicine al 1°q. della curva, pertanto questo non è il nostro caso.</a:t>
            </a:r>
          </a:p>
          <a:p>
            <a:pPr marL="342900" lvl="0" indent="-342900">
              <a:buFont typeface="+mj-lt"/>
              <a:buAutoNum type="arabicPeriod"/>
            </a:pPr>
            <a:r>
              <a:rPr lang="it-IT" sz="1200" dirty="0">
                <a:effectLst/>
                <a:latin typeface="Calibri" panose="020F0502020204030204" pitchFamily="34" charset="0"/>
                <a:ea typeface="Calibri" panose="020F0502020204030204" pitchFamily="34" charset="0"/>
                <a:cs typeface="Mangal" panose="02040503050203030202" pitchFamily="18" charset="0"/>
              </a:rPr>
              <a:t>Pattern stagionale. Questo esiste quando la serie è influenzata da fattori stagionali (es. mensile, semestrale, trimestrale, ecc.). Le serie influenzate dalla stagionalità sono dette anche serie periodiche poiché il ciclo stagionale si ripete in un periodo fisso. Nei dati di tipo annuale la stagionalità non è presente. Dai grafici delle serie storiche vediamo che le variabili Q.tà e Fatturato presentano delle punte principalmente nei mesi 12, 24, 36 e 48. È evidente la stagionalità. </a:t>
            </a:r>
          </a:p>
          <a:p>
            <a:pPr marL="342900" lvl="0" indent="-342900">
              <a:buFont typeface="+mj-lt"/>
              <a:buAutoNum type="arabicPeriod"/>
            </a:pPr>
            <a:r>
              <a:rPr lang="it-IT" sz="1200" dirty="0">
                <a:effectLst/>
                <a:latin typeface="Calibri" panose="020F0502020204030204" pitchFamily="34" charset="0"/>
                <a:ea typeface="Calibri" panose="020F0502020204030204" pitchFamily="34" charset="0"/>
                <a:cs typeface="Mangal" panose="02040503050203030202" pitchFamily="18" charset="0"/>
              </a:rPr>
              <a:t>Pattern ciclico. Questo tipo di andamento è presente quando la serie presenta aumenti e diminuzioni che non sono di periodo fisso. Questa è la principale differenza fra le fluttuazioni cicliche e quelle stagionali. Inoltre, l’ampiezza delle oscillazioni cicliche è generalmente più grande di quella dovuta alla stagionalità. Il pattern ciclico è determinato dalle espansioni e contrazioni dell’economia dovuti a fenomeni congiunturali. Nei grafici delle serie storiche notiamo alcune oscillazioni cicliche che andremo ad analizzare.  (vedi la serie Liuteria)</a:t>
            </a:r>
          </a:p>
          <a:p>
            <a:pPr marL="342900" lvl="0" indent="-342900">
              <a:buFont typeface="+mj-lt"/>
              <a:buAutoNum type="arabicPeriod"/>
            </a:pPr>
            <a:r>
              <a:rPr lang="it-IT" sz="1200" dirty="0">
                <a:effectLst/>
                <a:latin typeface="Calibri" panose="020F0502020204030204" pitchFamily="34" charset="0"/>
                <a:ea typeface="Calibri" panose="020F0502020204030204" pitchFamily="34" charset="0"/>
                <a:cs typeface="Mangal" panose="02040503050203030202" pitchFamily="18" charset="0"/>
              </a:rPr>
              <a:t>Trend o tendenza di fondo. È caratterizzato da un andamento crescente o decrescente di lungo periodo. Vedremo di seguito analizzando le diverse serie della variabile Categoria i diversi tipi di pattern.</a:t>
            </a:r>
          </a:p>
        </p:txBody>
      </p:sp>
      <p:sp>
        <p:nvSpPr>
          <p:cNvPr id="5" name="CasellaDiTesto 4">
            <a:extLst>
              <a:ext uri="{FF2B5EF4-FFF2-40B4-BE49-F238E27FC236}">
                <a16:creationId xmlns:a16="http://schemas.microsoft.com/office/drawing/2014/main" id="{D0876A5F-D7BE-D0E4-2485-E721BEE64BEB}"/>
              </a:ext>
            </a:extLst>
          </p:cNvPr>
          <p:cNvSpPr txBox="1"/>
          <p:nvPr/>
        </p:nvSpPr>
        <p:spPr>
          <a:xfrm>
            <a:off x="3956446" y="944762"/>
            <a:ext cx="6100762" cy="646331"/>
          </a:xfrm>
          <a:prstGeom prst="rect">
            <a:avLst/>
          </a:prstGeom>
          <a:noFill/>
        </p:spPr>
        <p:txBody>
          <a:bodyPr wrap="square">
            <a:spAutoFit/>
          </a:bodyPr>
          <a:lstStyle/>
          <a:p>
            <a:r>
              <a:rPr lang="it-IT" sz="1800" dirty="0">
                <a:effectLst/>
                <a:latin typeface="Calibri" panose="020F0502020204030204" pitchFamily="34" charset="0"/>
                <a:ea typeface="Calibri" panose="020F0502020204030204" pitchFamily="34" charset="0"/>
              </a:rPr>
              <a:t>Dai grafici delle serie storiche visti deduciamo che queste possono avere diversi pattern.</a:t>
            </a:r>
            <a:endParaRPr lang="it-IT"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998829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17AB95-B58E-7F13-D6C6-648B5EF57D2A}"/>
              </a:ext>
            </a:extLst>
          </p:cNvPr>
          <p:cNvSpPr>
            <a:spLocks noGrp="1"/>
          </p:cNvSpPr>
          <p:nvPr>
            <p:ph type="title"/>
          </p:nvPr>
        </p:nvSpPr>
        <p:spPr>
          <a:xfrm>
            <a:off x="252919" y="1123838"/>
            <a:ext cx="2947482" cy="3333862"/>
          </a:xfrm>
        </p:spPr>
        <p:txBody>
          <a:bodyPr>
            <a:normAutofit/>
          </a:bodyPr>
          <a:lstStyle/>
          <a:p>
            <a:r>
              <a:rPr lang="it-IT" sz="1800" b="1" u="none" strike="noStrike" kern="0" dirty="0">
                <a:solidFill>
                  <a:srgbClr val="0B5294"/>
                </a:solidFill>
                <a:effectLst/>
                <a:latin typeface="Calibri" panose="020F0502020204030204" pitchFamily="34" charset="0"/>
                <a:ea typeface="Calibri" panose="020F0502020204030204" pitchFamily="34" charset="0"/>
                <a:cs typeface="Cambria" panose="02040503050406030204" pitchFamily="18" charset="0"/>
              </a:rPr>
              <a:t>RELAZIONI TRA SERIE</a:t>
            </a: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br>
              <a:rPr lang="it-IT" sz="1800" b="1" u="none" strike="noStrike" kern="0" dirty="0">
                <a:solidFill>
                  <a:srgbClr val="0B5294"/>
                </a:solidFill>
                <a:effectLst/>
                <a:latin typeface="Calibri" panose="020F0502020204030204" pitchFamily="34" charset="0"/>
                <a:ea typeface="Calibri" panose="020F0502020204030204" pitchFamily="34" charset="0"/>
                <a:cs typeface="Cambria" panose="02040503050406030204" pitchFamily="18" charset="0"/>
              </a:rPr>
            </a:br>
            <a:br>
              <a:rPr lang="it-IT" sz="1800" b="1" u="none" strike="noStrike" dirty="0">
                <a:solidFill>
                  <a:srgbClr val="0F6FC6"/>
                </a:solidFill>
                <a:effectLst/>
                <a:latin typeface="Cambria" panose="02040503050406030204" pitchFamily="18" charset="0"/>
                <a:ea typeface="Cambria" panose="02040503050406030204" pitchFamily="18" charset="0"/>
                <a:cs typeface="Cambria" panose="02040503050406030204" pitchFamily="18" charset="0"/>
              </a:rPr>
            </a:br>
            <a:br>
              <a:rPr lang="it-IT" sz="1800" b="1" u="none" strike="noStrike" dirty="0">
                <a:solidFill>
                  <a:srgbClr val="0F6FC6"/>
                </a:solidFill>
                <a:effectLst/>
                <a:latin typeface="Cambria" panose="02040503050406030204" pitchFamily="18" charset="0"/>
                <a:ea typeface="Cambria" panose="02040503050406030204" pitchFamily="18" charset="0"/>
                <a:cs typeface="Cambria" panose="02040503050406030204" pitchFamily="18" charset="0"/>
              </a:rPr>
            </a:b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endParaRPr lang="it-IT" dirty="0"/>
          </a:p>
        </p:txBody>
      </p:sp>
      <p:sp>
        <p:nvSpPr>
          <p:cNvPr id="5" name="CasellaDiTesto 4">
            <a:extLst>
              <a:ext uri="{FF2B5EF4-FFF2-40B4-BE49-F238E27FC236}">
                <a16:creationId xmlns:a16="http://schemas.microsoft.com/office/drawing/2014/main" id="{D0876A5F-D7BE-D0E4-2485-E721BEE64BEB}"/>
              </a:ext>
            </a:extLst>
          </p:cNvPr>
          <p:cNvSpPr txBox="1"/>
          <p:nvPr/>
        </p:nvSpPr>
        <p:spPr>
          <a:xfrm>
            <a:off x="3508771" y="639962"/>
            <a:ext cx="6100762" cy="369332"/>
          </a:xfrm>
          <a:prstGeom prst="rect">
            <a:avLst/>
          </a:prstGeom>
          <a:noFill/>
        </p:spPr>
        <p:txBody>
          <a:bodyPr wrap="square">
            <a:spAutoFit/>
          </a:bodyPr>
          <a:lstStyle/>
          <a:p>
            <a:pPr marL="742950" lvl="1" indent="-285750" fontAlgn="base">
              <a:spcBef>
                <a:spcPts val="1000"/>
              </a:spcBef>
              <a:buFont typeface="+mj-lt"/>
              <a:buAutoNum type="arabicPeriod"/>
            </a:pPr>
            <a:r>
              <a:rPr lang="it-IT" sz="1800" b="1" u="none" strike="noStrike" dirty="0">
                <a:solidFill>
                  <a:srgbClr val="0F6FC6"/>
                </a:solidFill>
                <a:effectLst/>
                <a:latin typeface="Calibri" panose="020F0502020204030204" pitchFamily="34" charset="0"/>
                <a:ea typeface="Calibri" panose="020F0502020204030204" pitchFamily="34" charset="0"/>
                <a:cs typeface="Cambria" panose="02040503050406030204" pitchFamily="18" charset="0"/>
              </a:rPr>
              <a:t>Relazione tra serie Libri e Strumenti</a:t>
            </a:r>
            <a:endParaRPr lang="it-IT" sz="1800" b="1" u="none" strike="noStrike" dirty="0">
              <a:solidFill>
                <a:srgbClr val="0F6FC6"/>
              </a:solidFill>
              <a:effectLst/>
              <a:latin typeface="Cambria" panose="02040503050406030204" pitchFamily="18" charset="0"/>
              <a:ea typeface="Cambria" panose="02040503050406030204" pitchFamily="18" charset="0"/>
              <a:cs typeface="Cambria" panose="02040503050406030204" pitchFamily="18" charset="0"/>
            </a:endParaRPr>
          </a:p>
        </p:txBody>
      </p:sp>
      <p:sp>
        <p:nvSpPr>
          <p:cNvPr id="4" name="CasellaDiTesto 3">
            <a:extLst>
              <a:ext uri="{FF2B5EF4-FFF2-40B4-BE49-F238E27FC236}">
                <a16:creationId xmlns:a16="http://schemas.microsoft.com/office/drawing/2014/main" id="{D983866C-B387-49B9-5385-69C8DEDFD36F}"/>
              </a:ext>
            </a:extLst>
          </p:cNvPr>
          <p:cNvSpPr txBox="1"/>
          <p:nvPr/>
        </p:nvSpPr>
        <p:spPr>
          <a:xfrm>
            <a:off x="185738" y="2612738"/>
            <a:ext cx="2823656" cy="1569660"/>
          </a:xfrm>
          <a:prstGeom prst="rect">
            <a:avLst/>
          </a:prstGeom>
          <a:noFill/>
        </p:spPr>
        <p:txBody>
          <a:bodyPr wrap="square">
            <a:spAutoFit/>
          </a:bodyPr>
          <a:lstStyle/>
          <a:p>
            <a:pPr algn="just"/>
            <a:r>
              <a:rPr lang="it-IT" sz="1200" dirty="0">
                <a:effectLst/>
                <a:latin typeface="Calibri" panose="020F0502020204030204" pitchFamily="34" charset="0"/>
                <a:ea typeface="Calibri" panose="020F0502020204030204" pitchFamily="34" charset="0"/>
              </a:rPr>
              <a:t>Vado alla ricerca di una qualche relazione tra le variabili presenti nel dataset studiandole congiuntamente.</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 pos="5798820" algn="l"/>
                <a:tab pos="5798820" algn="l"/>
                <a:tab pos="5798820" algn="l"/>
                <a:tab pos="5798820" algn="l"/>
                <a:tab pos="5798820" algn="l"/>
                <a:tab pos="5798820" algn="l"/>
                <a:tab pos="5798820" algn="l"/>
              </a:tabLst>
            </a:pPr>
            <a:r>
              <a:rPr lang="it-IT" sz="1200" dirty="0">
                <a:solidFill>
                  <a:srgbClr val="000000"/>
                </a:solidFill>
                <a:effectLst/>
                <a:latin typeface="Calibri" panose="020F0502020204030204" pitchFamily="34" charset="0"/>
                <a:ea typeface="Calibri" panose="020F0502020204030204" pitchFamily="34" charset="0"/>
              </a:rPr>
              <a:t>Per far ciò riporto sullo stesso grafico gli andamenti temporali di 2 variabili.</a:t>
            </a:r>
            <a:endParaRPr lang="it-IT" sz="1200" dirty="0">
              <a:effectLst/>
              <a:latin typeface="Calibri" panose="020F0502020204030204" pitchFamily="34" charset="0"/>
              <a:ea typeface="Calibri" panose="020F0502020204030204" pitchFamily="34"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 pos="5798820" algn="l"/>
                <a:tab pos="5798820" algn="l"/>
                <a:tab pos="5798820" algn="l"/>
                <a:tab pos="5798820" algn="l"/>
                <a:tab pos="5798820" algn="l"/>
                <a:tab pos="5798820" algn="l"/>
                <a:tab pos="5798820" algn="l"/>
              </a:tabLst>
            </a:pPr>
            <a:r>
              <a:rPr lang="it-IT" sz="1200" dirty="0">
                <a:solidFill>
                  <a:srgbClr val="000000"/>
                </a:solidFill>
                <a:effectLst/>
                <a:latin typeface="Calibri" panose="020F0502020204030204" pitchFamily="34" charset="0"/>
                <a:ea typeface="Calibri" panose="020F0502020204030204" pitchFamily="34" charset="0"/>
              </a:rPr>
              <a:t>Nel 1° caso analizzo l’andamento Q.tà / mese della serie Libri confrontandola con la serie Strumenti. </a:t>
            </a:r>
            <a:endParaRPr lang="it-IT" sz="1200" dirty="0">
              <a:effectLst/>
              <a:latin typeface="Calibri" panose="020F0502020204030204" pitchFamily="34" charset="0"/>
              <a:ea typeface="Calibri" panose="020F0502020204030204" pitchFamily="34" charset="0"/>
            </a:endParaRPr>
          </a:p>
        </p:txBody>
      </p:sp>
      <p:pic>
        <p:nvPicPr>
          <p:cNvPr id="6" name="Immagine 5">
            <a:extLst>
              <a:ext uri="{FF2B5EF4-FFF2-40B4-BE49-F238E27FC236}">
                <a16:creationId xmlns:a16="http://schemas.microsoft.com/office/drawing/2014/main" id="{8B2B86C6-F86E-2CDF-9313-D34C149CE6FA}"/>
              </a:ext>
            </a:extLst>
          </p:cNvPr>
          <p:cNvPicPr>
            <a:picLocks noChangeAspect="1"/>
          </p:cNvPicPr>
          <p:nvPr/>
        </p:nvPicPr>
        <p:blipFill>
          <a:blip r:embed="rId2"/>
          <a:stretch>
            <a:fillRect/>
          </a:stretch>
        </p:blipFill>
        <p:spPr>
          <a:xfrm>
            <a:off x="3720162" y="1743075"/>
            <a:ext cx="7900338" cy="4878647"/>
          </a:xfrm>
          <a:prstGeom prst="rect">
            <a:avLst/>
          </a:prstGeom>
        </p:spPr>
      </p:pic>
      <p:sp>
        <p:nvSpPr>
          <p:cNvPr id="8" name="CasellaDiTesto 7">
            <a:extLst>
              <a:ext uri="{FF2B5EF4-FFF2-40B4-BE49-F238E27FC236}">
                <a16:creationId xmlns:a16="http://schemas.microsoft.com/office/drawing/2014/main" id="{428DDABF-B026-457B-1DBF-F96A5A6E8A2C}"/>
              </a:ext>
            </a:extLst>
          </p:cNvPr>
          <p:cNvSpPr txBox="1"/>
          <p:nvPr/>
        </p:nvSpPr>
        <p:spPr>
          <a:xfrm>
            <a:off x="7479506" y="868353"/>
            <a:ext cx="6100762" cy="1015663"/>
          </a:xfrm>
          <a:prstGeom prst="rect">
            <a:avLst/>
          </a:prstGeom>
          <a:noFill/>
        </p:spPr>
        <p:txBody>
          <a:bodyPr wrap="square">
            <a:spAutoFit/>
          </a:bodyPr>
          <a:lstStyle/>
          <a:p>
            <a:pPr>
              <a:tabLst>
                <a:tab pos="5798820" algn="l"/>
                <a:tab pos="5798820" algn="l"/>
                <a:tab pos="5798820" algn="l"/>
                <a:tab pos="5798820" algn="l"/>
                <a:tab pos="5798820" algn="l"/>
                <a:tab pos="5798820" algn="l"/>
                <a:tab pos="5798820" algn="l"/>
              </a:tabLst>
            </a:pPr>
            <a:r>
              <a:rPr lang="it-IT" sz="1200" dirty="0" err="1">
                <a:effectLst/>
                <a:latin typeface="Calibri" panose="020F0502020204030204" pitchFamily="34" charset="0"/>
                <a:ea typeface="Calibri" panose="020F0502020204030204" pitchFamily="34" charset="0"/>
              </a:rPr>
              <a:t>ggplot</a:t>
            </a:r>
            <a:r>
              <a:rPr lang="it-IT" sz="1200" dirty="0">
                <a:effectLst/>
                <a:latin typeface="Calibri" panose="020F0502020204030204" pitchFamily="34" charset="0"/>
                <a:ea typeface="Calibri" panose="020F0502020204030204" pitchFamily="34" charset="0"/>
              </a:rPr>
              <a:t>(</a:t>
            </a:r>
            <a:r>
              <a:rPr lang="it-IT" sz="1200" dirty="0" err="1">
                <a:effectLst/>
                <a:latin typeface="Calibri" panose="020F0502020204030204" pitchFamily="34" charset="0"/>
                <a:ea typeface="Calibri" panose="020F0502020204030204" pitchFamily="34" charset="0"/>
              </a:rPr>
              <a:t>CattPezz</a:t>
            </a:r>
            <a:r>
              <a:rPr lang="it-IT" sz="1200" dirty="0">
                <a:effectLst/>
                <a:latin typeface="Calibri" panose="020F0502020204030204" pitchFamily="34" charset="0"/>
                <a:ea typeface="Calibri" panose="020F0502020204030204" pitchFamily="34" charset="0"/>
              </a:rPr>
              <a:t>, </a:t>
            </a:r>
            <a:r>
              <a:rPr lang="it-IT" sz="1200" dirty="0" err="1">
                <a:effectLst/>
                <a:latin typeface="Calibri" panose="020F0502020204030204" pitchFamily="34" charset="0"/>
                <a:ea typeface="Calibri" panose="020F0502020204030204" pitchFamily="34" charset="0"/>
              </a:rPr>
              <a:t>aes</a:t>
            </a:r>
            <a:r>
              <a:rPr lang="it-IT" sz="1200" dirty="0">
                <a:effectLst/>
                <a:latin typeface="Calibri" panose="020F0502020204030204" pitchFamily="34" charset="0"/>
                <a:ea typeface="Calibri" panose="020F0502020204030204" pitchFamily="34" charset="0"/>
              </a:rPr>
              <a:t>(x=</a:t>
            </a:r>
            <a:r>
              <a:rPr lang="it-IT" sz="1200" dirty="0" err="1">
                <a:effectLst/>
                <a:latin typeface="Calibri" panose="020F0502020204030204" pitchFamily="34" charset="0"/>
                <a:ea typeface="Calibri" panose="020F0502020204030204" pitchFamily="34" charset="0"/>
              </a:rPr>
              <a:t>Mese_Anno</a:t>
            </a:r>
            <a:r>
              <a:rPr lang="it-IT" sz="1200" dirty="0">
                <a:effectLst/>
                <a:latin typeface="Calibri" panose="020F0502020204030204" pitchFamily="34" charset="0"/>
                <a:ea typeface="Calibri" panose="020F0502020204030204" pitchFamily="34" charset="0"/>
              </a:rPr>
              <a:t>)) +</a:t>
            </a:r>
          </a:p>
          <a:p>
            <a:pPr>
              <a:tabLst>
                <a:tab pos="5798820" algn="l"/>
                <a:tab pos="5798820" algn="l"/>
                <a:tab pos="5798820" algn="l"/>
                <a:tab pos="5798820" algn="l"/>
                <a:tab pos="5798820" algn="l"/>
                <a:tab pos="5798820" algn="l"/>
                <a:tab pos="5798820" algn="l"/>
              </a:tabLst>
            </a:pPr>
            <a:r>
              <a:rPr lang="it-IT" sz="1200" dirty="0">
                <a:effectLst/>
                <a:latin typeface="Calibri" panose="020F0502020204030204" pitchFamily="34" charset="0"/>
                <a:ea typeface="Calibri" panose="020F0502020204030204" pitchFamily="34" charset="0"/>
              </a:rPr>
              <a:t>  </a:t>
            </a:r>
            <a:r>
              <a:rPr lang="es-ES" sz="1200" dirty="0" err="1">
                <a:effectLst/>
                <a:latin typeface="Calibri" panose="020F0502020204030204" pitchFamily="34" charset="0"/>
                <a:ea typeface="Calibri" panose="020F0502020204030204" pitchFamily="34" charset="0"/>
              </a:rPr>
              <a:t>geom_line</a:t>
            </a:r>
            <a:r>
              <a:rPr lang="es-ES" sz="1200" dirty="0">
                <a:effectLst/>
                <a:latin typeface="Calibri" panose="020F0502020204030204" pitchFamily="34" charset="0"/>
                <a:ea typeface="Calibri" panose="020F0502020204030204" pitchFamily="34" charset="0"/>
              </a:rPr>
              <a:t>(aes(y = LIBRI), color = "</a:t>
            </a:r>
            <a:r>
              <a:rPr lang="es-ES" sz="1200" dirty="0" err="1">
                <a:effectLst/>
                <a:latin typeface="Calibri" panose="020F0502020204030204" pitchFamily="34" charset="0"/>
                <a:ea typeface="Calibri" panose="020F0502020204030204" pitchFamily="34" charset="0"/>
              </a:rPr>
              <a:t>cyan</a:t>
            </a:r>
            <a:r>
              <a:rPr lang="es-ES" sz="1200" dirty="0">
                <a:effectLst/>
                <a:latin typeface="Calibri" panose="020F0502020204030204" pitchFamily="34" charset="0"/>
                <a:ea typeface="Calibri" panose="020F0502020204030204" pitchFamily="34" charset="0"/>
              </a:rPr>
              <a:t>") +</a:t>
            </a:r>
            <a:endParaRPr lang="it-IT" sz="1200" dirty="0">
              <a:effectLst/>
              <a:latin typeface="Calibri" panose="020F0502020204030204" pitchFamily="34" charset="0"/>
              <a:ea typeface="Calibri" panose="020F0502020204030204" pitchFamily="34" charset="0"/>
            </a:endParaRPr>
          </a:p>
          <a:p>
            <a:pPr>
              <a:tabLst>
                <a:tab pos="5798820" algn="l"/>
                <a:tab pos="5798820" algn="l"/>
                <a:tab pos="5798820" algn="l"/>
                <a:tab pos="5798820" algn="l"/>
                <a:tab pos="5798820" algn="l"/>
                <a:tab pos="5798820" algn="l"/>
                <a:tab pos="5798820" algn="l"/>
              </a:tabLst>
            </a:pPr>
            <a:r>
              <a:rPr lang="es-ES" sz="1200" dirty="0">
                <a:effectLst/>
                <a:latin typeface="Calibri" panose="020F0502020204030204" pitchFamily="34" charset="0"/>
                <a:ea typeface="Calibri" panose="020F0502020204030204" pitchFamily="34" charset="0"/>
              </a:rPr>
              <a:t>  </a:t>
            </a:r>
            <a:r>
              <a:rPr lang="en-US" sz="1200" dirty="0" err="1">
                <a:effectLst/>
                <a:latin typeface="Calibri" panose="020F0502020204030204" pitchFamily="34" charset="0"/>
                <a:ea typeface="Calibri" panose="020F0502020204030204" pitchFamily="34" charset="0"/>
              </a:rPr>
              <a:t>geom_line</a:t>
            </a:r>
            <a:r>
              <a:rPr lang="en-US" sz="1200" dirty="0">
                <a:effectLst/>
                <a:latin typeface="Calibri" panose="020F0502020204030204" pitchFamily="34" charset="0"/>
                <a:ea typeface="Calibri" panose="020F0502020204030204" pitchFamily="34" charset="0"/>
              </a:rPr>
              <a:t>(</a:t>
            </a:r>
            <a:r>
              <a:rPr lang="en-US" sz="1200" dirty="0" err="1">
                <a:effectLst/>
                <a:latin typeface="Calibri" panose="020F0502020204030204" pitchFamily="34" charset="0"/>
                <a:ea typeface="Calibri" panose="020F0502020204030204" pitchFamily="34" charset="0"/>
              </a:rPr>
              <a:t>aes</a:t>
            </a:r>
            <a:r>
              <a:rPr lang="en-US" sz="1200" dirty="0">
                <a:effectLst/>
                <a:latin typeface="Calibri" panose="020F0502020204030204" pitchFamily="34" charset="0"/>
                <a:ea typeface="Calibri" panose="020F0502020204030204" pitchFamily="34" charset="0"/>
              </a:rPr>
              <a:t>(y = STRUMENTI_MUSICALI), color ="</a:t>
            </a:r>
            <a:r>
              <a:rPr lang="en-US" sz="1200" dirty="0" err="1">
                <a:effectLst/>
                <a:latin typeface="Calibri" panose="020F0502020204030204" pitchFamily="34" charset="0"/>
                <a:ea typeface="Calibri" panose="020F0502020204030204" pitchFamily="34" charset="0"/>
              </a:rPr>
              <a:t>darkgreen</a:t>
            </a:r>
            <a:r>
              <a:rPr lang="en-US" sz="1200" dirty="0">
                <a:effectLst/>
                <a:latin typeface="Calibri" panose="020F0502020204030204" pitchFamily="34" charset="0"/>
                <a:ea typeface="Calibri" panose="020F0502020204030204" pitchFamily="34" charset="0"/>
              </a:rPr>
              <a:t>") + </a:t>
            </a:r>
            <a:endParaRPr lang="it-IT" sz="1200" dirty="0">
              <a:effectLst/>
              <a:latin typeface="Calibri" panose="020F0502020204030204" pitchFamily="34" charset="0"/>
              <a:ea typeface="Calibri" panose="020F0502020204030204" pitchFamily="34" charset="0"/>
            </a:endParaRPr>
          </a:p>
          <a:p>
            <a:pPr>
              <a:tabLst>
                <a:tab pos="5798820" algn="l"/>
                <a:tab pos="5798820" algn="l"/>
                <a:tab pos="5798820" algn="l"/>
                <a:tab pos="5798820" algn="l"/>
                <a:tab pos="5798820" algn="l"/>
                <a:tab pos="5798820" algn="l"/>
                <a:tab pos="5798820" algn="l"/>
              </a:tabLst>
            </a:pPr>
            <a:r>
              <a:rPr lang="it-IT" sz="1200" dirty="0">
                <a:effectLst/>
                <a:latin typeface="Calibri" panose="020F0502020204030204" pitchFamily="34" charset="0"/>
                <a:ea typeface="Calibri" panose="020F0502020204030204" pitchFamily="34" charset="0"/>
              </a:rPr>
              <a:t>  </a:t>
            </a:r>
            <a:r>
              <a:rPr lang="it-IT" sz="1200" dirty="0" err="1">
                <a:effectLst/>
                <a:latin typeface="Calibri" panose="020F0502020204030204" pitchFamily="34" charset="0"/>
                <a:ea typeface="Calibri" panose="020F0502020204030204" pitchFamily="34" charset="0"/>
              </a:rPr>
              <a:t>ggtitle</a:t>
            </a:r>
            <a:r>
              <a:rPr lang="it-IT" sz="1200" dirty="0">
                <a:effectLst/>
                <a:latin typeface="Calibri" panose="020F0502020204030204" pitchFamily="34" charset="0"/>
                <a:ea typeface="Calibri" panose="020F0502020204030204" pitchFamily="34" charset="0"/>
              </a:rPr>
              <a:t>("Confronto tra Libri e Strumenti Musicali in </a:t>
            </a:r>
            <a:r>
              <a:rPr lang="it-IT" sz="1200" dirty="0" err="1">
                <a:effectLst/>
                <a:latin typeface="Calibri" panose="020F0502020204030204" pitchFamily="34" charset="0"/>
                <a:ea typeface="Calibri" panose="020F0502020204030204" pitchFamily="34" charset="0"/>
              </a:rPr>
              <a:t>N°Articoli</a:t>
            </a:r>
            <a:r>
              <a:rPr lang="it-IT" sz="1200" dirty="0">
                <a:effectLst/>
                <a:latin typeface="Calibri" panose="020F0502020204030204" pitchFamily="34" charset="0"/>
                <a:ea typeface="Calibri" panose="020F0502020204030204" pitchFamily="34" charset="0"/>
              </a:rPr>
              <a:t>") + </a:t>
            </a:r>
          </a:p>
          <a:p>
            <a:pPr>
              <a:tabLst>
                <a:tab pos="5798820" algn="l"/>
                <a:tab pos="5798820" algn="l"/>
                <a:tab pos="5798820" algn="l"/>
                <a:tab pos="5798820" algn="l"/>
                <a:tab pos="5798820" algn="l"/>
                <a:tab pos="5798820" algn="l"/>
                <a:tab pos="5798820" algn="l"/>
              </a:tabLst>
            </a:pPr>
            <a:r>
              <a:rPr lang="it-IT" sz="1200" dirty="0">
                <a:effectLst/>
                <a:latin typeface="Calibri" panose="020F0502020204030204" pitchFamily="34" charset="0"/>
                <a:ea typeface="Calibri" panose="020F0502020204030204" pitchFamily="34" charset="0"/>
              </a:rPr>
              <a:t>   </a:t>
            </a:r>
            <a:r>
              <a:rPr lang="it-IT" sz="1200" dirty="0" err="1">
                <a:effectLst/>
                <a:latin typeface="Calibri" panose="020F0502020204030204" pitchFamily="34" charset="0"/>
                <a:ea typeface="Calibri" panose="020F0502020204030204" pitchFamily="34" charset="0"/>
              </a:rPr>
              <a:t>xlab</a:t>
            </a:r>
            <a:r>
              <a:rPr lang="it-IT" sz="1200" dirty="0">
                <a:effectLst/>
                <a:latin typeface="Calibri" panose="020F0502020204030204" pitchFamily="34" charset="0"/>
                <a:ea typeface="Calibri" panose="020F0502020204030204" pitchFamily="34" charset="0"/>
              </a:rPr>
              <a:t>("Mesi") + </a:t>
            </a:r>
            <a:r>
              <a:rPr lang="it-IT" sz="1200" dirty="0" err="1">
                <a:effectLst/>
                <a:latin typeface="Calibri" panose="020F0502020204030204" pitchFamily="34" charset="0"/>
                <a:ea typeface="Calibri" panose="020F0502020204030204" pitchFamily="34" charset="0"/>
              </a:rPr>
              <a:t>ylab</a:t>
            </a:r>
            <a:r>
              <a:rPr lang="it-IT" sz="1200" dirty="0">
                <a:effectLst/>
                <a:latin typeface="Calibri" panose="020F0502020204030204" pitchFamily="34" charset="0"/>
                <a:ea typeface="Calibri" panose="020F0502020204030204" pitchFamily="34" charset="0"/>
              </a:rPr>
              <a:t>("</a:t>
            </a:r>
            <a:r>
              <a:rPr lang="it-IT" sz="1200" dirty="0" err="1">
                <a:effectLst/>
                <a:latin typeface="Calibri" panose="020F0502020204030204" pitchFamily="34" charset="0"/>
                <a:ea typeface="Calibri" panose="020F0502020204030204" pitchFamily="34" charset="0"/>
              </a:rPr>
              <a:t>N°Articoli</a:t>
            </a:r>
            <a:r>
              <a:rPr lang="it-IT" sz="1200" dirty="0">
                <a:effectLst/>
                <a:latin typeface="Calibri" panose="020F0502020204030204" pitchFamily="34" charset="0"/>
                <a:ea typeface="Calibri" panose="020F0502020204030204" pitchFamily="34" charset="0"/>
              </a:rPr>
              <a:t>")</a:t>
            </a:r>
          </a:p>
        </p:txBody>
      </p:sp>
      <p:sp>
        <p:nvSpPr>
          <p:cNvPr id="11" name="CasellaDiTesto 10">
            <a:extLst>
              <a:ext uri="{FF2B5EF4-FFF2-40B4-BE49-F238E27FC236}">
                <a16:creationId xmlns:a16="http://schemas.microsoft.com/office/drawing/2014/main" id="{3F4162F9-626B-98E0-F676-C5F6E74BEE52}"/>
              </a:ext>
            </a:extLst>
          </p:cNvPr>
          <p:cNvSpPr txBox="1"/>
          <p:nvPr/>
        </p:nvSpPr>
        <p:spPr>
          <a:xfrm>
            <a:off x="181229" y="4529547"/>
            <a:ext cx="3090862" cy="1015663"/>
          </a:xfrm>
          <a:prstGeom prst="rect">
            <a:avLst/>
          </a:prstGeom>
          <a:noFill/>
        </p:spPr>
        <p:txBody>
          <a:bodyPr wrap="square">
            <a:spAutoFit/>
          </a:bodyPr>
          <a:lstStyle/>
          <a:p>
            <a:pPr algn="just"/>
            <a:r>
              <a:rPr lang="it-IT" sz="1200" dirty="0">
                <a:effectLst/>
                <a:latin typeface="Calibri" panose="020F0502020204030204" pitchFamily="34" charset="0"/>
                <a:ea typeface="Calibri" panose="020F0502020204030204" pitchFamily="34" charset="0"/>
              </a:rPr>
              <a:t>Si nota che le due serie hanno un andamento molto simile, quasi sovrapponibile. In questo caso, è possibile ipotizzare che a fronte di ogni strumento acquistato, viene acquistato ugualmente un libro.</a:t>
            </a:r>
          </a:p>
        </p:txBody>
      </p:sp>
    </p:spTree>
    <p:extLst>
      <p:ext uri="{BB962C8B-B14F-4D97-AF65-F5344CB8AC3E}">
        <p14:creationId xmlns:p14="http://schemas.microsoft.com/office/powerpoint/2010/main" val="3159819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17AB95-B58E-7F13-D6C6-648B5EF57D2A}"/>
              </a:ext>
            </a:extLst>
          </p:cNvPr>
          <p:cNvSpPr>
            <a:spLocks noGrp="1"/>
          </p:cNvSpPr>
          <p:nvPr>
            <p:ph type="title"/>
          </p:nvPr>
        </p:nvSpPr>
        <p:spPr>
          <a:xfrm>
            <a:off x="252919" y="1123838"/>
            <a:ext cx="2947482" cy="4553062"/>
          </a:xfrm>
        </p:spPr>
        <p:txBody>
          <a:bodyPr>
            <a:normAutofit/>
          </a:bodyPr>
          <a:lstStyle/>
          <a:p>
            <a:r>
              <a:rPr lang="it-IT" sz="1800" b="1" u="none" strike="noStrike" kern="0" dirty="0">
                <a:solidFill>
                  <a:srgbClr val="0B5294"/>
                </a:solidFill>
                <a:effectLst/>
                <a:latin typeface="Calibri" panose="020F0502020204030204" pitchFamily="34" charset="0"/>
                <a:ea typeface="Calibri" panose="020F0502020204030204" pitchFamily="34" charset="0"/>
                <a:cs typeface="Cambria" panose="02040503050406030204" pitchFamily="18" charset="0"/>
              </a:rPr>
              <a:t>RELAZIONI TRA SERIE</a:t>
            </a: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br>
              <a:rPr lang="it-IT" sz="1800" b="1" u="none" strike="noStrike" kern="0" dirty="0">
                <a:solidFill>
                  <a:srgbClr val="0B5294"/>
                </a:solidFill>
                <a:effectLst/>
                <a:latin typeface="Calibri" panose="020F0502020204030204" pitchFamily="34" charset="0"/>
                <a:ea typeface="Calibri" panose="020F0502020204030204" pitchFamily="34" charset="0"/>
                <a:cs typeface="Cambria" panose="02040503050406030204" pitchFamily="18" charset="0"/>
              </a:rPr>
            </a:br>
            <a:br>
              <a:rPr lang="it-IT" sz="1800" b="1" u="none" strike="noStrike" dirty="0">
                <a:solidFill>
                  <a:srgbClr val="0F6FC6"/>
                </a:solidFill>
                <a:effectLst/>
                <a:latin typeface="Cambria" panose="02040503050406030204" pitchFamily="18" charset="0"/>
                <a:ea typeface="Cambria" panose="02040503050406030204" pitchFamily="18" charset="0"/>
                <a:cs typeface="Cambria" panose="02040503050406030204" pitchFamily="18" charset="0"/>
              </a:rPr>
            </a:br>
            <a:br>
              <a:rPr lang="it-IT" sz="1800" b="1" u="none" strike="noStrike" dirty="0">
                <a:solidFill>
                  <a:srgbClr val="0F6FC6"/>
                </a:solidFill>
                <a:effectLst/>
                <a:latin typeface="Cambria" panose="02040503050406030204" pitchFamily="18" charset="0"/>
                <a:ea typeface="Cambria" panose="02040503050406030204" pitchFamily="18" charset="0"/>
                <a:cs typeface="Cambria" panose="02040503050406030204" pitchFamily="18" charset="0"/>
              </a:rPr>
            </a:b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endParaRPr lang="it-IT" dirty="0"/>
          </a:p>
        </p:txBody>
      </p:sp>
      <p:sp>
        <p:nvSpPr>
          <p:cNvPr id="5" name="CasellaDiTesto 4">
            <a:extLst>
              <a:ext uri="{FF2B5EF4-FFF2-40B4-BE49-F238E27FC236}">
                <a16:creationId xmlns:a16="http://schemas.microsoft.com/office/drawing/2014/main" id="{D0876A5F-D7BE-D0E4-2485-E721BEE64BEB}"/>
              </a:ext>
            </a:extLst>
          </p:cNvPr>
          <p:cNvSpPr txBox="1"/>
          <p:nvPr/>
        </p:nvSpPr>
        <p:spPr>
          <a:xfrm>
            <a:off x="3508771" y="639962"/>
            <a:ext cx="6100762" cy="369332"/>
          </a:xfrm>
          <a:prstGeom prst="rect">
            <a:avLst/>
          </a:prstGeom>
          <a:noFill/>
        </p:spPr>
        <p:txBody>
          <a:bodyPr wrap="square">
            <a:spAutoFit/>
          </a:bodyPr>
          <a:lstStyle/>
          <a:p>
            <a:pPr lvl="1" fontAlgn="base">
              <a:spcBef>
                <a:spcPts val="1000"/>
              </a:spcBef>
            </a:pPr>
            <a:r>
              <a:rPr lang="it-IT" sz="1800" b="1" u="none" strike="noStrike" dirty="0">
                <a:solidFill>
                  <a:srgbClr val="0F6FC6"/>
                </a:solidFill>
                <a:effectLst/>
                <a:latin typeface="Calibri" panose="020F0502020204030204" pitchFamily="34" charset="0"/>
                <a:ea typeface="Calibri" panose="020F0502020204030204" pitchFamily="34" charset="0"/>
                <a:cs typeface="Cambria" panose="02040503050406030204" pitchFamily="18" charset="0"/>
              </a:rPr>
              <a:t>2. Relazione tra serie Accessori e Strumenti Musicali</a:t>
            </a:r>
            <a:endParaRPr lang="it-IT" sz="1800" b="1" u="none" strike="noStrike" dirty="0">
              <a:solidFill>
                <a:srgbClr val="0F6FC6"/>
              </a:solidFill>
              <a:effectLst/>
              <a:latin typeface="Cambria" panose="02040503050406030204" pitchFamily="18" charset="0"/>
              <a:ea typeface="Cambria" panose="02040503050406030204" pitchFamily="18" charset="0"/>
              <a:cs typeface="Cambria" panose="02040503050406030204" pitchFamily="18" charset="0"/>
            </a:endParaRPr>
          </a:p>
        </p:txBody>
      </p:sp>
      <p:pic>
        <p:nvPicPr>
          <p:cNvPr id="3" name="Immagine 2">
            <a:extLst>
              <a:ext uri="{FF2B5EF4-FFF2-40B4-BE49-F238E27FC236}">
                <a16:creationId xmlns:a16="http://schemas.microsoft.com/office/drawing/2014/main" id="{ED571ED7-C1D1-46A7-8B6E-12AEEECE3E82}"/>
              </a:ext>
            </a:extLst>
          </p:cNvPr>
          <p:cNvPicPr>
            <a:picLocks noChangeAspect="1"/>
          </p:cNvPicPr>
          <p:nvPr/>
        </p:nvPicPr>
        <p:blipFill>
          <a:blip r:embed="rId2"/>
          <a:stretch>
            <a:fillRect/>
          </a:stretch>
        </p:blipFill>
        <p:spPr>
          <a:xfrm>
            <a:off x="3849317" y="2181225"/>
            <a:ext cx="7723558" cy="4245417"/>
          </a:xfrm>
          <a:prstGeom prst="rect">
            <a:avLst/>
          </a:prstGeom>
        </p:spPr>
      </p:pic>
      <p:sp>
        <p:nvSpPr>
          <p:cNvPr id="9" name="CasellaDiTesto 8">
            <a:extLst>
              <a:ext uri="{FF2B5EF4-FFF2-40B4-BE49-F238E27FC236}">
                <a16:creationId xmlns:a16="http://schemas.microsoft.com/office/drawing/2014/main" id="{CA765E11-FDA1-01F2-EBB5-2AE77567ACDA}"/>
              </a:ext>
            </a:extLst>
          </p:cNvPr>
          <p:cNvSpPr txBox="1"/>
          <p:nvPr/>
        </p:nvSpPr>
        <p:spPr>
          <a:xfrm>
            <a:off x="6559152" y="1123838"/>
            <a:ext cx="6100762" cy="1015663"/>
          </a:xfrm>
          <a:prstGeom prst="rect">
            <a:avLst/>
          </a:prstGeom>
          <a:noFill/>
        </p:spPr>
        <p:txBody>
          <a:bodyPr wrap="square">
            <a:spAutoFit/>
          </a:bodyPr>
          <a:lstStyle/>
          <a:p>
            <a:r>
              <a:rPr lang="it-IT" sz="1200" dirty="0" err="1">
                <a:latin typeface="Calibri" panose="020F0502020204030204" pitchFamily="34" charset="0"/>
                <a:cs typeface="Calibri" panose="020F0502020204030204" pitchFamily="34" charset="0"/>
              </a:rPr>
              <a:t>ggplot</a:t>
            </a:r>
            <a:r>
              <a:rPr lang="it-IT" sz="1200" dirty="0">
                <a:latin typeface="Calibri" panose="020F0502020204030204" pitchFamily="34" charset="0"/>
                <a:cs typeface="Calibri" panose="020F0502020204030204" pitchFamily="34" charset="0"/>
              </a:rPr>
              <a:t>(</a:t>
            </a:r>
            <a:r>
              <a:rPr lang="it-IT" sz="1200" dirty="0" err="1">
                <a:latin typeface="Calibri" panose="020F0502020204030204" pitchFamily="34" charset="0"/>
                <a:cs typeface="Calibri" panose="020F0502020204030204" pitchFamily="34" charset="0"/>
              </a:rPr>
              <a:t>CattPezz</a:t>
            </a:r>
            <a:r>
              <a:rPr lang="it-IT" sz="1200" dirty="0">
                <a:latin typeface="Calibri" panose="020F0502020204030204" pitchFamily="34" charset="0"/>
                <a:cs typeface="Calibri" panose="020F0502020204030204" pitchFamily="34" charset="0"/>
              </a:rPr>
              <a:t>, </a:t>
            </a:r>
            <a:r>
              <a:rPr lang="it-IT" sz="1200" dirty="0" err="1">
                <a:latin typeface="Calibri" panose="020F0502020204030204" pitchFamily="34" charset="0"/>
                <a:cs typeface="Calibri" panose="020F0502020204030204" pitchFamily="34" charset="0"/>
              </a:rPr>
              <a:t>aes</a:t>
            </a:r>
            <a:r>
              <a:rPr lang="it-IT" sz="1200" dirty="0">
                <a:latin typeface="Calibri" panose="020F0502020204030204" pitchFamily="34" charset="0"/>
                <a:cs typeface="Calibri" panose="020F0502020204030204" pitchFamily="34" charset="0"/>
              </a:rPr>
              <a:t>(x=</a:t>
            </a:r>
            <a:r>
              <a:rPr lang="it-IT" sz="1200" dirty="0" err="1">
                <a:latin typeface="Calibri" panose="020F0502020204030204" pitchFamily="34" charset="0"/>
                <a:cs typeface="Calibri" panose="020F0502020204030204" pitchFamily="34" charset="0"/>
              </a:rPr>
              <a:t>Mese_Anno</a:t>
            </a:r>
            <a:r>
              <a:rPr lang="it-IT" sz="1200" dirty="0">
                <a:latin typeface="Calibri" panose="020F0502020204030204" pitchFamily="34" charset="0"/>
                <a:cs typeface="Calibri" panose="020F0502020204030204" pitchFamily="34" charset="0"/>
              </a:rPr>
              <a:t>)) +</a:t>
            </a:r>
          </a:p>
          <a:p>
            <a:r>
              <a:rPr lang="it-IT" sz="1200" dirty="0">
                <a:latin typeface="Calibri" panose="020F0502020204030204" pitchFamily="34" charset="0"/>
                <a:cs typeface="Calibri" panose="020F0502020204030204" pitchFamily="34" charset="0"/>
              </a:rPr>
              <a:t>  </a:t>
            </a:r>
            <a:r>
              <a:rPr lang="it-IT" sz="1200" dirty="0" err="1">
                <a:latin typeface="Calibri" panose="020F0502020204030204" pitchFamily="34" charset="0"/>
                <a:cs typeface="Calibri" panose="020F0502020204030204" pitchFamily="34" charset="0"/>
              </a:rPr>
              <a:t>geom_line</a:t>
            </a:r>
            <a:r>
              <a:rPr lang="it-IT" sz="1200" dirty="0">
                <a:latin typeface="Calibri" panose="020F0502020204030204" pitchFamily="34" charset="0"/>
                <a:cs typeface="Calibri" panose="020F0502020204030204" pitchFamily="34" charset="0"/>
              </a:rPr>
              <a:t>(</a:t>
            </a:r>
            <a:r>
              <a:rPr lang="it-IT" sz="1200" dirty="0" err="1">
                <a:latin typeface="Calibri" panose="020F0502020204030204" pitchFamily="34" charset="0"/>
                <a:cs typeface="Calibri" panose="020F0502020204030204" pitchFamily="34" charset="0"/>
              </a:rPr>
              <a:t>aes</a:t>
            </a:r>
            <a:r>
              <a:rPr lang="it-IT" sz="1200" dirty="0">
                <a:latin typeface="Calibri" panose="020F0502020204030204" pitchFamily="34" charset="0"/>
                <a:cs typeface="Calibri" panose="020F0502020204030204" pitchFamily="34" charset="0"/>
              </a:rPr>
              <a:t>(y = ACCESSORI), color = "</a:t>
            </a:r>
            <a:r>
              <a:rPr lang="it-IT" sz="1200" dirty="0" err="1">
                <a:latin typeface="Calibri" panose="020F0502020204030204" pitchFamily="34" charset="0"/>
                <a:cs typeface="Calibri" panose="020F0502020204030204" pitchFamily="34" charset="0"/>
              </a:rPr>
              <a:t>darkred</a:t>
            </a:r>
            <a:r>
              <a:rPr lang="it-IT" sz="1200" dirty="0">
                <a:latin typeface="Calibri" panose="020F0502020204030204" pitchFamily="34" charset="0"/>
                <a:cs typeface="Calibri" panose="020F0502020204030204" pitchFamily="34" charset="0"/>
              </a:rPr>
              <a:t>") + </a:t>
            </a:r>
          </a:p>
          <a:p>
            <a:r>
              <a:rPr lang="it-IT" sz="1200" dirty="0">
                <a:latin typeface="Calibri" panose="020F0502020204030204" pitchFamily="34" charset="0"/>
                <a:cs typeface="Calibri" panose="020F0502020204030204" pitchFamily="34" charset="0"/>
              </a:rPr>
              <a:t>  </a:t>
            </a:r>
            <a:r>
              <a:rPr lang="it-IT" sz="1200" dirty="0" err="1">
                <a:latin typeface="Calibri" panose="020F0502020204030204" pitchFamily="34" charset="0"/>
                <a:cs typeface="Calibri" panose="020F0502020204030204" pitchFamily="34" charset="0"/>
              </a:rPr>
              <a:t>geom_line</a:t>
            </a:r>
            <a:r>
              <a:rPr lang="it-IT" sz="1200" dirty="0">
                <a:latin typeface="Calibri" panose="020F0502020204030204" pitchFamily="34" charset="0"/>
                <a:cs typeface="Calibri" panose="020F0502020204030204" pitchFamily="34" charset="0"/>
              </a:rPr>
              <a:t>(</a:t>
            </a:r>
            <a:r>
              <a:rPr lang="it-IT" sz="1200" dirty="0" err="1">
                <a:latin typeface="Calibri" panose="020F0502020204030204" pitchFamily="34" charset="0"/>
                <a:cs typeface="Calibri" panose="020F0502020204030204" pitchFamily="34" charset="0"/>
              </a:rPr>
              <a:t>aes</a:t>
            </a:r>
            <a:r>
              <a:rPr lang="it-IT" sz="1200" dirty="0">
                <a:latin typeface="Calibri" panose="020F0502020204030204" pitchFamily="34" charset="0"/>
                <a:cs typeface="Calibri" panose="020F0502020204030204" pitchFamily="34" charset="0"/>
              </a:rPr>
              <a:t>(y = STRUMENTI_MUSICALI), color ="</a:t>
            </a:r>
            <a:r>
              <a:rPr lang="it-IT" sz="1200" dirty="0" err="1">
                <a:latin typeface="Calibri" panose="020F0502020204030204" pitchFamily="34" charset="0"/>
                <a:cs typeface="Calibri" panose="020F0502020204030204" pitchFamily="34" charset="0"/>
              </a:rPr>
              <a:t>darkgreen</a:t>
            </a:r>
            <a:r>
              <a:rPr lang="it-IT" sz="1200" dirty="0">
                <a:latin typeface="Calibri" panose="020F0502020204030204" pitchFamily="34" charset="0"/>
                <a:cs typeface="Calibri" panose="020F0502020204030204" pitchFamily="34" charset="0"/>
              </a:rPr>
              <a:t>") + </a:t>
            </a:r>
          </a:p>
          <a:p>
            <a:r>
              <a:rPr lang="it-IT" sz="1200" dirty="0">
                <a:latin typeface="Calibri" panose="020F0502020204030204" pitchFamily="34" charset="0"/>
                <a:cs typeface="Calibri" panose="020F0502020204030204" pitchFamily="34" charset="0"/>
              </a:rPr>
              <a:t>  </a:t>
            </a:r>
            <a:r>
              <a:rPr lang="it-IT" sz="1200" dirty="0" err="1">
                <a:latin typeface="Calibri" panose="020F0502020204030204" pitchFamily="34" charset="0"/>
                <a:cs typeface="Calibri" panose="020F0502020204030204" pitchFamily="34" charset="0"/>
              </a:rPr>
              <a:t>ggtitle</a:t>
            </a:r>
            <a:r>
              <a:rPr lang="it-IT" sz="1200" dirty="0">
                <a:latin typeface="Calibri" panose="020F0502020204030204" pitchFamily="34" charset="0"/>
                <a:cs typeface="Calibri" panose="020F0502020204030204" pitchFamily="34" charset="0"/>
              </a:rPr>
              <a:t>("Confronto tra Accessori e Strumenti Musicali in </a:t>
            </a:r>
            <a:r>
              <a:rPr lang="it-IT" sz="1200" dirty="0" err="1">
                <a:latin typeface="Calibri" panose="020F0502020204030204" pitchFamily="34" charset="0"/>
                <a:cs typeface="Calibri" panose="020F0502020204030204" pitchFamily="34" charset="0"/>
              </a:rPr>
              <a:t>N°Articoli</a:t>
            </a:r>
            <a:r>
              <a:rPr lang="it-IT" sz="1200" dirty="0">
                <a:latin typeface="Calibri" panose="020F0502020204030204" pitchFamily="34" charset="0"/>
                <a:cs typeface="Calibri" panose="020F0502020204030204" pitchFamily="34" charset="0"/>
              </a:rPr>
              <a:t>") + </a:t>
            </a:r>
          </a:p>
          <a:p>
            <a:r>
              <a:rPr lang="it-IT" sz="1200" dirty="0">
                <a:latin typeface="Calibri" panose="020F0502020204030204" pitchFamily="34" charset="0"/>
                <a:cs typeface="Calibri" panose="020F0502020204030204" pitchFamily="34" charset="0"/>
              </a:rPr>
              <a:t>   </a:t>
            </a:r>
            <a:r>
              <a:rPr lang="it-IT" sz="1200" dirty="0" err="1">
                <a:latin typeface="Calibri" panose="020F0502020204030204" pitchFamily="34" charset="0"/>
                <a:cs typeface="Calibri" panose="020F0502020204030204" pitchFamily="34" charset="0"/>
              </a:rPr>
              <a:t>xlab</a:t>
            </a:r>
            <a:r>
              <a:rPr lang="it-IT" sz="1200" dirty="0">
                <a:latin typeface="Calibri" panose="020F0502020204030204" pitchFamily="34" charset="0"/>
                <a:cs typeface="Calibri" panose="020F0502020204030204" pitchFamily="34" charset="0"/>
              </a:rPr>
              <a:t>("Mesi") + </a:t>
            </a:r>
            <a:r>
              <a:rPr lang="it-IT" sz="1200" dirty="0" err="1">
                <a:latin typeface="Calibri" panose="020F0502020204030204" pitchFamily="34" charset="0"/>
                <a:cs typeface="Calibri" panose="020F0502020204030204" pitchFamily="34" charset="0"/>
              </a:rPr>
              <a:t>ylab</a:t>
            </a:r>
            <a:r>
              <a:rPr lang="it-IT" sz="1200" dirty="0">
                <a:latin typeface="Calibri" panose="020F0502020204030204" pitchFamily="34" charset="0"/>
                <a:cs typeface="Calibri" panose="020F0502020204030204" pitchFamily="34" charset="0"/>
              </a:rPr>
              <a:t>("</a:t>
            </a:r>
            <a:r>
              <a:rPr lang="it-IT" sz="1200" dirty="0" err="1">
                <a:latin typeface="Calibri" panose="020F0502020204030204" pitchFamily="34" charset="0"/>
                <a:cs typeface="Calibri" panose="020F0502020204030204" pitchFamily="34" charset="0"/>
              </a:rPr>
              <a:t>N°Articoli</a:t>
            </a:r>
            <a:r>
              <a:rPr lang="it-IT" sz="1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151530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17AB95-B58E-7F13-D6C6-648B5EF57D2A}"/>
              </a:ext>
            </a:extLst>
          </p:cNvPr>
          <p:cNvSpPr>
            <a:spLocks noGrp="1"/>
          </p:cNvSpPr>
          <p:nvPr>
            <p:ph type="title"/>
          </p:nvPr>
        </p:nvSpPr>
        <p:spPr>
          <a:xfrm>
            <a:off x="252919" y="1123838"/>
            <a:ext cx="2947482" cy="4553062"/>
          </a:xfrm>
        </p:spPr>
        <p:txBody>
          <a:bodyPr>
            <a:normAutofit/>
          </a:bodyPr>
          <a:lstStyle/>
          <a:p>
            <a:r>
              <a:rPr lang="it-IT" sz="1800" b="1" u="none" strike="noStrike" kern="0" dirty="0">
                <a:solidFill>
                  <a:srgbClr val="0B5294"/>
                </a:solidFill>
                <a:effectLst/>
                <a:latin typeface="Calibri" panose="020F0502020204030204" pitchFamily="34" charset="0"/>
                <a:ea typeface="Calibri" panose="020F0502020204030204" pitchFamily="34" charset="0"/>
                <a:cs typeface="Cambria" panose="02040503050406030204" pitchFamily="18" charset="0"/>
              </a:rPr>
              <a:t>RELAZIONI TRA SERIE</a:t>
            </a: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br>
              <a:rPr lang="it-IT" sz="1800" b="1" u="none" strike="noStrike" kern="0" dirty="0">
                <a:solidFill>
                  <a:srgbClr val="0B5294"/>
                </a:solidFill>
                <a:effectLst/>
                <a:latin typeface="Calibri" panose="020F0502020204030204" pitchFamily="34" charset="0"/>
                <a:ea typeface="Calibri" panose="020F0502020204030204" pitchFamily="34" charset="0"/>
                <a:cs typeface="Cambria" panose="02040503050406030204" pitchFamily="18" charset="0"/>
              </a:rPr>
            </a:br>
            <a:br>
              <a:rPr lang="it-IT" sz="1800" b="1" u="none" strike="noStrike" dirty="0">
                <a:solidFill>
                  <a:srgbClr val="0F6FC6"/>
                </a:solidFill>
                <a:effectLst/>
                <a:latin typeface="Cambria" panose="02040503050406030204" pitchFamily="18" charset="0"/>
                <a:ea typeface="Cambria" panose="02040503050406030204" pitchFamily="18" charset="0"/>
                <a:cs typeface="Cambria" panose="02040503050406030204" pitchFamily="18" charset="0"/>
              </a:rPr>
            </a:br>
            <a:br>
              <a:rPr lang="it-IT" sz="1800" b="1" u="none" strike="noStrike" dirty="0">
                <a:solidFill>
                  <a:srgbClr val="0F6FC6"/>
                </a:solidFill>
                <a:effectLst/>
                <a:latin typeface="Cambria" panose="02040503050406030204" pitchFamily="18" charset="0"/>
                <a:ea typeface="Cambria" panose="02040503050406030204" pitchFamily="18" charset="0"/>
                <a:cs typeface="Cambria" panose="02040503050406030204" pitchFamily="18" charset="0"/>
              </a:rPr>
            </a:b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endParaRPr lang="it-IT" dirty="0"/>
          </a:p>
        </p:txBody>
      </p:sp>
      <p:sp>
        <p:nvSpPr>
          <p:cNvPr id="5" name="CasellaDiTesto 4">
            <a:extLst>
              <a:ext uri="{FF2B5EF4-FFF2-40B4-BE49-F238E27FC236}">
                <a16:creationId xmlns:a16="http://schemas.microsoft.com/office/drawing/2014/main" id="{D0876A5F-D7BE-D0E4-2485-E721BEE64BEB}"/>
              </a:ext>
            </a:extLst>
          </p:cNvPr>
          <p:cNvSpPr txBox="1"/>
          <p:nvPr/>
        </p:nvSpPr>
        <p:spPr>
          <a:xfrm>
            <a:off x="3508771" y="639962"/>
            <a:ext cx="6100762" cy="369332"/>
          </a:xfrm>
          <a:prstGeom prst="rect">
            <a:avLst/>
          </a:prstGeom>
          <a:noFill/>
        </p:spPr>
        <p:txBody>
          <a:bodyPr wrap="square">
            <a:spAutoFit/>
          </a:bodyPr>
          <a:lstStyle/>
          <a:p>
            <a:pPr lvl="1" fontAlgn="base">
              <a:spcBef>
                <a:spcPts val="1000"/>
              </a:spcBef>
            </a:pPr>
            <a:r>
              <a:rPr lang="it-IT" b="1" dirty="0">
                <a:solidFill>
                  <a:srgbClr val="0F6FC6"/>
                </a:solidFill>
                <a:latin typeface="Calibri" panose="020F0502020204030204" pitchFamily="34" charset="0"/>
                <a:ea typeface="Calibri" panose="020F0502020204030204" pitchFamily="34" charset="0"/>
                <a:cs typeface="Cambria" panose="02040503050406030204" pitchFamily="18" charset="0"/>
              </a:rPr>
              <a:t>3. </a:t>
            </a:r>
            <a:r>
              <a:rPr lang="it-IT" sz="1800" b="1" u="none" strike="noStrike" dirty="0">
                <a:solidFill>
                  <a:srgbClr val="0F6FC6"/>
                </a:solidFill>
                <a:effectLst/>
                <a:latin typeface="Calibri" panose="020F0502020204030204" pitchFamily="34" charset="0"/>
                <a:ea typeface="Calibri" panose="020F0502020204030204" pitchFamily="34" charset="0"/>
                <a:cs typeface="Cambria" panose="02040503050406030204" pitchFamily="18" charset="0"/>
              </a:rPr>
              <a:t>Relazione tra serie Liuteria e Strumenti</a:t>
            </a:r>
            <a:endParaRPr lang="it-IT" sz="1800" b="1" u="none" strike="noStrike" dirty="0">
              <a:solidFill>
                <a:srgbClr val="0F6FC6"/>
              </a:solidFill>
              <a:effectLst/>
              <a:latin typeface="Cambria" panose="02040503050406030204" pitchFamily="18" charset="0"/>
              <a:ea typeface="Cambria" panose="02040503050406030204" pitchFamily="18" charset="0"/>
              <a:cs typeface="Cambria" panose="02040503050406030204" pitchFamily="18" charset="0"/>
            </a:endParaRPr>
          </a:p>
        </p:txBody>
      </p:sp>
      <p:pic>
        <p:nvPicPr>
          <p:cNvPr id="4" name="Immagine 3">
            <a:extLst>
              <a:ext uri="{FF2B5EF4-FFF2-40B4-BE49-F238E27FC236}">
                <a16:creationId xmlns:a16="http://schemas.microsoft.com/office/drawing/2014/main" id="{5E3C2D43-7642-8BE7-1B7B-B9FA0CA3CD3A}"/>
              </a:ext>
            </a:extLst>
          </p:cNvPr>
          <p:cNvPicPr>
            <a:picLocks noChangeAspect="1"/>
          </p:cNvPicPr>
          <p:nvPr/>
        </p:nvPicPr>
        <p:blipFill>
          <a:blip r:embed="rId2"/>
          <a:stretch>
            <a:fillRect/>
          </a:stretch>
        </p:blipFill>
        <p:spPr>
          <a:xfrm>
            <a:off x="3551221" y="1790700"/>
            <a:ext cx="8206061" cy="4286250"/>
          </a:xfrm>
          <a:prstGeom prst="rect">
            <a:avLst/>
          </a:prstGeom>
        </p:spPr>
      </p:pic>
      <p:sp>
        <p:nvSpPr>
          <p:cNvPr id="7" name="CasellaDiTesto 6">
            <a:extLst>
              <a:ext uri="{FF2B5EF4-FFF2-40B4-BE49-F238E27FC236}">
                <a16:creationId xmlns:a16="http://schemas.microsoft.com/office/drawing/2014/main" id="{6988BA16-8C50-2D48-7A23-01D1DAE64A60}"/>
              </a:ext>
            </a:extLst>
          </p:cNvPr>
          <p:cNvSpPr txBox="1"/>
          <p:nvPr/>
        </p:nvSpPr>
        <p:spPr>
          <a:xfrm>
            <a:off x="252919" y="3132088"/>
            <a:ext cx="2871281" cy="2492990"/>
          </a:xfrm>
          <a:prstGeom prst="rect">
            <a:avLst/>
          </a:prstGeom>
          <a:noFill/>
        </p:spPr>
        <p:txBody>
          <a:bodyPr wrap="square">
            <a:spAutoFit/>
          </a:bodyPr>
          <a:lstStyle/>
          <a:p>
            <a:r>
              <a:rPr lang="it-IT" sz="1200" dirty="0">
                <a:effectLst/>
                <a:latin typeface="Calibri" panose="020F0502020204030204" pitchFamily="34" charset="0"/>
                <a:ea typeface="Calibri" panose="020F0502020204030204" pitchFamily="34" charset="0"/>
                <a:cs typeface="Mangal" panose="02040503050203030202" pitchFamily="18" charset="0"/>
              </a:rPr>
              <a:t>Questo caso è piuttosto particolare. La serie Liuteria ha un pattern stagionale, ma anche un pattern ciclico. Questo tipo di andamento è presente quando la serie presenta aumenti e diminuzioni che non sono di periodo fisso. </a:t>
            </a:r>
            <a:endParaRPr lang="it-IT" sz="1200" dirty="0">
              <a:effectLst/>
              <a:latin typeface="Calibri" panose="020F0502020204030204" pitchFamily="34" charset="0"/>
              <a:ea typeface="Calibri" panose="020F0502020204030204" pitchFamily="34" charset="0"/>
            </a:endParaRPr>
          </a:p>
          <a:p>
            <a:r>
              <a:rPr lang="it-IT" sz="1200" dirty="0">
                <a:effectLst/>
                <a:latin typeface="Calibri" panose="020F0502020204030204" pitchFamily="34" charset="0"/>
                <a:ea typeface="Calibri" panose="020F0502020204030204" pitchFamily="34" charset="0"/>
                <a:cs typeface="Mangal" panose="02040503050203030202" pitchFamily="18" charset="0"/>
              </a:rPr>
              <a:t>Inoltre, l’ampiezza delle oscillazioni cicliche è generalmente più grande di quella dovuta alla stagionalità. Nelle serie economiche il pattern ciclico è determinato dalle espansioni e contrazioni dell’economia dovuti a fenomeni congiunturali.</a:t>
            </a:r>
            <a:endParaRPr lang="it-IT" sz="1200" dirty="0">
              <a:effectLst/>
              <a:latin typeface="Calibri" panose="020F0502020204030204" pitchFamily="34" charset="0"/>
              <a:ea typeface="Calibri" panose="020F0502020204030204" pitchFamily="34" charset="0"/>
            </a:endParaRPr>
          </a:p>
        </p:txBody>
      </p:sp>
      <p:sp>
        <p:nvSpPr>
          <p:cNvPr id="10" name="CasellaDiTesto 9">
            <a:extLst>
              <a:ext uri="{FF2B5EF4-FFF2-40B4-BE49-F238E27FC236}">
                <a16:creationId xmlns:a16="http://schemas.microsoft.com/office/drawing/2014/main" id="{FA9094F4-E866-5CBE-7B39-87FAD1D7838D}"/>
              </a:ext>
            </a:extLst>
          </p:cNvPr>
          <p:cNvSpPr txBox="1"/>
          <p:nvPr/>
        </p:nvSpPr>
        <p:spPr>
          <a:xfrm>
            <a:off x="7450931" y="892166"/>
            <a:ext cx="6100762" cy="1015663"/>
          </a:xfrm>
          <a:prstGeom prst="rect">
            <a:avLst/>
          </a:prstGeom>
          <a:noFill/>
        </p:spPr>
        <p:txBody>
          <a:bodyPr wrap="square">
            <a:spAutoFit/>
          </a:bodyPr>
          <a:lstStyle/>
          <a:p>
            <a:pPr algn="just"/>
            <a:r>
              <a:rPr lang="it-IT" sz="1200" dirty="0" err="1">
                <a:effectLst/>
                <a:latin typeface="Calibri" panose="020F0502020204030204" pitchFamily="34" charset="0"/>
                <a:ea typeface="Calibri" panose="020F0502020204030204" pitchFamily="34" charset="0"/>
              </a:rPr>
              <a:t>ggplot</a:t>
            </a:r>
            <a:r>
              <a:rPr lang="it-IT" sz="1200" dirty="0">
                <a:effectLst/>
                <a:latin typeface="Calibri" panose="020F0502020204030204" pitchFamily="34" charset="0"/>
                <a:ea typeface="Calibri" panose="020F0502020204030204" pitchFamily="34" charset="0"/>
              </a:rPr>
              <a:t>(</a:t>
            </a:r>
            <a:r>
              <a:rPr lang="it-IT" sz="1200" dirty="0" err="1">
                <a:effectLst/>
                <a:latin typeface="Calibri" panose="020F0502020204030204" pitchFamily="34" charset="0"/>
                <a:ea typeface="Calibri" panose="020F0502020204030204" pitchFamily="34" charset="0"/>
              </a:rPr>
              <a:t>CattPezz</a:t>
            </a:r>
            <a:r>
              <a:rPr lang="it-IT" sz="1200" dirty="0">
                <a:effectLst/>
                <a:latin typeface="Calibri" panose="020F0502020204030204" pitchFamily="34" charset="0"/>
                <a:ea typeface="Calibri" panose="020F0502020204030204" pitchFamily="34" charset="0"/>
              </a:rPr>
              <a:t>, </a:t>
            </a:r>
            <a:r>
              <a:rPr lang="it-IT" sz="1200" dirty="0" err="1">
                <a:effectLst/>
                <a:latin typeface="Calibri" panose="020F0502020204030204" pitchFamily="34" charset="0"/>
                <a:ea typeface="Calibri" panose="020F0502020204030204" pitchFamily="34" charset="0"/>
              </a:rPr>
              <a:t>aes</a:t>
            </a:r>
            <a:r>
              <a:rPr lang="it-IT" sz="1200" dirty="0">
                <a:effectLst/>
                <a:latin typeface="Calibri" panose="020F0502020204030204" pitchFamily="34" charset="0"/>
                <a:ea typeface="Calibri" panose="020F0502020204030204" pitchFamily="34" charset="0"/>
              </a:rPr>
              <a:t>(x=</a:t>
            </a:r>
            <a:r>
              <a:rPr lang="it-IT" sz="1200" dirty="0" err="1">
                <a:effectLst/>
                <a:latin typeface="Calibri" panose="020F0502020204030204" pitchFamily="34" charset="0"/>
                <a:ea typeface="Calibri" panose="020F0502020204030204" pitchFamily="34" charset="0"/>
              </a:rPr>
              <a:t>Mese_Anno</a:t>
            </a:r>
            <a:r>
              <a:rPr lang="it-IT" sz="1200" dirty="0">
                <a:effectLst/>
                <a:latin typeface="Calibri" panose="020F0502020204030204" pitchFamily="34" charset="0"/>
                <a:ea typeface="Calibri" panose="020F0502020204030204" pitchFamily="34" charset="0"/>
              </a:rPr>
              <a:t>)) +</a:t>
            </a:r>
          </a:p>
          <a:p>
            <a:pPr algn="just"/>
            <a:r>
              <a:rPr lang="it-IT" sz="1200" dirty="0">
                <a:effectLst/>
                <a:latin typeface="Calibri" panose="020F0502020204030204" pitchFamily="34" charset="0"/>
                <a:ea typeface="Calibri" panose="020F0502020204030204" pitchFamily="34" charset="0"/>
              </a:rPr>
              <a:t>  </a:t>
            </a:r>
            <a:r>
              <a:rPr lang="es-ES" sz="1200" dirty="0" err="1">
                <a:effectLst/>
                <a:latin typeface="Calibri" panose="020F0502020204030204" pitchFamily="34" charset="0"/>
                <a:ea typeface="Calibri" panose="020F0502020204030204" pitchFamily="34" charset="0"/>
              </a:rPr>
              <a:t>geom_line</a:t>
            </a:r>
            <a:r>
              <a:rPr lang="es-ES" sz="1200" dirty="0">
                <a:effectLst/>
                <a:latin typeface="Calibri" panose="020F0502020204030204" pitchFamily="34" charset="0"/>
                <a:ea typeface="Calibri" panose="020F0502020204030204" pitchFamily="34" charset="0"/>
              </a:rPr>
              <a:t>(aes(y = LIUTERIA), color = "chocolate1") +</a:t>
            </a:r>
            <a:endParaRPr lang="it-IT" sz="1200" dirty="0">
              <a:effectLst/>
              <a:latin typeface="Calibri" panose="020F0502020204030204" pitchFamily="34" charset="0"/>
              <a:ea typeface="Calibri" panose="020F0502020204030204" pitchFamily="34" charset="0"/>
            </a:endParaRPr>
          </a:p>
          <a:p>
            <a:pPr algn="just"/>
            <a:r>
              <a:rPr lang="es-ES" sz="1200" dirty="0">
                <a:effectLst/>
                <a:latin typeface="Calibri" panose="020F0502020204030204" pitchFamily="34" charset="0"/>
                <a:ea typeface="Calibri" panose="020F0502020204030204" pitchFamily="34" charset="0"/>
              </a:rPr>
              <a:t>  </a:t>
            </a:r>
            <a:r>
              <a:rPr lang="en-US" sz="1200" dirty="0" err="1">
                <a:effectLst/>
                <a:latin typeface="Calibri" panose="020F0502020204030204" pitchFamily="34" charset="0"/>
                <a:ea typeface="Calibri" panose="020F0502020204030204" pitchFamily="34" charset="0"/>
              </a:rPr>
              <a:t>geom_line</a:t>
            </a:r>
            <a:r>
              <a:rPr lang="en-US" sz="1200" dirty="0">
                <a:effectLst/>
                <a:latin typeface="Calibri" panose="020F0502020204030204" pitchFamily="34" charset="0"/>
                <a:ea typeface="Calibri" panose="020F0502020204030204" pitchFamily="34" charset="0"/>
              </a:rPr>
              <a:t>(</a:t>
            </a:r>
            <a:r>
              <a:rPr lang="en-US" sz="1200" dirty="0" err="1">
                <a:effectLst/>
                <a:latin typeface="Calibri" panose="020F0502020204030204" pitchFamily="34" charset="0"/>
                <a:ea typeface="Calibri" panose="020F0502020204030204" pitchFamily="34" charset="0"/>
              </a:rPr>
              <a:t>aes</a:t>
            </a:r>
            <a:r>
              <a:rPr lang="en-US" sz="1200" dirty="0">
                <a:effectLst/>
                <a:latin typeface="Calibri" panose="020F0502020204030204" pitchFamily="34" charset="0"/>
                <a:ea typeface="Calibri" panose="020F0502020204030204" pitchFamily="34" charset="0"/>
              </a:rPr>
              <a:t>(y = STRUMENTI_MUSICALI), color ="</a:t>
            </a:r>
            <a:r>
              <a:rPr lang="en-US" sz="1200" dirty="0" err="1">
                <a:effectLst/>
                <a:latin typeface="Calibri" panose="020F0502020204030204" pitchFamily="34" charset="0"/>
                <a:ea typeface="Calibri" panose="020F0502020204030204" pitchFamily="34" charset="0"/>
              </a:rPr>
              <a:t>darkgreen</a:t>
            </a:r>
            <a:r>
              <a:rPr lang="en-US" sz="1200" dirty="0">
                <a:effectLst/>
                <a:latin typeface="Calibri" panose="020F0502020204030204" pitchFamily="34" charset="0"/>
                <a:ea typeface="Calibri" panose="020F0502020204030204" pitchFamily="34" charset="0"/>
              </a:rPr>
              <a:t>") + </a:t>
            </a:r>
            <a:endParaRPr lang="it-IT" sz="1200" dirty="0">
              <a:effectLst/>
              <a:latin typeface="Calibri" panose="020F0502020204030204" pitchFamily="34" charset="0"/>
              <a:ea typeface="Calibri" panose="020F0502020204030204" pitchFamily="34" charset="0"/>
            </a:endParaRPr>
          </a:p>
          <a:p>
            <a:pPr algn="just"/>
            <a:r>
              <a:rPr lang="en-US" sz="1200" dirty="0">
                <a:effectLst/>
                <a:latin typeface="Calibri" panose="020F0502020204030204" pitchFamily="34" charset="0"/>
                <a:ea typeface="Calibri" panose="020F0502020204030204" pitchFamily="34" charset="0"/>
              </a:rPr>
              <a:t>  </a:t>
            </a:r>
            <a:r>
              <a:rPr lang="it-IT" sz="1200" dirty="0" err="1">
                <a:effectLst/>
                <a:latin typeface="Calibri" panose="020F0502020204030204" pitchFamily="34" charset="0"/>
                <a:ea typeface="Calibri" panose="020F0502020204030204" pitchFamily="34" charset="0"/>
              </a:rPr>
              <a:t>ggtitle</a:t>
            </a:r>
            <a:r>
              <a:rPr lang="it-IT" sz="1200" dirty="0">
                <a:effectLst/>
                <a:latin typeface="Calibri" panose="020F0502020204030204" pitchFamily="34" charset="0"/>
                <a:ea typeface="Calibri" panose="020F0502020204030204" pitchFamily="34" charset="0"/>
              </a:rPr>
              <a:t>("Confronto tra Liuteria e Strumenti Musicali in </a:t>
            </a:r>
            <a:r>
              <a:rPr lang="it-IT" sz="1200" dirty="0" err="1">
                <a:effectLst/>
                <a:latin typeface="Calibri" panose="020F0502020204030204" pitchFamily="34" charset="0"/>
                <a:ea typeface="Calibri" panose="020F0502020204030204" pitchFamily="34" charset="0"/>
              </a:rPr>
              <a:t>N°Articoli</a:t>
            </a:r>
            <a:r>
              <a:rPr lang="it-IT" sz="1200" dirty="0">
                <a:effectLst/>
                <a:latin typeface="Calibri" panose="020F0502020204030204" pitchFamily="34" charset="0"/>
                <a:ea typeface="Calibri" panose="020F0502020204030204" pitchFamily="34" charset="0"/>
              </a:rPr>
              <a:t>") + </a:t>
            </a:r>
          </a:p>
          <a:p>
            <a:pPr algn="just"/>
            <a:r>
              <a:rPr lang="it-IT" sz="1200" dirty="0">
                <a:effectLst/>
                <a:latin typeface="Calibri" panose="020F0502020204030204" pitchFamily="34" charset="0"/>
                <a:ea typeface="Calibri" panose="020F0502020204030204" pitchFamily="34" charset="0"/>
              </a:rPr>
              <a:t>   </a:t>
            </a:r>
            <a:r>
              <a:rPr lang="it-IT" sz="1200" dirty="0" err="1">
                <a:effectLst/>
                <a:latin typeface="Calibri" panose="020F0502020204030204" pitchFamily="34" charset="0"/>
                <a:ea typeface="Calibri" panose="020F0502020204030204" pitchFamily="34" charset="0"/>
              </a:rPr>
              <a:t>xlab</a:t>
            </a:r>
            <a:r>
              <a:rPr lang="it-IT" sz="1200" dirty="0">
                <a:effectLst/>
                <a:latin typeface="Calibri" panose="020F0502020204030204" pitchFamily="34" charset="0"/>
                <a:ea typeface="Calibri" panose="020F0502020204030204" pitchFamily="34" charset="0"/>
              </a:rPr>
              <a:t>("Mesi") + </a:t>
            </a:r>
            <a:r>
              <a:rPr lang="it-IT" sz="1200" dirty="0" err="1">
                <a:effectLst/>
                <a:latin typeface="Calibri" panose="020F0502020204030204" pitchFamily="34" charset="0"/>
                <a:ea typeface="Calibri" panose="020F0502020204030204" pitchFamily="34" charset="0"/>
              </a:rPr>
              <a:t>ylab</a:t>
            </a:r>
            <a:r>
              <a:rPr lang="it-IT" sz="1200" dirty="0">
                <a:effectLst/>
                <a:latin typeface="Calibri" panose="020F0502020204030204" pitchFamily="34" charset="0"/>
                <a:ea typeface="Calibri" panose="020F0502020204030204" pitchFamily="34" charset="0"/>
              </a:rPr>
              <a:t>("</a:t>
            </a:r>
            <a:r>
              <a:rPr lang="it-IT" sz="1200" dirty="0" err="1">
                <a:effectLst/>
                <a:latin typeface="Calibri" panose="020F0502020204030204" pitchFamily="34" charset="0"/>
                <a:ea typeface="Calibri" panose="020F0502020204030204" pitchFamily="34" charset="0"/>
              </a:rPr>
              <a:t>N°Articoli</a:t>
            </a:r>
            <a:r>
              <a:rPr lang="it-IT" sz="1200" dirty="0">
                <a:effectLst/>
                <a:latin typeface="Calibri" panose="020F0502020204030204" pitchFamily="34" charset="0"/>
                <a:ea typeface="Calibri" panose="020F0502020204030204" pitchFamily="34" charset="0"/>
              </a:rPr>
              <a:t>")</a:t>
            </a:r>
          </a:p>
        </p:txBody>
      </p:sp>
    </p:spTree>
    <p:extLst>
      <p:ext uri="{BB962C8B-B14F-4D97-AF65-F5344CB8AC3E}">
        <p14:creationId xmlns:p14="http://schemas.microsoft.com/office/powerpoint/2010/main" val="3362051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17AB95-B58E-7F13-D6C6-648B5EF57D2A}"/>
              </a:ext>
            </a:extLst>
          </p:cNvPr>
          <p:cNvSpPr>
            <a:spLocks noGrp="1"/>
          </p:cNvSpPr>
          <p:nvPr>
            <p:ph type="title"/>
          </p:nvPr>
        </p:nvSpPr>
        <p:spPr>
          <a:xfrm>
            <a:off x="252919" y="1123838"/>
            <a:ext cx="2947482" cy="4553062"/>
          </a:xfrm>
        </p:spPr>
        <p:txBody>
          <a:bodyPr>
            <a:normAutofit/>
          </a:bodyPr>
          <a:lstStyle/>
          <a:p>
            <a:r>
              <a:rPr lang="it-IT" sz="1800" b="1" u="none" strike="noStrike" kern="0" dirty="0">
                <a:solidFill>
                  <a:srgbClr val="0B5294"/>
                </a:solidFill>
                <a:effectLst/>
                <a:latin typeface="Calibri" panose="020F0502020204030204" pitchFamily="34" charset="0"/>
                <a:ea typeface="Calibri" panose="020F0502020204030204" pitchFamily="34" charset="0"/>
                <a:cs typeface="Cambria" panose="02040503050406030204" pitchFamily="18" charset="0"/>
              </a:rPr>
              <a:t>RELAZIONI TRA SERIE</a:t>
            </a: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br>
              <a:rPr lang="it-IT" sz="1800" b="1" u="none" strike="noStrike" kern="0" dirty="0">
                <a:solidFill>
                  <a:srgbClr val="0B5294"/>
                </a:solidFill>
                <a:effectLst/>
                <a:latin typeface="Calibri" panose="020F0502020204030204" pitchFamily="34" charset="0"/>
                <a:ea typeface="Calibri" panose="020F0502020204030204" pitchFamily="34" charset="0"/>
                <a:cs typeface="Cambria" panose="02040503050406030204" pitchFamily="18" charset="0"/>
              </a:rPr>
            </a:br>
            <a:br>
              <a:rPr lang="it-IT" sz="1800" b="1" u="none" strike="noStrike" dirty="0">
                <a:solidFill>
                  <a:srgbClr val="0F6FC6"/>
                </a:solidFill>
                <a:effectLst/>
                <a:latin typeface="Cambria" panose="02040503050406030204" pitchFamily="18" charset="0"/>
                <a:ea typeface="Cambria" panose="02040503050406030204" pitchFamily="18" charset="0"/>
                <a:cs typeface="Cambria" panose="02040503050406030204" pitchFamily="18" charset="0"/>
              </a:rPr>
            </a:br>
            <a:br>
              <a:rPr lang="it-IT" sz="1800" b="1" u="none" strike="noStrike" dirty="0">
                <a:solidFill>
                  <a:srgbClr val="0F6FC6"/>
                </a:solidFill>
                <a:effectLst/>
                <a:latin typeface="Cambria" panose="02040503050406030204" pitchFamily="18" charset="0"/>
                <a:ea typeface="Cambria" panose="02040503050406030204" pitchFamily="18" charset="0"/>
                <a:cs typeface="Cambria" panose="02040503050406030204" pitchFamily="18" charset="0"/>
              </a:rPr>
            </a:b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endParaRPr lang="it-IT" dirty="0"/>
          </a:p>
        </p:txBody>
      </p:sp>
      <p:sp>
        <p:nvSpPr>
          <p:cNvPr id="5" name="CasellaDiTesto 4">
            <a:extLst>
              <a:ext uri="{FF2B5EF4-FFF2-40B4-BE49-F238E27FC236}">
                <a16:creationId xmlns:a16="http://schemas.microsoft.com/office/drawing/2014/main" id="{D0876A5F-D7BE-D0E4-2485-E721BEE64BEB}"/>
              </a:ext>
            </a:extLst>
          </p:cNvPr>
          <p:cNvSpPr txBox="1"/>
          <p:nvPr/>
        </p:nvSpPr>
        <p:spPr>
          <a:xfrm>
            <a:off x="3508771" y="639962"/>
            <a:ext cx="6100762" cy="369332"/>
          </a:xfrm>
          <a:prstGeom prst="rect">
            <a:avLst/>
          </a:prstGeom>
          <a:noFill/>
        </p:spPr>
        <p:txBody>
          <a:bodyPr wrap="square">
            <a:spAutoFit/>
          </a:bodyPr>
          <a:lstStyle/>
          <a:p>
            <a:pPr lvl="1" fontAlgn="base">
              <a:spcBef>
                <a:spcPts val="1000"/>
              </a:spcBef>
            </a:pPr>
            <a:r>
              <a:rPr lang="it-IT" sz="1800" b="1" u="none" strike="noStrike" dirty="0">
                <a:solidFill>
                  <a:srgbClr val="0F6FC6"/>
                </a:solidFill>
                <a:effectLst/>
                <a:latin typeface="Calibri" panose="020F0502020204030204" pitchFamily="34" charset="0"/>
                <a:ea typeface="Calibri" panose="020F0502020204030204" pitchFamily="34" charset="0"/>
                <a:cs typeface="Cambria" panose="02040503050406030204" pitchFamily="18" charset="0"/>
              </a:rPr>
              <a:t>4. Relazione tra serie Accessori e Liuteria</a:t>
            </a:r>
            <a:endParaRPr lang="it-IT" sz="1800" b="1" u="none" strike="noStrike" dirty="0">
              <a:solidFill>
                <a:srgbClr val="0F6FC6"/>
              </a:solidFill>
              <a:effectLst/>
              <a:latin typeface="Cambria" panose="02040503050406030204" pitchFamily="18" charset="0"/>
              <a:ea typeface="Cambria" panose="02040503050406030204" pitchFamily="18" charset="0"/>
              <a:cs typeface="Cambria" panose="02040503050406030204" pitchFamily="18" charset="0"/>
            </a:endParaRPr>
          </a:p>
        </p:txBody>
      </p:sp>
      <p:pic>
        <p:nvPicPr>
          <p:cNvPr id="3" name="Immagine 2">
            <a:extLst>
              <a:ext uri="{FF2B5EF4-FFF2-40B4-BE49-F238E27FC236}">
                <a16:creationId xmlns:a16="http://schemas.microsoft.com/office/drawing/2014/main" id="{398E0257-3B17-3890-9FEF-11F231AB2457}"/>
              </a:ext>
            </a:extLst>
          </p:cNvPr>
          <p:cNvPicPr>
            <a:picLocks noChangeAspect="1"/>
          </p:cNvPicPr>
          <p:nvPr/>
        </p:nvPicPr>
        <p:blipFill>
          <a:blip r:embed="rId2"/>
          <a:stretch>
            <a:fillRect/>
          </a:stretch>
        </p:blipFill>
        <p:spPr>
          <a:xfrm>
            <a:off x="3508771" y="1827152"/>
            <a:ext cx="7936679" cy="4268847"/>
          </a:xfrm>
          <a:prstGeom prst="rect">
            <a:avLst/>
          </a:prstGeom>
        </p:spPr>
      </p:pic>
      <p:sp>
        <p:nvSpPr>
          <p:cNvPr id="8" name="CasellaDiTesto 7">
            <a:extLst>
              <a:ext uri="{FF2B5EF4-FFF2-40B4-BE49-F238E27FC236}">
                <a16:creationId xmlns:a16="http://schemas.microsoft.com/office/drawing/2014/main" id="{85FE9544-5A04-538B-D75B-FC7CA675C845}"/>
              </a:ext>
            </a:extLst>
          </p:cNvPr>
          <p:cNvSpPr txBox="1"/>
          <p:nvPr/>
        </p:nvSpPr>
        <p:spPr>
          <a:xfrm>
            <a:off x="8003381" y="762001"/>
            <a:ext cx="6100762" cy="1015663"/>
          </a:xfrm>
          <a:prstGeom prst="rect">
            <a:avLst/>
          </a:prstGeom>
          <a:noFill/>
        </p:spPr>
        <p:txBody>
          <a:bodyPr wrap="square">
            <a:spAutoFit/>
          </a:bodyPr>
          <a:lstStyle/>
          <a:p>
            <a:pPr algn="just"/>
            <a:r>
              <a:rPr lang="it-IT" sz="1200" dirty="0" err="1">
                <a:effectLst/>
                <a:latin typeface="Calibri" panose="020F0502020204030204" pitchFamily="34" charset="0"/>
                <a:ea typeface="Calibri" panose="020F0502020204030204" pitchFamily="34" charset="0"/>
              </a:rPr>
              <a:t>ggplot</a:t>
            </a:r>
            <a:r>
              <a:rPr lang="it-IT" sz="1200" dirty="0">
                <a:effectLst/>
                <a:latin typeface="Calibri" panose="020F0502020204030204" pitchFamily="34" charset="0"/>
                <a:ea typeface="Calibri" panose="020F0502020204030204" pitchFamily="34" charset="0"/>
              </a:rPr>
              <a:t>(</a:t>
            </a:r>
            <a:r>
              <a:rPr lang="it-IT" sz="1200" dirty="0" err="1">
                <a:effectLst/>
                <a:latin typeface="Calibri" panose="020F0502020204030204" pitchFamily="34" charset="0"/>
                <a:ea typeface="Calibri" panose="020F0502020204030204" pitchFamily="34" charset="0"/>
              </a:rPr>
              <a:t>CattPezz</a:t>
            </a:r>
            <a:r>
              <a:rPr lang="it-IT" sz="1200" dirty="0">
                <a:effectLst/>
                <a:latin typeface="Calibri" panose="020F0502020204030204" pitchFamily="34" charset="0"/>
                <a:ea typeface="Calibri" panose="020F0502020204030204" pitchFamily="34" charset="0"/>
              </a:rPr>
              <a:t>, </a:t>
            </a:r>
            <a:r>
              <a:rPr lang="it-IT" sz="1200" dirty="0" err="1">
                <a:effectLst/>
                <a:latin typeface="Calibri" panose="020F0502020204030204" pitchFamily="34" charset="0"/>
                <a:ea typeface="Calibri" panose="020F0502020204030204" pitchFamily="34" charset="0"/>
              </a:rPr>
              <a:t>aes</a:t>
            </a:r>
            <a:r>
              <a:rPr lang="it-IT" sz="1200" dirty="0">
                <a:effectLst/>
                <a:latin typeface="Calibri" panose="020F0502020204030204" pitchFamily="34" charset="0"/>
                <a:ea typeface="Calibri" panose="020F0502020204030204" pitchFamily="34" charset="0"/>
              </a:rPr>
              <a:t>(x=</a:t>
            </a:r>
            <a:r>
              <a:rPr lang="it-IT" sz="1200" dirty="0" err="1">
                <a:effectLst/>
                <a:latin typeface="Calibri" panose="020F0502020204030204" pitchFamily="34" charset="0"/>
                <a:ea typeface="Calibri" panose="020F0502020204030204" pitchFamily="34" charset="0"/>
              </a:rPr>
              <a:t>Mese_Anno</a:t>
            </a:r>
            <a:r>
              <a:rPr lang="it-IT" sz="1200" dirty="0">
                <a:effectLst/>
                <a:latin typeface="Calibri" panose="020F0502020204030204" pitchFamily="34" charset="0"/>
                <a:ea typeface="Calibri" panose="020F0502020204030204" pitchFamily="34" charset="0"/>
              </a:rPr>
              <a:t>)) +</a:t>
            </a:r>
          </a:p>
          <a:p>
            <a:pPr algn="just"/>
            <a:r>
              <a:rPr lang="it-IT" sz="1200" dirty="0">
                <a:effectLst/>
                <a:latin typeface="Calibri" panose="020F0502020204030204" pitchFamily="34" charset="0"/>
                <a:ea typeface="Calibri" panose="020F0502020204030204" pitchFamily="34" charset="0"/>
              </a:rPr>
              <a:t>  </a:t>
            </a:r>
            <a:r>
              <a:rPr lang="en-US" sz="1200" dirty="0" err="1">
                <a:effectLst/>
                <a:latin typeface="Calibri" panose="020F0502020204030204" pitchFamily="34" charset="0"/>
                <a:ea typeface="Calibri" panose="020F0502020204030204" pitchFamily="34" charset="0"/>
              </a:rPr>
              <a:t>geom_line</a:t>
            </a:r>
            <a:r>
              <a:rPr lang="en-US" sz="1200" dirty="0">
                <a:effectLst/>
                <a:latin typeface="Calibri" panose="020F0502020204030204" pitchFamily="34" charset="0"/>
                <a:ea typeface="Calibri" panose="020F0502020204030204" pitchFamily="34" charset="0"/>
              </a:rPr>
              <a:t>(</a:t>
            </a:r>
            <a:r>
              <a:rPr lang="en-US" sz="1200" dirty="0" err="1">
                <a:effectLst/>
                <a:latin typeface="Calibri" panose="020F0502020204030204" pitchFamily="34" charset="0"/>
                <a:ea typeface="Calibri" panose="020F0502020204030204" pitchFamily="34" charset="0"/>
              </a:rPr>
              <a:t>aes</a:t>
            </a:r>
            <a:r>
              <a:rPr lang="en-US" sz="1200" dirty="0">
                <a:effectLst/>
                <a:latin typeface="Calibri" panose="020F0502020204030204" pitchFamily="34" charset="0"/>
                <a:ea typeface="Calibri" panose="020F0502020204030204" pitchFamily="34" charset="0"/>
              </a:rPr>
              <a:t>(y = ACCESSORI), color = "</a:t>
            </a:r>
            <a:r>
              <a:rPr lang="en-US" sz="1200" dirty="0" err="1">
                <a:effectLst/>
                <a:latin typeface="Calibri" panose="020F0502020204030204" pitchFamily="34" charset="0"/>
                <a:ea typeface="Calibri" panose="020F0502020204030204" pitchFamily="34" charset="0"/>
              </a:rPr>
              <a:t>darkred</a:t>
            </a:r>
            <a:r>
              <a:rPr lang="en-US" sz="1200" dirty="0">
                <a:effectLst/>
                <a:latin typeface="Calibri" panose="020F0502020204030204" pitchFamily="34" charset="0"/>
                <a:ea typeface="Calibri" panose="020F0502020204030204" pitchFamily="34" charset="0"/>
              </a:rPr>
              <a:t>") +</a:t>
            </a:r>
            <a:endParaRPr lang="it-IT" sz="1200" dirty="0">
              <a:effectLst/>
              <a:latin typeface="Calibri" panose="020F0502020204030204" pitchFamily="34" charset="0"/>
              <a:ea typeface="Calibri" panose="020F0502020204030204" pitchFamily="34" charset="0"/>
            </a:endParaRPr>
          </a:p>
          <a:p>
            <a:pPr algn="just"/>
            <a:r>
              <a:rPr lang="en-US" sz="1200" dirty="0">
                <a:effectLst/>
                <a:latin typeface="Calibri" panose="020F0502020204030204" pitchFamily="34" charset="0"/>
                <a:ea typeface="Calibri" panose="020F0502020204030204" pitchFamily="34" charset="0"/>
              </a:rPr>
              <a:t>  </a:t>
            </a:r>
            <a:r>
              <a:rPr lang="es-ES" sz="1200" dirty="0" err="1">
                <a:effectLst/>
                <a:latin typeface="Calibri" panose="020F0502020204030204" pitchFamily="34" charset="0"/>
                <a:ea typeface="Calibri" panose="020F0502020204030204" pitchFamily="34" charset="0"/>
              </a:rPr>
              <a:t>geom_line</a:t>
            </a:r>
            <a:r>
              <a:rPr lang="es-ES" sz="1200" dirty="0">
                <a:effectLst/>
                <a:latin typeface="Calibri" panose="020F0502020204030204" pitchFamily="34" charset="0"/>
                <a:ea typeface="Calibri" panose="020F0502020204030204" pitchFamily="34" charset="0"/>
              </a:rPr>
              <a:t>(aes(y = LIUTERIA), color = "chocolate1") + </a:t>
            </a:r>
            <a:endParaRPr lang="it-IT" sz="1200" dirty="0">
              <a:effectLst/>
              <a:latin typeface="Calibri" panose="020F0502020204030204" pitchFamily="34" charset="0"/>
              <a:ea typeface="Calibri" panose="020F0502020204030204" pitchFamily="34" charset="0"/>
            </a:endParaRPr>
          </a:p>
          <a:p>
            <a:pPr algn="just"/>
            <a:r>
              <a:rPr lang="es-ES" sz="1200" dirty="0">
                <a:effectLst/>
                <a:latin typeface="Calibri" panose="020F0502020204030204" pitchFamily="34" charset="0"/>
                <a:ea typeface="Calibri" panose="020F0502020204030204" pitchFamily="34" charset="0"/>
              </a:rPr>
              <a:t>  </a:t>
            </a:r>
            <a:r>
              <a:rPr lang="it-IT" sz="1200" dirty="0" err="1">
                <a:effectLst/>
                <a:latin typeface="Calibri" panose="020F0502020204030204" pitchFamily="34" charset="0"/>
                <a:ea typeface="Calibri" panose="020F0502020204030204" pitchFamily="34" charset="0"/>
              </a:rPr>
              <a:t>ggtitle</a:t>
            </a:r>
            <a:r>
              <a:rPr lang="it-IT" sz="1200" dirty="0">
                <a:effectLst/>
                <a:latin typeface="Calibri" panose="020F0502020204030204" pitchFamily="34" charset="0"/>
                <a:ea typeface="Calibri" panose="020F0502020204030204" pitchFamily="34" charset="0"/>
              </a:rPr>
              <a:t>("Confronto tra Accessori e Liuteria in </a:t>
            </a:r>
            <a:r>
              <a:rPr lang="it-IT" sz="1200" dirty="0" err="1">
                <a:effectLst/>
                <a:latin typeface="Calibri" panose="020F0502020204030204" pitchFamily="34" charset="0"/>
                <a:ea typeface="Calibri" panose="020F0502020204030204" pitchFamily="34" charset="0"/>
              </a:rPr>
              <a:t>N°Articoli</a:t>
            </a:r>
            <a:r>
              <a:rPr lang="it-IT" sz="1200" dirty="0">
                <a:effectLst/>
                <a:latin typeface="Calibri" panose="020F0502020204030204" pitchFamily="34" charset="0"/>
                <a:ea typeface="Calibri" panose="020F0502020204030204" pitchFamily="34" charset="0"/>
              </a:rPr>
              <a:t>") + </a:t>
            </a:r>
          </a:p>
          <a:p>
            <a:pPr algn="just"/>
            <a:r>
              <a:rPr lang="it-IT" sz="1200" dirty="0">
                <a:effectLst/>
                <a:latin typeface="Calibri" panose="020F0502020204030204" pitchFamily="34" charset="0"/>
                <a:ea typeface="Calibri" panose="020F0502020204030204" pitchFamily="34" charset="0"/>
              </a:rPr>
              <a:t>   </a:t>
            </a:r>
            <a:r>
              <a:rPr lang="it-IT" sz="1200" dirty="0" err="1">
                <a:effectLst/>
                <a:latin typeface="Calibri" panose="020F0502020204030204" pitchFamily="34" charset="0"/>
                <a:ea typeface="Calibri" panose="020F0502020204030204" pitchFamily="34" charset="0"/>
              </a:rPr>
              <a:t>xlab</a:t>
            </a:r>
            <a:r>
              <a:rPr lang="it-IT" sz="1200" dirty="0">
                <a:effectLst/>
                <a:latin typeface="Calibri" panose="020F0502020204030204" pitchFamily="34" charset="0"/>
                <a:ea typeface="Calibri" panose="020F0502020204030204" pitchFamily="34" charset="0"/>
              </a:rPr>
              <a:t>("Mesi") + </a:t>
            </a:r>
            <a:r>
              <a:rPr lang="it-IT" sz="1200" dirty="0" err="1">
                <a:effectLst/>
                <a:latin typeface="Calibri" panose="020F0502020204030204" pitchFamily="34" charset="0"/>
                <a:ea typeface="Calibri" panose="020F0502020204030204" pitchFamily="34" charset="0"/>
              </a:rPr>
              <a:t>ylab</a:t>
            </a:r>
            <a:r>
              <a:rPr lang="it-IT" sz="1200" dirty="0">
                <a:effectLst/>
                <a:latin typeface="Calibri" panose="020F0502020204030204" pitchFamily="34" charset="0"/>
                <a:ea typeface="Calibri" panose="020F0502020204030204" pitchFamily="34" charset="0"/>
              </a:rPr>
              <a:t>("</a:t>
            </a:r>
            <a:r>
              <a:rPr lang="it-IT" sz="1200" dirty="0" err="1">
                <a:effectLst/>
                <a:latin typeface="Calibri" panose="020F0502020204030204" pitchFamily="34" charset="0"/>
                <a:ea typeface="Calibri" panose="020F0502020204030204" pitchFamily="34" charset="0"/>
              </a:rPr>
              <a:t>N°Articoli</a:t>
            </a:r>
            <a:r>
              <a:rPr lang="it-IT" sz="1200" dirty="0">
                <a:effectLst/>
                <a:latin typeface="Calibri" panose="020F0502020204030204" pitchFamily="34" charset="0"/>
                <a:ea typeface="Calibri" panose="020F0502020204030204" pitchFamily="34" charset="0"/>
              </a:rPr>
              <a:t>")</a:t>
            </a:r>
          </a:p>
        </p:txBody>
      </p:sp>
    </p:spTree>
    <p:extLst>
      <p:ext uri="{BB962C8B-B14F-4D97-AF65-F5344CB8AC3E}">
        <p14:creationId xmlns:p14="http://schemas.microsoft.com/office/powerpoint/2010/main" val="3290022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17AB95-B58E-7F13-D6C6-648B5EF57D2A}"/>
              </a:ext>
            </a:extLst>
          </p:cNvPr>
          <p:cNvSpPr>
            <a:spLocks noGrp="1"/>
          </p:cNvSpPr>
          <p:nvPr>
            <p:ph type="title"/>
          </p:nvPr>
        </p:nvSpPr>
        <p:spPr/>
        <p:txBody>
          <a:bodyPr/>
          <a:lstStyle/>
          <a:p>
            <a: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t>INTRODUZIONE</a:t>
            </a: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endParaRPr lang="it-IT" dirty="0"/>
          </a:p>
        </p:txBody>
      </p:sp>
      <p:sp>
        <p:nvSpPr>
          <p:cNvPr id="3" name="Segnaposto contenuto 2">
            <a:extLst>
              <a:ext uri="{FF2B5EF4-FFF2-40B4-BE49-F238E27FC236}">
                <a16:creationId xmlns:a16="http://schemas.microsoft.com/office/drawing/2014/main" id="{55896D47-C94D-A75B-5C99-09BE0E50B4E1}"/>
              </a:ext>
            </a:extLst>
          </p:cNvPr>
          <p:cNvSpPr>
            <a:spLocks noGrp="1"/>
          </p:cNvSpPr>
          <p:nvPr>
            <p:ph idx="1"/>
          </p:nvPr>
        </p:nvSpPr>
        <p:spPr/>
        <p:txBody>
          <a:bodyPr>
            <a:normAutofit/>
          </a:bodyPr>
          <a:lstStyle/>
          <a:p>
            <a:r>
              <a:rPr lang="it-IT" sz="1400" dirty="0">
                <a:solidFill>
                  <a:srgbClr val="000000"/>
                </a:solidFill>
                <a:effectLst/>
                <a:latin typeface="Calibri" panose="020F0502020204030204" pitchFamily="34" charset="0"/>
                <a:ea typeface="Calibri" panose="020F0502020204030204" pitchFamily="34" charset="0"/>
              </a:rPr>
              <a:t>In questo progetto verrà sviluppata l’</a:t>
            </a:r>
            <a:r>
              <a:rPr lang="it-IT" sz="1400" b="1" dirty="0">
                <a:solidFill>
                  <a:srgbClr val="000000"/>
                </a:solidFill>
                <a:effectLst/>
                <a:latin typeface="Calibri" panose="020F0502020204030204" pitchFamily="34" charset="0"/>
                <a:ea typeface="Calibri" panose="020F0502020204030204" pitchFamily="34" charset="0"/>
              </a:rPr>
              <a:t>analisi dei dati di vendita</a:t>
            </a:r>
            <a:r>
              <a:rPr lang="it-IT" sz="1400" dirty="0">
                <a:solidFill>
                  <a:srgbClr val="000000"/>
                </a:solidFill>
                <a:effectLst/>
                <a:latin typeface="Calibri" panose="020F0502020204030204" pitchFamily="34" charset="0"/>
                <a:ea typeface="Calibri" panose="020F0502020204030204" pitchFamily="34" charset="0"/>
              </a:rPr>
              <a:t>, di un piccolo negozio di strumenti musicali, situato all’interno di una scuola di musica. Il negozio nasce alla fine del 2018 e, oltre alla vendita di strumenti musicali e di tutti i relativi accessori, vende libri musicali (metodi, partiture, canzonieri, quaderni di musica, etc.) e fornisc</a:t>
            </a:r>
            <a:r>
              <a:rPr lang="it-IT" sz="1400" dirty="0">
                <a:effectLst/>
                <a:latin typeface="Calibri" panose="020F0502020204030204" pitchFamily="34" charset="0"/>
                <a:ea typeface="Calibri" panose="020F0502020204030204" pitchFamily="34" charset="0"/>
              </a:rPr>
              <a:t>e</a:t>
            </a:r>
            <a:r>
              <a:rPr lang="it-IT" sz="1400" dirty="0">
                <a:solidFill>
                  <a:srgbClr val="000000"/>
                </a:solidFill>
                <a:effectLst/>
                <a:latin typeface="Calibri" panose="020F0502020204030204" pitchFamily="34" charset="0"/>
                <a:ea typeface="Calibri" panose="020F0502020204030204" pitchFamily="34" charset="0"/>
              </a:rPr>
              <a:t> servizi di liuteria (cambio corde, pulizia dello strumento, accordatura, assemblaggio, sostituzione di meccaniche, etc.).</a:t>
            </a:r>
            <a:endParaRPr lang="it-IT" sz="1400" dirty="0">
              <a:latin typeface="Calibri" panose="020F0502020204030204" pitchFamily="34" charset="0"/>
              <a:ea typeface="Calibri" panose="020F0502020204030204" pitchFamily="34" charset="0"/>
            </a:endParaRPr>
          </a:p>
          <a:p>
            <a:r>
              <a:rPr lang="it-IT" sz="1400" dirty="0">
                <a:solidFill>
                  <a:srgbClr val="000000"/>
                </a:solidFill>
                <a:effectLst/>
                <a:latin typeface="Calibri" panose="020F0502020204030204" pitchFamily="34" charset="0"/>
                <a:ea typeface="Calibri" panose="020F0502020204030204" pitchFamily="34" charset="0"/>
              </a:rPr>
              <a:t>Tutti i dati a disposizione, sia relativi al magazzino sia relativi alle vendite del negozio, sono raccolti in un software, utilizzato per la gestione del negozio </a:t>
            </a:r>
            <a:endParaRPr lang="it-IT" sz="1400" dirty="0">
              <a:effectLst/>
              <a:latin typeface="Calibri" panose="020F0502020204030204" pitchFamily="34" charset="0"/>
              <a:ea typeface="Calibri" panose="020F0502020204030204" pitchFamily="34" charset="0"/>
            </a:endParaRPr>
          </a:p>
          <a:p>
            <a:r>
              <a:rPr lang="it-IT" sz="1400" dirty="0">
                <a:solidFill>
                  <a:srgbClr val="000000"/>
                </a:solidFill>
                <a:effectLst/>
                <a:latin typeface="Calibri" panose="020F0502020204030204" pitchFamily="34" charset="0"/>
                <a:ea typeface="Calibri" panose="020F0502020204030204" pitchFamily="34" charset="0"/>
              </a:rPr>
              <a:t>Il mio progetto si focalizzerà sull’</a:t>
            </a:r>
            <a:r>
              <a:rPr lang="it-IT" sz="1400" b="1" dirty="0">
                <a:solidFill>
                  <a:srgbClr val="000000"/>
                </a:solidFill>
                <a:effectLst/>
                <a:latin typeface="Calibri" panose="020F0502020204030204" pitchFamily="34" charset="0"/>
                <a:ea typeface="Calibri" panose="020F0502020204030204" pitchFamily="34" charset="0"/>
              </a:rPr>
              <a:t>andamento delle vendite </a:t>
            </a:r>
            <a:r>
              <a:rPr lang="it-IT" sz="1400" dirty="0">
                <a:solidFill>
                  <a:srgbClr val="000000"/>
                </a:solidFill>
                <a:effectLst/>
                <a:latin typeface="Calibri" panose="020F0502020204030204" pitchFamily="34" charset="0"/>
                <a:ea typeface="Calibri" panose="020F0502020204030204" pitchFamily="34" charset="0"/>
              </a:rPr>
              <a:t>negli anni di osservazione 2019, 2020, 2021, 2022 fino a maggio 2023, con focus su:</a:t>
            </a:r>
            <a:endParaRPr lang="it-IT" sz="1400" dirty="0">
              <a:effectLst/>
              <a:latin typeface="Calibri" panose="020F0502020204030204" pitchFamily="34" charset="0"/>
              <a:ea typeface="Calibri" panose="020F0502020204030204" pitchFamily="34" charset="0"/>
            </a:endParaRPr>
          </a:p>
          <a:p>
            <a:pPr marL="342900" lvl="0" indent="-342900">
              <a:buFont typeface="Symbol" panose="05050102010706020507" pitchFamily="18" charset="2"/>
              <a:buChar char="-"/>
            </a:pPr>
            <a:r>
              <a:rPr lang="it-IT" sz="1400" u="none" strike="noStrike" dirty="0">
                <a:solidFill>
                  <a:srgbClr val="000000"/>
                </a:solidFill>
                <a:effectLst/>
                <a:latin typeface="Calibri" panose="020F0502020204030204" pitchFamily="34" charset="0"/>
                <a:ea typeface="Calibri" panose="020F0502020204030204" pitchFamily="34" charset="0"/>
              </a:rPr>
              <a:t>Andamento delle vendite per anno con particolare attenzione a periodi economici contingenti (covid e chiusure forzate)</a:t>
            </a:r>
            <a:endParaRPr lang="it-IT" sz="1400" u="none" strike="noStrike" dirty="0">
              <a:effectLst/>
              <a:latin typeface="Calibri" panose="020F0502020204030204" pitchFamily="34" charset="0"/>
              <a:ea typeface="Calibri" panose="020F0502020204030204" pitchFamily="34" charset="0"/>
            </a:endParaRPr>
          </a:p>
          <a:p>
            <a:pPr marL="342900" lvl="0" indent="-342900">
              <a:buFont typeface="Symbol" panose="05050102010706020507" pitchFamily="18" charset="2"/>
              <a:buChar char="-"/>
            </a:pPr>
            <a:r>
              <a:rPr lang="it-IT" sz="1400" u="none" strike="noStrike" dirty="0">
                <a:solidFill>
                  <a:srgbClr val="000000"/>
                </a:solidFill>
                <a:effectLst/>
                <a:latin typeface="Calibri" panose="020F0502020204030204" pitchFamily="34" charset="0"/>
                <a:ea typeface="Calibri" panose="020F0502020204030204" pitchFamily="34" charset="0"/>
              </a:rPr>
              <a:t>Stagionalità delle vendite per periodo quali:</a:t>
            </a:r>
            <a:endParaRPr lang="it-IT" sz="1400" u="none" strike="noStrike" dirty="0">
              <a:effectLst/>
              <a:latin typeface="Calibri" panose="020F0502020204030204" pitchFamily="34" charset="0"/>
              <a:ea typeface="Calibri" panose="020F0502020204030204" pitchFamily="34" charset="0"/>
            </a:endParaRPr>
          </a:p>
          <a:p>
            <a:pPr marL="1143000" lvl="2" indent="-228600" fontAlgn="base">
              <a:buFont typeface="+mj-lt"/>
              <a:buAutoNum type="arabicPeriod"/>
            </a:pPr>
            <a:r>
              <a:rPr lang="it-IT" sz="1400" u="none" strike="noStrike" dirty="0">
                <a:solidFill>
                  <a:srgbClr val="000000"/>
                </a:solidFill>
                <a:effectLst/>
                <a:latin typeface="Calibri" panose="020F0502020204030204" pitchFamily="34" charset="0"/>
                <a:ea typeface="Calibri" panose="020F0502020204030204" pitchFamily="34" charset="0"/>
              </a:rPr>
              <a:t>apertura anno scolastico;</a:t>
            </a:r>
            <a:endParaRPr lang="it-IT" sz="1400" u="none" strike="noStrike" dirty="0">
              <a:effectLst/>
              <a:latin typeface="Calibri" panose="020F0502020204030204" pitchFamily="34" charset="0"/>
              <a:ea typeface="Calibri" panose="020F0502020204030204" pitchFamily="34" charset="0"/>
            </a:endParaRPr>
          </a:p>
          <a:p>
            <a:pPr marL="1143000" lvl="2" indent="-228600" fontAlgn="base">
              <a:buFont typeface="+mj-lt"/>
              <a:buAutoNum type="arabicPeriod"/>
            </a:pPr>
            <a:r>
              <a:rPr lang="it-IT" sz="1400" u="none" strike="noStrike" dirty="0">
                <a:solidFill>
                  <a:srgbClr val="000000"/>
                </a:solidFill>
                <a:effectLst/>
                <a:latin typeface="Calibri" panose="020F0502020204030204" pitchFamily="34" charset="0"/>
                <a:ea typeface="Calibri" panose="020F0502020204030204" pitchFamily="34" charset="0"/>
              </a:rPr>
              <a:t>festività (Natale e Pasqua);</a:t>
            </a:r>
            <a:endParaRPr lang="it-IT" sz="1400" u="none" strike="noStrike" dirty="0">
              <a:effectLst/>
              <a:latin typeface="Calibri" panose="020F0502020204030204" pitchFamily="34" charset="0"/>
              <a:ea typeface="Calibri" panose="020F0502020204030204" pitchFamily="34" charset="0"/>
            </a:endParaRPr>
          </a:p>
          <a:p>
            <a:pPr marL="1143000" lvl="2" indent="-228600" fontAlgn="base">
              <a:buFont typeface="+mj-lt"/>
              <a:buAutoNum type="arabicPeriod"/>
            </a:pPr>
            <a:r>
              <a:rPr lang="it-IT" sz="1400" u="none" strike="noStrike" dirty="0">
                <a:solidFill>
                  <a:srgbClr val="000000"/>
                </a:solidFill>
                <a:effectLst/>
                <a:latin typeface="Calibri" panose="020F0502020204030204" pitchFamily="34" charset="0"/>
                <a:ea typeface="Calibri" panose="020F0502020204030204" pitchFamily="34" charset="0"/>
              </a:rPr>
              <a:t>Periodo estivo e chiusura dell’attività scolastica</a:t>
            </a:r>
            <a:endParaRPr lang="it-IT" sz="1400" u="none" strike="noStrike" dirty="0">
              <a:effectLst/>
              <a:latin typeface="Calibri" panose="020F0502020204030204" pitchFamily="34" charset="0"/>
              <a:ea typeface="Calibri" panose="020F0502020204030204" pitchFamily="34" charset="0"/>
            </a:endParaRPr>
          </a:p>
          <a:p>
            <a:pPr marL="342900" lvl="0" indent="-342900">
              <a:buFont typeface="Symbol" panose="05050102010706020507" pitchFamily="18" charset="2"/>
              <a:buChar char="-"/>
            </a:pPr>
            <a:r>
              <a:rPr lang="it-IT" sz="1400" u="none" strike="noStrike" dirty="0">
                <a:solidFill>
                  <a:srgbClr val="000000"/>
                </a:solidFill>
                <a:effectLst/>
                <a:latin typeface="Calibri" panose="020F0502020204030204" pitchFamily="34" charset="0"/>
                <a:ea typeface="Calibri" panose="020F0502020204030204" pitchFamily="34" charset="0"/>
              </a:rPr>
              <a:t>Andamento delle vendite distinta per CATEGORIA (serie: Accessori, Audio, Libri,</a:t>
            </a:r>
            <a:r>
              <a:rPr lang="it-IT" sz="1400" dirty="0">
                <a:latin typeface="Calibri" panose="020F0502020204030204" pitchFamily="34" charset="0"/>
                <a:ea typeface="Calibri" panose="020F0502020204030204" pitchFamily="34" charset="0"/>
              </a:rPr>
              <a:t> </a:t>
            </a:r>
            <a:r>
              <a:rPr lang="it-IT" sz="1400" dirty="0">
                <a:solidFill>
                  <a:srgbClr val="000000"/>
                </a:solidFill>
                <a:effectLst/>
                <a:latin typeface="Calibri" panose="020F0502020204030204" pitchFamily="34" charset="0"/>
                <a:ea typeface="Calibri" panose="020F0502020204030204" pitchFamily="34" charset="0"/>
              </a:rPr>
              <a:t>Liuteria, Strumenti musicali)</a:t>
            </a:r>
            <a:endParaRPr lang="it-IT"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771395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17AB95-B58E-7F13-D6C6-648B5EF57D2A}"/>
              </a:ext>
            </a:extLst>
          </p:cNvPr>
          <p:cNvSpPr>
            <a:spLocks noGrp="1"/>
          </p:cNvSpPr>
          <p:nvPr>
            <p:ph type="title"/>
          </p:nvPr>
        </p:nvSpPr>
        <p:spPr>
          <a:xfrm>
            <a:off x="252919" y="1123838"/>
            <a:ext cx="2947482" cy="4553062"/>
          </a:xfrm>
        </p:spPr>
        <p:txBody>
          <a:bodyPr>
            <a:normAutofit/>
          </a:bodyPr>
          <a:lstStyle/>
          <a:p>
            <a:r>
              <a:rPr lang="it-IT" sz="1800" b="1" u="none" strike="noStrike" kern="0" dirty="0">
                <a:solidFill>
                  <a:srgbClr val="0B5294"/>
                </a:solidFill>
                <a:effectLst/>
                <a:latin typeface="Calibri" panose="020F0502020204030204" pitchFamily="34" charset="0"/>
                <a:ea typeface="Calibri" panose="020F0502020204030204" pitchFamily="34" charset="0"/>
                <a:cs typeface="Cambria" panose="02040503050406030204" pitchFamily="18" charset="0"/>
              </a:rPr>
              <a:t>RELAZIONI TRA SERIE</a:t>
            </a: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br>
              <a:rPr lang="it-IT" sz="1800" b="1" u="none" strike="noStrike" kern="0" dirty="0">
                <a:solidFill>
                  <a:srgbClr val="0B5294"/>
                </a:solidFill>
                <a:effectLst/>
                <a:latin typeface="Calibri" panose="020F0502020204030204" pitchFamily="34" charset="0"/>
                <a:ea typeface="Calibri" panose="020F0502020204030204" pitchFamily="34" charset="0"/>
                <a:cs typeface="Cambria" panose="02040503050406030204" pitchFamily="18" charset="0"/>
              </a:rPr>
            </a:br>
            <a:br>
              <a:rPr lang="it-IT" sz="1800" b="1" u="none" strike="noStrike" dirty="0">
                <a:solidFill>
                  <a:srgbClr val="0F6FC6"/>
                </a:solidFill>
                <a:effectLst/>
                <a:latin typeface="Cambria" panose="02040503050406030204" pitchFamily="18" charset="0"/>
                <a:ea typeface="Cambria" panose="02040503050406030204" pitchFamily="18" charset="0"/>
                <a:cs typeface="Cambria" panose="02040503050406030204" pitchFamily="18" charset="0"/>
              </a:rPr>
            </a:br>
            <a:br>
              <a:rPr lang="it-IT" sz="1800" b="1" u="none" strike="noStrike" dirty="0">
                <a:solidFill>
                  <a:srgbClr val="0F6FC6"/>
                </a:solidFill>
                <a:effectLst/>
                <a:latin typeface="Cambria" panose="02040503050406030204" pitchFamily="18" charset="0"/>
                <a:ea typeface="Cambria" panose="02040503050406030204" pitchFamily="18" charset="0"/>
                <a:cs typeface="Cambria" panose="02040503050406030204" pitchFamily="18" charset="0"/>
              </a:rPr>
            </a:b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endParaRPr lang="it-IT" dirty="0"/>
          </a:p>
        </p:txBody>
      </p:sp>
      <p:sp>
        <p:nvSpPr>
          <p:cNvPr id="5" name="CasellaDiTesto 4">
            <a:extLst>
              <a:ext uri="{FF2B5EF4-FFF2-40B4-BE49-F238E27FC236}">
                <a16:creationId xmlns:a16="http://schemas.microsoft.com/office/drawing/2014/main" id="{D0876A5F-D7BE-D0E4-2485-E721BEE64BEB}"/>
              </a:ext>
            </a:extLst>
          </p:cNvPr>
          <p:cNvSpPr txBox="1"/>
          <p:nvPr/>
        </p:nvSpPr>
        <p:spPr>
          <a:xfrm>
            <a:off x="3508771" y="639962"/>
            <a:ext cx="6100762" cy="369332"/>
          </a:xfrm>
          <a:prstGeom prst="rect">
            <a:avLst/>
          </a:prstGeom>
          <a:noFill/>
        </p:spPr>
        <p:txBody>
          <a:bodyPr wrap="square">
            <a:spAutoFit/>
          </a:bodyPr>
          <a:lstStyle/>
          <a:p>
            <a:pPr lvl="1" fontAlgn="base">
              <a:spcBef>
                <a:spcPts val="1000"/>
              </a:spcBef>
            </a:pPr>
            <a:r>
              <a:rPr lang="it-IT" b="1" dirty="0">
                <a:solidFill>
                  <a:srgbClr val="0F6FC6"/>
                </a:solidFill>
                <a:latin typeface="Calibri" panose="020F0502020204030204" pitchFamily="34" charset="0"/>
                <a:ea typeface="Calibri" panose="020F0502020204030204" pitchFamily="34" charset="0"/>
                <a:cs typeface="Cambria" panose="02040503050406030204" pitchFamily="18" charset="0"/>
              </a:rPr>
              <a:t>5. </a:t>
            </a:r>
            <a:r>
              <a:rPr lang="it-IT" sz="1800" b="1" u="none" strike="noStrike" dirty="0">
                <a:solidFill>
                  <a:srgbClr val="0F6FC6"/>
                </a:solidFill>
                <a:effectLst/>
                <a:latin typeface="Calibri" panose="020F0502020204030204" pitchFamily="34" charset="0"/>
                <a:ea typeface="Calibri" panose="020F0502020204030204" pitchFamily="34" charset="0"/>
                <a:cs typeface="Cambria" panose="02040503050406030204" pitchFamily="18" charset="0"/>
              </a:rPr>
              <a:t> Relazione tra le 5 serie</a:t>
            </a:r>
            <a:endParaRPr lang="it-IT" sz="1800" b="1" u="none" strike="noStrike" dirty="0">
              <a:solidFill>
                <a:srgbClr val="0F6FC6"/>
              </a:solidFill>
              <a:effectLst/>
              <a:latin typeface="Cambria" panose="02040503050406030204" pitchFamily="18" charset="0"/>
              <a:ea typeface="Cambria" panose="02040503050406030204" pitchFamily="18" charset="0"/>
              <a:cs typeface="Cambria" panose="02040503050406030204" pitchFamily="18" charset="0"/>
            </a:endParaRPr>
          </a:p>
        </p:txBody>
      </p:sp>
      <p:pic>
        <p:nvPicPr>
          <p:cNvPr id="4" name="Immagine 3">
            <a:extLst>
              <a:ext uri="{FF2B5EF4-FFF2-40B4-BE49-F238E27FC236}">
                <a16:creationId xmlns:a16="http://schemas.microsoft.com/office/drawing/2014/main" id="{AD025203-2AD7-620C-4896-4E2A4C55EC9D}"/>
              </a:ext>
            </a:extLst>
          </p:cNvPr>
          <p:cNvPicPr>
            <a:picLocks noChangeAspect="1"/>
          </p:cNvPicPr>
          <p:nvPr/>
        </p:nvPicPr>
        <p:blipFill>
          <a:blip r:embed="rId2"/>
          <a:stretch>
            <a:fillRect/>
          </a:stretch>
        </p:blipFill>
        <p:spPr>
          <a:xfrm>
            <a:off x="3899656" y="1123838"/>
            <a:ext cx="5992887" cy="2780017"/>
          </a:xfrm>
          <a:prstGeom prst="rect">
            <a:avLst/>
          </a:prstGeom>
        </p:spPr>
      </p:pic>
      <p:pic>
        <p:nvPicPr>
          <p:cNvPr id="6" name="Immagine 5">
            <a:extLst>
              <a:ext uri="{FF2B5EF4-FFF2-40B4-BE49-F238E27FC236}">
                <a16:creationId xmlns:a16="http://schemas.microsoft.com/office/drawing/2014/main" id="{8159294F-1A98-C116-6DA5-3B49FEF02D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75404" y="3903855"/>
            <a:ext cx="6041390" cy="2806700"/>
          </a:xfrm>
          <a:prstGeom prst="rect">
            <a:avLst/>
          </a:prstGeom>
        </p:spPr>
      </p:pic>
      <p:sp>
        <p:nvSpPr>
          <p:cNvPr id="9" name="CasellaDiTesto 8">
            <a:extLst>
              <a:ext uri="{FF2B5EF4-FFF2-40B4-BE49-F238E27FC236}">
                <a16:creationId xmlns:a16="http://schemas.microsoft.com/office/drawing/2014/main" id="{F0992380-EBE9-A850-6D16-65E6AD3C9932}"/>
              </a:ext>
            </a:extLst>
          </p:cNvPr>
          <p:cNvSpPr txBox="1"/>
          <p:nvPr/>
        </p:nvSpPr>
        <p:spPr>
          <a:xfrm>
            <a:off x="8555831" y="654965"/>
            <a:ext cx="3636169" cy="1323439"/>
          </a:xfrm>
          <a:prstGeom prst="rect">
            <a:avLst/>
          </a:prstGeom>
          <a:noFill/>
        </p:spPr>
        <p:txBody>
          <a:bodyPr wrap="square">
            <a:spAutoFit/>
          </a:bodyPr>
          <a:lstStyle/>
          <a:p>
            <a:r>
              <a:rPr lang="it-IT" sz="1000" dirty="0" err="1">
                <a:effectLst/>
                <a:latin typeface="Calibri" panose="020F0502020204030204" pitchFamily="34" charset="0"/>
                <a:ea typeface="Calibri" panose="020F0502020204030204" pitchFamily="34" charset="0"/>
              </a:rPr>
              <a:t>ggplot</a:t>
            </a:r>
            <a:r>
              <a:rPr lang="it-IT" sz="1000" dirty="0">
                <a:effectLst/>
                <a:latin typeface="Calibri" panose="020F0502020204030204" pitchFamily="34" charset="0"/>
                <a:ea typeface="Calibri" panose="020F0502020204030204" pitchFamily="34" charset="0"/>
              </a:rPr>
              <a:t>(</a:t>
            </a:r>
            <a:r>
              <a:rPr lang="it-IT" sz="1000" dirty="0" err="1">
                <a:effectLst/>
                <a:latin typeface="Calibri" panose="020F0502020204030204" pitchFamily="34" charset="0"/>
                <a:ea typeface="Calibri" panose="020F0502020204030204" pitchFamily="34" charset="0"/>
              </a:rPr>
              <a:t>FattCatt</a:t>
            </a:r>
            <a:r>
              <a:rPr lang="it-IT" sz="1000" dirty="0">
                <a:effectLst/>
                <a:latin typeface="Calibri" panose="020F0502020204030204" pitchFamily="34" charset="0"/>
                <a:ea typeface="Calibri" panose="020F0502020204030204" pitchFamily="34" charset="0"/>
              </a:rPr>
              <a:t>, </a:t>
            </a:r>
            <a:r>
              <a:rPr lang="it-IT" sz="1000" dirty="0" err="1">
                <a:effectLst/>
                <a:latin typeface="Calibri" panose="020F0502020204030204" pitchFamily="34" charset="0"/>
                <a:ea typeface="Calibri" panose="020F0502020204030204" pitchFamily="34" charset="0"/>
              </a:rPr>
              <a:t>aes</a:t>
            </a:r>
            <a:r>
              <a:rPr lang="it-IT" sz="1000" dirty="0">
                <a:effectLst/>
                <a:latin typeface="Calibri" panose="020F0502020204030204" pitchFamily="34" charset="0"/>
                <a:ea typeface="Calibri" panose="020F0502020204030204" pitchFamily="34" charset="0"/>
              </a:rPr>
              <a:t>(x=</a:t>
            </a:r>
            <a:r>
              <a:rPr lang="it-IT" sz="1000" dirty="0" err="1">
                <a:effectLst/>
                <a:latin typeface="Calibri" panose="020F0502020204030204" pitchFamily="34" charset="0"/>
                <a:ea typeface="Calibri" panose="020F0502020204030204" pitchFamily="34" charset="0"/>
              </a:rPr>
              <a:t>Mese_Anno</a:t>
            </a:r>
            <a:r>
              <a:rPr lang="it-IT" sz="1000" dirty="0">
                <a:effectLst/>
                <a:latin typeface="Calibri" panose="020F0502020204030204" pitchFamily="34" charset="0"/>
                <a:ea typeface="Calibri" panose="020F0502020204030204" pitchFamily="34" charset="0"/>
              </a:rPr>
              <a:t>)) + </a:t>
            </a:r>
          </a:p>
          <a:p>
            <a:r>
              <a:rPr lang="it-IT" sz="1000" dirty="0">
                <a:effectLst/>
                <a:latin typeface="Calibri" panose="020F0502020204030204" pitchFamily="34" charset="0"/>
                <a:ea typeface="Calibri" panose="020F0502020204030204" pitchFamily="34" charset="0"/>
              </a:rPr>
              <a:t>  </a:t>
            </a:r>
            <a:r>
              <a:rPr lang="en-US" sz="1000" dirty="0" err="1">
                <a:effectLst/>
                <a:latin typeface="Calibri" panose="020F0502020204030204" pitchFamily="34" charset="0"/>
                <a:ea typeface="Calibri" panose="020F0502020204030204" pitchFamily="34" charset="0"/>
              </a:rPr>
              <a:t>geom_line</a:t>
            </a:r>
            <a:r>
              <a:rPr lang="en-US" sz="1000" dirty="0">
                <a:effectLst/>
                <a:latin typeface="Calibri" panose="020F0502020204030204" pitchFamily="34" charset="0"/>
                <a:ea typeface="Calibri" panose="020F0502020204030204" pitchFamily="34" charset="0"/>
              </a:rPr>
              <a:t>(</a:t>
            </a:r>
            <a:r>
              <a:rPr lang="en-US" sz="1000" dirty="0" err="1">
                <a:effectLst/>
                <a:latin typeface="Calibri" panose="020F0502020204030204" pitchFamily="34" charset="0"/>
                <a:ea typeface="Calibri" panose="020F0502020204030204" pitchFamily="34" charset="0"/>
              </a:rPr>
              <a:t>aes</a:t>
            </a:r>
            <a:r>
              <a:rPr lang="en-US" sz="1000" dirty="0">
                <a:effectLst/>
                <a:latin typeface="Calibri" panose="020F0502020204030204" pitchFamily="34" charset="0"/>
                <a:ea typeface="Calibri" panose="020F0502020204030204" pitchFamily="34" charset="0"/>
              </a:rPr>
              <a:t>(y = ACCESSORI), color = "</a:t>
            </a:r>
            <a:r>
              <a:rPr lang="en-US" sz="1000" dirty="0" err="1">
                <a:effectLst/>
                <a:latin typeface="Calibri" panose="020F0502020204030204" pitchFamily="34" charset="0"/>
                <a:ea typeface="Calibri" panose="020F0502020204030204" pitchFamily="34" charset="0"/>
              </a:rPr>
              <a:t>darkred</a:t>
            </a:r>
            <a:r>
              <a:rPr lang="en-US" sz="1000" dirty="0">
                <a:effectLst/>
                <a:latin typeface="Calibri" panose="020F0502020204030204" pitchFamily="34" charset="0"/>
                <a:ea typeface="Calibri" panose="020F0502020204030204" pitchFamily="34" charset="0"/>
              </a:rPr>
              <a:t>") + </a:t>
            </a:r>
            <a:endParaRPr lang="it-IT" sz="1000" dirty="0">
              <a:effectLst/>
              <a:latin typeface="Calibri" panose="020F0502020204030204" pitchFamily="34" charset="0"/>
              <a:ea typeface="Calibri" panose="020F0502020204030204" pitchFamily="34" charset="0"/>
            </a:endParaRPr>
          </a:p>
          <a:p>
            <a:r>
              <a:rPr lang="en-US" sz="1000" dirty="0">
                <a:effectLst/>
                <a:latin typeface="Calibri" panose="020F0502020204030204" pitchFamily="34" charset="0"/>
                <a:ea typeface="Calibri" panose="020F0502020204030204" pitchFamily="34" charset="0"/>
              </a:rPr>
              <a:t>  </a:t>
            </a:r>
            <a:r>
              <a:rPr lang="en-US" sz="1000" dirty="0" err="1">
                <a:effectLst/>
                <a:latin typeface="Calibri" panose="020F0502020204030204" pitchFamily="34" charset="0"/>
                <a:ea typeface="Calibri" panose="020F0502020204030204" pitchFamily="34" charset="0"/>
              </a:rPr>
              <a:t>geom_line</a:t>
            </a:r>
            <a:r>
              <a:rPr lang="en-US" sz="1000" dirty="0">
                <a:effectLst/>
                <a:latin typeface="Calibri" panose="020F0502020204030204" pitchFamily="34" charset="0"/>
                <a:ea typeface="Calibri" panose="020F0502020204030204" pitchFamily="34" charset="0"/>
              </a:rPr>
              <a:t>(</a:t>
            </a:r>
            <a:r>
              <a:rPr lang="en-US" sz="1000" dirty="0" err="1">
                <a:effectLst/>
                <a:latin typeface="Calibri" panose="020F0502020204030204" pitchFamily="34" charset="0"/>
                <a:ea typeface="Calibri" panose="020F0502020204030204" pitchFamily="34" charset="0"/>
              </a:rPr>
              <a:t>aes</a:t>
            </a:r>
            <a:r>
              <a:rPr lang="en-US" sz="1000" dirty="0">
                <a:effectLst/>
                <a:latin typeface="Calibri" panose="020F0502020204030204" pitchFamily="34" charset="0"/>
                <a:ea typeface="Calibri" panose="020F0502020204030204" pitchFamily="34" charset="0"/>
              </a:rPr>
              <a:t>(y = AUDIO), color = "</a:t>
            </a:r>
            <a:r>
              <a:rPr lang="en-US" sz="1000" dirty="0" err="1">
                <a:effectLst/>
                <a:latin typeface="Calibri" panose="020F0502020204030204" pitchFamily="34" charset="0"/>
                <a:ea typeface="Calibri" panose="020F0502020204030204" pitchFamily="34" charset="0"/>
              </a:rPr>
              <a:t>steelblue</a:t>
            </a:r>
            <a:r>
              <a:rPr lang="en-US" sz="1000" dirty="0">
                <a:effectLst/>
                <a:latin typeface="Calibri" panose="020F0502020204030204" pitchFamily="34" charset="0"/>
                <a:ea typeface="Calibri" panose="020F0502020204030204" pitchFamily="34" charset="0"/>
              </a:rPr>
              <a:t>") +</a:t>
            </a:r>
            <a:endParaRPr lang="it-IT" sz="1000" dirty="0">
              <a:effectLst/>
              <a:latin typeface="Calibri" panose="020F0502020204030204" pitchFamily="34" charset="0"/>
              <a:ea typeface="Calibri" panose="020F0502020204030204" pitchFamily="34" charset="0"/>
            </a:endParaRPr>
          </a:p>
          <a:p>
            <a:r>
              <a:rPr lang="en-US" sz="1000" dirty="0">
                <a:effectLst/>
                <a:latin typeface="Calibri" panose="020F0502020204030204" pitchFamily="34" charset="0"/>
                <a:ea typeface="Calibri" panose="020F0502020204030204" pitchFamily="34" charset="0"/>
              </a:rPr>
              <a:t>  </a:t>
            </a:r>
            <a:r>
              <a:rPr lang="es-ES" sz="1000" dirty="0" err="1">
                <a:effectLst/>
                <a:latin typeface="Calibri" panose="020F0502020204030204" pitchFamily="34" charset="0"/>
                <a:ea typeface="Calibri" panose="020F0502020204030204" pitchFamily="34" charset="0"/>
              </a:rPr>
              <a:t>geom_line</a:t>
            </a:r>
            <a:r>
              <a:rPr lang="es-ES" sz="1000" dirty="0">
                <a:effectLst/>
                <a:latin typeface="Calibri" panose="020F0502020204030204" pitchFamily="34" charset="0"/>
                <a:ea typeface="Calibri" panose="020F0502020204030204" pitchFamily="34" charset="0"/>
              </a:rPr>
              <a:t>(aes(y = LIBRI), color = "</a:t>
            </a:r>
            <a:r>
              <a:rPr lang="es-ES" sz="1000" dirty="0" err="1">
                <a:effectLst/>
                <a:latin typeface="Calibri" panose="020F0502020204030204" pitchFamily="34" charset="0"/>
                <a:ea typeface="Calibri" panose="020F0502020204030204" pitchFamily="34" charset="0"/>
              </a:rPr>
              <a:t>cyan</a:t>
            </a:r>
            <a:r>
              <a:rPr lang="es-ES" sz="1000" dirty="0">
                <a:effectLst/>
                <a:latin typeface="Calibri" panose="020F0502020204030204" pitchFamily="34" charset="0"/>
                <a:ea typeface="Calibri" panose="020F0502020204030204" pitchFamily="34" charset="0"/>
              </a:rPr>
              <a:t>") +</a:t>
            </a:r>
            <a:endParaRPr lang="it-IT" sz="1000" dirty="0">
              <a:effectLst/>
              <a:latin typeface="Calibri" panose="020F0502020204030204" pitchFamily="34" charset="0"/>
              <a:ea typeface="Calibri" panose="020F0502020204030204" pitchFamily="34" charset="0"/>
            </a:endParaRPr>
          </a:p>
          <a:p>
            <a:r>
              <a:rPr lang="es-ES" sz="1000" dirty="0">
                <a:effectLst/>
                <a:latin typeface="Calibri" panose="020F0502020204030204" pitchFamily="34" charset="0"/>
                <a:ea typeface="Calibri" panose="020F0502020204030204" pitchFamily="34" charset="0"/>
              </a:rPr>
              <a:t>  </a:t>
            </a:r>
            <a:r>
              <a:rPr lang="es-ES" sz="1000" dirty="0" err="1">
                <a:effectLst/>
                <a:latin typeface="Calibri" panose="020F0502020204030204" pitchFamily="34" charset="0"/>
                <a:ea typeface="Calibri" panose="020F0502020204030204" pitchFamily="34" charset="0"/>
              </a:rPr>
              <a:t>geom_line</a:t>
            </a:r>
            <a:r>
              <a:rPr lang="es-ES" sz="1000" dirty="0">
                <a:effectLst/>
                <a:latin typeface="Calibri" panose="020F0502020204030204" pitchFamily="34" charset="0"/>
                <a:ea typeface="Calibri" panose="020F0502020204030204" pitchFamily="34" charset="0"/>
              </a:rPr>
              <a:t>(aes(y = LIUTERIA), color = "chocolate1") +</a:t>
            </a:r>
            <a:endParaRPr lang="it-IT" sz="1000" dirty="0">
              <a:effectLst/>
              <a:latin typeface="Calibri" panose="020F0502020204030204" pitchFamily="34" charset="0"/>
              <a:ea typeface="Calibri" panose="020F0502020204030204" pitchFamily="34" charset="0"/>
            </a:endParaRPr>
          </a:p>
          <a:p>
            <a:r>
              <a:rPr lang="es-ES" sz="1000" dirty="0">
                <a:effectLst/>
                <a:latin typeface="Calibri" panose="020F0502020204030204" pitchFamily="34" charset="0"/>
                <a:ea typeface="Calibri" panose="020F0502020204030204" pitchFamily="34" charset="0"/>
              </a:rPr>
              <a:t>  </a:t>
            </a:r>
            <a:r>
              <a:rPr lang="en-US" sz="1000" dirty="0" err="1">
                <a:effectLst/>
                <a:latin typeface="Calibri" panose="020F0502020204030204" pitchFamily="34" charset="0"/>
                <a:ea typeface="Calibri" panose="020F0502020204030204" pitchFamily="34" charset="0"/>
              </a:rPr>
              <a:t>geom_line</a:t>
            </a:r>
            <a:r>
              <a:rPr lang="en-US" sz="1000" dirty="0">
                <a:effectLst/>
                <a:latin typeface="Calibri" panose="020F0502020204030204" pitchFamily="34" charset="0"/>
                <a:ea typeface="Calibri" panose="020F0502020204030204" pitchFamily="34" charset="0"/>
              </a:rPr>
              <a:t>(</a:t>
            </a:r>
            <a:r>
              <a:rPr lang="en-US" sz="1000" dirty="0" err="1">
                <a:effectLst/>
                <a:latin typeface="Calibri" panose="020F0502020204030204" pitchFamily="34" charset="0"/>
                <a:ea typeface="Calibri" panose="020F0502020204030204" pitchFamily="34" charset="0"/>
              </a:rPr>
              <a:t>aes</a:t>
            </a:r>
            <a:r>
              <a:rPr lang="en-US" sz="1000" dirty="0">
                <a:effectLst/>
                <a:latin typeface="Calibri" panose="020F0502020204030204" pitchFamily="34" charset="0"/>
                <a:ea typeface="Calibri" panose="020F0502020204030204" pitchFamily="34" charset="0"/>
              </a:rPr>
              <a:t>(y = STRUMENTI_MUSICALI), color ="</a:t>
            </a:r>
            <a:r>
              <a:rPr lang="en-US" sz="1000" dirty="0" err="1">
                <a:effectLst/>
                <a:latin typeface="Calibri" panose="020F0502020204030204" pitchFamily="34" charset="0"/>
                <a:ea typeface="Calibri" panose="020F0502020204030204" pitchFamily="34" charset="0"/>
              </a:rPr>
              <a:t>darkgreen</a:t>
            </a:r>
            <a:r>
              <a:rPr lang="en-US" sz="1000" dirty="0">
                <a:effectLst/>
                <a:latin typeface="Calibri" panose="020F0502020204030204" pitchFamily="34" charset="0"/>
                <a:ea typeface="Calibri" panose="020F0502020204030204" pitchFamily="34" charset="0"/>
              </a:rPr>
              <a:t>") + </a:t>
            </a:r>
            <a:endParaRPr lang="it-IT" sz="1000" dirty="0">
              <a:effectLst/>
              <a:latin typeface="Calibri" panose="020F0502020204030204" pitchFamily="34" charset="0"/>
              <a:ea typeface="Calibri" panose="020F0502020204030204" pitchFamily="34" charset="0"/>
            </a:endParaRPr>
          </a:p>
          <a:p>
            <a:r>
              <a:rPr lang="en-US" sz="1000" dirty="0">
                <a:effectLst/>
                <a:latin typeface="Calibri" panose="020F0502020204030204" pitchFamily="34" charset="0"/>
                <a:ea typeface="Calibri" panose="020F0502020204030204" pitchFamily="34" charset="0"/>
              </a:rPr>
              <a:t>  </a:t>
            </a:r>
            <a:r>
              <a:rPr lang="it-IT" sz="1000" dirty="0" err="1">
                <a:effectLst/>
                <a:latin typeface="Calibri" panose="020F0502020204030204" pitchFamily="34" charset="0"/>
                <a:ea typeface="Calibri" panose="020F0502020204030204" pitchFamily="34" charset="0"/>
              </a:rPr>
              <a:t>ggtitle</a:t>
            </a:r>
            <a:r>
              <a:rPr lang="it-IT" sz="1000" dirty="0">
                <a:effectLst/>
                <a:latin typeface="Calibri" panose="020F0502020204030204" pitchFamily="34" charset="0"/>
                <a:ea typeface="Calibri" panose="020F0502020204030204" pitchFamily="34" charset="0"/>
              </a:rPr>
              <a:t>("Importo vendite distinto per serie") + </a:t>
            </a:r>
          </a:p>
          <a:p>
            <a:r>
              <a:rPr lang="it-IT" sz="1000" dirty="0">
                <a:effectLst/>
                <a:latin typeface="Calibri" panose="020F0502020204030204" pitchFamily="34" charset="0"/>
                <a:ea typeface="Calibri" panose="020F0502020204030204" pitchFamily="34" charset="0"/>
              </a:rPr>
              <a:t>   </a:t>
            </a:r>
            <a:r>
              <a:rPr lang="it-IT" sz="1000" dirty="0" err="1">
                <a:effectLst/>
                <a:latin typeface="Calibri" panose="020F0502020204030204" pitchFamily="34" charset="0"/>
                <a:ea typeface="Calibri" panose="020F0502020204030204" pitchFamily="34" charset="0"/>
              </a:rPr>
              <a:t>xlab</a:t>
            </a:r>
            <a:r>
              <a:rPr lang="it-IT" sz="1000" dirty="0">
                <a:effectLst/>
                <a:latin typeface="Calibri" panose="020F0502020204030204" pitchFamily="34" charset="0"/>
                <a:ea typeface="Calibri" panose="020F0502020204030204" pitchFamily="34" charset="0"/>
              </a:rPr>
              <a:t>("Mesi") + </a:t>
            </a:r>
            <a:r>
              <a:rPr lang="it-IT" sz="1000" dirty="0" err="1">
                <a:effectLst/>
                <a:latin typeface="Calibri" panose="020F0502020204030204" pitchFamily="34" charset="0"/>
                <a:ea typeface="Calibri" panose="020F0502020204030204" pitchFamily="34" charset="0"/>
              </a:rPr>
              <a:t>ylab</a:t>
            </a:r>
            <a:r>
              <a:rPr lang="it-IT" sz="1000" dirty="0">
                <a:effectLst/>
                <a:latin typeface="Calibri" panose="020F0502020204030204" pitchFamily="34" charset="0"/>
                <a:ea typeface="Calibri" panose="020F0502020204030204" pitchFamily="34" charset="0"/>
              </a:rPr>
              <a:t>("Importo in Euro")</a:t>
            </a:r>
          </a:p>
        </p:txBody>
      </p:sp>
      <p:sp>
        <p:nvSpPr>
          <p:cNvPr id="11" name="CasellaDiTesto 10">
            <a:extLst>
              <a:ext uri="{FF2B5EF4-FFF2-40B4-BE49-F238E27FC236}">
                <a16:creationId xmlns:a16="http://schemas.microsoft.com/office/drawing/2014/main" id="{F019A71B-A0D6-0FF3-FDAB-5CD5D7FF12FA}"/>
              </a:ext>
            </a:extLst>
          </p:cNvPr>
          <p:cNvSpPr txBox="1"/>
          <p:nvPr/>
        </p:nvSpPr>
        <p:spPr>
          <a:xfrm>
            <a:off x="8505152" y="3903855"/>
            <a:ext cx="3636169" cy="1323439"/>
          </a:xfrm>
          <a:prstGeom prst="rect">
            <a:avLst/>
          </a:prstGeom>
          <a:noFill/>
        </p:spPr>
        <p:txBody>
          <a:bodyPr wrap="square">
            <a:spAutoFit/>
          </a:bodyPr>
          <a:lstStyle/>
          <a:p>
            <a:r>
              <a:rPr lang="it-IT" sz="1000" dirty="0" err="1">
                <a:latin typeface="Calibri" panose="020F0502020204030204" pitchFamily="34" charset="0"/>
                <a:cs typeface="Calibri" panose="020F0502020204030204" pitchFamily="34" charset="0"/>
              </a:rPr>
              <a:t>ggplot</a:t>
            </a:r>
            <a:r>
              <a:rPr lang="it-IT" sz="1000" dirty="0">
                <a:latin typeface="Calibri" panose="020F0502020204030204" pitchFamily="34" charset="0"/>
                <a:cs typeface="Calibri" panose="020F0502020204030204" pitchFamily="34" charset="0"/>
              </a:rPr>
              <a:t>(</a:t>
            </a:r>
            <a:r>
              <a:rPr lang="it-IT" sz="1000" dirty="0" err="1">
                <a:latin typeface="Calibri" panose="020F0502020204030204" pitchFamily="34" charset="0"/>
                <a:cs typeface="Calibri" panose="020F0502020204030204" pitchFamily="34" charset="0"/>
              </a:rPr>
              <a:t>CattPezz</a:t>
            </a:r>
            <a:r>
              <a:rPr lang="it-IT" sz="1000" dirty="0">
                <a:latin typeface="Calibri" panose="020F0502020204030204" pitchFamily="34" charset="0"/>
                <a:cs typeface="Calibri" panose="020F0502020204030204" pitchFamily="34" charset="0"/>
              </a:rPr>
              <a:t>, </a:t>
            </a:r>
            <a:r>
              <a:rPr lang="it-IT" sz="1000" dirty="0" err="1">
                <a:latin typeface="Calibri" panose="020F0502020204030204" pitchFamily="34" charset="0"/>
                <a:cs typeface="Calibri" panose="020F0502020204030204" pitchFamily="34" charset="0"/>
              </a:rPr>
              <a:t>aes</a:t>
            </a:r>
            <a:r>
              <a:rPr lang="it-IT" sz="1000" dirty="0">
                <a:latin typeface="Calibri" panose="020F0502020204030204" pitchFamily="34" charset="0"/>
                <a:cs typeface="Calibri" panose="020F0502020204030204" pitchFamily="34" charset="0"/>
              </a:rPr>
              <a:t>(x=</a:t>
            </a:r>
            <a:r>
              <a:rPr lang="it-IT" sz="1000" dirty="0" err="1">
                <a:latin typeface="Calibri" panose="020F0502020204030204" pitchFamily="34" charset="0"/>
                <a:cs typeface="Calibri" panose="020F0502020204030204" pitchFamily="34" charset="0"/>
              </a:rPr>
              <a:t>Mese_Anno</a:t>
            </a:r>
            <a:r>
              <a:rPr lang="it-IT" sz="1000" dirty="0">
                <a:latin typeface="Calibri" panose="020F0502020204030204" pitchFamily="34" charset="0"/>
                <a:cs typeface="Calibri" panose="020F0502020204030204" pitchFamily="34" charset="0"/>
              </a:rPr>
              <a:t>)) + </a:t>
            </a:r>
          </a:p>
          <a:p>
            <a:r>
              <a:rPr lang="it-IT" sz="1000" dirty="0">
                <a:latin typeface="Calibri" panose="020F0502020204030204" pitchFamily="34" charset="0"/>
                <a:cs typeface="Calibri" panose="020F0502020204030204" pitchFamily="34" charset="0"/>
              </a:rPr>
              <a:t>  </a:t>
            </a:r>
            <a:r>
              <a:rPr lang="it-IT" sz="1000" dirty="0" err="1">
                <a:latin typeface="Calibri" panose="020F0502020204030204" pitchFamily="34" charset="0"/>
                <a:cs typeface="Calibri" panose="020F0502020204030204" pitchFamily="34" charset="0"/>
              </a:rPr>
              <a:t>geom_line</a:t>
            </a:r>
            <a:r>
              <a:rPr lang="it-IT" sz="1000" dirty="0">
                <a:latin typeface="Calibri" panose="020F0502020204030204" pitchFamily="34" charset="0"/>
                <a:cs typeface="Calibri" panose="020F0502020204030204" pitchFamily="34" charset="0"/>
              </a:rPr>
              <a:t>(</a:t>
            </a:r>
            <a:r>
              <a:rPr lang="it-IT" sz="1000" dirty="0" err="1">
                <a:latin typeface="Calibri" panose="020F0502020204030204" pitchFamily="34" charset="0"/>
                <a:cs typeface="Calibri" panose="020F0502020204030204" pitchFamily="34" charset="0"/>
              </a:rPr>
              <a:t>aes</a:t>
            </a:r>
            <a:r>
              <a:rPr lang="it-IT" sz="1000" dirty="0">
                <a:latin typeface="Calibri" panose="020F0502020204030204" pitchFamily="34" charset="0"/>
                <a:cs typeface="Calibri" panose="020F0502020204030204" pitchFamily="34" charset="0"/>
              </a:rPr>
              <a:t>(y = ACCESSORI), color = "</a:t>
            </a:r>
            <a:r>
              <a:rPr lang="it-IT" sz="1000" dirty="0" err="1">
                <a:latin typeface="Calibri" panose="020F0502020204030204" pitchFamily="34" charset="0"/>
                <a:cs typeface="Calibri" panose="020F0502020204030204" pitchFamily="34" charset="0"/>
              </a:rPr>
              <a:t>darkred</a:t>
            </a:r>
            <a:r>
              <a:rPr lang="it-IT" sz="1000" dirty="0">
                <a:latin typeface="Calibri" panose="020F0502020204030204" pitchFamily="34" charset="0"/>
                <a:cs typeface="Calibri" panose="020F0502020204030204" pitchFamily="34" charset="0"/>
              </a:rPr>
              <a:t>") + </a:t>
            </a:r>
          </a:p>
          <a:p>
            <a:r>
              <a:rPr lang="it-IT" sz="1000" dirty="0">
                <a:latin typeface="Calibri" panose="020F0502020204030204" pitchFamily="34" charset="0"/>
                <a:cs typeface="Calibri" panose="020F0502020204030204" pitchFamily="34" charset="0"/>
              </a:rPr>
              <a:t>  </a:t>
            </a:r>
            <a:r>
              <a:rPr lang="it-IT" sz="1000" dirty="0" err="1">
                <a:latin typeface="Calibri" panose="020F0502020204030204" pitchFamily="34" charset="0"/>
                <a:cs typeface="Calibri" panose="020F0502020204030204" pitchFamily="34" charset="0"/>
              </a:rPr>
              <a:t>geom_line</a:t>
            </a:r>
            <a:r>
              <a:rPr lang="it-IT" sz="1000" dirty="0">
                <a:latin typeface="Calibri" panose="020F0502020204030204" pitchFamily="34" charset="0"/>
                <a:cs typeface="Calibri" panose="020F0502020204030204" pitchFamily="34" charset="0"/>
              </a:rPr>
              <a:t>(</a:t>
            </a:r>
            <a:r>
              <a:rPr lang="it-IT" sz="1000" dirty="0" err="1">
                <a:latin typeface="Calibri" panose="020F0502020204030204" pitchFamily="34" charset="0"/>
                <a:cs typeface="Calibri" panose="020F0502020204030204" pitchFamily="34" charset="0"/>
              </a:rPr>
              <a:t>aes</a:t>
            </a:r>
            <a:r>
              <a:rPr lang="it-IT" sz="1000" dirty="0">
                <a:latin typeface="Calibri" panose="020F0502020204030204" pitchFamily="34" charset="0"/>
                <a:cs typeface="Calibri" panose="020F0502020204030204" pitchFamily="34" charset="0"/>
              </a:rPr>
              <a:t>(y = AUDIO), color = "</a:t>
            </a:r>
            <a:r>
              <a:rPr lang="it-IT" sz="1000" dirty="0" err="1">
                <a:latin typeface="Calibri" panose="020F0502020204030204" pitchFamily="34" charset="0"/>
                <a:cs typeface="Calibri" panose="020F0502020204030204" pitchFamily="34" charset="0"/>
              </a:rPr>
              <a:t>steelblue</a:t>
            </a:r>
            <a:r>
              <a:rPr lang="it-IT" sz="1000" dirty="0">
                <a:latin typeface="Calibri" panose="020F0502020204030204" pitchFamily="34" charset="0"/>
                <a:cs typeface="Calibri" panose="020F0502020204030204" pitchFamily="34" charset="0"/>
              </a:rPr>
              <a:t>") +</a:t>
            </a:r>
          </a:p>
          <a:p>
            <a:r>
              <a:rPr lang="it-IT" sz="1000" dirty="0">
                <a:latin typeface="Calibri" panose="020F0502020204030204" pitchFamily="34" charset="0"/>
                <a:cs typeface="Calibri" panose="020F0502020204030204" pitchFamily="34" charset="0"/>
              </a:rPr>
              <a:t>  </a:t>
            </a:r>
            <a:r>
              <a:rPr lang="it-IT" sz="1000" dirty="0" err="1">
                <a:latin typeface="Calibri" panose="020F0502020204030204" pitchFamily="34" charset="0"/>
                <a:cs typeface="Calibri" panose="020F0502020204030204" pitchFamily="34" charset="0"/>
              </a:rPr>
              <a:t>geom_line</a:t>
            </a:r>
            <a:r>
              <a:rPr lang="it-IT" sz="1000" dirty="0">
                <a:latin typeface="Calibri" panose="020F0502020204030204" pitchFamily="34" charset="0"/>
                <a:cs typeface="Calibri" panose="020F0502020204030204" pitchFamily="34" charset="0"/>
              </a:rPr>
              <a:t>(</a:t>
            </a:r>
            <a:r>
              <a:rPr lang="it-IT" sz="1000" dirty="0" err="1">
                <a:latin typeface="Calibri" panose="020F0502020204030204" pitchFamily="34" charset="0"/>
                <a:cs typeface="Calibri" panose="020F0502020204030204" pitchFamily="34" charset="0"/>
              </a:rPr>
              <a:t>aes</a:t>
            </a:r>
            <a:r>
              <a:rPr lang="it-IT" sz="1000" dirty="0">
                <a:latin typeface="Calibri" panose="020F0502020204030204" pitchFamily="34" charset="0"/>
                <a:cs typeface="Calibri" panose="020F0502020204030204" pitchFamily="34" charset="0"/>
              </a:rPr>
              <a:t>(y = LIBRI), color = "</a:t>
            </a:r>
            <a:r>
              <a:rPr lang="it-IT" sz="1000" dirty="0" err="1">
                <a:latin typeface="Calibri" panose="020F0502020204030204" pitchFamily="34" charset="0"/>
                <a:cs typeface="Calibri" panose="020F0502020204030204" pitchFamily="34" charset="0"/>
              </a:rPr>
              <a:t>cyan</a:t>
            </a:r>
            <a:r>
              <a:rPr lang="it-IT" sz="1000" dirty="0">
                <a:latin typeface="Calibri" panose="020F0502020204030204" pitchFamily="34" charset="0"/>
                <a:cs typeface="Calibri" panose="020F0502020204030204" pitchFamily="34" charset="0"/>
              </a:rPr>
              <a:t>") +</a:t>
            </a:r>
          </a:p>
          <a:p>
            <a:r>
              <a:rPr lang="it-IT" sz="1000" dirty="0">
                <a:latin typeface="Calibri" panose="020F0502020204030204" pitchFamily="34" charset="0"/>
                <a:cs typeface="Calibri" panose="020F0502020204030204" pitchFamily="34" charset="0"/>
              </a:rPr>
              <a:t>  </a:t>
            </a:r>
            <a:r>
              <a:rPr lang="it-IT" sz="1000" dirty="0" err="1">
                <a:latin typeface="Calibri" panose="020F0502020204030204" pitchFamily="34" charset="0"/>
                <a:cs typeface="Calibri" panose="020F0502020204030204" pitchFamily="34" charset="0"/>
              </a:rPr>
              <a:t>geom_line</a:t>
            </a:r>
            <a:r>
              <a:rPr lang="it-IT" sz="1000" dirty="0">
                <a:latin typeface="Calibri" panose="020F0502020204030204" pitchFamily="34" charset="0"/>
                <a:cs typeface="Calibri" panose="020F0502020204030204" pitchFamily="34" charset="0"/>
              </a:rPr>
              <a:t>(</a:t>
            </a:r>
            <a:r>
              <a:rPr lang="it-IT" sz="1000" dirty="0" err="1">
                <a:latin typeface="Calibri" panose="020F0502020204030204" pitchFamily="34" charset="0"/>
                <a:cs typeface="Calibri" panose="020F0502020204030204" pitchFamily="34" charset="0"/>
              </a:rPr>
              <a:t>aes</a:t>
            </a:r>
            <a:r>
              <a:rPr lang="it-IT" sz="1000" dirty="0">
                <a:latin typeface="Calibri" panose="020F0502020204030204" pitchFamily="34" charset="0"/>
                <a:cs typeface="Calibri" panose="020F0502020204030204" pitchFamily="34" charset="0"/>
              </a:rPr>
              <a:t>(y = LIUTERIA), color = "chocolate1") +</a:t>
            </a:r>
          </a:p>
          <a:p>
            <a:r>
              <a:rPr lang="it-IT" sz="1000" dirty="0">
                <a:latin typeface="Calibri" panose="020F0502020204030204" pitchFamily="34" charset="0"/>
                <a:cs typeface="Calibri" panose="020F0502020204030204" pitchFamily="34" charset="0"/>
              </a:rPr>
              <a:t>  </a:t>
            </a:r>
            <a:r>
              <a:rPr lang="it-IT" sz="1000" dirty="0" err="1">
                <a:latin typeface="Calibri" panose="020F0502020204030204" pitchFamily="34" charset="0"/>
                <a:cs typeface="Calibri" panose="020F0502020204030204" pitchFamily="34" charset="0"/>
              </a:rPr>
              <a:t>geom_line</a:t>
            </a:r>
            <a:r>
              <a:rPr lang="it-IT" sz="1000" dirty="0">
                <a:latin typeface="Calibri" panose="020F0502020204030204" pitchFamily="34" charset="0"/>
                <a:cs typeface="Calibri" panose="020F0502020204030204" pitchFamily="34" charset="0"/>
              </a:rPr>
              <a:t>(</a:t>
            </a:r>
            <a:r>
              <a:rPr lang="it-IT" sz="1000" dirty="0" err="1">
                <a:latin typeface="Calibri" panose="020F0502020204030204" pitchFamily="34" charset="0"/>
                <a:cs typeface="Calibri" panose="020F0502020204030204" pitchFamily="34" charset="0"/>
              </a:rPr>
              <a:t>aes</a:t>
            </a:r>
            <a:r>
              <a:rPr lang="it-IT" sz="1000" dirty="0">
                <a:latin typeface="Calibri" panose="020F0502020204030204" pitchFamily="34" charset="0"/>
                <a:cs typeface="Calibri" panose="020F0502020204030204" pitchFamily="34" charset="0"/>
              </a:rPr>
              <a:t>(y = STRUMENTI_MUSICALI), color ="</a:t>
            </a:r>
            <a:r>
              <a:rPr lang="it-IT" sz="1000" dirty="0" err="1">
                <a:latin typeface="Calibri" panose="020F0502020204030204" pitchFamily="34" charset="0"/>
                <a:cs typeface="Calibri" panose="020F0502020204030204" pitchFamily="34" charset="0"/>
              </a:rPr>
              <a:t>darkgreen</a:t>
            </a:r>
            <a:r>
              <a:rPr lang="it-IT" sz="1000" dirty="0">
                <a:latin typeface="Calibri" panose="020F0502020204030204" pitchFamily="34" charset="0"/>
                <a:cs typeface="Calibri" panose="020F0502020204030204" pitchFamily="34" charset="0"/>
              </a:rPr>
              <a:t>") + </a:t>
            </a:r>
          </a:p>
          <a:p>
            <a:r>
              <a:rPr lang="it-IT" sz="1000" dirty="0">
                <a:latin typeface="Calibri" panose="020F0502020204030204" pitchFamily="34" charset="0"/>
                <a:cs typeface="Calibri" panose="020F0502020204030204" pitchFamily="34" charset="0"/>
              </a:rPr>
              <a:t>  </a:t>
            </a:r>
            <a:r>
              <a:rPr lang="it-IT" sz="1000" dirty="0" err="1">
                <a:latin typeface="Calibri" panose="020F0502020204030204" pitchFamily="34" charset="0"/>
                <a:cs typeface="Calibri" panose="020F0502020204030204" pitchFamily="34" charset="0"/>
              </a:rPr>
              <a:t>ggtitle</a:t>
            </a:r>
            <a:r>
              <a:rPr lang="it-IT" sz="1000" dirty="0">
                <a:latin typeface="Calibri" panose="020F0502020204030204" pitchFamily="34" charset="0"/>
                <a:cs typeface="Calibri" panose="020F0502020204030204" pitchFamily="34" charset="0"/>
              </a:rPr>
              <a:t>("Quantità vendite distinto per serie") + </a:t>
            </a:r>
          </a:p>
          <a:p>
            <a:r>
              <a:rPr lang="it-IT" sz="1000" dirty="0">
                <a:latin typeface="Calibri" panose="020F0502020204030204" pitchFamily="34" charset="0"/>
                <a:cs typeface="Calibri" panose="020F0502020204030204" pitchFamily="34" charset="0"/>
              </a:rPr>
              <a:t>   </a:t>
            </a:r>
            <a:r>
              <a:rPr lang="it-IT" sz="1000" dirty="0" err="1">
                <a:latin typeface="Calibri" panose="020F0502020204030204" pitchFamily="34" charset="0"/>
                <a:cs typeface="Calibri" panose="020F0502020204030204" pitchFamily="34" charset="0"/>
              </a:rPr>
              <a:t>xlab</a:t>
            </a:r>
            <a:r>
              <a:rPr lang="it-IT" sz="1000" dirty="0">
                <a:latin typeface="Calibri" panose="020F0502020204030204" pitchFamily="34" charset="0"/>
                <a:cs typeface="Calibri" panose="020F0502020204030204" pitchFamily="34" charset="0"/>
              </a:rPr>
              <a:t>("Mesi") + </a:t>
            </a:r>
            <a:r>
              <a:rPr lang="it-IT" sz="1000" dirty="0" err="1">
                <a:latin typeface="Calibri" panose="020F0502020204030204" pitchFamily="34" charset="0"/>
                <a:cs typeface="Calibri" panose="020F0502020204030204" pitchFamily="34" charset="0"/>
              </a:rPr>
              <a:t>ylab</a:t>
            </a:r>
            <a:r>
              <a:rPr lang="it-IT" sz="1000" dirty="0">
                <a:latin typeface="Calibri" panose="020F0502020204030204" pitchFamily="34" charset="0"/>
                <a:cs typeface="Calibri" panose="020F0502020204030204" pitchFamily="34" charset="0"/>
              </a:rPr>
              <a:t>("</a:t>
            </a:r>
            <a:r>
              <a:rPr lang="it-IT" sz="1000" dirty="0" err="1">
                <a:latin typeface="Calibri" panose="020F0502020204030204" pitchFamily="34" charset="0"/>
                <a:cs typeface="Calibri" panose="020F0502020204030204" pitchFamily="34" charset="0"/>
              </a:rPr>
              <a:t>N°Articoli</a:t>
            </a:r>
            <a:r>
              <a:rPr lang="it-IT" sz="1000" dirty="0">
                <a:latin typeface="Calibri" panose="020F0502020204030204" pitchFamily="34" charset="0"/>
                <a:cs typeface="Calibri" panose="020F0502020204030204" pitchFamily="34" charset="0"/>
              </a:rPr>
              <a:t>")</a:t>
            </a:r>
          </a:p>
        </p:txBody>
      </p:sp>
      <p:sp>
        <p:nvSpPr>
          <p:cNvPr id="13" name="CasellaDiTesto 12">
            <a:extLst>
              <a:ext uri="{FF2B5EF4-FFF2-40B4-BE49-F238E27FC236}">
                <a16:creationId xmlns:a16="http://schemas.microsoft.com/office/drawing/2014/main" id="{1FE5A72E-509F-2B2E-7B7B-790D97E12A03}"/>
              </a:ext>
            </a:extLst>
          </p:cNvPr>
          <p:cNvSpPr txBox="1"/>
          <p:nvPr/>
        </p:nvSpPr>
        <p:spPr>
          <a:xfrm>
            <a:off x="252919" y="3165191"/>
            <a:ext cx="2947482" cy="1600438"/>
          </a:xfrm>
          <a:prstGeom prst="rect">
            <a:avLst/>
          </a:prstGeom>
          <a:noFill/>
        </p:spPr>
        <p:txBody>
          <a:bodyPr wrap="square">
            <a:spAutoFit/>
          </a:bodyPr>
          <a:lstStyle/>
          <a:p>
            <a:r>
              <a:rPr lang="it-IT" sz="1400" dirty="0">
                <a:effectLst/>
                <a:latin typeface="Calibri" panose="020F0502020204030204" pitchFamily="34" charset="0"/>
                <a:ea typeface="Calibri" panose="020F0502020204030204" pitchFamily="34" charset="0"/>
              </a:rPr>
              <a:t>Guardando sia il numero Q.tà che gli Importi per ogni sottogruppo della variabile Categoria si nota che il sottogruppo accessori è quello in assoluto più venduto, ma la caratteristica della stagionalità si rileva sempre in tutti i sottogruppi.</a:t>
            </a:r>
          </a:p>
        </p:txBody>
      </p:sp>
    </p:spTree>
    <p:extLst>
      <p:ext uri="{BB962C8B-B14F-4D97-AF65-F5344CB8AC3E}">
        <p14:creationId xmlns:p14="http://schemas.microsoft.com/office/powerpoint/2010/main" val="1088780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17AB95-B58E-7F13-D6C6-648B5EF57D2A}"/>
              </a:ext>
            </a:extLst>
          </p:cNvPr>
          <p:cNvSpPr>
            <a:spLocks noGrp="1"/>
          </p:cNvSpPr>
          <p:nvPr>
            <p:ph type="title"/>
          </p:nvPr>
        </p:nvSpPr>
        <p:spPr>
          <a:xfrm>
            <a:off x="252919" y="1123838"/>
            <a:ext cx="2947482" cy="4553062"/>
          </a:xfrm>
        </p:spPr>
        <p:txBody>
          <a:bodyPr>
            <a:normAutofit/>
          </a:bodyPr>
          <a:lstStyle/>
          <a:p>
            <a: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t>CONCLUSIONE</a:t>
            </a: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br>
              <a:rPr lang="it-IT" sz="1800" b="1" u="none" strike="noStrike" kern="0" dirty="0">
                <a:solidFill>
                  <a:srgbClr val="0B5294"/>
                </a:solidFill>
                <a:effectLst/>
                <a:latin typeface="Calibri" panose="020F0502020204030204" pitchFamily="34" charset="0"/>
                <a:ea typeface="Calibri" panose="020F0502020204030204" pitchFamily="34" charset="0"/>
                <a:cs typeface="Cambria" panose="02040503050406030204" pitchFamily="18" charset="0"/>
              </a:rPr>
            </a:br>
            <a:br>
              <a:rPr lang="it-IT" sz="1800" b="1" u="none" strike="noStrike" dirty="0">
                <a:solidFill>
                  <a:srgbClr val="0F6FC6"/>
                </a:solidFill>
                <a:effectLst/>
                <a:latin typeface="Cambria" panose="02040503050406030204" pitchFamily="18" charset="0"/>
                <a:ea typeface="Cambria" panose="02040503050406030204" pitchFamily="18" charset="0"/>
                <a:cs typeface="Cambria" panose="02040503050406030204" pitchFamily="18" charset="0"/>
              </a:rPr>
            </a:br>
            <a:br>
              <a:rPr lang="it-IT" sz="1800" b="1" u="none" strike="noStrike" dirty="0">
                <a:solidFill>
                  <a:srgbClr val="0F6FC6"/>
                </a:solidFill>
                <a:effectLst/>
                <a:latin typeface="Cambria" panose="02040503050406030204" pitchFamily="18" charset="0"/>
                <a:ea typeface="Cambria" panose="02040503050406030204" pitchFamily="18" charset="0"/>
                <a:cs typeface="Cambria" panose="02040503050406030204" pitchFamily="18" charset="0"/>
              </a:rPr>
            </a:b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endParaRPr lang="it-IT" dirty="0"/>
          </a:p>
        </p:txBody>
      </p:sp>
      <p:sp>
        <p:nvSpPr>
          <p:cNvPr id="7" name="CasellaDiTesto 6">
            <a:extLst>
              <a:ext uri="{FF2B5EF4-FFF2-40B4-BE49-F238E27FC236}">
                <a16:creationId xmlns:a16="http://schemas.microsoft.com/office/drawing/2014/main" id="{FDF55C5A-FC12-469C-2061-3A499E73168F}"/>
              </a:ext>
            </a:extLst>
          </p:cNvPr>
          <p:cNvSpPr txBox="1"/>
          <p:nvPr/>
        </p:nvSpPr>
        <p:spPr>
          <a:xfrm>
            <a:off x="3917155" y="1707446"/>
            <a:ext cx="7150895" cy="4278094"/>
          </a:xfrm>
          <a:prstGeom prst="rect">
            <a:avLst/>
          </a:prstGeom>
          <a:noFill/>
        </p:spPr>
        <p:txBody>
          <a:bodyPr wrap="square">
            <a:spAutoFit/>
          </a:bodyPr>
          <a:lstStyle/>
          <a:p>
            <a:r>
              <a:rPr lang="it-IT" sz="1600" dirty="0">
                <a:effectLst/>
                <a:latin typeface="Calibri" panose="020F0502020204030204" pitchFamily="34" charset="0"/>
                <a:ea typeface="Calibri" panose="020F0502020204030204" pitchFamily="34" charset="0"/>
              </a:rPr>
              <a:t>La mia analisi ha evidenziato che serie storiche delle variabili Q.tà e Fatturato presentano una combinazione di diversi pattern delle vendite.</a:t>
            </a:r>
          </a:p>
          <a:p>
            <a:r>
              <a:rPr lang="it-IT" sz="1600" dirty="0">
                <a:effectLst/>
                <a:latin typeface="Calibri" panose="020F0502020204030204" pitchFamily="34" charset="0"/>
                <a:ea typeface="Calibri" panose="020F0502020204030204" pitchFamily="34" charset="0"/>
              </a:rPr>
              <a:t> </a:t>
            </a:r>
          </a:p>
          <a:p>
            <a:r>
              <a:rPr lang="it-IT" sz="1600" dirty="0">
                <a:effectLst/>
                <a:latin typeface="Calibri" panose="020F0502020204030204" pitchFamily="34" charset="0"/>
                <a:ea typeface="Calibri" panose="020F0502020204030204" pitchFamily="34" charset="0"/>
              </a:rPr>
              <a:t>Abbiamo visto che i grafici delle serie storiche delle variabili Q.tà e Fatturato presentano delle punte nei mesi 12, 24, 36 e 48 (dicembre - Festività Natalizie), delle punte leggermente più basse nei mesi 5, 17, 29, 41, 53 (maggio – Comunioni e Cresime) e delle cadute nei mesi 8, 20, 32, 44 (chiusura parziale del mese di agosto). E’ evidente la stagionalità.  Anche le 5 serie Audio, Accessori, Libri, Liuteria e Strumenti sono influenzate dal pattern stagionale.</a:t>
            </a:r>
          </a:p>
          <a:p>
            <a:r>
              <a:rPr lang="it-IT" sz="1600" dirty="0">
                <a:effectLst/>
                <a:latin typeface="Calibri" panose="020F0502020204030204" pitchFamily="34" charset="0"/>
                <a:ea typeface="Calibri" panose="020F0502020204030204" pitchFamily="34" charset="0"/>
              </a:rPr>
              <a:t> </a:t>
            </a:r>
          </a:p>
          <a:p>
            <a:r>
              <a:rPr lang="it-IT" sz="1600" dirty="0">
                <a:effectLst/>
                <a:latin typeface="Calibri" panose="020F0502020204030204" pitchFamily="34" charset="0"/>
                <a:ea typeface="Calibri" panose="020F0502020204030204" pitchFamily="34" charset="0"/>
              </a:rPr>
              <a:t>La serie Liuteria è un esempio di pattern ciclico. Si vede che l’ampiezza delle oscillazioni cicliche è generalmente più grande di quella dovuta alla stagionalità.</a:t>
            </a:r>
          </a:p>
          <a:p>
            <a:r>
              <a:rPr lang="it-IT" sz="1600" dirty="0">
                <a:effectLst/>
                <a:latin typeface="Calibri" panose="020F0502020204030204" pitchFamily="34" charset="0"/>
                <a:ea typeface="Calibri" panose="020F0502020204030204" pitchFamily="34" charset="0"/>
              </a:rPr>
              <a:t> </a:t>
            </a:r>
          </a:p>
          <a:p>
            <a:r>
              <a:rPr lang="it-IT" sz="1600" dirty="0">
                <a:effectLst/>
                <a:latin typeface="Calibri" panose="020F0502020204030204" pitchFamily="34" charset="0"/>
                <a:ea typeface="Calibri" panose="020F0502020204030204" pitchFamily="34" charset="0"/>
              </a:rPr>
              <a:t>La tendenza di tutte le serie è di tipo crescente, in particolar modo per la serie LIUTERIA, la serie LIBRI e la serie STRUMENTI MUSICALI. </a:t>
            </a:r>
          </a:p>
          <a:p>
            <a:r>
              <a:rPr lang="it-IT" sz="1600" dirty="0">
                <a:effectLst/>
                <a:latin typeface="Calibri" panose="020F0502020204030204" pitchFamily="34" charset="0"/>
                <a:ea typeface="Calibri" panose="020F0502020204030204" pitchFamily="34" charset="0"/>
              </a:rPr>
              <a:t> </a:t>
            </a:r>
          </a:p>
          <a:p>
            <a:r>
              <a:rPr lang="it-IT" sz="1600" dirty="0">
                <a:effectLst/>
                <a:latin typeface="Calibri" panose="020F0502020204030204" pitchFamily="34" charset="0"/>
                <a:ea typeface="Calibri" panose="020F0502020204030204" pitchFamily="34" charset="0"/>
              </a:rPr>
              <a:t>Nessuna serie infine ha un pattern di fondo di tipo orizzontale.</a:t>
            </a:r>
          </a:p>
        </p:txBody>
      </p:sp>
    </p:spTree>
    <p:extLst>
      <p:ext uri="{BB962C8B-B14F-4D97-AF65-F5344CB8AC3E}">
        <p14:creationId xmlns:p14="http://schemas.microsoft.com/office/powerpoint/2010/main" val="488485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17AB95-B58E-7F13-D6C6-648B5EF57D2A}"/>
              </a:ext>
            </a:extLst>
          </p:cNvPr>
          <p:cNvSpPr>
            <a:spLocks noGrp="1"/>
          </p:cNvSpPr>
          <p:nvPr>
            <p:ph type="title"/>
          </p:nvPr>
        </p:nvSpPr>
        <p:spPr/>
        <p:txBody>
          <a:bodyPr/>
          <a:lstStyle/>
          <a:p>
            <a: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t>ANALISI DEL DATASET</a:t>
            </a: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endParaRPr lang="it-IT" dirty="0"/>
          </a:p>
        </p:txBody>
      </p:sp>
      <p:sp>
        <p:nvSpPr>
          <p:cNvPr id="3" name="Segnaposto contenuto 2">
            <a:extLst>
              <a:ext uri="{FF2B5EF4-FFF2-40B4-BE49-F238E27FC236}">
                <a16:creationId xmlns:a16="http://schemas.microsoft.com/office/drawing/2014/main" id="{55896D47-C94D-A75B-5C99-09BE0E50B4E1}"/>
              </a:ext>
            </a:extLst>
          </p:cNvPr>
          <p:cNvSpPr>
            <a:spLocks noGrp="1"/>
          </p:cNvSpPr>
          <p:nvPr>
            <p:ph idx="1"/>
          </p:nvPr>
        </p:nvSpPr>
        <p:spPr/>
        <p:txBody>
          <a:bodyPr>
            <a:normAutofit/>
          </a:bodyPr>
          <a:lstStyle/>
          <a:p>
            <a:pPr marL="0" indent="0">
              <a:lnSpc>
                <a:spcPct val="100000"/>
              </a:lnSpc>
              <a:buNone/>
            </a:pPr>
            <a:r>
              <a:rPr lang="it-IT" sz="1200" dirty="0">
                <a:solidFill>
                  <a:srgbClr val="000000"/>
                </a:solidFill>
                <a:effectLst/>
                <a:latin typeface="Calibri" panose="020F0502020204030204" pitchFamily="34" charset="0"/>
                <a:ea typeface="Calibri" panose="020F0502020204030204" pitchFamily="34" charset="0"/>
              </a:rPr>
              <a:t>I dataset estrapolati dal programma di gestione del magazzino </a:t>
            </a:r>
            <a:r>
              <a:rPr lang="it-IT" sz="1200" dirty="0" err="1">
                <a:solidFill>
                  <a:srgbClr val="000000"/>
                </a:solidFill>
                <a:effectLst/>
                <a:latin typeface="Calibri" panose="020F0502020204030204" pitchFamily="34" charset="0"/>
                <a:ea typeface="Calibri" panose="020F0502020204030204" pitchFamily="34" charset="0"/>
              </a:rPr>
              <a:t>MaestroGold</a:t>
            </a:r>
            <a:r>
              <a:rPr lang="it-IT" sz="1200" dirty="0">
                <a:solidFill>
                  <a:srgbClr val="000000"/>
                </a:solidFill>
                <a:latin typeface="Calibri" panose="020F0502020204030204" pitchFamily="34" charset="0"/>
                <a:ea typeface="Calibri" panose="020F0502020204030204" pitchFamily="34" charset="0"/>
              </a:rPr>
              <a:t> sono 2:</a:t>
            </a:r>
            <a:r>
              <a:rPr lang="it-IT" sz="1200" dirty="0">
                <a:solidFill>
                  <a:srgbClr val="000000"/>
                </a:solidFill>
                <a:effectLst/>
                <a:latin typeface="Calibri" panose="020F0502020204030204" pitchFamily="34" charset="0"/>
                <a:ea typeface="Calibri" panose="020F0502020204030204" pitchFamily="34" charset="0"/>
              </a:rPr>
              <a:t> </a:t>
            </a:r>
            <a:r>
              <a:rPr lang="it-IT" sz="1100" dirty="0">
                <a:effectLst/>
                <a:latin typeface="Calibri" panose="020F0502020204030204" pitchFamily="34" charset="0"/>
                <a:ea typeface="Calibri" panose="020F0502020204030204" pitchFamily="34" charset="0"/>
              </a:rPr>
              <a:t> </a:t>
            </a:r>
          </a:p>
          <a:p>
            <a:pPr marL="742950" lvl="1" indent="-285750" fontAlgn="base">
              <a:lnSpc>
                <a:spcPct val="100000"/>
              </a:lnSpc>
              <a:buFont typeface="+mj-lt"/>
              <a:buAutoNum type="arabicPeriod"/>
            </a:pPr>
            <a:r>
              <a:rPr lang="it-IT" sz="1200" u="none" strike="noStrike" dirty="0">
                <a:effectLst/>
                <a:latin typeface="Calibri" panose="020F0502020204030204" pitchFamily="34" charset="0"/>
                <a:ea typeface="Calibri" panose="020F0502020204030204" pitchFamily="34" charset="0"/>
              </a:rPr>
              <a:t>Magazzino (Movimenti da gennaio 2019 a maggio 2023)</a:t>
            </a:r>
            <a:endParaRPr lang="it-IT" sz="1100" u="none" strike="noStrike" dirty="0">
              <a:effectLst/>
              <a:latin typeface="Calibri" panose="020F0502020204030204" pitchFamily="34" charset="0"/>
              <a:ea typeface="Calibri" panose="020F0502020204030204" pitchFamily="34" charset="0"/>
            </a:endParaRPr>
          </a:p>
          <a:p>
            <a:pPr marL="742950" lvl="1" indent="-285750" fontAlgn="base">
              <a:lnSpc>
                <a:spcPct val="100000"/>
              </a:lnSpc>
              <a:buFont typeface="+mj-lt"/>
              <a:buAutoNum type="arabicPeriod"/>
            </a:pPr>
            <a:r>
              <a:rPr lang="it-IT" sz="1200" u="none" strike="noStrike" dirty="0">
                <a:effectLst/>
                <a:latin typeface="Calibri" panose="020F0502020204030204" pitchFamily="34" charset="0"/>
                <a:ea typeface="Calibri" panose="020F0502020204030204" pitchFamily="34" charset="0"/>
              </a:rPr>
              <a:t>Fatturato (Vendite da gennaio 2019 a maggio 2023)</a:t>
            </a:r>
            <a:endParaRPr lang="it-IT" sz="1100" dirty="0">
              <a:effectLst/>
              <a:latin typeface="Calibri" panose="020F0502020204030204" pitchFamily="34" charset="0"/>
              <a:ea typeface="Calibri" panose="020F0502020204030204" pitchFamily="34" charset="0"/>
            </a:endParaRPr>
          </a:p>
          <a:p>
            <a:pPr marL="0" indent="0">
              <a:lnSpc>
                <a:spcPct val="100000"/>
              </a:lnSpc>
              <a:buNone/>
            </a:pPr>
            <a:r>
              <a:rPr lang="it-IT" sz="1200" dirty="0">
                <a:solidFill>
                  <a:srgbClr val="000000"/>
                </a:solidFill>
                <a:effectLst/>
                <a:highlight>
                  <a:srgbClr val="FFFFFF"/>
                </a:highlight>
                <a:latin typeface="Calibri" panose="020F0502020204030204" pitchFamily="34" charset="0"/>
                <a:ea typeface="Calibri" panose="020F0502020204030204" pitchFamily="34" charset="0"/>
              </a:rPr>
              <a:t>Ho importato i due file .</a:t>
            </a:r>
            <a:r>
              <a:rPr lang="it-IT" sz="1200" dirty="0" err="1">
                <a:solidFill>
                  <a:srgbClr val="000000"/>
                </a:solidFill>
                <a:effectLst/>
                <a:highlight>
                  <a:srgbClr val="FFFFFF"/>
                </a:highlight>
                <a:latin typeface="Calibri" panose="020F0502020204030204" pitchFamily="34" charset="0"/>
                <a:ea typeface="Calibri" panose="020F0502020204030204" pitchFamily="34" charset="0"/>
              </a:rPr>
              <a:t>xls</a:t>
            </a:r>
            <a:r>
              <a:rPr lang="it-IT" sz="1200" dirty="0">
                <a:solidFill>
                  <a:srgbClr val="000000"/>
                </a:solidFill>
                <a:effectLst/>
                <a:highlight>
                  <a:srgbClr val="FFFFFF"/>
                </a:highlight>
                <a:latin typeface="Calibri" panose="020F0502020204030204" pitchFamily="34" charset="0"/>
                <a:ea typeface="Calibri" panose="020F0502020204030204" pitchFamily="34" charset="0"/>
              </a:rPr>
              <a:t> in R e li ho salvati nella cartella</a:t>
            </a:r>
            <a:r>
              <a:rPr lang="it-IT" sz="1200" dirty="0">
                <a:solidFill>
                  <a:srgbClr val="000000"/>
                </a:solidFill>
                <a:effectLst/>
                <a:latin typeface="Calibri" panose="020F0502020204030204" pitchFamily="34" charset="0"/>
                <a:ea typeface="Calibri" panose="020F0502020204030204" pitchFamily="34" charset="0"/>
              </a:rPr>
              <a:t> </a:t>
            </a:r>
            <a:r>
              <a:rPr lang="it-IT" sz="1100" dirty="0">
                <a:solidFill>
                  <a:srgbClr val="000000"/>
                </a:solidFill>
                <a:effectLst/>
                <a:highlight>
                  <a:srgbClr val="FFFFFF"/>
                </a:highlight>
                <a:latin typeface="Calibri" panose="020F0502020204030204" pitchFamily="34" charset="0"/>
                <a:ea typeface="Calibri" panose="020F0502020204030204" pitchFamily="34" charset="0"/>
              </a:rPr>
              <a:t>E:\Data Science\Progetto\Dat</a:t>
            </a:r>
            <a:r>
              <a:rPr lang="it-IT" sz="1100" dirty="0">
                <a:solidFill>
                  <a:srgbClr val="000000"/>
                </a:solidFill>
                <a:effectLst/>
                <a:latin typeface="Calibri" panose="020F0502020204030204" pitchFamily="34" charset="0"/>
                <a:ea typeface="Calibri" panose="020F0502020204030204" pitchFamily="34" charset="0"/>
              </a:rPr>
              <a:t>a</a:t>
            </a:r>
            <a:endParaRPr lang="it-IT" sz="1100" dirty="0">
              <a:solidFill>
                <a:srgbClr val="000000"/>
              </a:solidFill>
              <a:latin typeface="Calibri" panose="020F0502020204030204" pitchFamily="34" charset="0"/>
              <a:ea typeface="Calibri" panose="020F0502020204030204" pitchFamily="34" charset="0"/>
            </a:endParaRPr>
          </a:p>
          <a:p>
            <a:pPr marL="0" indent="0">
              <a:lnSpc>
                <a:spcPct val="100000"/>
              </a:lnSpc>
              <a:buNone/>
            </a:pPr>
            <a:r>
              <a:rPr lang="it-IT" sz="1200" dirty="0">
                <a:solidFill>
                  <a:srgbClr val="000000"/>
                </a:solidFill>
                <a:highlight>
                  <a:srgbClr val="FFFFFF"/>
                </a:highlight>
                <a:latin typeface="Calibri" panose="020F0502020204030204" pitchFamily="34" charset="0"/>
              </a:rPr>
              <a:t>I risultati sono salvati nella cartella E:\Data Science\Progetto\Source</a:t>
            </a:r>
            <a:endParaRPr lang="it-IT" sz="1100" dirty="0">
              <a:effectLst/>
              <a:latin typeface="Calibri" panose="020F0502020204030204" pitchFamily="34" charset="0"/>
              <a:ea typeface="Calibri" panose="020F0502020204030204" pitchFamily="34" charset="0"/>
            </a:endParaRPr>
          </a:p>
          <a:p>
            <a:pPr marL="0" indent="0">
              <a:lnSpc>
                <a:spcPct val="100000"/>
              </a:lnSpc>
              <a:buNone/>
            </a:pPr>
            <a:r>
              <a:rPr lang="it-IT" sz="1200" dirty="0">
                <a:solidFill>
                  <a:srgbClr val="000000"/>
                </a:solidFill>
                <a:effectLst/>
                <a:latin typeface="Calibri" panose="020F0502020204030204" pitchFamily="34" charset="0"/>
                <a:ea typeface="Calibri" panose="020F0502020204030204" pitchFamily="34" charset="0"/>
              </a:rPr>
              <a:t>Utilizzo il comando </a:t>
            </a:r>
            <a:r>
              <a:rPr lang="it-IT" sz="1200" dirty="0" err="1">
                <a:solidFill>
                  <a:srgbClr val="000000"/>
                </a:solidFill>
                <a:effectLst/>
                <a:latin typeface="Calibri" panose="020F0502020204030204" pitchFamily="34" charset="0"/>
                <a:ea typeface="Calibri" panose="020F0502020204030204" pitchFamily="34" charset="0"/>
              </a:rPr>
              <a:t>str</a:t>
            </a:r>
            <a:r>
              <a:rPr lang="it-IT" sz="1200" dirty="0">
                <a:solidFill>
                  <a:srgbClr val="000000"/>
                </a:solidFill>
                <a:effectLst/>
                <a:latin typeface="Calibri" panose="020F0502020204030204" pitchFamily="34" charset="0"/>
                <a:ea typeface="Calibri" panose="020F0502020204030204" pitchFamily="34" charset="0"/>
              </a:rPr>
              <a:t>(Dataset) che restituisce informazioni sulla struttura dei dataset.</a:t>
            </a:r>
            <a:endParaRPr lang="it-IT" sz="1100" dirty="0">
              <a:effectLst/>
              <a:latin typeface="Calibri" panose="020F0502020204030204" pitchFamily="34" charset="0"/>
              <a:ea typeface="Calibri" panose="020F0502020204030204" pitchFamily="34" charset="0"/>
            </a:endParaRPr>
          </a:p>
          <a:p>
            <a:pPr marL="0" indent="0" algn="just">
              <a:buNone/>
            </a:pP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str</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(Magazzino)</a:t>
            </a:r>
            <a:endParaRPr lang="it-IT" sz="900" dirty="0">
              <a:effectLst/>
              <a:latin typeface="Calibri" panose="020F0502020204030204" pitchFamily="34" charset="0"/>
              <a:ea typeface="Calibri" panose="020F0502020204030204" pitchFamily="34" charset="0"/>
            </a:endParaRPr>
          </a:p>
          <a:p>
            <a:pPr marL="0" indent="0" algn="just">
              <a:buNone/>
            </a:pP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tibble</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[2,035 × 9] (S3: </a:t>
            </a: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tbl_df</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a:t>
            </a: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tbl</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a:t>
            </a: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data.frame</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a:t>
            </a:r>
            <a:br>
              <a:rPr lang="it-IT" sz="900" dirty="0">
                <a:effectLst/>
                <a:latin typeface="Calibri" panose="020F0502020204030204" pitchFamily="34" charset="0"/>
                <a:ea typeface="Calibri" panose="020F0502020204030204" pitchFamily="34" charset="0"/>
              </a:rPr>
            </a:b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 Codice        : </a:t>
            </a: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chr</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[1:2035] "AROMA00AG15A" "EWAVE00GC10" "0278" "TCL019271" ...</a:t>
            </a:r>
            <a:br>
              <a:rPr lang="it-IT" sz="900" dirty="0">
                <a:effectLst/>
                <a:latin typeface="Calibri" panose="020F0502020204030204" pitchFamily="34" charset="0"/>
                <a:ea typeface="Calibri" panose="020F0502020204030204" pitchFamily="34" charset="0"/>
              </a:rPr>
            </a:b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 Descrizione   : </a:t>
            </a: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chr</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[1:2035] "AMPLIFICATORE AROMA  PER ACUSTICA AG15 15 WATT" "AMPLIFICATORE CHIT. ELETTRICA EWAVE00GC10" "BLACKSTAR MINI AMPLI 3W CON ALIMENTATORE" "GUITAR EXAM INITIAL 2020 2023 TRINITY COLLEGE LONDON" ...</a:t>
            </a:r>
            <a:br>
              <a:rPr lang="it-IT" sz="900" dirty="0">
                <a:effectLst/>
                <a:latin typeface="Calibri" panose="020F0502020204030204" pitchFamily="34" charset="0"/>
                <a:ea typeface="Calibri" panose="020F0502020204030204" pitchFamily="34" charset="0"/>
              </a:rPr>
            </a:b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 Categoria     : </a:t>
            </a: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chr</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[1:2035] "AMPLIFICATORI" "AMPLIFICATORI" "AMPLIFICATORI" "LIBRI" ...</a:t>
            </a:r>
            <a:br>
              <a:rPr lang="it-IT" sz="900" dirty="0">
                <a:effectLst/>
                <a:latin typeface="Calibri" panose="020F0502020204030204" pitchFamily="34" charset="0"/>
                <a:ea typeface="Calibri" panose="020F0502020204030204" pitchFamily="34" charset="0"/>
              </a:rPr>
            </a:b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 Ultimo Prezzo : </a:t>
            </a: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num</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[1:2035] 81.15 53.28 73.77 9.62 12.3 ...</a:t>
            </a:r>
            <a:br>
              <a:rPr lang="it-IT" sz="900" dirty="0">
                <a:effectLst/>
                <a:latin typeface="Calibri" panose="020F0502020204030204" pitchFamily="34" charset="0"/>
                <a:ea typeface="Calibri" panose="020F0502020204030204" pitchFamily="34" charset="0"/>
              </a:rPr>
            </a:b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 Quantità      : </a:t>
            </a: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num</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[1:2035] 2 2 2 7 12 1 3 30 1 1 ...</a:t>
            </a:r>
            <a:br>
              <a:rPr lang="it-IT" sz="900" dirty="0">
                <a:effectLst/>
                <a:latin typeface="Calibri" panose="020F0502020204030204" pitchFamily="34" charset="0"/>
                <a:ea typeface="Calibri" panose="020F0502020204030204" pitchFamily="34" charset="0"/>
              </a:rPr>
            </a:b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 Totale Importo: </a:t>
            </a: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num</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[1:2035] 162.3 114.8 130.3 65.4 147.5 ...</a:t>
            </a:r>
            <a:br>
              <a:rPr lang="it-IT" sz="900" dirty="0">
                <a:effectLst/>
                <a:latin typeface="Calibri" panose="020F0502020204030204" pitchFamily="34" charset="0"/>
                <a:ea typeface="Calibri" panose="020F0502020204030204" pitchFamily="34" charset="0"/>
              </a:rPr>
            </a:b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 Utile         : </a:t>
            </a: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num</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[1:2035] 61.7 58.2 86.3 29.2 119.5 ...</a:t>
            </a:r>
            <a:br>
              <a:rPr lang="it-IT" sz="900" dirty="0">
                <a:effectLst/>
                <a:latin typeface="Calibri" panose="020F0502020204030204" pitchFamily="34" charset="0"/>
                <a:ea typeface="Calibri" panose="020F0502020204030204" pitchFamily="34" charset="0"/>
              </a:rPr>
            </a:b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 </a:t>
            </a: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Ult</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Carico   : </a:t>
            </a: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chr</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[1:2035] "20/07/2020" "20/07/2020" "22/08/2018" "16/09/2020" ...</a:t>
            </a:r>
            <a:br>
              <a:rPr lang="it-IT" sz="900" dirty="0">
                <a:effectLst/>
                <a:latin typeface="Calibri" panose="020F0502020204030204" pitchFamily="34" charset="0"/>
                <a:ea typeface="Calibri" panose="020F0502020204030204" pitchFamily="34" charset="0"/>
              </a:rPr>
            </a:b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 </a:t>
            </a: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Ult</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Scarico  : </a:t>
            </a: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chr</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[1:2035] "11/12/2020" "17/10/2020" "25/10/2022" "15/09/2022" …</a:t>
            </a:r>
            <a:endParaRPr lang="it-IT" sz="900" dirty="0">
              <a:effectLst/>
              <a:latin typeface="Calibri" panose="020F0502020204030204" pitchFamily="34" charset="0"/>
              <a:ea typeface="Calibri" panose="020F0502020204030204" pitchFamily="34" charset="0"/>
            </a:endParaRPr>
          </a:p>
          <a:p>
            <a:pPr marL="0" indent="0" algn="just">
              <a:buNone/>
            </a:pPr>
            <a:endParaRPr lang="it-IT" sz="1200" dirty="0">
              <a:solidFill>
                <a:srgbClr val="000000"/>
              </a:solidFill>
              <a:effectLst/>
              <a:latin typeface="Calibri" panose="020F0502020204030204" pitchFamily="34" charset="0"/>
              <a:ea typeface="Calibri" panose="020F0502020204030204" pitchFamily="34" charset="0"/>
            </a:endParaRPr>
          </a:p>
          <a:p>
            <a:pPr marL="0" indent="0" algn="just">
              <a:buNone/>
            </a:pPr>
            <a:r>
              <a:rPr lang="it-IT" sz="1200" dirty="0">
                <a:solidFill>
                  <a:srgbClr val="000000"/>
                </a:solidFill>
                <a:effectLst/>
                <a:latin typeface="Calibri" panose="020F0502020204030204" pitchFamily="34" charset="0"/>
                <a:ea typeface="Calibri" panose="020F0502020204030204" pitchFamily="34" charset="0"/>
              </a:rPr>
              <a:t>Il dataset Magazzino contiene il numero di articoli in giacenza con indicazione della data ultimo carico, scarico, ultimo prezzo di vendita e relativo utile.</a:t>
            </a:r>
            <a:r>
              <a:rPr lang="it-IT" sz="1200" dirty="0">
                <a:latin typeface="Calibri" panose="020F0502020204030204" pitchFamily="34" charset="0"/>
                <a:ea typeface="Calibri" panose="020F0502020204030204" pitchFamily="34" charset="0"/>
              </a:rPr>
              <a:t> </a:t>
            </a:r>
            <a:r>
              <a:rPr lang="it-IT" sz="1200" dirty="0">
                <a:solidFill>
                  <a:srgbClr val="000000"/>
                </a:solidFill>
                <a:effectLst/>
                <a:latin typeface="Calibri" panose="020F0502020204030204" pitchFamily="34" charset="0"/>
                <a:ea typeface="Calibri" panose="020F0502020204030204" pitchFamily="34" charset="0"/>
              </a:rPr>
              <a:t>Le dimensioni del dataset Magazzino sono: 2035 righe (osservazioni) e 9 colonne (variabili).</a:t>
            </a:r>
            <a:r>
              <a:rPr lang="it-IT" sz="1200" dirty="0">
                <a:latin typeface="Calibri" panose="020F0502020204030204" pitchFamily="34" charset="0"/>
                <a:ea typeface="Calibri" panose="020F0502020204030204" pitchFamily="34" charset="0"/>
              </a:rPr>
              <a:t>  </a:t>
            </a:r>
            <a:r>
              <a:rPr lang="it-IT" sz="1200" dirty="0">
                <a:solidFill>
                  <a:srgbClr val="000000"/>
                </a:solidFill>
                <a:effectLst/>
                <a:latin typeface="Calibri" panose="020F0502020204030204" pitchFamily="34" charset="0"/>
                <a:ea typeface="Calibri" panose="020F0502020204030204" pitchFamily="34" charset="0"/>
              </a:rPr>
              <a:t>Non ci sono valori mancanti.</a:t>
            </a:r>
            <a:endParaRPr lang="it-IT" sz="1200" dirty="0">
              <a:effectLst/>
              <a:latin typeface="Calibri" panose="020F0502020204030204" pitchFamily="34" charset="0"/>
              <a:ea typeface="Calibri" panose="020F0502020204030204" pitchFamily="34" charset="0"/>
            </a:endParaRPr>
          </a:p>
          <a:p>
            <a:pPr marL="0" indent="0">
              <a:buNone/>
            </a:pPr>
            <a:endParaRPr lang="it-IT"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169341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17AB95-B58E-7F13-D6C6-648B5EF57D2A}"/>
              </a:ext>
            </a:extLst>
          </p:cNvPr>
          <p:cNvSpPr>
            <a:spLocks noGrp="1"/>
          </p:cNvSpPr>
          <p:nvPr>
            <p:ph type="title"/>
          </p:nvPr>
        </p:nvSpPr>
        <p:spPr/>
        <p:txBody>
          <a:bodyPr/>
          <a:lstStyle/>
          <a:p>
            <a: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t>ANALISI DEL DATASET</a:t>
            </a: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endParaRPr lang="it-IT" dirty="0"/>
          </a:p>
        </p:txBody>
      </p:sp>
      <p:sp>
        <p:nvSpPr>
          <p:cNvPr id="3" name="Segnaposto contenuto 2">
            <a:extLst>
              <a:ext uri="{FF2B5EF4-FFF2-40B4-BE49-F238E27FC236}">
                <a16:creationId xmlns:a16="http://schemas.microsoft.com/office/drawing/2014/main" id="{55896D47-C94D-A75B-5C99-09BE0E50B4E1}"/>
              </a:ext>
            </a:extLst>
          </p:cNvPr>
          <p:cNvSpPr>
            <a:spLocks noGrp="1"/>
          </p:cNvSpPr>
          <p:nvPr>
            <p:ph idx="1"/>
          </p:nvPr>
        </p:nvSpPr>
        <p:spPr/>
        <p:txBody>
          <a:bodyPr>
            <a:normAutofit/>
          </a:bodyPr>
          <a:lstStyle/>
          <a:p>
            <a:pPr marL="0" indent="0" algn="just">
              <a:buNone/>
            </a:pP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str</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(Fatturato)</a:t>
            </a:r>
            <a:endParaRPr lang="it-IT" sz="1050" dirty="0">
              <a:effectLst/>
              <a:latin typeface="Calibri" panose="020F0502020204030204" pitchFamily="34" charset="0"/>
              <a:ea typeface="Calibri" panose="020F0502020204030204" pitchFamily="34" charset="0"/>
            </a:endParaRPr>
          </a:p>
          <a:p>
            <a:pPr marL="0" indent="0" algn="just">
              <a:buNone/>
            </a:pP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tibble</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[8,819 × 12] (S3: </a:t>
            </a: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tbl_df</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a:t>
            </a: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tbl</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a:t>
            </a: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data.frame</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a:t>
            </a:r>
            <a:br>
              <a:rPr lang="it-IT" sz="1050" dirty="0">
                <a:effectLst/>
                <a:latin typeface="Calibri" panose="020F0502020204030204" pitchFamily="34" charset="0"/>
                <a:ea typeface="Calibri" panose="020F0502020204030204" pitchFamily="34" charset="0"/>
              </a:rPr>
            </a:b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 Codice     : </a:t>
            </a: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chr</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[1:8819] "B147B" "B692B" "0157" "WP42" ...</a:t>
            </a:r>
            <a:br>
              <a:rPr lang="it-IT" sz="1050" dirty="0">
                <a:effectLst/>
                <a:latin typeface="Calibri" panose="020F0502020204030204" pitchFamily="34" charset="0"/>
                <a:ea typeface="Calibri" panose="020F0502020204030204" pitchFamily="34" charset="0"/>
              </a:rPr>
            </a:b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 </a:t>
            </a: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Barcode</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 </a:t>
            </a: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chr</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[1:8819] "8000000109576" "8000000112620" "9002761038798" "9780849750427" ...</a:t>
            </a:r>
            <a:br>
              <a:rPr lang="it-IT" sz="1050" dirty="0">
                <a:effectLst/>
                <a:latin typeface="Calibri" panose="020F0502020204030204" pitchFamily="34" charset="0"/>
                <a:ea typeface="Calibri" panose="020F0502020204030204" pitchFamily="34" charset="0"/>
              </a:rPr>
            </a:b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 Data       : </a:t>
            </a: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POSIXct</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[1:8819], format: "2019-01-02" "2019-01-02" "2019-01-02" "2019-01-02" ...</a:t>
            </a:r>
            <a:br>
              <a:rPr lang="it-IT" sz="1050" dirty="0">
                <a:effectLst/>
                <a:latin typeface="Calibri" panose="020F0502020204030204" pitchFamily="34" charset="0"/>
                <a:ea typeface="Calibri" panose="020F0502020204030204" pitchFamily="34" charset="0"/>
              </a:rPr>
            </a:b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 Anno       : </a:t>
            </a: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num</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[1:8819] 2019 2019 2019 2019 2019 ...</a:t>
            </a:r>
            <a:br>
              <a:rPr lang="it-IT" sz="1050" dirty="0">
                <a:effectLst/>
                <a:latin typeface="Calibri" panose="020F0502020204030204" pitchFamily="34" charset="0"/>
                <a:ea typeface="Calibri" panose="020F0502020204030204" pitchFamily="34" charset="0"/>
              </a:rPr>
            </a:b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 Mese       : </a:t>
            </a: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num</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[1:8819] 1 1 1 1 1 1 1 1 1 1 ...</a:t>
            </a:r>
            <a:br>
              <a:rPr lang="it-IT" sz="1050" dirty="0">
                <a:effectLst/>
                <a:latin typeface="Calibri" panose="020F0502020204030204" pitchFamily="34" charset="0"/>
                <a:ea typeface="Calibri" panose="020F0502020204030204" pitchFamily="34" charset="0"/>
              </a:rPr>
            </a:b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 </a:t>
            </a: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Mese_Anno</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 </a:t>
            </a: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num</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[1:8819] 1 1 1 1 1 1 1 1 1 1 ...</a:t>
            </a:r>
            <a:br>
              <a:rPr lang="it-IT" sz="1050" dirty="0">
                <a:effectLst/>
                <a:latin typeface="Calibri" panose="020F0502020204030204" pitchFamily="34" charset="0"/>
                <a:ea typeface="Calibri" panose="020F0502020204030204" pitchFamily="34" charset="0"/>
              </a:rPr>
            </a:b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 Categoria  : </a:t>
            </a: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chr</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[1:8819] "ACCESSORI" "ACCESSORI" "AUDIO" "LIBRI" ...</a:t>
            </a:r>
            <a:br>
              <a:rPr lang="it-IT" sz="1050" dirty="0">
                <a:effectLst/>
                <a:latin typeface="Calibri" panose="020F0502020204030204" pitchFamily="34" charset="0"/>
                <a:ea typeface="Calibri" panose="020F0502020204030204" pitchFamily="34" charset="0"/>
              </a:rPr>
            </a:b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 Categoria1 : </a:t>
            </a: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chr</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[1:8819] "ACCESSORI" "ACCESSORI" "AUDIO" "LIBRI" ...</a:t>
            </a:r>
            <a:br>
              <a:rPr lang="it-IT" sz="1050" dirty="0">
                <a:effectLst/>
                <a:latin typeface="Calibri" panose="020F0502020204030204" pitchFamily="34" charset="0"/>
                <a:ea typeface="Calibri" panose="020F0502020204030204" pitchFamily="34" charset="0"/>
              </a:rPr>
            </a:b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 Descrizione: </a:t>
            </a: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chr</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[1:8819] "BACCHETTE 5A" "BACCHETTE 5A" "CUFFIA" "METODO PIANOFORTE" ...</a:t>
            </a:r>
            <a:br>
              <a:rPr lang="it-IT" sz="1050" dirty="0">
                <a:effectLst/>
                <a:latin typeface="Calibri" panose="020F0502020204030204" pitchFamily="34" charset="0"/>
                <a:ea typeface="Calibri" panose="020F0502020204030204" pitchFamily="34" charset="0"/>
              </a:rPr>
            </a:b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 Q.tà       : </a:t>
            </a: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num</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[1:8819] 1 1 1 1 1 1 1 1 1 1 ...</a:t>
            </a:r>
            <a:br>
              <a:rPr lang="it-IT" sz="1050" dirty="0">
                <a:effectLst/>
                <a:latin typeface="Calibri" panose="020F0502020204030204" pitchFamily="34" charset="0"/>
                <a:ea typeface="Calibri" panose="020F0502020204030204" pitchFamily="34" charset="0"/>
              </a:rPr>
            </a:b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 Prezzo     : </a:t>
            </a: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num</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[1:8819] 15 2 55 22 12 ...</a:t>
            </a:r>
            <a:br>
              <a:rPr lang="it-IT" sz="1050" dirty="0">
                <a:effectLst/>
                <a:latin typeface="Calibri" panose="020F0502020204030204" pitchFamily="34" charset="0"/>
                <a:ea typeface="Calibri" panose="020F0502020204030204" pitchFamily="34" charset="0"/>
              </a:rPr>
            </a:b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 Importo    : </a:t>
            </a:r>
            <a:r>
              <a:rPr lang="it-IT" sz="900" dirty="0" err="1">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num</a:t>
            </a:r>
            <a:r>
              <a:rPr lang="it-IT" sz="900" dirty="0">
                <a:solidFill>
                  <a:srgbClr val="000000"/>
                </a:solidFill>
                <a:effectLst/>
                <a:latin typeface="Lucida Console" panose="020B0609040504020204" pitchFamily="49" charset="0"/>
                <a:ea typeface="Lucida Console" panose="020B0609040504020204" pitchFamily="49" charset="0"/>
                <a:cs typeface="Lucida Console" panose="020B0609040504020204" pitchFamily="49" charset="0"/>
              </a:rPr>
              <a:t> [1:8819] 15 2 55 22 12 98 13 3 110 5 ...</a:t>
            </a:r>
            <a:endParaRPr lang="it-IT" sz="1050" dirty="0">
              <a:effectLst/>
              <a:latin typeface="Calibri" panose="020F0502020204030204" pitchFamily="34" charset="0"/>
              <a:ea typeface="Calibri" panose="020F0502020204030204" pitchFamily="34" charset="0"/>
            </a:endParaRPr>
          </a:p>
          <a:p>
            <a:pPr marL="0" indent="0" algn="just">
              <a:buNone/>
            </a:pPr>
            <a:endParaRPr lang="it-IT" sz="1200" dirty="0">
              <a:solidFill>
                <a:srgbClr val="000000"/>
              </a:solidFill>
              <a:effectLst/>
              <a:latin typeface="Calibri" panose="020F0502020204030204" pitchFamily="34" charset="0"/>
              <a:ea typeface="Calibri" panose="020F0502020204030204" pitchFamily="34" charset="0"/>
            </a:endParaRPr>
          </a:p>
          <a:p>
            <a:pPr marL="0" indent="0" algn="just">
              <a:buNone/>
            </a:pPr>
            <a:r>
              <a:rPr lang="it-IT" sz="1200" dirty="0">
                <a:solidFill>
                  <a:srgbClr val="000000"/>
                </a:solidFill>
                <a:effectLst/>
                <a:latin typeface="Calibri" panose="020F0502020204030204" pitchFamily="34" charset="0"/>
                <a:ea typeface="Calibri" panose="020F0502020204030204" pitchFamily="34" charset="0"/>
              </a:rPr>
              <a:t>Il dataset Fatturato contiene pezzi e importi degli articoli venduti giornalmente distinti per categoria.</a:t>
            </a:r>
            <a:endParaRPr lang="it-IT" sz="1100" dirty="0">
              <a:effectLst/>
              <a:latin typeface="Calibri" panose="020F0502020204030204" pitchFamily="34" charset="0"/>
              <a:ea typeface="Calibri" panose="020F0502020204030204" pitchFamily="34" charset="0"/>
            </a:endParaRPr>
          </a:p>
          <a:p>
            <a:pPr marL="0" indent="0" algn="just">
              <a:buNone/>
            </a:pPr>
            <a:r>
              <a:rPr lang="it-IT" sz="1200" dirty="0">
                <a:solidFill>
                  <a:srgbClr val="000000"/>
                </a:solidFill>
                <a:effectLst/>
                <a:latin typeface="Calibri" panose="020F0502020204030204" pitchFamily="34" charset="0"/>
                <a:ea typeface="Calibri" panose="020F0502020204030204" pitchFamily="34" charset="0"/>
              </a:rPr>
              <a:t>Le dimensioni del dataset sono: 8819 righe (osservazioni) e 12 colonne (variabili).</a:t>
            </a:r>
            <a:r>
              <a:rPr lang="it-IT" sz="1100" dirty="0">
                <a:latin typeface="Calibri" panose="020F0502020204030204" pitchFamily="34" charset="0"/>
                <a:ea typeface="Calibri" panose="020F0502020204030204" pitchFamily="34" charset="0"/>
              </a:rPr>
              <a:t> </a:t>
            </a:r>
            <a:r>
              <a:rPr lang="it-IT" sz="1200" dirty="0">
                <a:solidFill>
                  <a:srgbClr val="000000"/>
                </a:solidFill>
                <a:effectLst/>
                <a:latin typeface="Calibri" panose="020F0502020204030204" pitchFamily="34" charset="0"/>
                <a:ea typeface="Calibri" panose="020F0502020204030204" pitchFamily="34" charset="0"/>
              </a:rPr>
              <a:t>Non ci sono valori mancanti.</a:t>
            </a:r>
            <a:endParaRPr lang="it-IT" sz="11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124196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17AB95-B58E-7F13-D6C6-648B5EF57D2A}"/>
              </a:ext>
            </a:extLst>
          </p:cNvPr>
          <p:cNvSpPr>
            <a:spLocks noGrp="1"/>
          </p:cNvSpPr>
          <p:nvPr>
            <p:ph type="title"/>
          </p:nvPr>
        </p:nvSpPr>
        <p:spPr/>
        <p:txBody>
          <a:bodyPr/>
          <a:lstStyle/>
          <a:p>
            <a: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t>ANALISI DEL DATASET</a:t>
            </a: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r>
              <a:rPr lang="it-IT" sz="1800" b="1" u="none" strike="noStrike" dirty="0">
                <a:solidFill>
                  <a:srgbClr val="0F6FC6"/>
                </a:solidFill>
                <a:effectLst/>
                <a:latin typeface="Calibri" panose="020F0502020204030204" pitchFamily="34" charset="0"/>
                <a:ea typeface="Calibri" panose="020F0502020204030204" pitchFamily="34" charset="0"/>
                <a:cs typeface="Cambria" panose="02040503050406030204" pitchFamily="18" charset="0"/>
              </a:rPr>
              <a:t>Analisi descrittiva </a:t>
            </a:r>
            <a:r>
              <a:rPr lang="it-IT" sz="1800" b="1" u="none" strike="noStrike" dirty="0" err="1">
                <a:solidFill>
                  <a:srgbClr val="0F6FC6"/>
                </a:solidFill>
                <a:effectLst/>
                <a:latin typeface="Calibri" panose="020F0502020204030204" pitchFamily="34" charset="0"/>
                <a:ea typeface="Calibri" panose="020F0502020204030204" pitchFamily="34" charset="0"/>
                <a:cs typeface="Cambria" panose="02040503050406030204" pitchFamily="18" charset="0"/>
              </a:rPr>
              <a:t>univariata</a:t>
            </a: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endParaRPr lang="it-IT" dirty="0"/>
          </a:p>
        </p:txBody>
      </p:sp>
      <p:sp>
        <p:nvSpPr>
          <p:cNvPr id="3" name="Segnaposto contenuto 2">
            <a:extLst>
              <a:ext uri="{FF2B5EF4-FFF2-40B4-BE49-F238E27FC236}">
                <a16:creationId xmlns:a16="http://schemas.microsoft.com/office/drawing/2014/main" id="{55896D47-C94D-A75B-5C99-09BE0E50B4E1}"/>
              </a:ext>
            </a:extLst>
          </p:cNvPr>
          <p:cNvSpPr>
            <a:spLocks noGrp="1"/>
          </p:cNvSpPr>
          <p:nvPr>
            <p:ph idx="1"/>
          </p:nvPr>
        </p:nvSpPr>
        <p:spPr/>
        <p:txBody>
          <a:bodyPr>
            <a:normAutofit lnSpcReduction="10000"/>
          </a:bodyPr>
          <a:lstStyle/>
          <a:p>
            <a:pPr marL="0" indent="0" algn="just">
              <a:buNone/>
            </a:pPr>
            <a:r>
              <a:rPr lang="it-IT" sz="1200" dirty="0">
                <a:solidFill>
                  <a:srgbClr val="000000"/>
                </a:solidFill>
                <a:latin typeface="Calibri" panose="020F0502020204030204" pitchFamily="34" charset="0"/>
              </a:rPr>
              <a:t>Utilizzo la funzione </a:t>
            </a:r>
            <a:r>
              <a:rPr lang="it-IT" sz="1200" dirty="0" err="1">
                <a:solidFill>
                  <a:srgbClr val="000000"/>
                </a:solidFill>
                <a:latin typeface="Calibri" panose="020F0502020204030204" pitchFamily="34" charset="0"/>
              </a:rPr>
              <a:t>summary</a:t>
            </a:r>
            <a:r>
              <a:rPr lang="it-IT" sz="1200" dirty="0">
                <a:solidFill>
                  <a:srgbClr val="000000"/>
                </a:solidFill>
                <a:latin typeface="Calibri" panose="020F0502020204030204" pitchFamily="34" charset="0"/>
              </a:rPr>
              <a:t>(Dataset) per vedere la struttura dei miei 2 dataset.</a:t>
            </a:r>
          </a:p>
          <a:p>
            <a:pPr marL="0" indent="0" algn="just">
              <a:buNone/>
            </a:pPr>
            <a:endParaRPr lang="it-IT" sz="1200" dirty="0">
              <a:solidFill>
                <a:srgbClr val="000000"/>
              </a:solidFill>
              <a:latin typeface="Calibri" panose="020F0502020204030204" pitchFamily="34" charset="0"/>
            </a:endParaRPr>
          </a:p>
          <a:p>
            <a:pPr marL="0" indent="0" algn="just">
              <a:buNone/>
            </a:pPr>
            <a:endParaRPr lang="it-IT" sz="1200" dirty="0">
              <a:solidFill>
                <a:srgbClr val="000000"/>
              </a:solidFill>
              <a:latin typeface="Calibri" panose="020F0502020204030204" pitchFamily="34" charset="0"/>
            </a:endParaRPr>
          </a:p>
          <a:p>
            <a:pPr marL="0" indent="0" algn="just">
              <a:buNone/>
            </a:pPr>
            <a:endParaRPr lang="it-IT" sz="1200" dirty="0">
              <a:solidFill>
                <a:srgbClr val="000000"/>
              </a:solidFill>
              <a:latin typeface="Calibri" panose="020F0502020204030204" pitchFamily="34" charset="0"/>
            </a:endParaRPr>
          </a:p>
          <a:p>
            <a:pPr marL="0" indent="0" algn="just">
              <a:buNone/>
            </a:pPr>
            <a:endParaRPr lang="it-IT" sz="1200" dirty="0">
              <a:solidFill>
                <a:srgbClr val="000000"/>
              </a:solidFill>
              <a:latin typeface="Calibri" panose="020F0502020204030204" pitchFamily="34" charset="0"/>
            </a:endParaRPr>
          </a:p>
          <a:p>
            <a:pPr marL="0" indent="0" algn="just">
              <a:buNone/>
            </a:pPr>
            <a:endParaRPr lang="it-IT" sz="1200" dirty="0">
              <a:solidFill>
                <a:srgbClr val="000000"/>
              </a:solidFill>
              <a:effectLst/>
              <a:latin typeface="Calibri" panose="020F0502020204030204" pitchFamily="34" charset="0"/>
              <a:ea typeface="Calibri" panose="020F0502020204030204" pitchFamily="34" charset="0"/>
            </a:endParaRPr>
          </a:p>
          <a:p>
            <a:pPr marL="0" indent="0" algn="just">
              <a:buNone/>
            </a:pPr>
            <a:endParaRPr lang="it-IT" sz="1200" dirty="0">
              <a:solidFill>
                <a:srgbClr val="000000"/>
              </a:solidFill>
              <a:latin typeface="Calibri" panose="020F0502020204030204" pitchFamily="34" charset="0"/>
              <a:ea typeface="Calibri" panose="020F0502020204030204" pitchFamily="34" charset="0"/>
            </a:endParaRPr>
          </a:p>
          <a:p>
            <a:pPr marL="0" indent="0" algn="just">
              <a:buNone/>
            </a:pPr>
            <a:endParaRPr lang="it-IT" sz="1200" dirty="0">
              <a:solidFill>
                <a:srgbClr val="000000"/>
              </a:solidFill>
              <a:effectLst/>
              <a:latin typeface="Calibri" panose="020F0502020204030204" pitchFamily="34" charset="0"/>
              <a:ea typeface="Calibri" panose="020F0502020204030204" pitchFamily="34" charset="0"/>
            </a:endParaRPr>
          </a:p>
          <a:p>
            <a:pPr marL="0" indent="0" algn="just">
              <a:buNone/>
            </a:pPr>
            <a:endParaRPr lang="it-IT" sz="1200" dirty="0">
              <a:solidFill>
                <a:srgbClr val="000000"/>
              </a:solidFill>
              <a:latin typeface="Calibri" panose="020F0502020204030204" pitchFamily="34" charset="0"/>
              <a:ea typeface="Calibri" panose="020F0502020204030204" pitchFamily="34" charset="0"/>
            </a:endParaRPr>
          </a:p>
          <a:p>
            <a:pPr marL="0" indent="0" algn="just">
              <a:buNone/>
            </a:pPr>
            <a:endParaRPr lang="it-IT" sz="1200" dirty="0">
              <a:solidFill>
                <a:srgbClr val="000000"/>
              </a:solidFill>
              <a:effectLst/>
              <a:latin typeface="Calibri" panose="020F0502020204030204" pitchFamily="34" charset="0"/>
              <a:ea typeface="Calibri" panose="020F0502020204030204" pitchFamily="34" charset="0"/>
            </a:endParaRPr>
          </a:p>
          <a:p>
            <a:pPr marL="0" indent="0" algn="just">
              <a:buNone/>
            </a:pPr>
            <a:endParaRPr lang="it-IT" sz="1200" dirty="0">
              <a:solidFill>
                <a:srgbClr val="000000"/>
              </a:solidFill>
              <a:latin typeface="Calibri" panose="020F0502020204030204" pitchFamily="34" charset="0"/>
              <a:ea typeface="Calibri" panose="020F0502020204030204" pitchFamily="34" charset="0"/>
            </a:endParaRPr>
          </a:p>
          <a:p>
            <a:pPr marL="0" indent="0" algn="just">
              <a:buNone/>
            </a:pPr>
            <a:endParaRPr lang="it-IT" sz="1200" dirty="0">
              <a:solidFill>
                <a:srgbClr val="000000"/>
              </a:solidFill>
              <a:effectLst/>
              <a:latin typeface="Calibri" panose="020F0502020204030204" pitchFamily="34" charset="0"/>
              <a:ea typeface="Calibri" panose="020F0502020204030204" pitchFamily="34" charset="0"/>
            </a:endParaRPr>
          </a:p>
          <a:p>
            <a:pPr marL="0" indent="0" algn="just">
              <a:buNone/>
            </a:pPr>
            <a:endParaRPr lang="it-IT" sz="1200" dirty="0">
              <a:solidFill>
                <a:srgbClr val="000000"/>
              </a:solidFill>
              <a:latin typeface="Calibri" panose="020F0502020204030204" pitchFamily="34" charset="0"/>
              <a:ea typeface="Calibri" panose="020F0502020204030204" pitchFamily="34" charset="0"/>
            </a:endParaRPr>
          </a:p>
          <a:p>
            <a:pPr marL="0" indent="0" algn="just">
              <a:buNone/>
            </a:pPr>
            <a:endParaRPr lang="it-IT" sz="1200" dirty="0">
              <a:solidFill>
                <a:srgbClr val="000000"/>
              </a:solidFill>
              <a:effectLst/>
              <a:latin typeface="Calibri" panose="020F0502020204030204" pitchFamily="34" charset="0"/>
              <a:ea typeface="Calibri" panose="020F0502020204030204" pitchFamily="34" charset="0"/>
            </a:endParaRPr>
          </a:p>
          <a:p>
            <a:pPr marL="0" indent="0" algn="just">
              <a:buNone/>
            </a:pPr>
            <a:endParaRPr lang="it-IT" sz="1200" dirty="0">
              <a:solidFill>
                <a:srgbClr val="000000"/>
              </a:solidFill>
              <a:effectLst/>
              <a:latin typeface="Calibri" panose="020F0502020204030204" pitchFamily="34" charset="0"/>
              <a:ea typeface="Calibri" panose="020F0502020204030204" pitchFamily="34" charset="0"/>
            </a:endParaRPr>
          </a:p>
          <a:p>
            <a:pPr marL="0" indent="0" algn="just">
              <a:buNone/>
            </a:pPr>
            <a:r>
              <a:rPr lang="it-IT" sz="1200" dirty="0">
                <a:solidFill>
                  <a:srgbClr val="000000"/>
                </a:solidFill>
                <a:latin typeface="Calibri" panose="020F0502020204030204" pitchFamily="34" charset="0"/>
              </a:rPr>
              <a:t>La mia analisi si limita a verificare l’andamento nel tempo delle vendite pertanto analizzerò il dataset Fatturato.</a:t>
            </a:r>
          </a:p>
          <a:p>
            <a:pPr marL="0" indent="0" algn="just">
              <a:buNone/>
            </a:pPr>
            <a:r>
              <a:rPr lang="it-IT" sz="1200" dirty="0">
                <a:solidFill>
                  <a:srgbClr val="000000"/>
                </a:solidFill>
                <a:effectLst/>
                <a:latin typeface="Calibri" panose="020F0502020204030204" pitchFamily="34" charset="0"/>
                <a:ea typeface="Calibri" panose="020F0502020204030204" pitchFamily="34" charset="0"/>
              </a:rPr>
              <a:t>Le dimensioni del dataset sono: 8819 righe (osservazioni) e 12 colonne (variabili).</a:t>
            </a:r>
            <a:r>
              <a:rPr lang="it-IT" sz="1100" dirty="0">
                <a:latin typeface="Calibri" panose="020F0502020204030204" pitchFamily="34" charset="0"/>
                <a:ea typeface="Calibri" panose="020F0502020204030204" pitchFamily="34" charset="0"/>
              </a:rPr>
              <a:t> </a:t>
            </a:r>
            <a:r>
              <a:rPr lang="it-IT" sz="1200" dirty="0">
                <a:solidFill>
                  <a:srgbClr val="000000"/>
                </a:solidFill>
                <a:effectLst/>
                <a:latin typeface="Calibri" panose="020F0502020204030204" pitchFamily="34" charset="0"/>
                <a:ea typeface="Calibri" panose="020F0502020204030204" pitchFamily="34" charset="0"/>
              </a:rPr>
              <a:t>Non ci sono valori mancanti.</a:t>
            </a:r>
            <a:endParaRPr lang="it-IT" sz="1100" dirty="0">
              <a:effectLst/>
              <a:latin typeface="Calibri" panose="020F0502020204030204" pitchFamily="34" charset="0"/>
              <a:ea typeface="Calibri" panose="020F0502020204030204" pitchFamily="34" charset="0"/>
            </a:endParaRPr>
          </a:p>
        </p:txBody>
      </p:sp>
      <p:pic>
        <p:nvPicPr>
          <p:cNvPr id="4" name="Immagine 3">
            <a:extLst>
              <a:ext uri="{FF2B5EF4-FFF2-40B4-BE49-F238E27FC236}">
                <a16:creationId xmlns:a16="http://schemas.microsoft.com/office/drawing/2014/main" id="{D4C976A5-40C6-0E62-8E27-F8FE762E9B11}"/>
              </a:ext>
            </a:extLst>
          </p:cNvPr>
          <p:cNvPicPr>
            <a:picLocks noChangeAspect="1"/>
          </p:cNvPicPr>
          <p:nvPr/>
        </p:nvPicPr>
        <p:blipFill>
          <a:blip r:embed="rId2"/>
          <a:stretch>
            <a:fillRect/>
          </a:stretch>
        </p:blipFill>
        <p:spPr>
          <a:xfrm>
            <a:off x="3980700" y="1375602"/>
            <a:ext cx="6114818" cy="2194750"/>
          </a:xfrm>
          <a:prstGeom prst="rect">
            <a:avLst/>
          </a:prstGeom>
        </p:spPr>
      </p:pic>
      <p:pic>
        <p:nvPicPr>
          <p:cNvPr id="5" name="Immagine 4">
            <a:extLst>
              <a:ext uri="{FF2B5EF4-FFF2-40B4-BE49-F238E27FC236}">
                <a16:creationId xmlns:a16="http://schemas.microsoft.com/office/drawing/2014/main" id="{5E7FDB40-E02C-0F6B-7DD4-48A0F9BBD698}"/>
              </a:ext>
            </a:extLst>
          </p:cNvPr>
          <p:cNvPicPr>
            <a:picLocks noChangeAspect="1"/>
          </p:cNvPicPr>
          <p:nvPr/>
        </p:nvPicPr>
        <p:blipFill>
          <a:blip r:embed="rId3"/>
          <a:stretch>
            <a:fillRect/>
          </a:stretch>
        </p:blipFill>
        <p:spPr>
          <a:xfrm>
            <a:off x="3980700" y="3424428"/>
            <a:ext cx="6114818" cy="1969179"/>
          </a:xfrm>
          <a:prstGeom prst="rect">
            <a:avLst/>
          </a:prstGeom>
        </p:spPr>
      </p:pic>
    </p:spTree>
    <p:extLst>
      <p:ext uri="{BB962C8B-B14F-4D97-AF65-F5344CB8AC3E}">
        <p14:creationId xmlns:p14="http://schemas.microsoft.com/office/powerpoint/2010/main" val="471879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17AB95-B58E-7F13-D6C6-648B5EF57D2A}"/>
              </a:ext>
            </a:extLst>
          </p:cNvPr>
          <p:cNvSpPr>
            <a:spLocks noGrp="1"/>
          </p:cNvSpPr>
          <p:nvPr>
            <p:ph type="title"/>
          </p:nvPr>
        </p:nvSpPr>
        <p:spPr/>
        <p:txBody>
          <a:bodyPr/>
          <a:lstStyle/>
          <a:p>
            <a: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t>ANALISI DEL DATASET</a:t>
            </a: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r>
              <a:rPr lang="it-IT" sz="1800" b="1" u="none" strike="noStrike" dirty="0">
                <a:solidFill>
                  <a:srgbClr val="0F6FC6"/>
                </a:solidFill>
                <a:effectLst/>
                <a:latin typeface="Calibri" panose="020F0502020204030204" pitchFamily="34" charset="0"/>
                <a:ea typeface="Calibri" panose="020F0502020204030204" pitchFamily="34" charset="0"/>
                <a:cs typeface="Cambria" panose="02040503050406030204" pitchFamily="18" charset="0"/>
              </a:rPr>
              <a:t>Analisi descrittiva </a:t>
            </a:r>
            <a:r>
              <a:rPr lang="it-IT" sz="1800" b="1" u="none" strike="noStrike" dirty="0" err="1">
                <a:solidFill>
                  <a:srgbClr val="0F6FC6"/>
                </a:solidFill>
                <a:effectLst/>
                <a:latin typeface="Calibri" panose="020F0502020204030204" pitchFamily="34" charset="0"/>
                <a:ea typeface="Calibri" panose="020F0502020204030204" pitchFamily="34" charset="0"/>
                <a:cs typeface="Cambria" panose="02040503050406030204" pitchFamily="18" charset="0"/>
              </a:rPr>
              <a:t>univariata</a:t>
            </a: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endParaRPr lang="it-IT" dirty="0"/>
          </a:p>
        </p:txBody>
      </p:sp>
      <p:sp>
        <p:nvSpPr>
          <p:cNvPr id="3" name="Segnaposto contenuto 2">
            <a:extLst>
              <a:ext uri="{FF2B5EF4-FFF2-40B4-BE49-F238E27FC236}">
                <a16:creationId xmlns:a16="http://schemas.microsoft.com/office/drawing/2014/main" id="{55896D47-C94D-A75B-5C99-09BE0E50B4E1}"/>
              </a:ext>
            </a:extLst>
          </p:cNvPr>
          <p:cNvSpPr>
            <a:spLocks noGrp="1"/>
          </p:cNvSpPr>
          <p:nvPr>
            <p:ph idx="1"/>
          </p:nvPr>
        </p:nvSpPr>
        <p:spPr/>
        <p:txBody>
          <a:bodyPr>
            <a:normAutofit lnSpcReduction="10000"/>
          </a:bodyPr>
          <a:lstStyle/>
          <a:p>
            <a:pPr marL="0" indent="0" algn="just">
              <a:buNone/>
            </a:pPr>
            <a:r>
              <a:rPr lang="it-IT" sz="1200" dirty="0">
                <a:solidFill>
                  <a:srgbClr val="000000"/>
                </a:solidFill>
                <a:latin typeface="Calibri" panose="020F0502020204030204" pitchFamily="34" charset="0"/>
              </a:rPr>
              <a:t>Conduco le analisi descrittive delle variabili contenute nel dataset: le variabili Q.tà, Prezzo e Importo sono variabili quantitative, potrò quindi calcolare gli indici di posizione.</a:t>
            </a:r>
          </a:p>
          <a:p>
            <a:pPr marL="0" indent="0">
              <a:buNone/>
            </a:pPr>
            <a:r>
              <a:rPr lang="it-IT" sz="120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&gt; </a:t>
            </a:r>
            <a:r>
              <a:rPr lang="it-IT" sz="1200" dirty="0" err="1">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summary</a:t>
            </a:r>
            <a:r>
              <a:rPr lang="it-IT" sz="120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a:t>
            </a:r>
            <a:r>
              <a:rPr lang="it-IT" sz="1200" dirty="0" err="1">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Fatturato$Q.tà</a:t>
            </a:r>
            <a:r>
              <a:rPr lang="it-IT" sz="120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a:t>
            </a:r>
            <a:br>
              <a:rPr lang="it-IT" sz="1600" dirty="0">
                <a:effectLst/>
                <a:latin typeface="Calibri" panose="020F0502020204030204" pitchFamily="34" charset="0"/>
                <a:ea typeface="Calibri" panose="020F0502020204030204" pitchFamily="34" charset="0"/>
              </a:rPr>
            </a:br>
            <a:r>
              <a:rPr lang="it-IT" sz="120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Min. 1st Qu.  </a:t>
            </a:r>
            <a:r>
              <a:rPr lang="en-US" sz="120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Median    Mean 3rd Qu.    Max. </a:t>
            </a:r>
            <a:br>
              <a:rPr lang="en-US" sz="1600" dirty="0">
                <a:effectLst/>
                <a:latin typeface="Calibri" panose="020F0502020204030204" pitchFamily="34" charset="0"/>
                <a:ea typeface="Calibri" panose="020F0502020204030204" pitchFamily="34" charset="0"/>
              </a:rPr>
            </a:br>
            <a:r>
              <a:rPr lang="en-US" sz="120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a:t>
            </a:r>
            <a:r>
              <a:rPr lang="it-IT" sz="120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1.000   1.000   1.000   1.267   1.000  35.000</a:t>
            </a:r>
            <a:endParaRPr lang="it-IT" sz="1600" dirty="0">
              <a:effectLst/>
              <a:latin typeface="Calibri" panose="020F0502020204030204" pitchFamily="34" charset="0"/>
              <a:ea typeface="Calibri" panose="020F0502020204030204" pitchFamily="34" charset="0"/>
            </a:endParaRPr>
          </a:p>
          <a:p>
            <a:pPr marL="0" indent="0" algn="just">
              <a:buNone/>
            </a:pPr>
            <a:r>
              <a:rPr lang="it-IT" sz="1200" dirty="0">
                <a:solidFill>
                  <a:srgbClr val="000000"/>
                </a:solidFill>
                <a:latin typeface="Calibri" panose="020F0502020204030204" pitchFamily="34" charset="0"/>
              </a:rPr>
              <a:t>La variabile Q.tà assume come valore minimo 1 e come valore massimo 35; la mediana è 1 e la media è 1,267. Sembrerebbe che per la maggior parte delle vendite è richiesto 1 solo articolo, con qualche eccezione.</a:t>
            </a:r>
          </a:p>
          <a:p>
            <a:pPr marL="0" indent="0">
              <a:buNone/>
            </a:pPr>
            <a:r>
              <a:rPr lang="it-IT" sz="120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&gt; </a:t>
            </a:r>
            <a:r>
              <a:rPr lang="it-IT" sz="1200" dirty="0" err="1">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summary</a:t>
            </a:r>
            <a:r>
              <a:rPr lang="it-IT" sz="120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a:t>
            </a:r>
            <a:r>
              <a:rPr lang="it-IT" sz="1200" dirty="0" err="1">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Fatturato$Prezzo</a:t>
            </a:r>
            <a:r>
              <a:rPr lang="it-IT" sz="120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a:t>
            </a:r>
            <a:br>
              <a:rPr lang="it-IT" sz="1600" dirty="0">
                <a:effectLst/>
                <a:latin typeface="Calibri" panose="020F0502020204030204" pitchFamily="34" charset="0"/>
                <a:ea typeface="Calibri" panose="020F0502020204030204" pitchFamily="34" charset="0"/>
              </a:rPr>
            </a:br>
            <a:r>
              <a:rPr lang="it-IT" sz="120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Min. 1st Qu.  </a:t>
            </a:r>
            <a:r>
              <a:rPr lang="en-US" sz="120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Median    Mean 3rd Qu.    Max. </a:t>
            </a:r>
            <a:br>
              <a:rPr lang="en-US" sz="1600" dirty="0">
                <a:effectLst/>
                <a:latin typeface="Calibri" panose="020F0502020204030204" pitchFamily="34" charset="0"/>
                <a:ea typeface="Calibri" panose="020F0502020204030204" pitchFamily="34" charset="0"/>
              </a:rPr>
            </a:br>
            <a:r>
              <a:rPr lang="en-US" sz="120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a:t>
            </a:r>
            <a:r>
              <a:rPr lang="it-IT" sz="120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0.00   10.00   15.00   29.91   25.00 1050.00 </a:t>
            </a:r>
            <a:endParaRPr lang="it-IT" sz="1600" dirty="0">
              <a:effectLst/>
              <a:latin typeface="Calibri" panose="020F0502020204030204" pitchFamily="34" charset="0"/>
              <a:ea typeface="Calibri" panose="020F0502020204030204" pitchFamily="34" charset="0"/>
            </a:endParaRPr>
          </a:p>
          <a:p>
            <a:pPr marL="0" indent="0" algn="just">
              <a:buNone/>
            </a:pPr>
            <a:r>
              <a:rPr lang="it-IT" sz="1200" dirty="0">
                <a:solidFill>
                  <a:srgbClr val="000000"/>
                </a:solidFill>
                <a:latin typeface="Calibri" panose="020F0502020204030204" pitchFamily="34" charset="0"/>
              </a:rPr>
              <a:t>La variabile Prezzo (espressa in Euro) assume come valore minimo 0 e come valore massimo 1050,00€; la media è 29,91€ e la mediana è 15,00€. </a:t>
            </a:r>
          </a:p>
          <a:p>
            <a:pPr marL="0" marR="0" lvl="0" indent="0" algn="l" defTabSz="914400" rtl="0" eaLnBrk="1" fontAlgn="auto" latinLnBrk="0" hangingPunct="1">
              <a:lnSpc>
                <a:spcPct val="90000"/>
              </a:lnSpc>
              <a:spcBef>
                <a:spcPts val="1200"/>
              </a:spcBef>
              <a:spcAft>
                <a:spcPts val="0"/>
              </a:spcAft>
              <a:buClr>
                <a:srgbClr val="40BAD2"/>
              </a:buClr>
              <a:buSzTx/>
              <a:buNone/>
              <a:tabLst/>
              <a:defRPr/>
            </a:pPr>
            <a:r>
              <a:rPr lang="en-US" sz="110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&gt; summary(</a:t>
            </a:r>
            <a:r>
              <a:rPr lang="en-US" sz="1100" dirty="0" err="1">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Fatturato$Importo</a:t>
            </a:r>
            <a:r>
              <a:rPr lang="en-US" sz="110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a:t>
            </a:r>
            <a:br>
              <a:rPr lang="en-US" sz="1400" dirty="0">
                <a:effectLst/>
                <a:latin typeface="Calibri" panose="020F0502020204030204" pitchFamily="34" charset="0"/>
                <a:ea typeface="Calibri" panose="020F0502020204030204" pitchFamily="34" charset="0"/>
              </a:rPr>
            </a:br>
            <a:r>
              <a:rPr lang="en-US" sz="110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Min. 1st Qu.  Median    Mean 3rd Qu.    </a:t>
            </a:r>
            <a:r>
              <a:rPr lang="it-IT" sz="110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Max. </a:t>
            </a:r>
            <a:br>
              <a:rPr lang="it-IT" sz="1400" dirty="0">
                <a:effectLst/>
                <a:latin typeface="Calibri" panose="020F0502020204030204" pitchFamily="34" charset="0"/>
                <a:ea typeface="Calibri" panose="020F0502020204030204" pitchFamily="34" charset="0"/>
              </a:rPr>
            </a:br>
            <a:r>
              <a:rPr lang="it-IT" sz="1100" dirty="0">
                <a:solidFill>
                  <a:srgbClr val="0000FF"/>
                </a:solidFill>
                <a:effectLst/>
                <a:latin typeface="Lucida Console" panose="020B0609040504020204" pitchFamily="49" charset="0"/>
                <a:ea typeface="Lucida Console" panose="020B0609040504020204" pitchFamily="49" charset="0"/>
                <a:cs typeface="Lucida Console" panose="020B0609040504020204" pitchFamily="49" charset="0"/>
              </a:rPr>
              <a:t>   0.00   10.00   15.00   31.38   25.00 1050.00</a:t>
            </a:r>
            <a:endParaRPr lang="it-IT" sz="1200" dirty="0">
              <a:solidFill>
                <a:srgbClr val="000000"/>
              </a:solidFill>
              <a:latin typeface="Calibri" panose="020F0502020204030204" pitchFamily="34" charset="0"/>
            </a:endParaRPr>
          </a:p>
          <a:p>
            <a:pPr marL="0" indent="0" algn="just">
              <a:buNone/>
            </a:pPr>
            <a:r>
              <a:rPr lang="it-IT" sz="1200" dirty="0">
                <a:solidFill>
                  <a:srgbClr val="000000"/>
                </a:solidFill>
                <a:effectLst/>
                <a:latin typeface="Calibri" panose="020F0502020204030204" pitchFamily="34" charset="0"/>
                <a:ea typeface="Calibri" panose="020F0502020204030204" pitchFamily="34" charset="0"/>
              </a:rPr>
              <a:t>La variabile Importo (espressa in Euro) assume come valore minimo 0 e come valore massimo 1050,00€; la media è 31,38€ e la mediana è 15,00€. La differenza tra la variabile Prezzo e la variabile Importo è dovuta al fatto che la prima descrive il prezzo di ogni singolo articolo, la seconda moltiplica il numero degli articoli venduti per il loro prezzo di vendita. </a:t>
            </a:r>
          </a:p>
          <a:p>
            <a:pPr marL="0" indent="0" algn="just">
              <a:buNone/>
            </a:pPr>
            <a:r>
              <a:rPr lang="it-IT" sz="1200" dirty="0">
                <a:solidFill>
                  <a:srgbClr val="000000"/>
                </a:solidFill>
                <a:effectLst/>
                <a:latin typeface="Calibri" panose="020F0502020204030204" pitchFamily="34" charset="0"/>
                <a:ea typeface="Calibri" panose="020F0502020204030204" pitchFamily="34" charset="0"/>
              </a:rPr>
              <a:t>Sia la variabile Prezzo, che la variabile Importo, assumo come minimo il valore 0.</a:t>
            </a:r>
          </a:p>
          <a:p>
            <a:pPr marL="0" indent="0" algn="just">
              <a:buNone/>
            </a:pPr>
            <a:r>
              <a:rPr lang="it-IT" sz="1200" dirty="0">
                <a:solidFill>
                  <a:srgbClr val="000000"/>
                </a:solidFill>
                <a:effectLst/>
                <a:latin typeface="Calibri" panose="020F0502020204030204" pitchFamily="34" charset="0"/>
                <a:ea typeface="Calibri" panose="020F0502020204030204" pitchFamily="34" charset="0"/>
              </a:rPr>
              <a:t>Il fenomeno è dovuto a come sono riportati i dati nel dataset Fatturato che presenta il “mese 16” corrispondente ad aprile 2020, con le variabili Prezzo e Fatturato pari a 0. Si tratta del mese di chiusura totale del negozio per le restrizioni dovute al Covid. Nelle successive analisi sulla stagionalità delle vendite verificherò se la chiusura del negozio ha influito negativamente sul fatturato totale.</a:t>
            </a:r>
          </a:p>
        </p:txBody>
      </p:sp>
    </p:spTree>
    <p:extLst>
      <p:ext uri="{BB962C8B-B14F-4D97-AF65-F5344CB8AC3E}">
        <p14:creationId xmlns:p14="http://schemas.microsoft.com/office/powerpoint/2010/main" val="4145687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17AB95-B58E-7F13-D6C6-648B5EF57D2A}"/>
              </a:ext>
            </a:extLst>
          </p:cNvPr>
          <p:cNvSpPr>
            <a:spLocks noGrp="1"/>
          </p:cNvSpPr>
          <p:nvPr>
            <p:ph type="title"/>
          </p:nvPr>
        </p:nvSpPr>
        <p:spPr/>
        <p:txBody>
          <a:bodyPr/>
          <a:lstStyle/>
          <a:p>
            <a: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t>ANALISI DEL DATASET</a:t>
            </a: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r>
              <a:rPr lang="it-IT" sz="1800" b="1" u="none" strike="noStrike" dirty="0">
                <a:solidFill>
                  <a:srgbClr val="0F6FC6"/>
                </a:solidFill>
                <a:effectLst/>
                <a:latin typeface="Calibri" panose="020F0502020204030204" pitchFamily="34" charset="0"/>
                <a:ea typeface="Calibri" panose="020F0502020204030204" pitchFamily="34" charset="0"/>
                <a:cs typeface="Cambria" panose="02040503050406030204" pitchFamily="18" charset="0"/>
              </a:rPr>
              <a:t>Analisi descrittiva </a:t>
            </a:r>
            <a:r>
              <a:rPr lang="it-IT" sz="1800" b="1" u="none" strike="noStrike" dirty="0" err="1">
                <a:solidFill>
                  <a:srgbClr val="0F6FC6"/>
                </a:solidFill>
                <a:effectLst/>
                <a:latin typeface="Calibri" panose="020F0502020204030204" pitchFamily="34" charset="0"/>
                <a:ea typeface="Calibri" panose="020F0502020204030204" pitchFamily="34" charset="0"/>
                <a:cs typeface="Cambria" panose="02040503050406030204" pitchFamily="18" charset="0"/>
              </a:rPr>
              <a:t>univariata</a:t>
            </a: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endParaRPr lang="it-IT" dirty="0"/>
          </a:p>
        </p:txBody>
      </p:sp>
      <p:sp>
        <p:nvSpPr>
          <p:cNvPr id="3" name="Segnaposto contenuto 2">
            <a:extLst>
              <a:ext uri="{FF2B5EF4-FFF2-40B4-BE49-F238E27FC236}">
                <a16:creationId xmlns:a16="http://schemas.microsoft.com/office/drawing/2014/main" id="{55896D47-C94D-A75B-5C99-09BE0E50B4E1}"/>
              </a:ext>
            </a:extLst>
          </p:cNvPr>
          <p:cNvSpPr>
            <a:spLocks noGrp="1"/>
          </p:cNvSpPr>
          <p:nvPr>
            <p:ph idx="1"/>
          </p:nvPr>
        </p:nvSpPr>
        <p:spPr/>
        <p:txBody>
          <a:bodyPr>
            <a:normAutofit/>
          </a:bodyPr>
          <a:lstStyle/>
          <a:p>
            <a:pPr marL="0" indent="0" algn="just">
              <a:buNone/>
            </a:pPr>
            <a:r>
              <a:rPr lang="it-IT" sz="1200" dirty="0">
                <a:solidFill>
                  <a:srgbClr val="000000"/>
                </a:solidFill>
                <a:latin typeface="Calibri" panose="020F0502020204030204" pitchFamily="34" charset="0"/>
              </a:rPr>
              <a:t>Osservo che media e mediana non coincidono nei vari </a:t>
            </a:r>
            <a:r>
              <a:rPr lang="it-IT" sz="1200" dirty="0" err="1">
                <a:solidFill>
                  <a:srgbClr val="000000"/>
                </a:solidFill>
                <a:latin typeface="Calibri" panose="020F0502020204030204" pitchFamily="34" charset="0"/>
              </a:rPr>
              <a:t>summary</a:t>
            </a:r>
            <a:r>
              <a:rPr lang="it-IT" sz="1200" dirty="0">
                <a:solidFill>
                  <a:srgbClr val="000000"/>
                </a:solidFill>
                <a:latin typeface="Calibri" panose="020F0502020204030204" pitchFamily="34" charset="0"/>
              </a:rPr>
              <a:t> quindi realizzo dei </a:t>
            </a:r>
            <a:r>
              <a:rPr lang="it-IT" sz="1200" dirty="0" err="1">
                <a:solidFill>
                  <a:srgbClr val="000000"/>
                </a:solidFill>
                <a:latin typeface="Calibri" panose="020F0502020204030204" pitchFamily="34" charset="0"/>
              </a:rPr>
              <a:t>boxplot</a:t>
            </a:r>
            <a:endParaRPr lang="it-IT" sz="1200" dirty="0">
              <a:solidFill>
                <a:srgbClr val="000000"/>
              </a:solidFill>
              <a:latin typeface="Calibri" panose="020F0502020204030204" pitchFamily="34" charset="0"/>
            </a:endParaRPr>
          </a:p>
          <a:p>
            <a:pPr marL="0" indent="0" algn="just">
              <a:buNone/>
            </a:pPr>
            <a:r>
              <a:rPr lang="it-IT" sz="1200" dirty="0">
                <a:solidFill>
                  <a:srgbClr val="000000"/>
                </a:solidFill>
                <a:latin typeface="Calibri" panose="020F0502020204030204" pitchFamily="34" charset="0"/>
              </a:rPr>
              <a:t>par(</a:t>
            </a:r>
            <a:r>
              <a:rPr lang="it-IT" sz="1200" dirty="0" err="1">
                <a:solidFill>
                  <a:srgbClr val="000000"/>
                </a:solidFill>
                <a:latin typeface="Calibri" panose="020F0502020204030204" pitchFamily="34" charset="0"/>
              </a:rPr>
              <a:t>mfrow</a:t>
            </a:r>
            <a:r>
              <a:rPr lang="it-IT" sz="1200" dirty="0">
                <a:solidFill>
                  <a:srgbClr val="000000"/>
                </a:solidFill>
                <a:latin typeface="Calibri" panose="020F0502020204030204" pitchFamily="34" charset="0"/>
              </a:rPr>
              <a:t>=c(1,3))</a:t>
            </a:r>
          </a:p>
          <a:p>
            <a:pPr marL="0" indent="0" algn="just">
              <a:buNone/>
            </a:pPr>
            <a:r>
              <a:rPr lang="it-IT" sz="1200" dirty="0" err="1">
                <a:solidFill>
                  <a:srgbClr val="000000"/>
                </a:solidFill>
                <a:latin typeface="Calibri" panose="020F0502020204030204" pitchFamily="34" charset="0"/>
              </a:rPr>
              <a:t>boxplot</a:t>
            </a:r>
            <a:r>
              <a:rPr lang="it-IT" sz="1200" dirty="0">
                <a:solidFill>
                  <a:srgbClr val="000000"/>
                </a:solidFill>
                <a:latin typeface="Calibri" panose="020F0502020204030204" pitchFamily="34" charset="0"/>
              </a:rPr>
              <a:t>(</a:t>
            </a:r>
            <a:r>
              <a:rPr lang="it-IT" sz="1200" dirty="0" err="1">
                <a:solidFill>
                  <a:srgbClr val="000000"/>
                </a:solidFill>
                <a:latin typeface="Calibri" panose="020F0502020204030204" pitchFamily="34" charset="0"/>
              </a:rPr>
              <a:t>Fatturato$Importo</a:t>
            </a:r>
            <a:r>
              <a:rPr lang="it-IT" sz="1200" dirty="0">
                <a:solidFill>
                  <a:srgbClr val="000000"/>
                </a:solidFill>
                <a:latin typeface="Calibri" panose="020F0502020204030204" pitchFamily="34" charset="0"/>
              </a:rPr>
              <a:t>, </a:t>
            </a:r>
            <a:r>
              <a:rPr lang="it-IT" sz="1200" dirty="0" err="1">
                <a:solidFill>
                  <a:srgbClr val="000000"/>
                </a:solidFill>
                <a:latin typeface="Calibri" panose="020F0502020204030204" pitchFamily="34" charset="0"/>
              </a:rPr>
              <a:t>main</a:t>
            </a:r>
            <a:r>
              <a:rPr lang="it-IT" sz="1200" dirty="0">
                <a:solidFill>
                  <a:srgbClr val="000000"/>
                </a:solidFill>
                <a:latin typeface="Calibri" panose="020F0502020204030204" pitchFamily="34" charset="0"/>
              </a:rPr>
              <a:t>="Importo")</a:t>
            </a:r>
          </a:p>
          <a:p>
            <a:pPr marL="0" indent="0" algn="just">
              <a:buNone/>
            </a:pPr>
            <a:r>
              <a:rPr lang="it-IT" sz="1200" dirty="0" err="1">
                <a:solidFill>
                  <a:srgbClr val="000000"/>
                </a:solidFill>
                <a:latin typeface="Calibri" panose="020F0502020204030204" pitchFamily="34" charset="0"/>
              </a:rPr>
              <a:t>boxplot</a:t>
            </a:r>
            <a:r>
              <a:rPr lang="it-IT" sz="1200" dirty="0">
                <a:solidFill>
                  <a:srgbClr val="000000"/>
                </a:solidFill>
                <a:latin typeface="Calibri" panose="020F0502020204030204" pitchFamily="34" charset="0"/>
              </a:rPr>
              <a:t>(</a:t>
            </a:r>
            <a:r>
              <a:rPr lang="it-IT" sz="1200" dirty="0" err="1">
                <a:solidFill>
                  <a:srgbClr val="000000"/>
                </a:solidFill>
                <a:latin typeface="Calibri" panose="020F0502020204030204" pitchFamily="34" charset="0"/>
              </a:rPr>
              <a:t>Fatturato$Prezzo</a:t>
            </a:r>
            <a:r>
              <a:rPr lang="it-IT" sz="1200" dirty="0">
                <a:solidFill>
                  <a:srgbClr val="000000"/>
                </a:solidFill>
                <a:latin typeface="Calibri" panose="020F0502020204030204" pitchFamily="34" charset="0"/>
              </a:rPr>
              <a:t>, </a:t>
            </a:r>
            <a:r>
              <a:rPr lang="it-IT" sz="1200" dirty="0" err="1">
                <a:solidFill>
                  <a:srgbClr val="000000"/>
                </a:solidFill>
                <a:latin typeface="Calibri" panose="020F0502020204030204" pitchFamily="34" charset="0"/>
              </a:rPr>
              <a:t>main</a:t>
            </a:r>
            <a:r>
              <a:rPr lang="it-IT" sz="1200" dirty="0">
                <a:solidFill>
                  <a:srgbClr val="000000"/>
                </a:solidFill>
                <a:latin typeface="Calibri" panose="020F0502020204030204" pitchFamily="34" charset="0"/>
              </a:rPr>
              <a:t>="Prezzo")</a:t>
            </a:r>
          </a:p>
          <a:p>
            <a:pPr marL="0" indent="0" algn="just">
              <a:buNone/>
            </a:pPr>
            <a:r>
              <a:rPr lang="it-IT" sz="1200" dirty="0" err="1">
                <a:solidFill>
                  <a:srgbClr val="000000"/>
                </a:solidFill>
                <a:latin typeface="Calibri" panose="020F0502020204030204" pitchFamily="34" charset="0"/>
              </a:rPr>
              <a:t>boxplot</a:t>
            </a:r>
            <a:r>
              <a:rPr lang="it-IT" sz="1200" dirty="0">
                <a:solidFill>
                  <a:srgbClr val="000000"/>
                </a:solidFill>
                <a:latin typeface="Calibri" panose="020F0502020204030204" pitchFamily="34" charset="0"/>
              </a:rPr>
              <a:t>(</a:t>
            </a:r>
            <a:r>
              <a:rPr lang="it-IT" sz="1200" dirty="0" err="1">
                <a:solidFill>
                  <a:srgbClr val="000000"/>
                </a:solidFill>
                <a:latin typeface="Calibri" panose="020F0502020204030204" pitchFamily="34" charset="0"/>
              </a:rPr>
              <a:t>Fatturato$Q.tà</a:t>
            </a:r>
            <a:r>
              <a:rPr lang="it-IT" sz="1200" dirty="0">
                <a:solidFill>
                  <a:srgbClr val="000000"/>
                </a:solidFill>
                <a:latin typeface="Calibri" panose="020F0502020204030204" pitchFamily="34" charset="0"/>
              </a:rPr>
              <a:t>, </a:t>
            </a:r>
            <a:r>
              <a:rPr lang="it-IT" sz="1200" dirty="0" err="1">
                <a:solidFill>
                  <a:srgbClr val="000000"/>
                </a:solidFill>
                <a:latin typeface="Calibri" panose="020F0502020204030204" pitchFamily="34" charset="0"/>
              </a:rPr>
              <a:t>main</a:t>
            </a:r>
            <a:r>
              <a:rPr lang="it-IT" sz="1200" dirty="0">
                <a:solidFill>
                  <a:srgbClr val="000000"/>
                </a:solidFill>
                <a:latin typeface="Calibri" panose="020F0502020204030204" pitchFamily="34" charset="0"/>
              </a:rPr>
              <a:t>="Q.tà")</a:t>
            </a:r>
          </a:p>
          <a:p>
            <a:pPr marL="0" indent="0" algn="just">
              <a:buNone/>
            </a:pPr>
            <a:endParaRPr lang="it-IT" sz="1200" dirty="0">
              <a:solidFill>
                <a:srgbClr val="000000"/>
              </a:solidFill>
              <a:latin typeface="Calibri" panose="020F0502020204030204" pitchFamily="34" charset="0"/>
            </a:endParaRPr>
          </a:p>
          <a:p>
            <a:pPr marL="0" indent="0" algn="just">
              <a:buNone/>
            </a:pPr>
            <a:endParaRPr lang="it-IT" sz="1200" dirty="0">
              <a:solidFill>
                <a:srgbClr val="000000"/>
              </a:solidFill>
              <a:latin typeface="Calibri" panose="020F0502020204030204" pitchFamily="34" charset="0"/>
            </a:endParaRPr>
          </a:p>
          <a:p>
            <a:pPr marL="0" indent="0" algn="just">
              <a:buNone/>
            </a:pPr>
            <a:endParaRPr lang="it-IT" sz="1200" dirty="0">
              <a:solidFill>
                <a:srgbClr val="000000"/>
              </a:solidFill>
              <a:latin typeface="Calibri" panose="020F0502020204030204" pitchFamily="34" charset="0"/>
            </a:endParaRPr>
          </a:p>
          <a:p>
            <a:pPr marL="0" indent="0" algn="just">
              <a:buNone/>
            </a:pPr>
            <a:endParaRPr lang="it-IT" sz="1200" dirty="0">
              <a:solidFill>
                <a:srgbClr val="000000"/>
              </a:solidFill>
              <a:latin typeface="Calibri" panose="020F0502020204030204" pitchFamily="34" charset="0"/>
            </a:endParaRPr>
          </a:p>
          <a:p>
            <a:pPr marL="0" indent="0" algn="just">
              <a:buNone/>
            </a:pPr>
            <a:endParaRPr lang="it-IT" sz="1200" dirty="0">
              <a:solidFill>
                <a:srgbClr val="000000"/>
              </a:solidFill>
              <a:latin typeface="Calibri" panose="020F0502020204030204" pitchFamily="34" charset="0"/>
            </a:endParaRPr>
          </a:p>
          <a:p>
            <a:pPr marL="0" indent="0" algn="just">
              <a:buNone/>
            </a:pPr>
            <a:endParaRPr lang="it-IT" sz="1200" dirty="0">
              <a:solidFill>
                <a:srgbClr val="000000"/>
              </a:solidFill>
              <a:latin typeface="Calibri" panose="020F0502020204030204" pitchFamily="34" charset="0"/>
            </a:endParaRPr>
          </a:p>
          <a:p>
            <a:pPr marL="0" indent="0" algn="just">
              <a:buNone/>
            </a:pPr>
            <a:endParaRPr lang="it-IT" sz="1200" dirty="0">
              <a:solidFill>
                <a:srgbClr val="000000"/>
              </a:solidFill>
              <a:latin typeface="Calibri" panose="020F0502020204030204" pitchFamily="34" charset="0"/>
            </a:endParaRPr>
          </a:p>
          <a:p>
            <a:pPr marL="0" indent="0" algn="just">
              <a:buNone/>
            </a:pPr>
            <a:endParaRPr lang="it-IT" sz="1200" dirty="0">
              <a:solidFill>
                <a:srgbClr val="000000"/>
              </a:solidFill>
              <a:latin typeface="Calibri" panose="020F0502020204030204" pitchFamily="34" charset="0"/>
            </a:endParaRPr>
          </a:p>
          <a:p>
            <a:pPr marL="0" indent="0" algn="just">
              <a:buNone/>
            </a:pPr>
            <a:endParaRPr lang="it-IT" sz="1200" dirty="0">
              <a:solidFill>
                <a:srgbClr val="000000"/>
              </a:solidFill>
              <a:latin typeface="Calibri" panose="020F0502020204030204" pitchFamily="34" charset="0"/>
            </a:endParaRPr>
          </a:p>
          <a:p>
            <a:pPr marL="0" indent="0" algn="just">
              <a:buNone/>
            </a:pPr>
            <a:endParaRPr lang="it-IT" sz="1200" dirty="0">
              <a:solidFill>
                <a:srgbClr val="000000"/>
              </a:solidFill>
              <a:latin typeface="Calibri" panose="020F0502020204030204" pitchFamily="34" charset="0"/>
            </a:endParaRPr>
          </a:p>
          <a:p>
            <a:pPr marL="0" indent="0" algn="just">
              <a:buNone/>
            </a:pPr>
            <a:endParaRPr lang="it-IT" sz="1200" dirty="0">
              <a:solidFill>
                <a:srgbClr val="000000"/>
              </a:solidFill>
              <a:latin typeface="Calibri" panose="020F0502020204030204" pitchFamily="34" charset="0"/>
            </a:endParaRPr>
          </a:p>
        </p:txBody>
      </p:sp>
      <p:pic>
        <p:nvPicPr>
          <p:cNvPr id="4" name="Immagine 3">
            <a:extLst>
              <a:ext uri="{FF2B5EF4-FFF2-40B4-BE49-F238E27FC236}">
                <a16:creationId xmlns:a16="http://schemas.microsoft.com/office/drawing/2014/main" id="{F80B597B-9A9B-ED96-B68B-7B4F6DDC02BA}"/>
              </a:ext>
            </a:extLst>
          </p:cNvPr>
          <p:cNvPicPr>
            <a:picLocks noChangeAspect="1"/>
          </p:cNvPicPr>
          <p:nvPr/>
        </p:nvPicPr>
        <p:blipFill>
          <a:blip r:embed="rId2"/>
          <a:stretch>
            <a:fillRect/>
          </a:stretch>
        </p:blipFill>
        <p:spPr>
          <a:xfrm>
            <a:off x="6497584" y="2048813"/>
            <a:ext cx="4572396" cy="3676207"/>
          </a:xfrm>
          <a:prstGeom prst="rect">
            <a:avLst/>
          </a:prstGeom>
        </p:spPr>
      </p:pic>
      <p:sp>
        <p:nvSpPr>
          <p:cNvPr id="5" name="Rectangle 1">
            <a:extLst>
              <a:ext uri="{FF2B5EF4-FFF2-40B4-BE49-F238E27FC236}">
                <a16:creationId xmlns:a16="http://schemas.microsoft.com/office/drawing/2014/main" id="{C230810F-92BE-A774-548C-F47C5A0038A7}"/>
              </a:ext>
            </a:extLst>
          </p:cNvPr>
          <p:cNvSpPr>
            <a:spLocks noChangeArrowheads="1"/>
          </p:cNvSpPr>
          <p:nvPr/>
        </p:nvSpPr>
        <p:spPr bwMode="auto">
          <a:xfrm>
            <a:off x="3953932" y="4657535"/>
            <a:ext cx="2142068"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I </a:t>
            </a:r>
            <a:r>
              <a:rPr kumimoji="0" lang="it-IT" altLang="it-IT" sz="1200" b="0" i="0" u="none" strike="noStrike" cap="none" normalizeH="0" baseline="0" dirty="0" err="1">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Boxplot</a:t>
            </a:r>
            <a:r>
              <a:rPr kumimoji="0" lang="it-IT" altLang="it-IT" sz="1200" b="0" i="0" u="none" strike="noStrike" cap="none" normalizeH="0" baseline="0" dirty="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 evidenziano l’asimmetria della distribuzione delle variabili.</a:t>
            </a:r>
            <a:r>
              <a:rPr kumimoji="0" lang="it-IT" altLang="it-IT" sz="700" b="0" i="0" u="none" strike="noStrike" cap="none" normalizeH="0" baseline="0" dirty="0">
                <a:ln>
                  <a:noFill/>
                </a:ln>
                <a:solidFill>
                  <a:schemeClr val="tx1"/>
                </a:solidFill>
                <a:effectLst/>
              </a:rPr>
              <a:t> </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7719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17AB95-B58E-7F13-D6C6-648B5EF57D2A}"/>
              </a:ext>
            </a:extLst>
          </p:cNvPr>
          <p:cNvSpPr>
            <a:spLocks noGrp="1"/>
          </p:cNvSpPr>
          <p:nvPr>
            <p:ph type="title"/>
          </p:nvPr>
        </p:nvSpPr>
        <p:spPr/>
        <p:txBody>
          <a:bodyPr/>
          <a:lstStyle/>
          <a:p>
            <a: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t>ANALISI DEL DATASET</a:t>
            </a: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r>
              <a:rPr lang="it-IT" sz="1800" b="1" u="none" strike="noStrike" dirty="0">
                <a:solidFill>
                  <a:srgbClr val="0F6FC6"/>
                </a:solidFill>
                <a:effectLst/>
                <a:latin typeface="Calibri" panose="020F0502020204030204" pitchFamily="34" charset="0"/>
                <a:ea typeface="Calibri" panose="020F0502020204030204" pitchFamily="34" charset="0"/>
                <a:cs typeface="Cambria" panose="02040503050406030204" pitchFamily="18" charset="0"/>
              </a:rPr>
              <a:t>Analisi descrittiva </a:t>
            </a:r>
            <a:r>
              <a:rPr lang="it-IT" sz="1800" b="1" u="none" strike="noStrike" dirty="0" err="1">
                <a:solidFill>
                  <a:srgbClr val="0F6FC6"/>
                </a:solidFill>
                <a:effectLst/>
                <a:latin typeface="Calibri" panose="020F0502020204030204" pitchFamily="34" charset="0"/>
                <a:ea typeface="Calibri" panose="020F0502020204030204" pitchFamily="34" charset="0"/>
                <a:cs typeface="Cambria" panose="02040503050406030204" pitchFamily="18" charset="0"/>
              </a:rPr>
              <a:t>univariata</a:t>
            </a: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endParaRPr lang="it-IT" dirty="0"/>
          </a:p>
        </p:txBody>
      </p:sp>
      <p:sp>
        <p:nvSpPr>
          <p:cNvPr id="3" name="Segnaposto contenuto 2">
            <a:extLst>
              <a:ext uri="{FF2B5EF4-FFF2-40B4-BE49-F238E27FC236}">
                <a16:creationId xmlns:a16="http://schemas.microsoft.com/office/drawing/2014/main" id="{55896D47-C94D-A75B-5C99-09BE0E50B4E1}"/>
              </a:ext>
            </a:extLst>
          </p:cNvPr>
          <p:cNvSpPr>
            <a:spLocks noGrp="1"/>
          </p:cNvSpPr>
          <p:nvPr>
            <p:ph idx="1"/>
          </p:nvPr>
        </p:nvSpPr>
        <p:spPr/>
        <p:txBody>
          <a:bodyPr>
            <a:normAutofit/>
          </a:bodyPr>
          <a:lstStyle/>
          <a:p>
            <a:pPr marL="0" indent="0" algn="just">
              <a:buNone/>
            </a:pPr>
            <a:r>
              <a:rPr lang="it-IT" sz="1200" dirty="0">
                <a:solidFill>
                  <a:srgbClr val="000000"/>
                </a:solidFill>
                <a:latin typeface="Calibri" panose="020F0502020204030204" pitchFamily="34" charset="0"/>
              </a:rPr>
              <a:t>Studio la distribuzione della variabili quantitative Q.tà e Fatturato:</a:t>
            </a:r>
          </a:p>
          <a:p>
            <a:pPr marL="0" indent="0" algn="just">
              <a:buNone/>
            </a:pPr>
            <a:r>
              <a:rPr lang="it-IT" sz="1200" dirty="0">
                <a:solidFill>
                  <a:srgbClr val="000000"/>
                </a:solidFill>
                <a:latin typeface="Calibri" panose="020F0502020204030204" pitchFamily="34" charset="0"/>
              </a:rPr>
              <a:t>par(</a:t>
            </a:r>
            <a:r>
              <a:rPr lang="it-IT" sz="1200" dirty="0" err="1">
                <a:solidFill>
                  <a:srgbClr val="000000"/>
                </a:solidFill>
                <a:latin typeface="Calibri" panose="020F0502020204030204" pitchFamily="34" charset="0"/>
              </a:rPr>
              <a:t>mfrow</a:t>
            </a:r>
            <a:r>
              <a:rPr lang="it-IT" sz="1200" dirty="0">
                <a:solidFill>
                  <a:srgbClr val="000000"/>
                </a:solidFill>
                <a:latin typeface="Calibri" panose="020F0502020204030204" pitchFamily="34" charset="0"/>
              </a:rPr>
              <a:t>=c(1,3))</a:t>
            </a:r>
          </a:p>
          <a:p>
            <a:pPr marL="0" indent="0" algn="just">
              <a:buNone/>
            </a:pPr>
            <a:r>
              <a:rPr lang="it-IT" sz="1200" dirty="0" err="1">
                <a:solidFill>
                  <a:srgbClr val="000000"/>
                </a:solidFill>
                <a:latin typeface="Calibri" panose="020F0502020204030204" pitchFamily="34" charset="0"/>
              </a:rPr>
              <a:t>hist</a:t>
            </a:r>
            <a:r>
              <a:rPr lang="it-IT" sz="1200" dirty="0">
                <a:solidFill>
                  <a:srgbClr val="000000"/>
                </a:solidFill>
                <a:latin typeface="Calibri" panose="020F0502020204030204" pitchFamily="34" charset="0"/>
              </a:rPr>
              <a:t>(</a:t>
            </a:r>
            <a:r>
              <a:rPr lang="it-IT" sz="1200" dirty="0" err="1">
                <a:solidFill>
                  <a:srgbClr val="000000"/>
                </a:solidFill>
                <a:latin typeface="Calibri" panose="020F0502020204030204" pitchFamily="34" charset="0"/>
              </a:rPr>
              <a:t>Fatturato$Q.tà</a:t>
            </a:r>
            <a:r>
              <a:rPr lang="it-IT" sz="1200" dirty="0">
                <a:solidFill>
                  <a:srgbClr val="000000"/>
                </a:solidFill>
                <a:latin typeface="Calibri" panose="020F0502020204030204" pitchFamily="34" charset="0"/>
              </a:rPr>
              <a:t>)</a:t>
            </a:r>
          </a:p>
          <a:p>
            <a:pPr marL="0" indent="0" algn="just">
              <a:buNone/>
            </a:pPr>
            <a:r>
              <a:rPr lang="it-IT" sz="1200" dirty="0">
                <a:solidFill>
                  <a:srgbClr val="000000"/>
                </a:solidFill>
                <a:latin typeface="Calibri" panose="020F0502020204030204" pitchFamily="34" charset="0"/>
              </a:rPr>
              <a:t>plot(</a:t>
            </a:r>
            <a:r>
              <a:rPr lang="it-IT" sz="1200" dirty="0" err="1">
                <a:solidFill>
                  <a:srgbClr val="000000"/>
                </a:solidFill>
                <a:latin typeface="Calibri" panose="020F0502020204030204" pitchFamily="34" charset="0"/>
              </a:rPr>
              <a:t>density</a:t>
            </a:r>
            <a:r>
              <a:rPr lang="it-IT" sz="1200" dirty="0">
                <a:solidFill>
                  <a:srgbClr val="000000"/>
                </a:solidFill>
                <a:latin typeface="Calibri" panose="020F0502020204030204" pitchFamily="34" charset="0"/>
              </a:rPr>
              <a:t>(</a:t>
            </a:r>
            <a:r>
              <a:rPr lang="it-IT" sz="1200" dirty="0" err="1">
                <a:solidFill>
                  <a:srgbClr val="000000"/>
                </a:solidFill>
                <a:latin typeface="Calibri" panose="020F0502020204030204" pitchFamily="34" charset="0"/>
              </a:rPr>
              <a:t>Fatturato$Q.tà</a:t>
            </a:r>
            <a:r>
              <a:rPr lang="it-IT" sz="1200" dirty="0">
                <a:solidFill>
                  <a:srgbClr val="000000"/>
                </a:solidFill>
                <a:latin typeface="Calibri" panose="020F0502020204030204" pitchFamily="34" charset="0"/>
              </a:rPr>
              <a:t>))</a:t>
            </a:r>
          </a:p>
          <a:p>
            <a:pPr marL="0" indent="0" algn="just">
              <a:buNone/>
            </a:pPr>
            <a:r>
              <a:rPr lang="it-IT" sz="1200" dirty="0" err="1">
                <a:solidFill>
                  <a:srgbClr val="000000"/>
                </a:solidFill>
                <a:latin typeface="Calibri" panose="020F0502020204030204" pitchFamily="34" charset="0"/>
              </a:rPr>
              <a:t>hist</a:t>
            </a:r>
            <a:r>
              <a:rPr lang="it-IT" sz="1200" dirty="0">
                <a:solidFill>
                  <a:srgbClr val="000000"/>
                </a:solidFill>
                <a:latin typeface="Calibri" panose="020F0502020204030204" pitchFamily="34" charset="0"/>
              </a:rPr>
              <a:t>(</a:t>
            </a:r>
            <a:r>
              <a:rPr lang="it-IT" sz="1200" dirty="0" err="1">
                <a:solidFill>
                  <a:srgbClr val="000000"/>
                </a:solidFill>
                <a:latin typeface="Calibri" panose="020F0502020204030204" pitchFamily="34" charset="0"/>
              </a:rPr>
              <a:t>Fatturato$Q.tà,freq</a:t>
            </a:r>
            <a:r>
              <a:rPr lang="it-IT" sz="1200" dirty="0">
                <a:solidFill>
                  <a:srgbClr val="000000"/>
                </a:solidFill>
                <a:latin typeface="Calibri" panose="020F0502020204030204" pitchFamily="34" charset="0"/>
              </a:rPr>
              <a:t>=</a:t>
            </a:r>
            <a:r>
              <a:rPr lang="it-IT" sz="1200" dirty="0" err="1">
                <a:solidFill>
                  <a:srgbClr val="000000"/>
                </a:solidFill>
                <a:latin typeface="Calibri" panose="020F0502020204030204" pitchFamily="34" charset="0"/>
              </a:rPr>
              <a:t>F,add</a:t>
            </a:r>
            <a:r>
              <a:rPr lang="it-IT" sz="1200" dirty="0">
                <a:solidFill>
                  <a:srgbClr val="000000"/>
                </a:solidFill>
                <a:latin typeface="Calibri" panose="020F0502020204030204" pitchFamily="34" charset="0"/>
              </a:rPr>
              <a:t>=T)</a:t>
            </a:r>
          </a:p>
          <a:p>
            <a:pPr marL="0" indent="0" algn="just">
              <a:buNone/>
            </a:pPr>
            <a:r>
              <a:rPr lang="it-IT" sz="1200" dirty="0" err="1">
                <a:solidFill>
                  <a:srgbClr val="000000"/>
                </a:solidFill>
                <a:latin typeface="Calibri" panose="020F0502020204030204" pitchFamily="34" charset="0"/>
              </a:rPr>
              <a:t>qqnorm</a:t>
            </a:r>
            <a:r>
              <a:rPr lang="it-IT" sz="1200" dirty="0">
                <a:solidFill>
                  <a:srgbClr val="000000"/>
                </a:solidFill>
                <a:latin typeface="Calibri" panose="020F0502020204030204" pitchFamily="34" charset="0"/>
              </a:rPr>
              <a:t>(</a:t>
            </a:r>
            <a:r>
              <a:rPr lang="it-IT" sz="1200" dirty="0" err="1">
                <a:solidFill>
                  <a:srgbClr val="000000"/>
                </a:solidFill>
                <a:latin typeface="Calibri" panose="020F0502020204030204" pitchFamily="34" charset="0"/>
              </a:rPr>
              <a:t>Fatturato$Q.tà</a:t>
            </a:r>
            <a:r>
              <a:rPr lang="it-IT" sz="1200" dirty="0">
                <a:solidFill>
                  <a:srgbClr val="000000"/>
                </a:solidFill>
                <a:latin typeface="Calibri" panose="020F0502020204030204" pitchFamily="34" charset="0"/>
              </a:rPr>
              <a:t>)</a:t>
            </a:r>
          </a:p>
          <a:p>
            <a:pPr marL="0" indent="0" algn="just">
              <a:buNone/>
            </a:pPr>
            <a:r>
              <a:rPr lang="it-IT" sz="1200" dirty="0" err="1">
                <a:solidFill>
                  <a:srgbClr val="000000"/>
                </a:solidFill>
                <a:latin typeface="Calibri" panose="020F0502020204030204" pitchFamily="34" charset="0"/>
              </a:rPr>
              <a:t>shapiro.test</a:t>
            </a:r>
            <a:r>
              <a:rPr lang="it-IT" sz="1200" dirty="0">
                <a:solidFill>
                  <a:srgbClr val="000000"/>
                </a:solidFill>
                <a:latin typeface="Calibri" panose="020F0502020204030204" pitchFamily="34" charset="0"/>
              </a:rPr>
              <a:t>(</a:t>
            </a:r>
            <a:r>
              <a:rPr lang="it-IT" sz="1200" dirty="0" err="1">
                <a:solidFill>
                  <a:srgbClr val="000000"/>
                </a:solidFill>
                <a:latin typeface="Calibri" panose="020F0502020204030204" pitchFamily="34" charset="0"/>
              </a:rPr>
              <a:t>Fatturato$Q.tà</a:t>
            </a:r>
            <a:r>
              <a:rPr lang="it-IT" sz="1200" dirty="0">
                <a:solidFill>
                  <a:srgbClr val="000000"/>
                </a:solidFill>
                <a:latin typeface="Calibri" panose="020F0502020204030204" pitchFamily="34" charset="0"/>
              </a:rPr>
              <a:t>)</a:t>
            </a:r>
          </a:p>
          <a:p>
            <a:pPr marL="0" indent="0" algn="just">
              <a:buNone/>
            </a:pPr>
            <a:endParaRPr lang="it-IT" sz="1200" dirty="0">
              <a:solidFill>
                <a:srgbClr val="000000"/>
              </a:solidFill>
              <a:latin typeface="Calibri" panose="020F0502020204030204" pitchFamily="34" charset="0"/>
            </a:endParaRPr>
          </a:p>
          <a:p>
            <a:pPr marL="0" indent="0" algn="just">
              <a:buNone/>
            </a:pPr>
            <a:endParaRPr lang="it-IT" sz="1200" dirty="0">
              <a:solidFill>
                <a:srgbClr val="000000"/>
              </a:solidFill>
              <a:latin typeface="Calibri" panose="020F0502020204030204" pitchFamily="34" charset="0"/>
            </a:endParaRPr>
          </a:p>
          <a:p>
            <a:pPr marL="0" indent="0" algn="just">
              <a:buNone/>
            </a:pPr>
            <a:endParaRPr lang="it-IT" sz="1200" dirty="0">
              <a:solidFill>
                <a:srgbClr val="000000"/>
              </a:solidFill>
              <a:latin typeface="Calibri" panose="020F0502020204030204" pitchFamily="34" charset="0"/>
            </a:endParaRPr>
          </a:p>
          <a:p>
            <a:pPr marL="0" indent="0" algn="just">
              <a:buNone/>
            </a:pPr>
            <a:endParaRPr lang="it-IT" sz="1200" dirty="0">
              <a:solidFill>
                <a:srgbClr val="000000"/>
              </a:solidFill>
              <a:latin typeface="Calibri" panose="020F0502020204030204" pitchFamily="34" charset="0"/>
            </a:endParaRPr>
          </a:p>
          <a:p>
            <a:pPr marL="0" indent="0" algn="just">
              <a:buNone/>
            </a:pPr>
            <a:endParaRPr lang="it-IT" sz="1200" dirty="0">
              <a:solidFill>
                <a:srgbClr val="000000"/>
              </a:solidFill>
              <a:latin typeface="Calibri" panose="020F0502020204030204" pitchFamily="34" charset="0"/>
            </a:endParaRPr>
          </a:p>
          <a:p>
            <a:pPr marL="0" indent="0" algn="just">
              <a:buNone/>
            </a:pPr>
            <a:endParaRPr lang="it-IT" sz="1200" dirty="0">
              <a:solidFill>
                <a:srgbClr val="000000"/>
              </a:solidFill>
              <a:latin typeface="Calibri" panose="020F0502020204030204" pitchFamily="34" charset="0"/>
            </a:endParaRPr>
          </a:p>
          <a:p>
            <a:pPr marL="0" indent="0" algn="just">
              <a:buNone/>
            </a:pPr>
            <a:endParaRPr lang="it-IT" sz="1200" dirty="0">
              <a:solidFill>
                <a:srgbClr val="000000"/>
              </a:solidFill>
              <a:latin typeface="Calibri" panose="020F0502020204030204" pitchFamily="34" charset="0"/>
            </a:endParaRPr>
          </a:p>
          <a:p>
            <a:pPr marL="0" indent="0" algn="just">
              <a:buNone/>
            </a:pPr>
            <a:endParaRPr lang="it-IT" sz="1200" dirty="0">
              <a:solidFill>
                <a:srgbClr val="000000"/>
              </a:solidFill>
              <a:latin typeface="Calibri" panose="020F0502020204030204" pitchFamily="34" charset="0"/>
            </a:endParaRPr>
          </a:p>
          <a:p>
            <a:pPr marL="0" indent="0" algn="just">
              <a:buNone/>
            </a:pPr>
            <a:endParaRPr lang="it-IT" sz="1200" dirty="0">
              <a:solidFill>
                <a:srgbClr val="000000"/>
              </a:solidFill>
              <a:latin typeface="Calibri" panose="020F0502020204030204" pitchFamily="34" charset="0"/>
            </a:endParaRPr>
          </a:p>
          <a:p>
            <a:pPr marL="0" indent="0" algn="just">
              <a:buNone/>
            </a:pPr>
            <a:endParaRPr lang="it-IT" sz="1200" dirty="0">
              <a:solidFill>
                <a:srgbClr val="000000"/>
              </a:solidFill>
              <a:latin typeface="Calibri" panose="020F0502020204030204" pitchFamily="34" charset="0"/>
            </a:endParaRPr>
          </a:p>
        </p:txBody>
      </p:sp>
      <p:sp>
        <p:nvSpPr>
          <p:cNvPr id="5" name="Rectangle 1">
            <a:extLst>
              <a:ext uri="{FF2B5EF4-FFF2-40B4-BE49-F238E27FC236}">
                <a16:creationId xmlns:a16="http://schemas.microsoft.com/office/drawing/2014/main" id="{C230810F-92BE-A774-548C-F47C5A0038A7}"/>
              </a:ext>
            </a:extLst>
          </p:cNvPr>
          <p:cNvSpPr>
            <a:spLocks noChangeArrowheads="1"/>
          </p:cNvSpPr>
          <p:nvPr/>
        </p:nvSpPr>
        <p:spPr bwMode="auto">
          <a:xfrm>
            <a:off x="3953932" y="4657535"/>
            <a:ext cx="2142068"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I </a:t>
            </a:r>
            <a:r>
              <a:rPr kumimoji="0" lang="it-IT" altLang="it-IT" sz="1200" b="0" i="0" u="none" strike="noStrike" cap="none" normalizeH="0" baseline="0" dirty="0" err="1">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Boxplot</a:t>
            </a:r>
            <a:r>
              <a:rPr kumimoji="0" lang="it-IT" altLang="it-IT" sz="1200" b="0" i="0" u="none" strike="noStrike" cap="none" normalizeH="0" baseline="0" dirty="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 evidenziano l’asimmetria della distribuzione delle variabili.</a:t>
            </a:r>
            <a:r>
              <a:rPr kumimoji="0" lang="it-IT" altLang="it-IT" sz="700" b="0" i="0" u="none" strike="noStrike" cap="none" normalizeH="0" baseline="0" dirty="0">
                <a:ln>
                  <a:noFill/>
                </a:ln>
                <a:solidFill>
                  <a:schemeClr val="tx1"/>
                </a:solidFill>
                <a:effectLst/>
              </a:rPr>
              <a:t> </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pic>
        <p:nvPicPr>
          <p:cNvPr id="6" name="Immagine 5">
            <a:extLst>
              <a:ext uri="{FF2B5EF4-FFF2-40B4-BE49-F238E27FC236}">
                <a16:creationId xmlns:a16="http://schemas.microsoft.com/office/drawing/2014/main" id="{8F87615D-876B-2CF8-AB5A-961A075618B7}"/>
              </a:ext>
            </a:extLst>
          </p:cNvPr>
          <p:cNvPicPr>
            <a:picLocks noChangeAspect="1"/>
          </p:cNvPicPr>
          <p:nvPr/>
        </p:nvPicPr>
        <p:blipFill>
          <a:blip r:embed="rId2"/>
          <a:stretch>
            <a:fillRect/>
          </a:stretch>
        </p:blipFill>
        <p:spPr>
          <a:xfrm>
            <a:off x="6178157" y="1490513"/>
            <a:ext cx="5388774" cy="3894287"/>
          </a:xfrm>
          <a:prstGeom prst="rect">
            <a:avLst/>
          </a:prstGeom>
        </p:spPr>
      </p:pic>
    </p:spTree>
    <p:extLst>
      <p:ext uri="{BB962C8B-B14F-4D97-AF65-F5344CB8AC3E}">
        <p14:creationId xmlns:p14="http://schemas.microsoft.com/office/powerpoint/2010/main" val="693234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17AB95-B58E-7F13-D6C6-648B5EF57D2A}"/>
              </a:ext>
            </a:extLst>
          </p:cNvPr>
          <p:cNvSpPr>
            <a:spLocks noGrp="1"/>
          </p:cNvSpPr>
          <p:nvPr>
            <p:ph type="title"/>
          </p:nvPr>
        </p:nvSpPr>
        <p:spPr/>
        <p:txBody>
          <a:bodyPr/>
          <a:lstStyle/>
          <a:p>
            <a: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t>ANALISI DEL DATASET</a:t>
            </a: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r>
              <a:rPr lang="it-IT" sz="1800" b="1" u="none" strike="noStrike" dirty="0">
                <a:solidFill>
                  <a:srgbClr val="0F6FC6"/>
                </a:solidFill>
                <a:effectLst/>
                <a:latin typeface="Calibri" panose="020F0502020204030204" pitchFamily="34" charset="0"/>
                <a:ea typeface="Calibri" panose="020F0502020204030204" pitchFamily="34" charset="0"/>
                <a:cs typeface="Cambria" panose="02040503050406030204" pitchFamily="18" charset="0"/>
              </a:rPr>
              <a:t>Analisi descrittiva </a:t>
            </a:r>
            <a:r>
              <a:rPr lang="it-IT" sz="1800" b="1" u="none" strike="noStrike" dirty="0" err="1">
                <a:solidFill>
                  <a:srgbClr val="0F6FC6"/>
                </a:solidFill>
                <a:effectLst/>
                <a:latin typeface="Calibri" panose="020F0502020204030204" pitchFamily="34" charset="0"/>
                <a:ea typeface="Calibri" panose="020F0502020204030204" pitchFamily="34" charset="0"/>
                <a:cs typeface="Cambria" panose="02040503050406030204" pitchFamily="18" charset="0"/>
              </a:rPr>
              <a:t>univariata</a:t>
            </a:r>
            <a:br>
              <a:rPr lang="it-IT" sz="1800" b="1" u="none" strike="noStrike" kern="0" dirty="0">
                <a:solidFill>
                  <a:srgbClr val="0B5294"/>
                </a:solidFill>
                <a:effectLst/>
                <a:latin typeface="Cambria" panose="02040503050406030204" pitchFamily="18" charset="0"/>
                <a:ea typeface="Cambria" panose="02040503050406030204" pitchFamily="18" charset="0"/>
                <a:cs typeface="Cambria" panose="02040503050406030204" pitchFamily="18" charset="0"/>
              </a:rPr>
            </a:br>
            <a:endParaRPr lang="it-IT" dirty="0"/>
          </a:p>
        </p:txBody>
      </p:sp>
      <p:sp>
        <p:nvSpPr>
          <p:cNvPr id="3" name="Segnaposto contenuto 2">
            <a:extLst>
              <a:ext uri="{FF2B5EF4-FFF2-40B4-BE49-F238E27FC236}">
                <a16:creationId xmlns:a16="http://schemas.microsoft.com/office/drawing/2014/main" id="{55896D47-C94D-A75B-5C99-09BE0E50B4E1}"/>
              </a:ext>
            </a:extLst>
          </p:cNvPr>
          <p:cNvSpPr>
            <a:spLocks noGrp="1"/>
          </p:cNvSpPr>
          <p:nvPr>
            <p:ph idx="1"/>
          </p:nvPr>
        </p:nvSpPr>
        <p:spPr/>
        <p:txBody>
          <a:bodyPr>
            <a:normAutofit/>
          </a:bodyPr>
          <a:lstStyle/>
          <a:p>
            <a:pPr marL="0" indent="0" algn="just">
              <a:buNone/>
            </a:pPr>
            <a:r>
              <a:rPr lang="it-IT" sz="1200" dirty="0">
                <a:solidFill>
                  <a:srgbClr val="000000"/>
                </a:solidFill>
                <a:latin typeface="Calibri" panose="020F0502020204030204" pitchFamily="34" charset="0"/>
              </a:rPr>
              <a:t>par(</a:t>
            </a:r>
            <a:r>
              <a:rPr lang="it-IT" sz="1200" dirty="0" err="1">
                <a:solidFill>
                  <a:srgbClr val="000000"/>
                </a:solidFill>
                <a:latin typeface="Calibri" panose="020F0502020204030204" pitchFamily="34" charset="0"/>
              </a:rPr>
              <a:t>mfrow</a:t>
            </a:r>
            <a:r>
              <a:rPr lang="it-IT" sz="1200" dirty="0">
                <a:solidFill>
                  <a:srgbClr val="000000"/>
                </a:solidFill>
                <a:latin typeface="Calibri" panose="020F0502020204030204" pitchFamily="34" charset="0"/>
              </a:rPr>
              <a:t>=c(1,3))</a:t>
            </a:r>
          </a:p>
          <a:p>
            <a:pPr marL="0" indent="0" algn="just">
              <a:buNone/>
            </a:pPr>
            <a:r>
              <a:rPr lang="it-IT" sz="1200" dirty="0" err="1">
                <a:solidFill>
                  <a:srgbClr val="000000"/>
                </a:solidFill>
                <a:latin typeface="Calibri" panose="020F0502020204030204" pitchFamily="34" charset="0"/>
              </a:rPr>
              <a:t>hist</a:t>
            </a:r>
            <a:r>
              <a:rPr lang="it-IT" sz="1200" dirty="0">
                <a:solidFill>
                  <a:srgbClr val="000000"/>
                </a:solidFill>
                <a:latin typeface="Calibri" panose="020F0502020204030204" pitchFamily="34" charset="0"/>
              </a:rPr>
              <a:t>(</a:t>
            </a:r>
            <a:r>
              <a:rPr lang="it-IT" sz="1200" dirty="0" err="1">
                <a:solidFill>
                  <a:srgbClr val="000000"/>
                </a:solidFill>
                <a:latin typeface="Calibri" panose="020F0502020204030204" pitchFamily="34" charset="0"/>
              </a:rPr>
              <a:t>Fatturato$Importo</a:t>
            </a:r>
            <a:r>
              <a:rPr lang="it-IT" sz="1200" dirty="0">
                <a:solidFill>
                  <a:srgbClr val="000000"/>
                </a:solidFill>
                <a:latin typeface="Calibri" panose="020F0502020204030204" pitchFamily="34" charset="0"/>
              </a:rPr>
              <a:t>)</a:t>
            </a:r>
          </a:p>
          <a:p>
            <a:pPr marL="0" indent="0" algn="just">
              <a:buNone/>
            </a:pPr>
            <a:r>
              <a:rPr lang="it-IT" sz="1200" dirty="0">
                <a:solidFill>
                  <a:srgbClr val="000000"/>
                </a:solidFill>
                <a:latin typeface="Calibri" panose="020F0502020204030204" pitchFamily="34" charset="0"/>
              </a:rPr>
              <a:t>plot(</a:t>
            </a:r>
            <a:r>
              <a:rPr lang="it-IT" sz="1200" dirty="0" err="1">
                <a:solidFill>
                  <a:srgbClr val="000000"/>
                </a:solidFill>
                <a:latin typeface="Calibri" panose="020F0502020204030204" pitchFamily="34" charset="0"/>
              </a:rPr>
              <a:t>density</a:t>
            </a:r>
            <a:r>
              <a:rPr lang="it-IT" sz="1200" dirty="0">
                <a:solidFill>
                  <a:srgbClr val="000000"/>
                </a:solidFill>
                <a:latin typeface="Calibri" panose="020F0502020204030204" pitchFamily="34" charset="0"/>
              </a:rPr>
              <a:t>(</a:t>
            </a:r>
            <a:r>
              <a:rPr lang="it-IT" sz="1200" dirty="0" err="1">
                <a:solidFill>
                  <a:srgbClr val="000000"/>
                </a:solidFill>
                <a:latin typeface="Calibri" panose="020F0502020204030204" pitchFamily="34" charset="0"/>
              </a:rPr>
              <a:t>Fatturato$Importo</a:t>
            </a:r>
            <a:r>
              <a:rPr lang="it-IT" sz="1200" dirty="0">
                <a:solidFill>
                  <a:srgbClr val="000000"/>
                </a:solidFill>
                <a:latin typeface="Calibri" panose="020F0502020204030204" pitchFamily="34" charset="0"/>
              </a:rPr>
              <a:t>))</a:t>
            </a:r>
          </a:p>
          <a:p>
            <a:pPr marL="0" indent="0" algn="just">
              <a:buNone/>
            </a:pPr>
            <a:r>
              <a:rPr lang="it-IT" sz="1200" dirty="0" err="1">
                <a:solidFill>
                  <a:srgbClr val="000000"/>
                </a:solidFill>
                <a:latin typeface="Calibri" panose="020F0502020204030204" pitchFamily="34" charset="0"/>
              </a:rPr>
              <a:t>hist</a:t>
            </a:r>
            <a:r>
              <a:rPr lang="it-IT" sz="1200" dirty="0">
                <a:solidFill>
                  <a:srgbClr val="000000"/>
                </a:solidFill>
                <a:latin typeface="Calibri" panose="020F0502020204030204" pitchFamily="34" charset="0"/>
              </a:rPr>
              <a:t>(</a:t>
            </a:r>
            <a:r>
              <a:rPr lang="it-IT" sz="1200" dirty="0" err="1">
                <a:solidFill>
                  <a:srgbClr val="000000"/>
                </a:solidFill>
                <a:latin typeface="Calibri" panose="020F0502020204030204" pitchFamily="34" charset="0"/>
              </a:rPr>
              <a:t>Fatturato$Importo,freq</a:t>
            </a:r>
            <a:r>
              <a:rPr lang="it-IT" sz="1200" dirty="0">
                <a:solidFill>
                  <a:srgbClr val="000000"/>
                </a:solidFill>
                <a:latin typeface="Calibri" panose="020F0502020204030204" pitchFamily="34" charset="0"/>
              </a:rPr>
              <a:t>=</a:t>
            </a:r>
            <a:r>
              <a:rPr lang="it-IT" sz="1200" dirty="0" err="1">
                <a:solidFill>
                  <a:srgbClr val="000000"/>
                </a:solidFill>
                <a:latin typeface="Calibri" panose="020F0502020204030204" pitchFamily="34" charset="0"/>
              </a:rPr>
              <a:t>F,add</a:t>
            </a:r>
            <a:r>
              <a:rPr lang="it-IT" sz="1200" dirty="0">
                <a:solidFill>
                  <a:srgbClr val="000000"/>
                </a:solidFill>
                <a:latin typeface="Calibri" panose="020F0502020204030204" pitchFamily="34" charset="0"/>
              </a:rPr>
              <a:t>=T)</a:t>
            </a:r>
          </a:p>
          <a:p>
            <a:pPr marL="0" indent="0" algn="just">
              <a:buNone/>
            </a:pPr>
            <a:r>
              <a:rPr lang="it-IT" sz="1200" dirty="0" err="1">
                <a:solidFill>
                  <a:srgbClr val="000000"/>
                </a:solidFill>
                <a:latin typeface="Calibri" panose="020F0502020204030204" pitchFamily="34" charset="0"/>
              </a:rPr>
              <a:t>qqnorm</a:t>
            </a:r>
            <a:r>
              <a:rPr lang="it-IT" sz="1200" dirty="0">
                <a:solidFill>
                  <a:srgbClr val="000000"/>
                </a:solidFill>
                <a:latin typeface="Calibri" panose="020F0502020204030204" pitchFamily="34" charset="0"/>
              </a:rPr>
              <a:t>(</a:t>
            </a:r>
            <a:r>
              <a:rPr lang="it-IT" sz="1200" dirty="0" err="1">
                <a:solidFill>
                  <a:srgbClr val="000000"/>
                </a:solidFill>
                <a:latin typeface="Calibri" panose="020F0502020204030204" pitchFamily="34" charset="0"/>
              </a:rPr>
              <a:t>Fatturato$Importo</a:t>
            </a:r>
            <a:r>
              <a:rPr lang="it-IT" sz="1200" dirty="0">
                <a:solidFill>
                  <a:srgbClr val="000000"/>
                </a:solidFill>
                <a:latin typeface="Calibri" panose="020F0502020204030204" pitchFamily="34" charset="0"/>
              </a:rPr>
              <a:t>)</a:t>
            </a:r>
          </a:p>
          <a:p>
            <a:pPr marL="0" indent="0" algn="just">
              <a:buNone/>
            </a:pPr>
            <a:r>
              <a:rPr lang="it-IT" sz="1200" dirty="0" err="1">
                <a:solidFill>
                  <a:srgbClr val="000000"/>
                </a:solidFill>
                <a:latin typeface="Calibri" panose="020F0502020204030204" pitchFamily="34" charset="0"/>
              </a:rPr>
              <a:t>shapiro.test</a:t>
            </a:r>
            <a:r>
              <a:rPr lang="it-IT" sz="1200" dirty="0">
                <a:solidFill>
                  <a:srgbClr val="000000"/>
                </a:solidFill>
                <a:latin typeface="Calibri" panose="020F0502020204030204" pitchFamily="34" charset="0"/>
              </a:rPr>
              <a:t>(</a:t>
            </a:r>
            <a:r>
              <a:rPr lang="it-IT" sz="1200" dirty="0" err="1">
                <a:solidFill>
                  <a:srgbClr val="000000"/>
                </a:solidFill>
                <a:latin typeface="Calibri" panose="020F0502020204030204" pitchFamily="34" charset="0"/>
              </a:rPr>
              <a:t>Fatturato$Importo</a:t>
            </a:r>
            <a:r>
              <a:rPr lang="it-IT" sz="1200" dirty="0">
                <a:solidFill>
                  <a:srgbClr val="000000"/>
                </a:solidFill>
                <a:latin typeface="Calibri" panose="020F0502020204030204" pitchFamily="34" charset="0"/>
              </a:rPr>
              <a:t>)</a:t>
            </a:r>
          </a:p>
          <a:p>
            <a:pPr marL="0" indent="0" algn="just">
              <a:buNone/>
            </a:pPr>
            <a:endParaRPr lang="it-IT" sz="1200" dirty="0">
              <a:solidFill>
                <a:srgbClr val="000000"/>
              </a:solidFill>
              <a:latin typeface="Calibri" panose="020F0502020204030204" pitchFamily="34" charset="0"/>
            </a:endParaRPr>
          </a:p>
          <a:p>
            <a:pPr marL="0" indent="0" algn="just">
              <a:buNone/>
            </a:pPr>
            <a:endParaRPr lang="it-IT" sz="1200" dirty="0">
              <a:solidFill>
                <a:srgbClr val="000000"/>
              </a:solidFill>
              <a:latin typeface="Calibri" panose="020F0502020204030204" pitchFamily="34" charset="0"/>
            </a:endParaRPr>
          </a:p>
          <a:p>
            <a:pPr marL="0" indent="0" algn="just">
              <a:buNone/>
            </a:pPr>
            <a:endParaRPr lang="it-IT" sz="1200" dirty="0">
              <a:solidFill>
                <a:srgbClr val="000000"/>
              </a:solidFill>
              <a:latin typeface="Calibri" panose="020F0502020204030204" pitchFamily="34" charset="0"/>
            </a:endParaRPr>
          </a:p>
          <a:p>
            <a:pPr marL="0" indent="0" algn="just">
              <a:buNone/>
            </a:pPr>
            <a:endParaRPr lang="it-IT" sz="1200" dirty="0">
              <a:solidFill>
                <a:srgbClr val="000000"/>
              </a:solidFill>
              <a:latin typeface="Calibri" panose="020F0502020204030204" pitchFamily="34" charset="0"/>
            </a:endParaRPr>
          </a:p>
          <a:p>
            <a:pPr marL="0" indent="0" algn="just">
              <a:buNone/>
            </a:pPr>
            <a:endParaRPr lang="it-IT" sz="1200" dirty="0">
              <a:solidFill>
                <a:srgbClr val="000000"/>
              </a:solidFill>
              <a:latin typeface="Calibri" panose="020F0502020204030204" pitchFamily="34" charset="0"/>
            </a:endParaRPr>
          </a:p>
          <a:p>
            <a:pPr marL="0" indent="0" algn="just">
              <a:buNone/>
            </a:pPr>
            <a:endParaRPr lang="it-IT" sz="1200" dirty="0">
              <a:solidFill>
                <a:srgbClr val="000000"/>
              </a:solidFill>
              <a:latin typeface="Calibri" panose="020F0502020204030204" pitchFamily="34" charset="0"/>
            </a:endParaRPr>
          </a:p>
          <a:p>
            <a:pPr marL="0" indent="0" algn="just">
              <a:buNone/>
            </a:pPr>
            <a:endParaRPr lang="it-IT" sz="1200" dirty="0">
              <a:solidFill>
                <a:srgbClr val="000000"/>
              </a:solidFill>
              <a:latin typeface="Calibri" panose="020F0502020204030204" pitchFamily="34" charset="0"/>
            </a:endParaRPr>
          </a:p>
          <a:p>
            <a:pPr marL="0" indent="0" algn="just">
              <a:buNone/>
            </a:pPr>
            <a:endParaRPr lang="it-IT" sz="1200" dirty="0">
              <a:solidFill>
                <a:srgbClr val="000000"/>
              </a:solidFill>
              <a:latin typeface="Calibri" panose="020F0502020204030204" pitchFamily="34" charset="0"/>
            </a:endParaRPr>
          </a:p>
          <a:p>
            <a:pPr marL="0" indent="0" algn="just">
              <a:buNone/>
            </a:pPr>
            <a:endParaRPr lang="it-IT" sz="1200" dirty="0">
              <a:solidFill>
                <a:srgbClr val="000000"/>
              </a:solidFill>
              <a:latin typeface="Calibri" panose="020F0502020204030204" pitchFamily="34" charset="0"/>
            </a:endParaRPr>
          </a:p>
          <a:p>
            <a:pPr marL="0" indent="0" algn="just">
              <a:buNone/>
            </a:pPr>
            <a:endParaRPr lang="it-IT" sz="1200" dirty="0">
              <a:solidFill>
                <a:srgbClr val="000000"/>
              </a:solidFill>
              <a:latin typeface="Calibri" panose="020F0502020204030204" pitchFamily="34" charset="0"/>
            </a:endParaRPr>
          </a:p>
        </p:txBody>
      </p:sp>
      <p:pic>
        <p:nvPicPr>
          <p:cNvPr id="4" name="Immagine 3">
            <a:extLst>
              <a:ext uri="{FF2B5EF4-FFF2-40B4-BE49-F238E27FC236}">
                <a16:creationId xmlns:a16="http://schemas.microsoft.com/office/drawing/2014/main" id="{9277CC12-2E79-CF1A-C8C6-FA39BA4FE780}"/>
              </a:ext>
            </a:extLst>
          </p:cNvPr>
          <p:cNvPicPr>
            <a:picLocks noChangeAspect="1"/>
          </p:cNvPicPr>
          <p:nvPr/>
        </p:nvPicPr>
        <p:blipFill>
          <a:blip r:embed="rId2"/>
          <a:stretch>
            <a:fillRect/>
          </a:stretch>
        </p:blipFill>
        <p:spPr>
          <a:xfrm>
            <a:off x="6180664" y="1158249"/>
            <a:ext cx="5672671" cy="4099450"/>
          </a:xfrm>
          <a:prstGeom prst="rect">
            <a:avLst/>
          </a:prstGeom>
        </p:spPr>
      </p:pic>
      <p:sp>
        <p:nvSpPr>
          <p:cNvPr id="8" name="CasellaDiTesto 7">
            <a:extLst>
              <a:ext uri="{FF2B5EF4-FFF2-40B4-BE49-F238E27FC236}">
                <a16:creationId xmlns:a16="http://schemas.microsoft.com/office/drawing/2014/main" id="{C8567165-A05A-BA79-1040-15EC3BC2AFF1}"/>
              </a:ext>
            </a:extLst>
          </p:cNvPr>
          <p:cNvSpPr txBox="1"/>
          <p:nvPr/>
        </p:nvSpPr>
        <p:spPr>
          <a:xfrm>
            <a:off x="3576782" y="3424428"/>
            <a:ext cx="2434555" cy="3046988"/>
          </a:xfrm>
          <a:prstGeom prst="rect">
            <a:avLst/>
          </a:prstGeom>
          <a:noFill/>
        </p:spPr>
        <p:txBody>
          <a:bodyPr wrap="square">
            <a:spAutoFit/>
          </a:bodyPr>
          <a:lstStyle/>
          <a:p>
            <a:r>
              <a:rPr lang="it-IT" sz="1200" dirty="0"/>
              <a:t>Entrambe le variabili si discostano ampiamente dalla distribuzione di una normale: dall’istogramma di frequenza e dall’istogramma a cui ho sovrapposto la funzione di densità si nota una palese asimmetria negativa, cioè le variabili sono maggiormente concentrate sui valori bassi, inoltre entrambe le variabili sono un conteggio, e quindi hanno come supporto gli interi non negativi. Dal QQ-plot noto di nuovo che sia la variabile Q.tà che la variabile Importo non assumono le determinazioni di una normale. </a:t>
            </a:r>
          </a:p>
        </p:txBody>
      </p:sp>
    </p:spTree>
    <p:extLst>
      <p:ext uri="{BB962C8B-B14F-4D97-AF65-F5344CB8AC3E}">
        <p14:creationId xmlns:p14="http://schemas.microsoft.com/office/powerpoint/2010/main" val="2539354201"/>
      </p:ext>
    </p:extLst>
  </p:cSld>
  <p:clrMapOvr>
    <a:masterClrMapping/>
  </p:clrMapOvr>
</p:sld>
</file>

<file path=ppt/theme/theme1.xml><?xml version="1.0" encoding="utf-8"?>
<a:theme xmlns:a="http://schemas.openxmlformats.org/drawingml/2006/main" name="Cornic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TM03457475[[fn=Cornice]]</Template>
  <TotalTime>0</TotalTime>
  <Words>4078</Words>
  <Application>Microsoft Office PowerPoint</Application>
  <PresentationFormat>Widescreen</PresentationFormat>
  <Paragraphs>225</Paragraphs>
  <Slides>21</Slides>
  <Notes>0</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21</vt:i4>
      </vt:variant>
    </vt:vector>
  </HeadingPairs>
  <TitlesOfParts>
    <vt:vector size="30" baseType="lpstr">
      <vt:lpstr>Arial Unicode MS</vt:lpstr>
      <vt:lpstr>Arial</vt:lpstr>
      <vt:lpstr>Calibri</vt:lpstr>
      <vt:lpstr>Cambria</vt:lpstr>
      <vt:lpstr>Corbel</vt:lpstr>
      <vt:lpstr>Lucida Console</vt:lpstr>
      <vt:lpstr>Symbol</vt:lpstr>
      <vt:lpstr>Wingdings 2</vt:lpstr>
      <vt:lpstr>Cornice</vt:lpstr>
      <vt:lpstr>   Analisi stagionalità delle vendite del negozio di strumenti musicali “Toni&amp;Suoni”</vt:lpstr>
      <vt:lpstr>INTRODUZIONE </vt:lpstr>
      <vt:lpstr>ANALISI DEL DATASET </vt:lpstr>
      <vt:lpstr>ANALISI DEL DATASET </vt:lpstr>
      <vt:lpstr>ANALISI DEL DATASET Analisi descrittiva univariata </vt:lpstr>
      <vt:lpstr>ANALISI DEL DATASET Analisi descrittiva univariata </vt:lpstr>
      <vt:lpstr>ANALISI DEL DATASET Analisi descrittiva univariata </vt:lpstr>
      <vt:lpstr>ANALISI DEL DATASET Analisi descrittiva univariata </vt:lpstr>
      <vt:lpstr>ANALISI DEL DATASET Analisi descrittiva univariata </vt:lpstr>
      <vt:lpstr>ANALISI DEL DATASET Analisi descrittiva bivariata  </vt:lpstr>
      <vt:lpstr>ANALISI DEL DATASET Analisi descrittiva bivariata  </vt:lpstr>
      <vt:lpstr>SERIE STORICHE  </vt:lpstr>
      <vt:lpstr>SERIE STORICHE  </vt:lpstr>
      <vt:lpstr>SERIE STORICHE  </vt:lpstr>
      <vt:lpstr>SERIE STORICHE Andamenti tipici delle serie storiche   </vt:lpstr>
      <vt:lpstr>RELAZIONI TRA SERIE     </vt:lpstr>
      <vt:lpstr>RELAZIONI TRA SERIE     </vt:lpstr>
      <vt:lpstr>RELAZIONI TRA SERIE     </vt:lpstr>
      <vt:lpstr>RELAZIONI TRA SERIE     </vt:lpstr>
      <vt:lpstr>RELAZIONI TRA SERIE     </vt:lpstr>
      <vt:lpstr>CONCLUSIONE      </vt:lpstr>
    </vt:vector>
  </TitlesOfParts>
  <Company>Allianz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Relazione   Analisi stagionalità delle vendite del negozio di strumenti musicali “Toni&amp;Suoni”</dc:title>
  <dc:creator>Costantini, Patrizia (Allianz Spa)</dc:creator>
  <cp:lastModifiedBy>Costantini, Patrizia (Allianz Spa)</cp:lastModifiedBy>
  <cp:revision>43</cp:revision>
  <dcterms:created xsi:type="dcterms:W3CDTF">2023-06-24T16:47:19Z</dcterms:created>
  <dcterms:modified xsi:type="dcterms:W3CDTF">2023-06-24T18:51:29Z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e5f591a-3248-43e9-9b70-1ad50135772d_Enabled">
    <vt:lpwstr>true</vt:lpwstr>
  </property>
  <property fmtid="{D5CDD505-2E9C-101B-9397-08002B2CF9AE}" pid="3" name="MSIP_Label_ce5f591a-3248-43e9-9b70-1ad50135772d_SetDate">
    <vt:lpwstr>2023-06-24T16:51:37Z</vt:lpwstr>
  </property>
  <property fmtid="{D5CDD505-2E9C-101B-9397-08002B2CF9AE}" pid="4" name="MSIP_Label_ce5f591a-3248-43e9-9b70-1ad50135772d_Method">
    <vt:lpwstr>Privileged</vt:lpwstr>
  </property>
  <property fmtid="{D5CDD505-2E9C-101B-9397-08002B2CF9AE}" pid="5" name="MSIP_Label_ce5f591a-3248-43e9-9b70-1ad50135772d_Name">
    <vt:lpwstr>ce5f591a-3248-43e9-9b70-1ad50135772d</vt:lpwstr>
  </property>
  <property fmtid="{D5CDD505-2E9C-101B-9397-08002B2CF9AE}" pid="6" name="MSIP_Label_ce5f591a-3248-43e9-9b70-1ad50135772d_SiteId">
    <vt:lpwstr>6e06e42d-6925-47c6-b9e7-9581c7ca302a</vt:lpwstr>
  </property>
  <property fmtid="{D5CDD505-2E9C-101B-9397-08002B2CF9AE}" pid="7" name="MSIP_Label_ce5f591a-3248-43e9-9b70-1ad50135772d_ActionId">
    <vt:lpwstr>17d3c28a-0b4f-43fe-a2fc-873f34e884a6</vt:lpwstr>
  </property>
  <property fmtid="{D5CDD505-2E9C-101B-9397-08002B2CF9AE}" pid="8" name="MSIP_Label_ce5f591a-3248-43e9-9b70-1ad50135772d_ContentBits">
    <vt:lpwstr>0</vt:lpwstr>
  </property>
</Properties>
</file>