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23"/>
  </p:notesMasterIdLst>
  <p:sldIdLst>
    <p:sldId id="256" r:id="rId2"/>
    <p:sldId id="476" r:id="rId3"/>
    <p:sldId id="477" r:id="rId4"/>
    <p:sldId id="478" r:id="rId5"/>
    <p:sldId id="496" r:id="rId6"/>
    <p:sldId id="480" r:id="rId7"/>
    <p:sldId id="481" r:id="rId8"/>
    <p:sldId id="482" r:id="rId9"/>
    <p:sldId id="483" r:id="rId10"/>
    <p:sldId id="484" r:id="rId11"/>
    <p:sldId id="485" r:id="rId12"/>
    <p:sldId id="486" r:id="rId13"/>
    <p:sldId id="487" r:id="rId14"/>
    <p:sldId id="488" r:id="rId15"/>
    <p:sldId id="489" r:id="rId16"/>
    <p:sldId id="490" r:id="rId17"/>
    <p:sldId id="491" r:id="rId18"/>
    <p:sldId id="492" r:id="rId19"/>
    <p:sldId id="493" r:id="rId20"/>
    <p:sldId id="494" r:id="rId21"/>
    <p:sldId id="495" r:id="rId22"/>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521415D9-36F7-43E2-AB2F-B90AF26B5E84}">
      <p14:sectionLst xmlns:p14="http://schemas.microsoft.com/office/powerpoint/2010/main">
        <p14:section name="Architecture and Containers" id="{034C3DF1-856F-4249-ADCC-42CE91373AA9}">
          <p14:sldIdLst>
            <p14:sldId id="256"/>
            <p14:sldId id="476"/>
            <p14:sldId id="477"/>
            <p14:sldId id="478"/>
            <p14:sldId id="496"/>
            <p14:sldId id="480"/>
            <p14:sldId id="481"/>
            <p14:sldId id="482"/>
            <p14:sldId id="483"/>
            <p14:sldId id="484"/>
            <p14:sldId id="485"/>
            <p14:sldId id="486"/>
            <p14:sldId id="487"/>
            <p14:sldId id="488"/>
            <p14:sldId id="489"/>
            <p14:sldId id="490"/>
            <p14:sldId id="491"/>
            <p14:sldId id="492"/>
            <p14:sldId id="493"/>
            <p14:sldId id="494"/>
            <p14:sldId id="495"/>
          </p14:sldIdLst>
        </p14:section>
      </p14:section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bby Anandan" initials="" lastIdx="1" clrIdx="0"/>
  <p:cmAuthor id="1" name="Marius Bogoevici"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DC422"/>
    <a:srgbClr val="10675D"/>
    <a:srgbClr val="13988A"/>
    <a:srgbClr val="5BA829"/>
    <a:srgbClr val="3F741E"/>
    <a:srgbClr val="35611A"/>
    <a:srgbClr val="00B3AA"/>
    <a:srgbClr val="17232A"/>
    <a:srgbClr val="0C2624"/>
    <a:srgbClr val="2874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730357E-93A8-4261-B1C9-CC12F3EA413F}">
  <a:tblStyle styleId="{9730357E-93A8-4261-B1C9-CC12F3EA413F}" styleName="Table_0">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6BD45589-F490-4F9B-8423-FB0429940A51}" styleName="Table_1">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CA1A9225-6EAF-4431-849E-CC4CF34863AB}" styleName="Table_2">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C7EE857-DDB9-4534-9EAF-1C7BEA9C0FA0}" styleName="Table_3">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1B5092FE-5CEC-4CF4-BDA5-9081C11EFF3B}" styleName="Table_4">
    <a:wholeTbl>
      <a:tcStyle>
        <a:tcBdr>
          <a:left>
            <a:ln w="9525" cap="flat">
              <a:solidFill>
                <a:srgbClr val="000000"/>
              </a:solidFill>
              <a:prstDash val="solid"/>
              <a:round/>
              <a:headEnd type="none" w="med" len="med"/>
              <a:tailEnd type="none" w="med" len="med"/>
            </a:ln>
          </a:left>
          <a:right>
            <a:ln w="9525" cap="flat">
              <a:solidFill>
                <a:srgbClr val="000000"/>
              </a:solidFill>
              <a:prstDash val="solid"/>
              <a:round/>
              <a:headEnd type="none" w="med" len="med"/>
              <a:tailEnd type="none" w="med" len="med"/>
            </a:ln>
          </a:right>
          <a:top>
            <a:ln w="9525" cap="flat">
              <a:solidFill>
                <a:srgbClr val="000000"/>
              </a:solidFill>
              <a:prstDash val="solid"/>
              <a:round/>
              <a:headEnd type="none" w="med" len="med"/>
              <a:tailEnd type="none" w="med" len="med"/>
            </a:ln>
          </a:top>
          <a:bottom>
            <a:ln w="9525" cap="flat">
              <a:solidFill>
                <a:srgbClr val="000000"/>
              </a:solidFill>
              <a:prstDash val="solid"/>
              <a:round/>
              <a:headEnd type="none" w="med" len="med"/>
              <a:tailEnd type="none" w="med" len="med"/>
            </a:ln>
          </a:bottom>
          <a:insideH>
            <a:ln w="9525" cap="flat">
              <a:solidFill>
                <a:srgbClr val="000000"/>
              </a:solidFill>
              <a:prstDash val="solid"/>
              <a:round/>
              <a:headEnd type="none" w="med" len="med"/>
              <a:tailEnd type="none" w="med" len="med"/>
            </a:ln>
          </a:insideH>
          <a:insideV>
            <a:ln w="9525" cap="flat">
              <a:solidFill>
                <a:srgbClr val="000000"/>
              </a:solidFill>
              <a:prstDash val="solid"/>
              <a:round/>
              <a:headEnd type="none" w="med" len="med"/>
              <a:tailEnd type="none" w="med" len="med"/>
            </a:ln>
          </a:insideV>
        </a:tcBdr>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4" autoAdjust="0"/>
    <p:restoredTop sz="87284" autoAdjust="0"/>
  </p:normalViewPr>
  <p:slideViewPr>
    <p:cSldViewPr snapToGrid="0" snapToObjects="1">
      <p:cViewPr varScale="1">
        <p:scale>
          <a:sx n="79" d="100"/>
          <a:sy n="79" d="100"/>
        </p:scale>
        <p:origin x="-1312" y="-104"/>
      </p:cViewPr>
      <p:guideLst>
        <p:guide orient="horz" pos="1620"/>
        <p:guide pos="2880"/>
      </p:guideLst>
    </p:cSldViewPr>
  </p:slideViewPr>
  <p:notesTextViewPr>
    <p:cViewPr>
      <p:scale>
        <a:sx n="100" d="100"/>
        <a:sy n="100" d="100"/>
      </p:scale>
      <p:origin x="0" y="0"/>
    </p:cViewPr>
  </p:notesTextViewPr>
  <p:sorterViewPr>
    <p:cViewPr>
      <p:scale>
        <a:sx n="85" d="100"/>
        <a:sy n="85"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interSettings" Target="printerSettings/printerSettings1.bin"/><Relationship Id="rId25" Type="http://schemas.openxmlformats.org/officeDocument/2006/relationships/commentAuthors" Target="commentAuthor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3993497274"/>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Shape 15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155" name="Shape 15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10876" y="686430"/>
            <a:ext cx="3692769" cy="2082905"/>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161" name="Shape 161"/>
          <p:cNvSpPr>
            <a:spLocks noGrp="1"/>
          </p:cNvSpPr>
          <p:nvPr>
            <p:ph type="body" sz="quarter" idx="1"/>
          </p:nvPr>
        </p:nvSpPr>
        <p:spPr>
          <a:prstGeom prst="rect">
            <a:avLst/>
          </a:prstGeom>
        </p:spPr>
        <p:txBody>
          <a:bodyPr/>
          <a:lstStyle/>
          <a:p>
            <a:pPr lvl="0">
              <a:defRPr sz="1800"/>
            </a:pPr>
            <a:r>
              <a:rPr sz="2200"/>
              <a:t>When we established the predominant enterprise architecture paradigms, the vast majority of our clients were usually tethered to a desk with a workstation. Now that has flipped…</a:t>
            </a:r>
          </a:p>
        </p:txBody>
      </p:sp>
    </p:spTree>
    <p:extLst>
      <p:ext uri="{BB962C8B-B14F-4D97-AF65-F5344CB8AC3E}">
        <p14:creationId xmlns:p14="http://schemas.microsoft.com/office/powerpoint/2010/main" val="2846791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6152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96480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618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41210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Shape 512"/>
          <p:cNvSpPr>
            <a:spLocks noGrp="1" noRot="1" noChangeAspect="1"/>
          </p:cNvSpPr>
          <p:nvPr>
            <p:ph type="sldImg"/>
          </p:nvPr>
        </p:nvSpPr>
        <p:spPr>
          <a:xfrm>
            <a:off x="381000" y="685800"/>
            <a:ext cx="6096000" cy="3429000"/>
          </a:xfrm>
          <a:prstGeom prst="rect">
            <a:avLst/>
          </a:prstGeom>
        </p:spPr>
        <p:txBody>
          <a:bodyPr lIns="90571" tIns="45286" rIns="90571" bIns="45286"/>
          <a:lstStyle/>
          <a:p>
            <a:pPr lvl="0"/>
            <a:endParaRPr/>
          </a:p>
        </p:txBody>
      </p:sp>
      <p:sp>
        <p:nvSpPr>
          <p:cNvPr id="513" name="Shape 513"/>
          <p:cNvSpPr>
            <a:spLocks noGrp="1"/>
          </p:cNvSpPr>
          <p:nvPr>
            <p:ph type="body" sz="quarter" idx="1"/>
          </p:nvPr>
        </p:nvSpPr>
        <p:spPr>
          <a:prstGeom prst="rect">
            <a:avLst/>
          </a:prstGeom>
        </p:spPr>
        <p:txBody>
          <a:bodyPr/>
          <a:lstStyle/>
          <a:p>
            <a:pPr marL="457158" lvl="1"/>
            <a:endParaRPr lang="en-US" dirty="0" smtClean="0"/>
          </a:p>
        </p:txBody>
      </p:sp>
    </p:spTree>
    <p:extLst>
      <p:ext uri="{BB962C8B-B14F-4D97-AF65-F5344CB8AC3E}">
        <p14:creationId xmlns:p14="http://schemas.microsoft.com/office/powerpoint/2010/main" val="1974204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90571" tIns="45286" rIns="90571" bIns="45286"/>
          <a:lstStyle/>
          <a:p>
            <a:endParaRPr lang="en-US" dirty="0"/>
          </a:p>
        </p:txBody>
      </p:sp>
    </p:spTree>
    <p:extLst>
      <p:ext uri="{BB962C8B-B14F-4D97-AF65-F5344CB8AC3E}">
        <p14:creationId xmlns:p14="http://schemas.microsoft.com/office/powerpoint/2010/main" val="151849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t>An application runs in a </a:t>
            </a:r>
            <a:r>
              <a:rPr lang="en-US" b="1" dirty="0"/>
              <a:t>DEA, </a:t>
            </a:r>
            <a:r>
              <a:rPr lang="en-US" dirty="0"/>
              <a:t>which is a droplet execution agent</a:t>
            </a:r>
            <a:r>
              <a:rPr lang="en-US" b="1" dirty="0"/>
              <a:t>. </a:t>
            </a:r>
            <a:r>
              <a:rPr lang="en-US" dirty="0"/>
              <a:t>The</a:t>
            </a:r>
            <a:r>
              <a:rPr lang="en-US" b="1" dirty="0"/>
              <a:t> Cloud Controller </a:t>
            </a:r>
            <a:r>
              <a:rPr lang="en-US" dirty="0"/>
              <a:t>orchestrates the routing and lifecycle of all DEAs in the pool. </a:t>
            </a:r>
            <a:r>
              <a:rPr lang="en-US" b="1" dirty="0"/>
              <a:t>Routers</a:t>
            </a:r>
            <a:r>
              <a:rPr lang="en-US" dirty="0"/>
              <a:t> manage application traffic. </a:t>
            </a:r>
            <a:r>
              <a:rPr lang="en-US" b="1" dirty="0"/>
              <a:t>Health Manager </a:t>
            </a:r>
            <a:r>
              <a:rPr lang="en-US" dirty="0"/>
              <a:t>reports mismatched application states to the CC. A </a:t>
            </a:r>
            <a:r>
              <a:rPr lang="en-US" b="1" dirty="0"/>
              <a:t>service</a:t>
            </a:r>
            <a:r>
              <a:rPr lang="en-US" dirty="0"/>
              <a:t> </a:t>
            </a:r>
            <a:r>
              <a:rPr lang="en-US" b="1" dirty="0"/>
              <a:t>gateway</a:t>
            </a:r>
            <a:r>
              <a:rPr lang="en-US" dirty="0"/>
              <a:t> provides an interface for services (native or external). A </a:t>
            </a:r>
            <a:r>
              <a:rPr lang="en-US" b="1" dirty="0"/>
              <a:t>messaging</a:t>
            </a:r>
            <a:r>
              <a:rPr lang="en-US" dirty="0"/>
              <a:t> bus manages all system communication. Apps are accessed directly through the router while web and CLI clients (e.g., </a:t>
            </a:r>
            <a:r>
              <a:rPr lang="en-US" dirty="0" err="1"/>
              <a:t>vmc</a:t>
            </a:r>
            <a:r>
              <a:rPr lang="en-US" dirty="0"/>
              <a:t>, STS) access Cloud Controller via </a:t>
            </a:r>
            <a:r>
              <a:rPr lang="en-US" dirty="0" err="1"/>
              <a:t>RESTful</a:t>
            </a:r>
            <a:r>
              <a:rPr lang="en-US" dirty="0"/>
              <a:t> services.</a:t>
            </a:r>
          </a:p>
          <a:p>
            <a:endParaRPr lang="en-US" dirty="0"/>
          </a:p>
        </p:txBody>
      </p:sp>
    </p:spTree>
    <p:extLst>
      <p:ext uri="{BB962C8B-B14F-4D97-AF65-F5344CB8AC3E}">
        <p14:creationId xmlns:p14="http://schemas.microsoft.com/office/powerpoint/2010/main" val="164632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dirty="0">
                <a:latin typeface="Cambria"/>
                <a:ea typeface="ＭＳ 明朝"/>
                <a:cs typeface="Times New Roman"/>
              </a:rPr>
              <a:t>In many organizations, provisioning of data and messaging services for applications can take weeks, if not months because of the number of teams, administrators and exchange of credentials involved. We are striving to address this problem by providing a common model for services deployment via Pivotal Cloud Foundry that developers can easily find and their applications bind to – and scale those services as needed.</a:t>
            </a:r>
          </a:p>
          <a:p>
            <a:pPr defTabSz="457158">
              <a:defRPr/>
            </a:pPr>
            <a:endParaRPr lang="en-US" dirty="0" smtClean="0"/>
          </a:p>
          <a:p>
            <a:pPr defTabSz="457158">
              <a:defRPr/>
            </a:pPr>
            <a:r>
              <a:rPr lang="en-US" dirty="0" smtClean="0"/>
              <a:t>PCF Services allow administrators to provide pre-defined database and middleware services, and this gives developers the ability to rapidly deploy a software product from a menu of options without the typical slow and manual provisioning process. This is also done in a consistent and supportable way. PCF Services are managed and operated ‘as a Service,’ and this means they are automatically configured upon request. The provisioning process also incorporates full lifecycle management support, like software updates and patching.</a:t>
            </a:r>
          </a:p>
          <a:p>
            <a:endParaRPr lang="en-US" dirty="0" smtClean="0"/>
          </a:p>
          <a:p>
            <a:r>
              <a:rPr lang="en-US" dirty="0" smtClean="0"/>
              <a:t>This automation removes the overhead from developers, who are often saddled with service configuration responsibility. It makes administrators’ lives easier and addresses security risks by standardizing how services are configured and used.</a:t>
            </a:r>
          </a:p>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8</a:t>
            </a:fld>
            <a:endParaRPr lang="en-US"/>
          </a:p>
        </p:txBody>
      </p:sp>
    </p:spTree>
    <p:extLst>
      <p:ext uri="{BB962C8B-B14F-4D97-AF65-F5344CB8AC3E}">
        <p14:creationId xmlns:p14="http://schemas.microsoft.com/office/powerpoint/2010/main" val="4274359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pPr marL="285725" lvl="1" indent="-285725" defTabSz="457158">
              <a:buFont typeface="Arial"/>
              <a:buChar char="•"/>
              <a:defRPr/>
            </a:pPr>
            <a:r>
              <a:rPr lang="en-US" dirty="0"/>
              <a:t>Deployed with a multi-node cluster; Balanced across Availability zones</a:t>
            </a:r>
            <a:endParaRPr lang="en-US" dirty="0">
              <a:solidFill>
                <a:srgbClr val="4D4D4D"/>
              </a:solidFill>
            </a:endParaRPr>
          </a:p>
          <a:p>
            <a:pPr marL="285725" indent="-285725">
              <a:buFont typeface="Arial"/>
              <a:buChar char="•"/>
            </a:pPr>
            <a:r>
              <a:rPr lang="en-US" dirty="0"/>
              <a:t>Highly Available</a:t>
            </a:r>
          </a:p>
          <a:p>
            <a:pPr marL="285725" indent="-285725">
              <a:buFont typeface="Arial"/>
              <a:buChar char="•"/>
            </a:pPr>
            <a:r>
              <a:rPr lang="en-US" dirty="0"/>
              <a:t>Data replication</a:t>
            </a:r>
          </a:p>
          <a:p>
            <a:pPr marL="285725" indent="-285725">
              <a:buFont typeface="Arial"/>
              <a:buChar char="•"/>
            </a:pPr>
            <a:r>
              <a:rPr lang="en-US" dirty="0"/>
              <a:t>Failover functionality</a:t>
            </a:r>
          </a:p>
          <a:p>
            <a:pPr marL="285725" indent="-285725">
              <a:buFont typeface="Arial"/>
              <a:buChar char="•"/>
            </a:pPr>
            <a:r>
              <a:rPr lang="en-US" dirty="0"/>
              <a:t>Customizable plans</a:t>
            </a:r>
          </a:p>
          <a:p>
            <a:pPr marL="285725" indent="-285725" defTabSz="457158">
              <a:buFont typeface="Arial"/>
              <a:buChar char="•"/>
              <a:defRPr/>
            </a:pPr>
            <a:r>
              <a:rPr lang="en-US" dirty="0" smtClean="0"/>
              <a:t>Secure - Different credentials to each application, operators</a:t>
            </a:r>
            <a:r>
              <a:rPr lang="en-US" baseline="0" dirty="0" smtClean="0"/>
              <a:t> </a:t>
            </a:r>
            <a:r>
              <a:rPr lang="en-US" dirty="0" smtClean="0"/>
              <a:t>can revoke access selectively!</a:t>
            </a:r>
          </a:p>
          <a:p>
            <a:pPr marL="285725" indent="-285725">
              <a:buFont typeface="Arial"/>
              <a:buChar char="•"/>
            </a:pPr>
            <a:endParaRPr lang="en-US" dirty="0"/>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11</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r>
              <a:rPr lang="en-US" sz="1400" dirty="0"/>
              <a:t>Developers can quickly develop features for their applications such as:</a:t>
            </a:r>
          </a:p>
          <a:p>
            <a:pPr lvl="1"/>
            <a:r>
              <a:rPr lang="en-US" sz="1000" dirty="0"/>
              <a:t>live, in-memory caching for very fast reads</a:t>
            </a:r>
          </a:p>
          <a:p>
            <a:pPr lvl="1"/>
            <a:r>
              <a:rPr lang="en-US" sz="1000" dirty="0"/>
              <a:t>real-time computation on data structures </a:t>
            </a:r>
          </a:p>
          <a:p>
            <a:pPr lvl="1"/>
            <a:r>
              <a:rPr lang="en-US" sz="1000" dirty="0"/>
              <a:t>ranked lists and leaderboards</a:t>
            </a:r>
          </a:p>
          <a:p>
            <a:pPr lvl="1"/>
            <a:r>
              <a:rPr lang="en-US" sz="1000" dirty="0"/>
              <a:t>publishing and subscribing</a:t>
            </a:r>
          </a:p>
          <a:p>
            <a:pPr lvl="1"/>
            <a:r>
              <a:rPr lang="en-US" sz="1000" dirty="0"/>
              <a:t>queuing </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12</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606550" y="685800"/>
            <a:ext cx="3702050" cy="2082800"/>
          </a:xfrm>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a:xfrm>
            <a:off x="3884613" y="8685213"/>
            <a:ext cx="2971800" cy="457200"/>
          </a:xfrm>
          <a:prstGeom prst="rect">
            <a:avLst/>
          </a:prstGeom>
        </p:spPr>
        <p:txBody>
          <a:bodyPr lIns="91432" tIns="45716" rIns="91432" bIns="45716"/>
          <a:lstStyle/>
          <a:p>
            <a:fld id="{9AF25A19-2501-5940-8DE6-BC6206CC8FA9}" type="slidenum">
              <a:rPr lang="en-US" smtClean="0"/>
              <a:t>13</a:t>
            </a:fld>
            <a:endParaRPr lang="en-US"/>
          </a:p>
        </p:txBody>
      </p:sp>
    </p:spTree>
    <p:extLst>
      <p:ext uri="{BB962C8B-B14F-4D97-AF65-F5344CB8AC3E}">
        <p14:creationId xmlns:p14="http://schemas.microsoft.com/office/powerpoint/2010/main" val="457222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Shape 214"/>
          <p:cNvSpPr txBox="1">
            <a:spLocks noGrp="1"/>
          </p:cNvSpPr>
          <p:nvPr>
            <p:ph type="body" idx="1"/>
          </p:nvPr>
        </p:nvSpPr>
        <p:spPr>
          <a:xfrm>
            <a:off x="295170" y="2972429"/>
            <a:ext cx="6267600" cy="5793600"/>
          </a:xfrm>
          <a:prstGeom prst="rect">
            <a:avLst/>
          </a:prstGeom>
        </p:spPr>
        <p:txBody>
          <a:bodyPr lIns="90492" tIns="90492" rIns="90492" bIns="90492" anchor="ctr" anchorCtr="0">
            <a:noAutofit/>
          </a:bodyPr>
          <a:lstStyle/>
          <a:p>
            <a:endParaRPr/>
          </a:p>
        </p:txBody>
      </p:sp>
      <p:sp>
        <p:nvSpPr>
          <p:cNvPr id="215" name="Shape 215"/>
          <p:cNvSpPr>
            <a:spLocks noGrp="1" noRot="1" noChangeAspect="1"/>
          </p:cNvSpPr>
          <p:nvPr>
            <p:ph type="sldImg" idx="2"/>
          </p:nvPr>
        </p:nvSpPr>
        <p:spPr>
          <a:xfrm>
            <a:off x="1606550" y="685800"/>
            <a:ext cx="3702050" cy="20828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722330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Presentation Title">
    <p:spTree>
      <p:nvGrpSpPr>
        <p:cNvPr id="1" name="Shape 9"/>
        <p:cNvGrpSpPr/>
        <p:nvPr/>
      </p:nvGrpSpPr>
      <p:grpSpPr>
        <a:xfrm>
          <a:off x="0" y="0"/>
          <a:ext cx="0" cy="0"/>
          <a:chOff x="0" y="0"/>
          <a:chExt cx="0" cy="0"/>
        </a:xfrm>
      </p:grpSpPr>
      <p:sp>
        <p:nvSpPr>
          <p:cNvPr id="10" name="Shape 10"/>
          <p:cNvSpPr txBox="1">
            <a:spLocks noGrp="1"/>
          </p:cNvSpPr>
          <p:nvPr>
            <p:ph type="sldNum" idx="12"/>
          </p:nvPr>
        </p:nvSpPr>
        <p:spPr>
          <a:xfrm>
            <a:off x="8553450" y="5021494"/>
            <a:ext cx="533399" cy="126900"/>
          </a:xfrm>
          <a:prstGeom prst="rect">
            <a:avLst/>
          </a:prstGeom>
          <a:noFill/>
          <a:ln>
            <a:noFill/>
          </a:ln>
        </p:spPr>
        <p:txBody>
          <a:bodyPr lIns="91425" tIns="45700" rIns="91425" bIns="45700" anchor="t" anchorCtr="0">
            <a:noAutofit/>
          </a:bodyPr>
          <a:lstStyle>
            <a:lvl1pPr marL="0" marR="0" indent="0" algn="l" rtl="0">
              <a:spcBef>
                <a:spcPts val="0"/>
              </a:spcBef>
              <a:buNone/>
              <a:defRPr sz="1800" b="0" i="0" u="none" strike="noStrike" cap="none" baseline="0">
                <a:solidFill>
                  <a:schemeClr val="dk1"/>
                </a:solidFill>
                <a:latin typeface="Arial"/>
                <a:ea typeface="Arial"/>
                <a:cs typeface="Arial"/>
                <a:sym typeface="Arial"/>
              </a:defRPr>
            </a:lvl1pPr>
          </a:lstStyle>
          <a:p>
            <a:pPr marL="0" lvl="0" indent="0">
              <a:spcBef>
                <a:spcPts val="0"/>
              </a:spcBef>
              <a:buSzPct val="25000"/>
              <a:buNone/>
            </a:pPr>
            <a:fld id="{00000000-1234-1234-1234-123412341234}" type="slidenum">
              <a:rPr lang="en"/>
              <a:t>‹#›</a:t>
            </a:fld>
            <a:endParaRPr lang="en"/>
          </a:p>
        </p:txBody>
      </p:sp>
      <p:sp>
        <p:nvSpPr>
          <p:cNvPr id="11" name="Shape 11"/>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12" name="Shape 12"/>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13" name="Shape 13"/>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no circles">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rgbClr val="00685D"/>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61830973"/>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31" name="Shape 31"/>
          <p:cNvSpPr>
            <a:spLocks noGrp="1"/>
          </p:cNvSpPr>
          <p:nvPr>
            <p:ph type="sldNum" sz="quarter" idx="2"/>
          </p:nvPr>
        </p:nvSpPr>
        <p:spPr>
          <a:xfrm>
            <a:off x="8553450" y="5021495"/>
            <a:ext cx="533400" cy="127001"/>
          </a:xfrm>
          <a:prstGeom prst="rect">
            <a:avLst/>
          </a:prstGeom>
        </p:spPr>
        <p:txBody>
          <a:bodyPr/>
          <a:lstStyle/>
          <a:p>
            <a:pPr lvl="0"/>
            <a:fld id="{86CB4B4D-7CA3-9044-876B-883B54F8677D}" type="slidenum">
              <a:t>‹#›</a:t>
            </a:fld>
            <a:endParaRPr/>
          </a:p>
        </p:txBody>
      </p:sp>
      <p:sp>
        <p:nvSpPr>
          <p:cNvPr id="32" name="Shape 32"/>
          <p:cNvSpPr>
            <a:spLocks noGrp="1"/>
          </p:cNvSpPr>
          <p:nvPr>
            <p:ph type="title"/>
          </p:nvPr>
        </p:nvSpPr>
        <p:spPr>
          <a:xfrm>
            <a:off x="366713" y="325438"/>
            <a:ext cx="8410576" cy="623888"/>
          </a:xfrm>
          <a:prstGeom prst="rect">
            <a:avLst/>
          </a:prstGeom>
        </p:spPr>
        <p:txBody>
          <a:bodyPr/>
          <a:lstStyle/>
          <a:p>
            <a:pPr lvl="0">
              <a:defRPr sz="1800">
                <a:solidFill>
                  <a:srgbClr val="000000"/>
                </a:solidFill>
                <a:uFillTx/>
              </a:defRPr>
            </a:pPr>
            <a:r>
              <a:rPr sz="3200">
                <a:solidFill>
                  <a:srgbClr val="008881"/>
                </a:solidFill>
                <a:uFill>
                  <a:solidFill>
                    <a:srgbClr val="008881"/>
                  </a:solidFill>
                </a:uFill>
              </a:rPr>
              <a:t>Title Text</a:t>
            </a:r>
          </a:p>
        </p:txBody>
      </p:sp>
      <p:sp>
        <p:nvSpPr>
          <p:cNvPr id="33" name="Shape 33"/>
          <p:cNvSpPr>
            <a:spLocks noGrp="1"/>
          </p:cNvSpPr>
          <p:nvPr>
            <p:ph type="body" idx="1"/>
          </p:nvPr>
        </p:nvSpPr>
        <p:spPr>
          <a:xfrm>
            <a:off x="366714" y="1074737"/>
            <a:ext cx="8410576" cy="3429001"/>
          </a:xfrm>
          <a:prstGeom prst="rect">
            <a:avLst/>
          </a:prstGeom>
        </p:spPr>
        <p:txBody>
          <a:bodyPr/>
          <a:lstStyle/>
          <a:p>
            <a:pPr lvl="0">
              <a:defRPr sz="1800">
                <a:solidFill>
                  <a:srgbClr val="000000"/>
                </a:solidFill>
                <a:uFillTx/>
              </a:defRPr>
            </a:pPr>
            <a:r>
              <a:rPr sz="2400">
                <a:solidFill>
                  <a:srgbClr val="4D4D4D"/>
                </a:solidFill>
                <a:uFill>
                  <a:solidFill>
                    <a:srgbClr val="4D4D4D"/>
                  </a:solidFill>
                </a:uFill>
              </a:rPr>
              <a:t>Body Level One</a:t>
            </a:r>
          </a:p>
          <a:p>
            <a:pPr lvl="1">
              <a:defRPr sz="1800">
                <a:solidFill>
                  <a:srgbClr val="000000"/>
                </a:solidFill>
                <a:uFillTx/>
              </a:defRPr>
            </a:pPr>
            <a:r>
              <a:rPr sz="2400">
                <a:solidFill>
                  <a:srgbClr val="4D4D4D"/>
                </a:solidFill>
                <a:uFill>
                  <a:solidFill>
                    <a:srgbClr val="4D4D4D"/>
                  </a:solidFill>
                </a:uFill>
              </a:rPr>
              <a:t>Body Level Two</a:t>
            </a:r>
          </a:p>
          <a:p>
            <a:pPr lvl="2">
              <a:defRPr sz="1800">
                <a:solidFill>
                  <a:srgbClr val="000000"/>
                </a:solidFill>
                <a:uFillTx/>
              </a:defRPr>
            </a:pPr>
            <a:r>
              <a:rPr sz="2400">
                <a:solidFill>
                  <a:srgbClr val="4D4D4D"/>
                </a:solidFill>
                <a:uFill>
                  <a:solidFill>
                    <a:srgbClr val="4D4D4D"/>
                  </a:solidFill>
                </a:uFill>
              </a:rPr>
              <a:t>Body Level Three</a:t>
            </a:r>
          </a:p>
          <a:p>
            <a:pPr lvl="3">
              <a:defRPr sz="1800">
                <a:solidFill>
                  <a:srgbClr val="000000"/>
                </a:solidFill>
                <a:uFillTx/>
              </a:defRPr>
            </a:pPr>
            <a:r>
              <a:rPr sz="2400">
                <a:solidFill>
                  <a:srgbClr val="4D4D4D"/>
                </a:solidFill>
                <a:uFill>
                  <a:solidFill>
                    <a:srgbClr val="4D4D4D"/>
                  </a:solidFill>
                </a:uFill>
              </a:rPr>
              <a:t>Body Level Four</a:t>
            </a:r>
          </a:p>
          <a:p>
            <a:pPr lvl="4">
              <a:defRPr sz="1800">
                <a:solidFill>
                  <a:srgbClr val="000000"/>
                </a:solidFill>
                <a:uFillTx/>
              </a:defRPr>
            </a:pPr>
            <a:r>
              <a:rPr sz="2400">
                <a:solidFill>
                  <a:srgbClr val="4D4D4D"/>
                </a:solidFill>
                <a:uFill>
                  <a:solidFill>
                    <a:srgbClr val="4D4D4D"/>
                  </a:solidFill>
                </a:uFill>
              </a:rPr>
              <a:t>Body Level Five</a:t>
            </a:r>
          </a:p>
        </p:txBody>
      </p:sp>
    </p:spTree>
    <p:extLst>
      <p:ext uri="{BB962C8B-B14F-4D97-AF65-F5344CB8AC3E}">
        <p14:creationId xmlns:p14="http://schemas.microsoft.com/office/powerpoint/2010/main" val="4267982847"/>
      </p:ext>
    </p:extLst>
  </p:cSld>
  <p:clrMapOvr>
    <a:masterClrMapping/>
  </p:clrMapOvr>
  <p:transition xmlns:p14="http://schemas.microsoft.com/office/powerpoint/2010/mai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4" name="Title 1"/>
          <p:cNvSpPr>
            <a:spLocks noGrp="1"/>
          </p:cNvSpPr>
          <p:nvPr>
            <p:ph type="title" hasCustomPrompt="1"/>
          </p:nvPr>
        </p:nvSpPr>
        <p:spPr bwMode="gray">
          <a:xfrm>
            <a:off x="366713" y="325438"/>
            <a:ext cx="8410575" cy="460375"/>
          </a:xfrm>
          <a:prstGeom prst="rect">
            <a:avLst/>
          </a:prstGeom>
          <a:noFill/>
        </p:spPr>
        <p:txBody>
          <a:bodyPr lIns="0" tIns="0" rIns="0" bIns="0" anchor="t" anchorCtr="0"/>
          <a:lstStyle>
            <a:lvl1pPr>
              <a:lnSpc>
                <a:spcPct val="90000"/>
              </a:lnSpc>
              <a:defRPr sz="3200">
                <a:solidFill>
                  <a:schemeClr val="tx2"/>
                </a:solidFill>
                <a:latin typeface="Arial"/>
                <a:cs typeface="Aria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04540494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22" name="Shape 22"/>
          <p:cNvSpPr txBox="1">
            <a:spLocks noGrp="1"/>
          </p:cNvSpPr>
          <p:nvPr>
            <p:ph type="body" idx="1"/>
          </p:nvPr>
        </p:nvSpPr>
        <p:spPr>
          <a:xfrm>
            <a:off x="366713" y="1074737"/>
            <a:ext cx="8410499" cy="33830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Pivotal Title Slide">
    <p:bg>
      <p:bgPr>
        <a:solidFill>
          <a:schemeClr val="accent1"/>
        </a:solidFill>
        <a:effectLst/>
      </p:bgPr>
    </p:bg>
    <p:spTree>
      <p:nvGrpSpPr>
        <p:cNvPr id="1" name="Shape 26"/>
        <p:cNvGrpSpPr/>
        <p:nvPr/>
      </p:nvGrpSpPr>
      <p:grpSpPr>
        <a:xfrm>
          <a:off x="0" y="0"/>
          <a:ext cx="0" cy="0"/>
          <a:chOff x="0" y="0"/>
          <a:chExt cx="0" cy="0"/>
        </a:xfrm>
      </p:grpSpPr>
      <p:sp>
        <p:nvSpPr>
          <p:cNvPr id="27" name="Shape 27"/>
          <p:cNvSpPr/>
          <p:nvPr/>
        </p:nvSpPr>
        <p:spPr>
          <a:xfrm>
            <a:off x="0" y="0"/>
            <a:ext cx="9144000" cy="5143499"/>
          </a:xfrm>
          <a:prstGeom prst="rect">
            <a:avLst/>
          </a:prstGeom>
          <a:solidFill>
            <a:srgbClr val="000000"/>
          </a:solid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28" name="Shape 28"/>
          <p:cNvSpPr txBox="1"/>
          <p:nvPr/>
        </p:nvSpPr>
        <p:spPr>
          <a:xfrm>
            <a:off x="1701800" y="3094038"/>
            <a:ext cx="5689499" cy="446099"/>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F27C3A"/>
              </a:buClr>
              <a:buSzPct val="25000"/>
              <a:buFont typeface="Arial"/>
              <a:buNone/>
            </a:pPr>
            <a:r>
              <a:rPr lang="en" sz="2250" b="0" i="0" u="none" strike="noStrike" cap="none" baseline="0">
                <a:solidFill>
                  <a:srgbClr val="F27C3A"/>
                </a:solidFill>
                <a:latin typeface="Arial"/>
                <a:ea typeface="Arial"/>
                <a:cs typeface="Arial"/>
                <a:sym typeface="Arial"/>
                <a:rtl val="0"/>
              </a:rPr>
              <a:t>BUILT FOR THE </a:t>
            </a:r>
            <a:r>
              <a:rPr lang="en" sz="2250" b="0" i="0" u="none" strike="noStrike" cap="none" baseline="0">
                <a:solidFill>
                  <a:srgbClr val="3EA7BC"/>
                </a:solidFill>
                <a:latin typeface="Arial"/>
                <a:ea typeface="Arial"/>
                <a:cs typeface="Arial"/>
                <a:sym typeface="Arial"/>
                <a:rtl val="0"/>
              </a:rPr>
              <a:t>SPEED OF BUSINESS</a:t>
            </a:r>
          </a:p>
        </p:txBody>
      </p:sp>
      <p:pic>
        <p:nvPicPr>
          <p:cNvPr id="29" name="Shape 29"/>
          <p:cNvPicPr preferRelativeResize="0"/>
          <p:nvPr/>
        </p:nvPicPr>
        <p:blipFill rotWithShape="1">
          <a:blip r:embed="rId2">
            <a:alphaModFix/>
          </a:blip>
          <a:srcRect r="5547"/>
          <a:stretch/>
        </p:blipFill>
        <p:spPr>
          <a:xfrm>
            <a:off x="1973263" y="1658938"/>
            <a:ext cx="5189399" cy="12605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spTree>
      <p:nvGrpSpPr>
        <p:cNvPr id="1" name="Shape 30"/>
        <p:cNvGrpSpPr/>
        <p:nvPr/>
      </p:nvGrpSpPr>
      <p:grpSpPr>
        <a:xfrm>
          <a:off x="0" y="0"/>
          <a:ext cx="0" cy="0"/>
          <a:chOff x="0" y="0"/>
          <a:chExt cx="0" cy="0"/>
        </a:xfrm>
      </p:grpSpPr>
      <p:sp>
        <p:nvSpPr>
          <p:cNvPr id="31" name="Shape 31"/>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32" name="Shape 32"/>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33" name="Shape 33"/>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34" name="Shape 34"/>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35" name="Shape 35"/>
          <p:cNvSpPr txBox="1">
            <a:spLocks noGrp="1"/>
          </p:cNvSpPr>
          <p:nvPr>
            <p:ph type="ctrTitle"/>
          </p:nvPr>
        </p:nvSpPr>
        <p:spPr>
          <a:xfrm>
            <a:off x="890587" y="1312907"/>
            <a:ext cx="4384200" cy="10065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36" name="Shape 36"/>
          <p:cNvSpPr txBox="1">
            <a:spLocks noGrp="1"/>
          </p:cNvSpPr>
          <p:nvPr>
            <p:ph type="subTitle" idx="1"/>
          </p:nvPr>
        </p:nvSpPr>
        <p:spPr>
          <a:xfrm>
            <a:off x="890587" y="2633383"/>
            <a:ext cx="6048299" cy="369299"/>
          </a:xfrm>
          <a:prstGeom prst="rect">
            <a:avLst/>
          </a:prstGeom>
          <a:noFill/>
          <a:ln>
            <a:noFill/>
          </a:ln>
        </p:spPr>
        <p:txBody>
          <a:bodyPr lIns="91425" tIns="91425" rIns="91425" bIns="91425" anchor="t" anchorCtr="0"/>
          <a:lstStyle>
            <a:lvl1pPr marL="0" marR="0" indent="0" algn="l" rtl="0">
              <a:spcBef>
                <a:spcPts val="0"/>
              </a:spcBef>
              <a:spcAft>
                <a:spcPts val="0"/>
              </a:spcAft>
              <a:buClr>
                <a:srgbClr val="2C95DD"/>
              </a:buClr>
              <a:buFont typeface="Arial"/>
              <a:buNone/>
              <a:defRPr/>
            </a:lvl1pPr>
            <a:lvl2pPr marL="457200" marR="0" indent="0" algn="ctr" rtl="0">
              <a:spcBef>
                <a:spcPts val="480"/>
              </a:spcBef>
              <a:spcAft>
                <a:spcPts val="0"/>
              </a:spcAft>
              <a:buClr>
                <a:srgbClr val="2C95DD"/>
              </a:buClr>
              <a:buFont typeface="Arial"/>
              <a:buNone/>
              <a:defRPr/>
            </a:lvl2pPr>
            <a:lvl3pPr marL="914400" marR="0" indent="0" algn="ctr" rtl="0">
              <a:spcBef>
                <a:spcPts val="400"/>
              </a:spcBef>
              <a:spcAft>
                <a:spcPts val="0"/>
              </a:spcAft>
              <a:buClr>
                <a:srgbClr val="2C95DD"/>
              </a:buClr>
              <a:buFont typeface="Arial"/>
              <a:buNone/>
              <a:defRPr/>
            </a:lvl3pPr>
            <a:lvl4pPr marL="1371600" marR="0" indent="0" algn="ctr" rtl="0">
              <a:spcBef>
                <a:spcPts val="360"/>
              </a:spcBef>
              <a:spcAft>
                <a:spcPts val="0"/>
              </a:spcAft>
              <a:buClr>
                <a:srgbClr val="2C95DD"/>
              </a:buClr>
              <a:buFont typeface="Arial"/>
              <a:buNone/>
              <a:defRPr/>
            </a:lvl4pPr>
            <a:lvl5pPr marL="1828800" marR="0" indent="0" algn="ctr" rtl="0">
              <a:spcBef>
                <a:spcPts val="360"/>
              </a:spcBef>
              <a:spcAft>
                <a:spcPts val="0"/>
              </a:spcAft>
              <a:buClr>
                <a:srgbClr val="2C95DD"/>
              </a:buClr>
              <a:buFont typeface="Arial"/>
              <a:buNone/>
              <a:defRPr/>
            </a:lvl5pPr>
            <a:lvl6pPr marL="2286000" marR="0" indent="0" algn="ctr" rtl="0">
              <a:spcBef>
                <a:spcPts val="400"/>
              </a:spcBef>
              <a:buClr>
                <a:srgbClr val="ACACAC"/>
              </a:buClr>
              <a:buFont typeface="Arial"/>
              <a:buNone/>
              <a:defRPr/>
            </a:lvl6pPr>
            <a:lvl7pPr marL="2743200" marR="0" indent="0" algn="ctr" rtl="0">
              <a:spcBef>
                <a:spcPts val="400"/>
              </a:spcBef>
              <a:buClr>
                <a:srgbClr val="ACACAC"/>
              </a:buClr>
              <a:buFont typeface="Arial"/>
              <a:buNone/>
              <a:defRPr/>
            </a:lvl7pPr>
            <a:lvl8pPr marL="3200400" marR="0" indent="0" algn="ctr" rtl="0">
              <a:spcBef>
                <a:spcPts val="400"/>
              </a:spcBef>
              <a:buClr>
                <a:srgbClr val="ACACAC"/>
              </a:buClr>
              <a:buFont typeface="Arial"/>
              <a:buNone/>
              <a:defRPr/>
            </a:lvl8pPr>
            <a:lvl9pPr marL="3657600" marR="0" indent="0" algn="ctr" rtl="0">
              <a:spcBef>
                <a:spcPts val="400"/>
              </a:spcBef>
              <a:buClr>
                <a:srgbClr val="ACACAC"/>
              </a:buClr>
              <a:buFont typeface="Arial"/>
              <a:buNone/>
              <a:defRPr/>
            </a:lvl9pPr>
          </a:lstStyle>
          <a:p>
            <a:endParaRPr/>
          </a:p>
        </p:txBody>
      </p:sp>
      <p:sp>
        <p:nvSpPr>
          <p:cNvPr id="37" name="Shape 37"/>
          <p:cNvSpPr txBox="1">
            <a:spLocks noGrp="1"/>
          </p:cNvSpPr>
          <p:nvPr>
            <p:ph type="body" idx="2"/>
          </p:nvPr>
        </p:nvSpPr>
        <p:spPr>
          <a:xfrm>
            <a:off x="908582" y="3710101"/>
            <a:ext cx="5026500" cy="276899"/>
          </a:xfrm>
          <a:prstGeom prst="rect">
            <a:avLst/>
          </a:prstGeom>
          <a:noFill/>
          <a:ln>
            <a:noFill/>
          </a:ln>
        </p:spPr>
        <p:txBody>
          <a:bodyPr lIns="91425" tIns="91425" rIns="91425" bIns="91425" anchor="t" anchorCtr="0"/>
          <a:lstStyle>
            <a:lvl1pPr rtl="0">
              <a:spcBef>
                <a:spcPts val="0"/>
              </a:spcBef>
              <a:buClr>
                <a:schemeClr val="lt1"/>
              </a:buClr>
              <a:buFont typeface="Arial"/>
              <a:buNone/>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Divider">
    <p:spTree>
      <p:nvGrpSpPr>
        <p:cNvPr id="1" name="Shape 38"/>
        <p:cNvGrpSpPr/>
        <p:nvPr/>
      </p:nvGrpSpPr>
      <p:grpSpPr>
        <a:xfrm>
          <a:off x="0" y="0"/>
          <a:ext cx="0" cy="0"/>
          <a:chOff x="0" y="0"/>
          <a:chExt cx="0" cy="0"/>
        </a:xfrm>
      </p:grpSpPr>
      <p:sp>
        <p:nvSpPr>
          <p:cNvPr id="39" name="Shape 39"/>
          <p:cNvSpPr/>
          <p:nvPr/>
        </p:nvSpPr>
        <p:spPr>
          <a:xfrm>
            <a:off x="0" y="0"/>
            <a:ext cx="9144000" cy="5143499"/>
          </a:xfrm>
          <a:prstGeom prst="rect">
            <a:avLst/>
          </a:prstGeom>
          <a:solidFill>
            <a:srgbClr val="000000"/>
          </a:solidFill>
          <a:ln w="12700" cap="flat">
            <a:solidFill>
              <a:schemeClr val="lt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0" name="Shape 40"/>
          <p:cNvSpPr/>
          <p:nvPr/>
        </p:nvSpPr>
        <p:spPr>
          <a:xfrm>
            <a:off x="0" y="4629150"/>
            <a:ext cx="9144000" cy="385800"/>
          </a:xfrm>
          <a:prstGeom prst="rect">
            <a:avLst/>
          </a:prstGeom>
          <a:solidFill>
            <a:srgbClr val="00685D"/>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sp>
        <p:nvSpPr>
          <p:cNvPr id="41" name="Shape 41"/>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42" name="Shape 42"/>
          <p:cNvSpPr txBox="1"/>
          <p:nvPr/>
        </p:nvSpPr>
        <p:spPr>
          <a:xfrm>
            <a:off x="366712" y="5018087"/>
            <a:ext cx="2274900" cy="99900"/>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2013 Pivotal. All rights reserved.</a:t>
            </a:r>
          </a:p>
        </p:txBody>
      </p:sp>
      <p:pic>
        <p:nvPicPr>
          <p:cNvPr id="43" name="Shape 43"/>
          <p:cNvPicPr preferRelativeResize="0"/>
          <p:nvPr/>
        </p:nvPicPr>
        <p:blipFill rotWithShape="1">
          <a:blip r:embed="rId2">
            <a:alphaModFix/>
          </a:blip>
          <a:srcRect/>
          <a:stretch/>
        </p:blipFill>
        <p:spPr>
          <a:xfrm>
            <a:off x="7942263" y="4713287"/>
            <a:ext cx="957299" cy="220800"/>
          </a:xfrm>
          <a:prstGeom prst="rect">
            <a:avLst/>
          </a:prstGeom>
          <a:noFill/>
          <a:ln>
            <a:noFill/>
          </a:ln>
        </p:spPr>
      </p:pic>
      <p:sp>
        <p:nvSpPr>
          <p:cNvPr id="44" name="Shape 44"/>
          <p:cNvSpPr txBox="1">
            <a:spLocks noGrp="1"/>
          </p:cNvSpPr>
          <p:nvPr>
            <p:ph type="ctrTitle"/>
          </p:nvPr>
        </p:nvSpPr>
        <p:spPr>
          <a:xfrm>
            <a:off x="1017587" y="1739930"/>
            <a:ext cx="6048299" cy="620700"/>
          </a:xfrm>
          <a:prstGeom prst="rect">
            <a:avLst/>
          </a:prstGeom>
          <a:noFill/>
          <a:ln>
            <a:noFill/>
          </a:ln>
        </p:spPr>
        <p:txBody>
          <a:bodyPr lIns="91425" tIns="91425" rIns="91425" bIns="91425" anchor="b" anchorCtr="0"/>
          <a:lstStyle>
            <a:lvl1pPr marL="0" marR="0" indent="0" algn="l" rtl="0">
              <a:lnSpc>
                <a:spcPct val="90000"/>
              </a:lnSpc>
              <a:spcBef>
                <a:spcPts val="0"/>
              </a:spcBef>
              <a:spcAft>
                <a:spcPts val="0"/>
              </a:spcAft>
              <a:buClr>
                <a:schemeClr val="accent3"/>
              </a:buClr>
              <a:buFont typeface="Arial"/>
              <a:buNone/>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a:p>
        </p:txBody>
      </p:sp>
      <p:sp>
        <p:nvSpPr>
          <p:cNvPr id="45" name="Shape 45"/>
          <p:cNvSpPr txBox="1">
            <a:spLocks noGrp="1"/>
          </p:cNvSpPr>
          <p:nvPr>
            <p:ph type="body" idx="1"/>
          </p:nvPr>
        </p:nvSpPr>
        <p:spPr>
          <a:xfrm>
            <a:off x="1026053" y="2447127"/>
            <a:ext cx="6048299" cy="562800"/>
          </a:xfrm>
          <a:prstGeom prst="rect">
            <a:avLst/>
          </a:prstGeom>
          <a:noFill/>
          <a:ln>
            <a:noFill/>
          </a:ln>
        </p:spPr>
        <p:txBody>
          <a:bodyPr lIns="91425" tIns="91425" rIns="91425" bIns="91425" anchor="t" anchorCtr="0"/>
          <a:lstStyle>
            <a:lvl1pPr rtl="0">
              <a:spcBef>
                <a:spcPts val="1200"/>
              </a:spcBef>
              <a:buClr>
                <a:srgbClr val="1C7B70"/>
              </a:buClr>
              <a:buFont typeface="Arial"/>
              <a:buNone/>
              <a:defRPr/>
            </a:lvl1pPr>
            <a:lvl2pPr rtl="0">
              <a:spcBef>
                <a:spcPts val="300"/>
              </a:spcBef>
              <a:buClr>
                <a:srgbClr val="1C7B70"/>
              </a:buClr>
              <a:buFont typeface="Arial"/>
              <a:buNone/>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1_Title with Subtitle and Content">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5" name="Shape 55"/>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56" name="Shape 56"/>
          <p:cNvSpPr txBox="1">
            <a:spLocks noGrp="1"/>
          </p:cNvSpPr>
          <p:nvPr>
            <p:ph type="body" idx="2"/>
          </p:nvPr>
        </p:nvSpPr>
        <p:spPr>
          <a:xfrm>
            <a:off x="366714" y="1419224"/>
            <a:ext cx="8410499" cy="3038399"/>
          </a:xfrm>
          <a:prstGeom prst="rect">
            <a:avLst/>
          </a:prstGeom>
          <a:noFill/>
          <a:ln>
            <a:noFill/>
          </a:ln>
        </p:spPr>
        <p:txBody>
          <a:bodyPr lIns="91425" tIns="91425" rIns="91425" bIns="91425" anchor="t" anchorCtr="0"/>
          <a:lstStyle>
            <a:lvl1pPr rtl="0">
              <a:spcBef>
                <a:spcPts val="1200"/>
              </a:spcBef>
              <a:buClr>
                <a:schemeClr val="lt1"/>
              </a:buClr>
              <a:buFont typeface="Noto Symbol"/>
              <a:buChar char="•"/>
              <a:defRPr/>
            </a:lvl1pPr>
            <a:lvl2pPr rtl="0">
              <a:spcBef>
                <a:spcPts val="300"/>
              </a:spcBef>
              <a:buClr>
                <a:schemeClr val="lt1"/>
              </a:buClr>
              <a:buFont typeface="Verdana"/>
              <a:buChar char="–"/>
              <a:defRPr/>
            </a:lvl2pPr>
            <a:lvl3pPr rtl="0">
              <a:spcBef>
                <a:spcPts val="300"/>
              </a:spcBef>
              <a:buClr>
                <a:schemeClr val="lt1"/>
              </a:buClr>
              <a:buFont typeface="Verdana"/>
              <a:buChar char="▪"/>
              <a:defRPr/>
            </a:lvl3pPr>
            <a:lvl4pPr marL="1658937" indent="-211137" rtl="0">
              <a:spcBef>
                <a:spcPts val="300"/>
              </a:spcBef>
              <a:buClr>
                <a:schemeClr val="lt1"/>
              </a:buClr>
              <a:buFont typeface="Verdana"/>
              <a:buChar char="—"/>
              <a:defRPr/>
            </a:lvl4pPr>
            <a:lvl5pPr rtl="0">
              <a:spcBef>
                <a:spcPts val="300"/>
              </a:spcBef>
              <a:buClr>
                <a:schemeClr val="lt1"/>
              </a:buClr>
              <a:buFont typeface="Verdana"/>
              <a:buChar char="»"/>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with Subtitle Only">
    <p:spTree>
      <p:nvGrpSpPr>
        <p:cNvPr id="1" name="Shape 57"/>
        <p:cNvGrpSpPr/>
        <p:nvPr/>
      </p:nvGrpSpPr>
      <p:grpSpPr>
        <a:xfrm>
          <a:off x="0" y="0"/>
          <a:ext cx="0" cy="0"/>
          <a:chOff x="0" y="0"/>
          <a:chExt cx="0" cy="0"/>
        </a:xfrm>
      </p:grpSpPr>
      <p:sp>
        <p:nvSpPr>
          <p:cNvPr id="58" name="Shape 58"/>
          <p:cNvSpPr txBox="1">
            <a:spLocks noGrp="1"/>
          </p:cNvSpPr>
          <p:nvPr>
            <p:ph type="body" idx="1"/>
          </p:nvPr>
        </p:nvSpPr>
        <p:spPr>
          <a:xfrm>
            <a:off x="366712" y="785812"/>
            <a:ext cx="8410499" cy="346200"/>
          </a:xfrm>
          <a:prstGeom prst="rect">
            <a:avLst/>
          </a:prstGeom>
          <a:noFill/>
          <a:ln>
            <a:noFill/>
          </a:ln>
        </p:spPr>
        <p:txBody>
          <a:bodyPr lIns="91425" tIns="91425" rIns="91425" bIns="91425" anchor="t" anchorCtr="0"/>
          <a:lstStyle>
            <a:lvl1pPr marL="0" indent="0" rtl="0">
              <a:spcBef>
                <a:spcPts val="0"/>
              </a:spcBef>
              <a:buClr>
                <a:schemeClr val="lt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
        <p:nvSpPr>
          <p:cNvPr id="59" name="Shape 59"/>
          <p:cNvSpPr txBox="1">
            <a:spLocks noGrp="1"/>
          </p:cNvSpPr>
          <p:nvPr>
            <p:ph type="title"/>
          </p:nvPr>
        </p:nvSpPr>
        <p:spPr>
          <a:xfrm>
            <a:off x="366712" y="325437"/>
            <a:ext cx="8410499" cy="460500"/>
          </a:xfrm>
          <a:prstGeom prst="rect">
            <a:avLst/>
          </a:prstGeom>
          <a:noFill/>
          <a:ln>
            <a:noFill/>
          </a:ln>
        </p:spPr>
        <p:txBody>
          <a:bodyPr lIns="91425" tIns="91425" rIns="91425" bIns="91425" anchor="t" anchorCtr="0"/>
          <a:lstStyle>
            <a:lvl1pPr rtl="0">
              <a:lnSpc>
                <a:spcPct val="90000"/>
              </a:lnSpc>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Title, Subtitle and Conten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05979"/>
            <a:ext cx="8229600" cy="857400"/>
          </a:xfrm>
          <a:prstGeom prst="rect">
            <a:avLst/>
          </a:prstGeom>
          <a:noFill/>
          <a:ln>
            <a:noFill/>
          </a:ln>
        </p:spPr>
        <p:txBody>
          <a:bodyPr lIns="91425" tIns="91425" rIns="91425" bIns="91425" anchor="t" anchorCtr="0"/>
          <a:lstStyle>
            <a:lvl1pPr algn="l" rtl="0">
              <a:spcBef>
                <a:spcPts val="0"/>
              </a:spcBef>
              <a:spcAft>
                <a:spcPts val="0"/>
              </a:spcAft>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a:p>
        </p:txBody>
      </p:sp>
      <p:sp>
        <p:nvSpPr>
          <p:cNvPr id="72" name="Shape 72"/>
          <p:cNvSpPr txBox="1">
            <a:spLocks noGrp="1"/>
          </p:cNvSpPr>
          <p:nvPr>
            <p:ph type="body" idx="1"/>
          </p:nvPr>
        </p:nvSpPr>
        <p:spPr>
          <a:xfrm>
            <a:off x="457200" y="1200150"/>
            <a:ext cx="8229600" cy="3394500"/>
          </a:xfrm>
          <a:prstGeom prst="rect">
            <a:avLst/>
          </a:prstGeom>
          <a:noFill/>
          <a:ln>
            <a:noFill/>
          </a:ln>
        </p:spPr>
        <p:txBody>
          <a:bodyPr lIns="91425" tIns="91425" rIns="91425" bIns="91425" anchor="t" anchorCtr="0"/>
          <a:lstStyle>
            <a:lvl1pPr rtl="0">
              <a:spcBef>
                <a:spcPts val="0"/>
              </a:spcBef>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
        <p:nvSpPr>
          <p:cNvPr id="73" name="Shape 73"/>
          <p:cNvSpPr txBox="1">
            <a:spLocks noGrp="1"/>
          </p:cNvSpPr>
          <p:nvPr>
            <p:ph type="body" idx="2"/>
          </p:nvPr>
        </p:nvSpPr>
        <p:spPr>
          <a:xfrm>
            <a:off x="567274" y="951201"/>
            <a:ext cx="8119500" cy="259799"/>
          </a:xfrm>
          <a:prstGeom prst="rect">
            <a:avLst/>
          </a:prstGeom>
          <a:noFill/>
          <a:ln>
            <a:noFill/>
          </a:ln>
        </p:spPr>
        <p:txBody>
          <a:bodyPr lIns="91425" tIns="91425" rIns="91425" bIns="91425" anchor="t" anchorCtr="0"/>
          <a:lstStyle>
            <a:lvl1pPr marL="0" indent="0" rtl="0">
              <a:spcBef>
                <a:spcPts val="0"/>
              </a:spcBef>
              <a:buClr>
                <a:schemeClr val="dk1"/>
              </a:buClr>
              <a:buFont typeface="Arial"/>
              <a:buNone/>
              <a:defRPr/>
            </a:lvl1pPr>
            <a:lvl2pPr marL="457200" indent="0" rtl="0">
              <a:spcBef>
                <a:spcPts val="0"/>
              </a:spcBef>
              <a:buNone/>
              <a:defRPr/>
            </a:lvl2pPr>
            <a:lvl3pPr marL="914400" indent="0" rtl="0">
              <a:spcBef>
                <a:spcPts val="0"/>
              </a:spcBef>
              <a:buNone/>
              <a:defRPr/>
            </a:lvl3pPr>
            <a:lvl4pPr marL="1371600" indent="0" rtl="0">
              <a:spcBef>
                <a:spcPts val="0"/>
              </a:spcBef>
              <a:buNone/>
              <a:defRPr/>
            </a:lvl4pPr>
            <a:lvl5pPr marL="1828800" indent="0" rtl="0">
              <a:spcBef>
                <a:spcPts val="0"/>
              </a:spcBef>
              <a:buNone/>
              <a:defRPr/>
            </a:lvl5pPr>
            <a:lvl6pPr marL="2286000" indent="0" rtl="0">
              <a:spcBef>
                <a:spcPts val="0"/>
              </a:spcBef>
              <a:buFont typeface="Arial"/>
              <a:buNone/>
              <a:defRPr/>
            </a:lvl6pPr>
            <a:lvl7pPr marL="2743200" indent="0" rtl="0">
              <a:spcBef>
                <a:spcPts val="0"/>
              </a:spcBef>
              <a:buFont typeface="Arial"/>
              <a:buNone/>
              <a:defRPr/>
            </a:lvl7pPr>
            <a:lvl8pPr marL="3200400" indent="0" rtl="0">
              <a:spcBef>
                <a:spcPts val="0"/>
              </a:spcBef>
              <a:buFont typeface="Arial"/>
              <a:buNone/>
              <a:defRPr/>
            </a:lvl8pPr>
            <a:lvl9pPr marL="3657600" indent="0" rtl="0">
              <a:spcBef>
                <a:spcPts val="0"/>
              </a:spcBef>
              <a:buFont typeface="Arial"/>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1">
    <p:spTree>
      <p:nvGrpSpPr>
        <p:cNvPr id="1" name="Shape 74"/>
        <p:cNvGrpSpPr/>
        <p:nvPr/>
      </p:nvGrpSpPr>
      <p:grpSpPr>
        <a:xfrm>
          <a:off x="0" y="0"/>
          <a:ext cx="0" cy="0"/>
          <a:chOff x="0" y="0"/>
          <a:chExt cx="0" cy="0"/>
        </a:xfrm>
      </p:grpSpPr>
      <p:sp>
        <p:nvSpPr>
          <p:cNvPr id="75" name="Shape 75"/>
          <p:cNvSpPr txBox="1">
            <a:spLocks noGrp="1"/>
          </p:cNvSpPr>
          <p:nvPr>
            <p:ph type="ctrTitle"/>
          </p:nvPr>
        </p:nvSpPr>
        <p:spPr>
          <a:xfrm>
            <a:off x="685800" y="1583342"/>
            <a:ext cx="7772400" cy="1159799"/>
          </a:xfrm>
          <a:prstGeom prst="rect">
            <a:avLst/>
          </a:prstGeom>
          <a:noFill/>
          <a:ln>
            <a:noFill/>
          </a:ln>
        </p:spPr>
        <p:txBody>
          <a:bodyPr lIns="91425" tIns="91425" rIns="91425" bIns="91425" anchor="ctr" anchorCtr="0"/>
          <a:lstStyle>
            <a:lvl1pPr algn="ctr" rtl="0">
              <a:spcBef>
                <a:spcPts val="0"/>
              </a:spcBef>
              <a:buSzPct val="100000"/>
              <a:defRPr sz="4800"/>
            </a:lvl1pPr>
            <a:lvl2pPr algn="ctr" rtl="0">
              <a:spcBef>
                <a:spcPts val="0"/>
              </a:spcBef>
              <a:buSzPct val="100000"/>
              <a:defRPr sz="4800"/>
            </a:lvl2pPr>
            <a:lvl3pPr algn="ctr" rtl="0">
              <a:spcBef>
                <a:spcPts val="0"/>
              </a:spcBef>
              <a:buSzPct val="100000"/>
              <a:defRPr sz="4800"/>
            </a:lvl3pPr>
            <a:lvl4pPr algn="ctr" rtl="0">
              <a:spcBef>
                <a:spcPts val="0"/>
              </a:spcBef>
              <a:buSzPct val="100000"/>
              <a:defRPr sz="4800"/>
            </a:lvl4pPr>
            <a:lvl5pPr algn="ctr" rtl="0">
              <a:spcBef>
                <a:spcPts val="0"/>
              </a:spcBef>
              <a:buSzPct val="100000"/>
              <a:defRPr sz="4800"/>
            </a:lvl5pPr>
            <a:lvl6pPr algn="ctr" rtl="0">
              <a:spcBef>
                <a:spcPts val="0"/>
              </a:spcBef>
              <a:buSzPct val="100000"/>
              <a:defRPr sz="4800"/>
            </a:lvl6pPr>
            <a:lvl7pPr algn="ctr" rtl="0">
              <a:spcBef>
                <a:spcPts val="0"/>
              </a:spcBef>
              <a:buSzPct val="100000"/>
              <a:defRPr sz="4800"/>
            </a:lvl7pPr>
            <a:lvl8pPr algn="ctr" rtl="0">
              <a:spcBef>
                <a:spcPts val="0"/>
              </a:spcBef>
              <a:buSzPct val="100000"/>
              <a:defRPr sz="4800"/>
            </a:lvl8pPr>
            <a:lvl9pPr algn="ctr" rtl="0">
              <a:spcBef>
                <a:spcPts val="0"/>
              </a:spcBef>
              <a:buSzPct val="100000"/>
              <a:defRPr sz="4800"/>
            </a:lvl9pPr>
          </a:lstStyle>
          <a:p>
            <a:endParaRPr/>
          </a:p>
        </p:txBody>
      </p:sp>
      <p:sp>
        <p:nvSpPr>
          <p:cNvPr id="76" name="Shape 76"/>
          <p:cNvSpPr txBox="1">
            <a:spLocks noGrp="1"/>
          </p:cNvSpPr>
          <p:nvPr>
            <p:ph type="subTitle" idx="1"/>
          </p:nvPr>
        </p:nvSpPr>
        <p:spPr>
          <a:xfrm>
            <a:off x="685800" y="2840053"/>
            <a:ext cx="7772400" cy="784799"/>
          </a:xfrm>
          <a:prstGeom prst="rect">
            <a:avLst/>
          </a:prstGeom>
          <a:noFill/>
          <a:ln>
            <a:noFill/>
          </a:ln>
        </p:spPr>
        <p:txBody>
          <a:bodyPr lIns="91425" tIns="91425" rIns="91425" bIns="91425" anchor="ctr" anchorCtr="0"/>
          <a:lstStyle>
            <a:lvl1pPr algn="ctr" rtl="0">
              <a:spcBef>
                <a:spcPts val="0"/>
              </a:spcBef>
              <a:buClr>
                <a:schemeClr val="dk2"/>
              </a:buClr>
              <a:buNone/>
              <a:defRPr>
                <a:solidFill>
                  <a:schemeClr val="dk2"/>
                </a:solidFill>
              </a:defRPr>
            </a:lvl1pPr>
            <a:lvl2pPr algn="ctr" rtl="0">
              <a:spcBef>
                <a:spcPts val="0"/>
              </a:spcBef>
              <a:buClr>
                <a:schemeClr val="dk2"/>
              </a:buClr>
              <a:buSzPct val="100000"/>
              <a:buNone/>
              <a:defRPr sz="3000">
                <a:solidFill>
                  <a:schemeClr val="dk2"/>
                </a:solidFill>
              </a:defRPr>
            </a:lvl2pPr>
            <a:lvl3pPr algn="ctr" rtl="0">
              <a:spcBef>
                <a:spcPts val="0"/>
              </a:spcBef>
              <a:buClr>
                <a:schemeClr val="dk2"/>
              </a:buClr>
              <a:buSzPct val="100000"/>
              <a:buNone/>
              <a:defRPr sz="3000">
                <a:solidFill>
                  <a:schemeClr val="dk2"/>
                </a:solidFill>
              </a:defRPr>
            </a:lvl3pPr>
            <a:lvl4pPr algn="ctr" rtl="0">
              <a:spcBef>
                <a:spcPts val="0"/>
              </a:spcBef>
              <a:buClr>
                <a:schemeClr val="dk2"/>
              </a:buClr>
              <a:buSzPct val="100000"/>
              <a:buNone/>
              <a:defRPr sz="3000">
                <a:solidFill>
                  <a:schemeClr val="dk2"/>
                </a:solidFill>
              </a:defRPr>
            </a:lvl4pPr>
            <a:lvl5pPr algn="ctr" rtl="0">
              <a:spcBef>
                <a:spcPts val="0"/>
              </a:spcBef>
              <a:buClr>
                <a:schemeClr val="dk2"/>
              </a:buClr>
              <a:buSzPct val="100000"/>
              <a:buNone/>
              <a:defRPr sz="3000">
                <a:solidFill>
                  <a:schemeClr val="dk2"/>
                </a:solidFill>
              </a:defRPr>
            </a:lvl5pPr>
            <a:lvl6pPr algn="ctr" rtl="0">
              <a:spcBef>
                <a:spcPts val="0"/>
              </a:spcBef>
              <a:buClr>
                <a:schemeClr val="dk2"/>
              </a:buClr>
              <a:buSzPct val="100000"/>
              <a:buNone/>
              <a:defRPr sz="3000">
                <a:solidFill>
                  <a:schemeClr val="dk2"/>
                </a:solidFill>
              </a:defRPr>
            </a:lvl6pPr>
            <a:lvl7pPr algn="ctr" rtl="0">
              <a:spcBef>
                <a:spcPts val="0"/>
              </a:spcBef>
              <a:buClr>
                <a:schemeClr val="dk2"/>
              </a:buClr>
              <a:buSzPct val="100000"/>
              <a:buNone/>
              <a:defRPr sz="3000">
                <a:solidFill>
                  <a:schemeClr val="dk2"/>
                </a:solidFill>
              </a:defRPr>
            </a:lvl7pPr>
            <a:lvl8pPr algn="ctr" rtl="0">
              <a:spcBef>
                <a:spcPts val="0"/>
              </a:spcBef>
              <a:buClr>
                <a:schemeClr val="dk2"/>
              </a:buClr>
              <a:buSzPct val="100000"/>
              <a:buNone/>
              <a:defRPr sz="3000">
                <a:solidFill>
                  <a:schemeClr val="dk2"/>
                </a:solidFill>
              </a:defRPr>
            </a:lvl8pPr>
            <a:lvl9pPr algn="ctr" rtl="0">
              <a:spcBef>
                <a:spcPts val="0"/>
              </a:spcBef>
              <a:buClr>
                <a:schemeClr val="dk2"/>
              </a:buClr>
              <a:buSzPct val="100000"/>
              <a:buNone/>
              <a:defRPr sz="3000">
                <a:solidFill>
                  <a:schemeClr val="dk2"/>
                </a:solidFill>
              </a:defRPr>
            </a:lvl9pPr>
          </a:lstStyle>
          <a:p>
            <a:endParaRPr/>
          </a:p>
        </p:txBody>
      </p:sp>
      <p:sp>
        <p:nvSpPr>
          <p:cNvPr id="77" name="Shape 77"/>
          <p:cNvSpPr txBox="1">
            <a:spLocks noGrp="1"/>
          </p:cNvSpPr>
          <p:nvPr>
            <p:ph type="sldNum" idx="12"/>
          </p:nvPr>
        </p:nvSpPr>
        <p:spPr>
          <a:xfrm>
            <a:off x="8556791" y="4749850"/>
            <a:ext cx="548699" cy="393600"/>
          </a:xfrm>
          <a:prstGeom prst="rect">
            <a:avLst/>
          </a:prstGeom>
          <a:noFill/>
          <a:ln>
            <a:noFill/>
          </a:ln>
        </p:spPr>
        <p:txBody>
          <a:bodyPr lIns="91425" tIns="91425" rIns="91425" bIns="91425" anchor="ctr" anchorCtr="0">
            <a:noAutofit/>
          </a:bodyPr>
          <a:lstStyle>
            <a:lvl1pPr rtl="0">
              <a:spcBef>
                <a:spcPts val="0"/>
              </a:spcBef>
              <a:buNone/>
              <a:defRPr/>
            </a:lvl1pPr>
          </a:lstStyle>
          <a:p>
            <a:pPr lvl="0">
              <a:spcBef>
                <a:spcPts val="0"/>
              </a:spcBef>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7232A"/>
        </a:solidFill>
        <a:effectLst/>
      </p:bgPr>
    </p:bg>
    <p:spTree>
      <p:nvGrpSpPr>
        <p:cNvPr id="1" name="Shape 4"/>
        <p:cNvGrpSpPr/>
        <p:nvPr/>
      </p:nvGrpSpPr>
      <p:grpSpPr>
        <a:xfrm>
          <a:off x="0" y="0"/>
          <a:ext cx="0" cy="0"/>
          <a:chOff x="0" y="0"/>
          <a:chExt cx="0" cy="0"/>
        </a:xfrm>
      </p:grpSpPr>
      <p:sp>
        <p:nvSpPr>
          <p:cNvPr id="5" name="Shape 5"/>
          <p:cNvSpPr/>
          <p:nvPr/>
        </p:nvSpPr>
        <p:spPr>
          <a:xfrm>
            <a:off x="0" y="4629150"/>
            <a:ext cx="9144000" cy="385800"/>
          </a:xfrm>
          <a:prstGeom prst="rect">
            <a:avLst/>
          </a:prstGeom>
          <a:solidFill>
            <a:srgbClr val="00786E"/>
          </a:solidFill>
          <a:ln>
            <a:noFill/>
          </a:ln>
        </p:spPr>
        <p:txBody>
          <a:bodyPr lIns="91425" tIns="45700" rIns="91425" bIns="45700" anchor="ctr" anchorCtr="0">
            <a:noAutofit/>
          </a:bodyPr>
          <a:lstStyle/>
          <a:p>
            <a:pPr marL="0" marR="0" lvl="0" indent="0" algn="l" rtl="0">
              <a:lnSpc>
                <a:spcPct val="100000"/>
              </a:lnSpc>
              <a:spcBef>
                <a:spcPts val="0"/>
              </a:spcBef>
              <a:spcAft>
                <a:spcPts val="0"/>
              </a:spcAft>
              <a:buClr>
                <a:schemeClr val="lt1"/>
              </a:buClr>
              <a:buFont typeface="Arial"/>
              <a:buNone/>
            </a:pPr>
            <a:endParaRPr sz="1800" b="0" i="0" u="none" strike="noStrike" cap="none" baseline="0">
              <a:solidFill>
                <a:srgbClr val="FFFFFF"/>
              </a:solidFill>
              <a:latin typeface="Arial"/>
              <a:ea typeface="Arial"/>
              <a:cs typeface="Arial"/>
              <a:sym typeface="Arial"/>
              <a:rtl val="0"/>
            </a:endParaRPr>
          </a:p>
        </p:txBody>
      </p:sp>
      <p:pic>
        <p:nvPicPr>
          <p:cNvPr id="6" name="Shape 6"/>
          <p:cNvPicPr preferRelativeResize="0"/>
          <p:nvPr/>
        </p:nvPicPr>
        <p:blipFill rotWithShape="1">
          <a:blip r:embed="rId14">
            <a:alphaModFix/>
          </a:blip>
          <a:srcRect/>
          <a:stretch/>
        </p:blipFill>
        <p:spPr>
          <a:xfrm>
            <a:off x="7942263" y="4713287"/>
            <a:ext cx="957299" cy="220800"/>
          </a:xfrm>
          <a:prstGeom prst="rect">
            <a:avLst/>
          </a:prstGeom>
          <a:noFill/>
          <a:ln>
            <a:noFill/>
          </a:ln>
        </p:spPr>
      </p:pic>
      <p:sp>
        <p:nvSpPr>
          <p:cNvPr id="7" name="Shape 7"/>
          <p:cNvSpPr txBox="1"/>
          <p:nvPr/>
        </p:nvSpPr>
        <p:spPr>
          <a:xfrm flipH="1">
            <a:off x="8553450" y="5021262"/>
            <a:ext cx="533399" cy="123899"/>
          </a:xfrm>
          <a:prstGeom prst="rect">
            <a:avLst/>
          </a:prstGeom>
          <a:noFill/>
          <a:ln>
            <a:noFill/>
          </a:ln>
        </p:spPr>
        <p:txBody>
          <a:bodyPr lIns="0" tIns="0" rIns="0" bIns="0" anchor="t" anchorCtr="0">
            <a:noAutofit/>
          </a:bodyPr>
          <a:lstStyle/>
          <a:p>
            <a:pPr marL="0" marR="0" lvl="0" indent="0" algn="r" rtl="0">
              <a:lnSpc>
                <a:spcPct val="100000"/>
              </a:lnSpc>
              <a:spcBef>
                <a:spcPts val="0"/>
              </a:spcBef>
              <a:spcAft>
                <a:spcPts val="0"/>
              </a:spcAft>
              <a:buClr>
                <a:srgbClr val="7F7F7F"/>
              </a:buClr>
              <a:buSzPct val="25000"/>
              <a:buFont typeface="Arial"/>
              <a:buNone/>
            </a:pPr>
            <a:fld id="{00000000-1234-1234-1234-123412341234}" type="slidenum">
              <a:rPr lang="en" sz="800" b="0" i="0" u="none" strike="noStrike" cap="none" baseline="0">
                <a:solidFill>
                  <a:srgbClr val="7F7F7F"/>
                </a:solidFill>
                <a:latin typeface="Arial"/>
                <a:ea typeface="Arial"/>
                <a:cs typeface="Arial"/>
                <a:sym typeface="Arial"/>
                <a:rtl val="0"/>
              </a:rPr>
              <a:t>‹#›</a:t>
            </a:fld>
            <a:endParaRPr lang="en" sz="800" b="0" i="0" u="none" strike="noStrike" cap="none" baseline="0">
              <a:solidFill>
                <a:srgbClr val="7F7F7F"/>
              </a:solidFill>
              <a:latin typeface="Arial"/>
              <a:ea typeface="Arial"/>
              <a:cs typeface="Arial"/>
              <a:sym typeface="Arial"/>
              <a:rtl val="0"/>
            </a:endParaRPr>
          </a:p>
        </p:txBody>
      </p:sp>
      <p:sp>
        <p:nvSpPr>
          <p:cNvPr id="8" name="Shape 8"/>
          <p:cNvSpPr txBox="1"/>
          <p:nvPr/>
        </p:nvSpPr>
        <p:spPr>
          <a:xfrm>
            <a:off x="366712" y="5018087"/>
            <a:ext cx="2274900" cy="92399"/>
          </a:xfrm>
          <a:prstGeom prst="rect">
            <a:avLst/>
          </a:prstGeom>
          <a:noFill/>
          <a:ln>
            <a:noFill/>
          </a:ln>
        </p:spPr>
        <p:txBody>
          <a:bodyPr lIns="0" tIns="0" rIns="0" bIns="0" anchor="t" anchorCtr="0">
            <a:noAutofit/>
          </a:bodyPr>
          <a:lstStyle/>
          <a:p>
            <a:pPr marL="0" marR="0" lvl="0" indent="0" algn="l" rtl="0">
              <a:lnSpc>
                <a:spcPct val="100000"/>
              </a:lnSpc>
              <a:spcBef>
                <a:spcPts val="0"/>
              </a:spcBef>
              <a:spcAft>
                <a:spcPts val="0"/>
              </a:spcAft>
              <a:buClr>
                <a:srgbClr val="7F7F7F"/>
              </a:buClr>
              <a:buSzPct val="25000"/>
              <a:buFont typeface="Arial"/>
              <a:buNone/>
            </a:pPr>
            <a:r>
              <a:rPr lang="en" sz="600" b="0" i="0" u="none" strike="noStrike" cap="none" baseline="0">
                <a:solidFill>
                  <a:srgbClr val="7F7F7F"/>
                </a:solidFill>
                <a:latin typeface="Arial"/>
                <a:ea typeface="Arial"/>
                <a:cs typeface="Arial"/>
                <a:sym typeface="Arial"/>
                <a:rtl val="0"/>
              </a:rPr>
              <a:t>© Copyright 2015 Pivotal. All rights reserved.</a:t>
            </a: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 id="2147483658" r:id="rId7"/>
    <p:sldLayoutId id="2147483662" r:id="rId8"/>
    <p:sldLayoutId id="2147483663" r:id="rId9"/>
    <p:sldLayoutId id="2147483683" r:id="rId10"/>
    <p:sldLayoutId id="2147483684" r:id="rId11"/>
    <p:sldLayoutId id="2147483685" r:id="rId12"/>
  </p:sldLayoutIdLst>
  <p:hf sldNum="0" hdr="0" ftr="0" dt="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9.emf"/></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3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4" Type="http://schemas.openxmlformats.org/officeDocument/2006/relationships/image" Target="../media/image34.png"/><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6.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jpeg"/></Relationships>
</file>

<file path=ppt/slides/_rels/slide5.xml.rels><?xml version="1.0" encoding="UTF-8" standalone="yes"?>
<Relationships xmlns="http://schemas.openxmlformats.org/package/2006/relationships"><Relationship Id="rId9" Type="http://schemas.openxmlformats.org/officeDocument/2006/relationships/image" Target="../media/image12.png"/><Relationship Id="rId20" Type="http://schemas.openxmlformats.org/officeDocument/2006/relationships/image" Target="../media/image23.png"/><Relationship Id="rId21" Type="http://schemas.openxmlformats.org/officeDocument/2006/relationships/image" Target="../media/image24.png"/><Relationship Id="rId10" Type="http://schemas.openxmlformats.org/officeDocument/2006/relationships/image" Target="../media/image13.png"/><Relationship Id="rId11" Type="http://schemas.openxmlformats.org/officeDocument/2006/relationships/image" Target="../media/image14.png"/><Relationship Id="rId12" Type="http://schemas.openxmlformats.org/officeDocument/2006/relationships/image" Target="../media/image15.png"/><Relationship Id="rId13" Type="http://schemas.openxmlformats.org/officeDocument/2006/relationships/image" Target="../media/image16.png"/><Relationship Id="rId14" Type="http://schemas.openxmlformats.org/officeDocument/2006/relationships/image" Target="../media/image17.png"/><Relationship Id="rId15" Type="http://schemas.openxmlformats.org/officeDocument/2006/relationships/image" Target="../media/image18.png"/><Relationship Id="rId16" Type="http://schemas.openxmlformats.org/officeDocument/2006/relationships/image" Target="../media/image19.png"/><Relationship Id="rId17" Type="http://schemas.openxmlformats.org/officeDocument/2006/relationships/image" Target="../media/image20.png"/><Relationship Id="rId18" Type="http://schemas.openxmlformats.org/officeDocument/2006/relationships/image" Target="../media/image21.png"/><Relationship Id="rId19" Type="http://schemas.openxmlformats.org/officeDocument/2006/relationships/image" Target="../media/image22.png"/><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25.jpeg"/></Relationships>
</file>

<file path=ppt/slides/_rels/slide9.xml.rels><?xml version="1.0" encoding="UTF-8" standalone="yes"?>
<Relationships xmlns="http://schemas.openxmlformats.org/package/2006/relationships"><Relationship Id="rId3" Type="http://schemas.openxmlformats.org/officeDocument/2006/relationships/image" Target="../media/image27.tiff"/><Relationship Id="rId4" Type="http://schemas.openxmlformats.org/officeDocument/2006/relationships/image" Target="../media/image28.png"/><Relationship Id="rId1" Type="http://schemas.openxmlformats.org/officeDocument/2006/relationships/slideLayout" Target="../slideLayouts/slideLayout10.xml"/><Relationship Id="rId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Shape 151"/>
          <p:cNvSpPr txBox="1">
            <a:spLocks noGrp="1"/>
          </p:cNvSpPr>
          <p:nvPr>
            <p:ph type="ctrTitle"/>
          </p:nvPr>
        </p:nvSpPr>
        <p:spPr>
          <a:xfrm>
            <a:off x="685800" y="1583342"/>
            <a:ext cx="7772400" cy="1159856"/>
          </a:xfrm>
          <a:prstGeom prst="rect">
            <a:avLst/>
          </a:prstGeom>
        </p:spPr>
        <p:txBody>
          <a:bodyPr lIns="91425" tIns="91425" rIns="91425" bIns="91425" anchor="ctr" anchorCtr="0">
            <a:noAutofit/>
          </a:bodyPr>
          <a:lstStyle/>
          <a:p>
            <a:pPr>
              <a:spcBef>
                <a:spcPts val="0"/>
              </a:spcBef>
              <a:buNone/>
            </a:pPr>
            <a:r>
              <a:rPr lang="en-US" dirty="0" smtClean="0">
                <a:solidFill>
                  <a:srgbClr val="2C95DD"/>
                </a:solidFill>
              </a:rPr>
              <a:t>Pivotal Cloud Foundry</a:t>
            </a:r>
            <a:endParaRPr lang="en" dirty="0">
              <a:solidFill>
                <a:srgbClr val="2C95DD"/>
              </a:solidFill>
            </a:endParaRPr>
          </a:p>
        </p:txBody>
      </p:sp>
      <p:sp>
        <p:nvSpPr>
          <p:cNvPr id="4" name="Shape 152"/>
          <p:cNvSpPr txBox="1">
            <a:spLocks/>
          </p:cNvSpPr>
          <p:nvPr/>
        </p:nvSpPr>
        <p:spPr>
          <a:xfrm>
            <a:off x="618066" y="2917310"/>
            <a:ext cx="7772400" cy="784737"/>
          </a:xfrm>
          <a:prstGeom prst="rect">
            <a:avLst/>
          </a:prstGeom>
          <a:noFill/>
          <a:ln>
            <a:noFill/>
          </a:ln>
        </p:spPr>
        <p:txBody>
          <a:bodyPr lIns="91425" tIns="91425" rIns="91425" bIns="91425" anchor="ctr" anchorCtr="0">
            <a:noAutofit/>
          </a:bodyPr>
          <a:lstStyle>
            <a:defPPr marR="0" algn="l" rtl="0">
              <a:lnSpc>
                <a:spcPct val="100000"/>
              </a:lnSpc>
              <a:spcBef>
                <a:spcPts val="0"/>
              </a:spcBef>
              <a:spcAft>
                <a:spcPts val="0"/>
              </a:spcAft>
            </a:defPPr>
            <a:lvl1pPr marR="0" algn="ctr" rtl="0">
              <a:lnSpc>
                <a:spcPct val="100000"/>
              </a:lnSpc>
              <a:spcBef>
                <a:spcPts val="0"/>
              </a:spcBef>
              <a:spcAft>
                <a:spcPts val="0"/>
              </a:spcAft>
              <a:buClr>
                <a:schemeClr val="dk2"/>
              </a:buClr>
              <a:buNone/>
              <a:defRPr sz="1400" b="0" i="0" u="none" strike="noStrike" cap="none" baseline="0">
                <a:solidFill>
                  <a:schemeClr val="dk2"/>
                </a:solidFill>
                <a:latin typeface="Arial"/>
                <a:ea typeface="Arial"/>
                <a:cs typeface="Arial"/>
                <a:sym typeface="Arial"/>
                <a:rtl val="0"/>
              </a:defRPr>
            </a:lvl1pPr>
            <a:lvl2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2pPr>
            <a:lvl3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3pPr>
            <a:lvl4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4pPr>
            <a:lvl5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5pPr>
            <a:lvl6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6pPr>
            <a:lvl7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7pPr>
            <a:lvl8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8pPr>
            <a:lvl9pPr marR="0" algn="ctr" rtl="0">
              <a:lnSpc>
                <a:spcPct val="100000"/>
              </a:lnSpc>
              <a:spcBef>
                <a:spcPts val="0"/>
              </a:spcBef>
              <a:spcAft>
                <a:spcPts val="0"/>
              </a:spcAft>
              <a:buClr>
                <a:schemeClr val="dk2"/>
              </a:buClr>
              <a:buSzPct val="100000"/>
              <a:buNone/>
              <a:defRPr sz="3000" b="0" i="0" u="none" strike="noStrike" cap="none" baseline="0">
                <a:solidFill>
                  <a:schemeClr val="dk2"/>
                </a:solidFill>
                <a:latin typeface="Arial"/>
                <a:ea typeface="Arial"/>
                <a:cs typeface="Arial"/>
                <a:sym typeface="Arial"/>
                <a:rtl val="0"/>
              </a:defRPr>
            </a:lvl9pPr>
          </a:lstStyle>
          <a:p>
            <a:r>
              <a:rPr lang="en-US" sz="2800" dirty="0" smtClean="0"/>
              <a:t>Services</a:t>
            </a:r>
          </a:p>
        </p:txBody>
      </p:sp>
    </p:spTree>
  </p:cSld>
  <p:clrMapOvr>
    <a:masterClrMapping/>
  </p:clrMapOvr>
  <p:transition xmlns:p14="http://schemas.microsoft.com/office/powerpoint/2010/main" spd="slow">
    <p:cut/>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1" y="325437"/>
            <a:ext cx="8674857" cy="460374"/>
          </a:xfrm>
        </p:spPr>
        <p:txBody>
          <a:bodyPr/>
          <a:lstStyle/>
          <a:p>
            <a:r>
              <a:rPr lang="en-US" sz="2800" dirty="0">
                <a:solidFill>
                  <a:srgbClr val="2C95DD"/>
                </a:solidFill>
              </a:rPr>
              <a:t>BDS</a:t>
            </a:r>
            <a:r>
              <a:rPr lang="en-US" sz="2800" dirty="0" smtClean="0"/>
              <a:t> </a:t>
            </a:r>
            <a:r>
              <a:rPr lang="en-US" sz="2800" dirty="0">
                <a:solidFill>
                  <a:srgbClr val="2C95DD"/>
                </a:solidFill>
              </a:rPr>
              <a:t>Vision: Make all data products cloud-ready.</a:t>
            </a:r>
          </a:p>
        </p:txBody>
      </p:sp>
      <p:pic>
        <p:nvPicPr>
          <p:cNvPr id="6" name="Picture 5"/>
          <p:cNvPicPr>
            <a:picLocks noChangeAspect="1"/>
          </p:cNvPicPr>
          <p:nvPr/>
        </p:nvPicPr>
        <p:blipFill rotWithShape="1">
          <a:blip r:embed="rId2" cstate="screen">
            <a:extLst>
              <a:ext uri="{28A0092B-C50C-407E-A947-70E740481C1C}">
                <a14:useLocalDpi xmlns:a14="http://schemas.microsoft.com/office/drawing/2010/main"/>
              </a:ext>
            </a:extLst>
          </a:blip>
          <a:srcRect t="10524"/>
          <a:stretch/>
        </p:blipFill>
        <p:spPr>
          <a:xfrm>
            <a:off x="4674552" y="989184"/>
            <a:ext cx="4263462" cy="3916736"/>
          </a:xfrm>
          <a:prstGeom prst="rect">
            <a:avLst/>
          </a:prstGeom>
        </p:spPr>
      </p:pic>
      <p:sp>
        <p:nvSpPr>
          <p:cNvPr id="3" name="TextBox 2"/>
          <p:cNvSpPr txBox="1"/>
          <p:nvPr/>
        </p:nvSpPr>
        <p:spPr>
          <a:xfrm>
            <a:off x="363799" y="985520"/>
            <a:ext cx="3096170" cy="1938992"/>
          </a:xfrm>
          <a:prstGeom prst="rect">
            <a:avLst/>
          </a:prstGeom>
          <a:solidFill>
            <a:schemeClr val="tx2">
              <a:lumMod val="50000"/>
            </a:schemeClr>
          </a:solidFill>
        </p:spPr>
        <p:txBody>
          <a:bodyPr wrap="none" rtlCol="0">
            <a:spAutoFit/>
          </a:bodyPr>
          <a:lstStyle/>
          <a:p>
            <a:r>
              <a:rPr lang="en-US" sz="4000" dirty="0" smtClean="0">
                <a:solidFill>
                  <a:srgbClr val="FFFFFF"/>
                </a:solidFill>
              </a:rPr>
              <a:t>Open.</a:t>
            </a:r>
          </a:p>
          <a:p>
            <a:r>
              <a:rPr lang="en-US" sz="4000" dirty="0" smtClean="0">
                <a:solidFill>
                  <a:srgbClr val="FFFFFF"/>
                </a:solidFill>
              </a:rPr>
              <a:t>Agile.</a:t>
            </a:r>
          </a:p>
          <a:p>
            <a:r>
              <a:rPr lang="en-US" sz="4000" dirty="0" smtClean="0">
                <a:solidFill>
                  <a:srgbClr val="FFFFFF"/>
                </a:solidFill>
              </a:rPr>
              <a:t>Cloud-ready.</a:t>
            </a:r>
          </a:p>
        </p:txBody>
      </p:sp>
      <p:sp>
        <p:nvSpPr>
          <p:cNvPr id="4" name="Frame 3"/>
          <p:cNvSpPr/>
          <p:nvPr/>
        </p:nvSpPr>
        <p:spPr>
          <a:xfrm>
            <a:off x="4775200" y="3383280"/>
            <a:ext cx="4064000" cy="1127760"/>
          </a:xfrm>
          <a:prstGeom prst="frame">
            <a:avLst>
              <a:gd name="adj1" fmla="val 7283"/>
            </a:avLst>
          </a:prstGeom>
          <a:solidFill>
            <a:schemeClr val="accent3"/>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346371" y="3108960"/>
            <a:ext cx="4308793" cy="738664"/>
          </a:xfrm>
          <a:prstGeom prst="rect">
            <a:avLst/>
          </a:prstGeom>
          <a:noFill/>
        </p:spPr>
        <p:txBody>
          <a:bodyPr wrap="square" rtlCol="0">
            <a:spAutoFit/>
          </a:bodyPr>
          <a:lstStyle/>
          <a:p>
            <a:r>
              <a:rPr lang="en-US" b="1" dirty="0" smtClean="0">
                <a:solidFill>
                  <a:schemeClr val="bg2"/>
                </a:solidFill>
              </a:rPr>
              <a:t>Pivotal BDS on PCF</a:t>
            </a:r>
          </a:p>
          <a:p>
            <a:pPr marL="285750" indent="-285750">
              <a:buFont typeface="Wingdings" charset="2"/>
              <a:buChar char="ü"/>
            </a:pPr>
            <a:r>
              <a:rPr lang="en-US" b="1" dirty="0" smtClean="0">
                <a:solidFill>
                  <a:schemeClr val="bg2"/>
                </a:solidFill>
              </a:rPr>
              <a:t>Production:</a:t>
            </a:r>
            <a:r>
              <a:rPr lang="en-US" dirty="0" smtClean="0">
                <a:solidFill>
                  <a:schemeClr val="bg2"/>
                </a:solidFill>
              </a:rPr>
              <a:t> </a:t>
            </a:r>
            <a:r>
              <a:rPr lang="en-US" dirty="0" err="1" smtClean="0">
                <a:solidFill>
                  <a:schemeClr val="bg2"/>
                </a:solidFill>
              </a:rPr>
              <a:t>RabbitMQ</a:t>
            </a:r>
            <a:r>
              <a:rPr lang="en-US" dirty="0" smtClean="0">
                <a:solidFill>
                  <a:schemeClr val="bg2"/>
                </a:solidFill>
              </a:rPr>
              <a:t>, </a:t>
            </a:r>
            <a:r>
              <a:rPr lang="en-US" dirty="0" err="1" smtClean="0">
                <a:solidFill>
                  <a:schemeClr val="bg2"/>
                </a:solidFill>
              </a:rPr>
              <a:t>Redis</a:t>
            </a:r>
            <a:r>
              <a:rPr lang="en-US" dirty="0" smtClean="0">
                <a:solidFill>
                  <a:schemeClr val="bg2"/>
                </a:solidFill>
              </a:rPr>
              <a:t>, </a:t>
            </a:r>
            <a:r>
              <a:rPr lang="en-US" dirty="0" err="1" smtClean="0">
                <a:solidFill>
                  <a:schemeClr val="bg2"/>
                </a:solidFill>
              </a:rPr>
              <a:t>GemFire</a:t>
            </a:r>
            <a:r>
              <a:rPr lang="en-US" dirty="0" smtClean="0">
                <a:solidFill>
                  <a:schemeClr val="bg2"/>
                </a:solidFill>
              </a:rPr>
              <a:t>/Geode</a:t>
            </a:r>
          </a:p>
          <a:p>
            <a:pPr marL="285750" indent="-285750">
              <a:buFont typeface="Wingdings" charset="2"/>
              <a:buChar char="ü"/>
            </a:pPr>
            <a:r>
              <a:rPr lang="en-US" b="1" dirty="0" smtClean="0">
                <a:solidFill>
                  <a:schemeClr val="bg2"/>
                </a:solidFill>
              </a:rPr>
              <a:t>Beta: </a:t>
            </a:r>
            <a:r>
              <a:rPr lang="en-US" dirty="0" err="1" smtClean="0">
                <a:solidFill>
                  <a:schemeClr val="bg2"/>
                </a:solidFill>
              </a:rPr>
              <a:t>PivotalHD</a:t>
            </a:r>
            <a:r>
              <a:rPr lang="en-US" dirty="0" smtClean="0">
                <a:solidFill>
                  <a:schemeClr val="bg2"/>
                </a:solidFill>
              </a:rPr>
              <a:t> (includes HAWQ), Spring XD</a:t>
            </a:r>
          </a:p>
        </p:txBody>
      </p:sp>
    </p:spTree>
    <p:extLst>
      <p:ext uri="{BB962C8B-B14F-4D97-AF65-F5344CB8AC3E}">
        <p14:creationId xmlns:p14="http://schemas.microsoft.com/office/powerpoint/2010/main" val="1896928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par>
                          <p:cTn id="21" fill="hold">
                            <p:stCondLst>
                              <p:cond delay="500"/>
                            </p:stCondLst>
                            <p:childTnLst>
                              <p:par>
                                <p:cTn id="22" presetID="10" presetClass="entr" presetSubtype="0" fill="hold" nodeType="after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a:solidFill>
                  <a:srgbClr val="FFFFFF"/>
                </a:solidFill>
              </a:rPr>
              <a:t>Relational </a:t>
            </a:r>
            <a:r>
              <a:rPr lang="en-US" dirty="0" smtClean="0">
                <a:solidFill>
                  <a:srgbClr val="FFFFFF"/>
                </a:solidFill>
              </a:rPr>
              <a:t>Database as a Service for Your Applications</a:t>
            </a:r>
            <a:endParaRPr lang="en-US" dirty="0">
              <a:solidFill>
                <a:srgbClr val="FFFFFF"/>
              </a:solidFill>
            </a:endParaRPr>
          </a:p>
          <a:p>
            <a:endParaRPr lang="en-US" dirty="0"/>
          </a:p>
        </p:txBody>
      </p:sp>
      <p:sp>
        <p:nvSpPr>
          <p:cNvPr id="2" name="Title 1"/>
          <p:cNvSpPr>
            <a:spLocks noGrp="1"/>
          </p:cNvSpPr>
          <p:nvPr>
            <p:ph type="title"/>
          </p:nvPr>
        </p:nvSpPr>
        <p:spPr/>
        <p:txBody>
          <a:bodyPr/>
          <a:lstStyle/>
          <a:p>
            <a:r>
              <a:rPr lang="en-US" sz="2800" dirty="0">
                <a:solidFill>
                  <a:srgbClr val="2C95DD"/>
                </a:solidFill>
              </a:rPr>
              <a:t>MySQL</a:t>
            </a:r>
            <a:r>
              <a:rPr lang="en-US" sz="2800" dirty="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257391" cy="3038475"/>
          </a:xfrm>
          <a:prstGeom prst="rect">
            <a:avLst/>
          </a:prstGeom>
        </p:spPr>
        <p:txBody>
          <a:bodyPr anchor="t"/>
          <a:lstStyle/>
          <a:p>
            <a:pPr marL="342900" indent="-342900">
              <a:spcBef>
                <a:spcPts val="0"/>
              </a:spcBef>
              <a:spcAft>
                <a:spcPts val="600"/>
              </a:spcAft>
              <a:buFont typeface="Arial"/>
              <a:buChar char="•"/>
            </a:pPr>
            <a:r>
              <a:rPr lang="en-US" sz="2000" dirty="0" smtClean="0">
                <a:solidFill>
                  <a:srgbClr val="FFFFFF"/>
                </a:solidFill>
              </a:rPr>
              <a:t>Minimized effort </a:t>
            </a:r>
            <a:r>
              <a:rPr lang="en-US" sz="2000" dirty="0">
                <a:solidFill>
                  <a:srgbClr val="FFFFFF"/>
                </a:solidFill>
              </a:rPr>
              <a:t>to create, configure</a:t>
            </a:r>
            <a:r>
              <a:rPr lang="en-US" sz="2000" dirty="0" smtClean="0">
                <a:solidFill>
                  <a:srgbClr val="FFFFFF"/>
                </a:solidFill>
              </a:rPr>
              <a:t>, and </a:t>
            </a:r>
            <a:r>
              <a:rPr lang="en-US" sz="2000" dirty="0">
                <a:solidFill>
                  <a:srgbClr val="FFFFFF"/>
                </a:solidFill>
              </a:rPr>
              <a:t>manage a MySQL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Multi</a:t>
            </a:r>
            <a:r>
              <a:rPr lang="en-US" sz="2000" dirty="0">
                <a:solidFill>
                  <a:srgbClr val="FFFFFF"/>
                </a:solidFill>
              </a:rPr>
              <a:t>-node </a:t>
            </a:r>
            <a:r>
              <a:rPr lang="en-US" sz="2000" dirty="0" smtClean="0">
                <a:solidFill>
                  <a:srgbClr val="FFFFFF"/>
                </a:solidFill>
              </a:rPr>
              <a:t>cluster</a:t>
            </a:r>
          </a:p>
          <a:p>
            <a:pPr marL="342900" indent="-342900">
              <a:spcBef>
                <a:spcPts val="0"/>
              </a:spcBef>
              <a:spcAft>
                <a:spcPts val="600"/>
              </a:spcAft>
              <a:buFont typeface="Arial"/>
              <a:buChar char="•"/>
            </a:pPr>
            <a:r>
              <a:rPr lang="en-US" sz="2000" dirty="0" smtClean="0">
                <a:solidFill>
                  <a:srgbClr val="FFFFFF"/>
                </a:solidFill>
              </a:rPr>
              <a:t>Data replication across nodes</a:t>
            </a:r>
          </a:p>
          <a:p>
            <a:pPr marL="342900" indent="-342900">
              <a:spcBef>
                <a:spcPts val="0"/>
              </a:spcBef>
              <a:spcAft>
                <a:spcPts val="600"/>
              </a:spcAft>
              <a:buFont typeface="Arial"/>
              <a:buChar char="•"/>
            </a:pPr>
            <a:r>
              <a:rPr lang="en-US" sz="2000" dirty="0" smtClean="0">
                <a:solidFill>
                  <a:srgbClr val="FFFFFF"/>
                </a:solidFill>
              </a:rPr>
              <a:t>Failover </a:t>
            </a:r>
            <a:r>
              <a:rPr lang="en-US" sz="2000" dirty="0">
                <a:solidFill>
                  <a:srgbClr val="FFFFFF"/>
                </a:solidFill>
              </a:rPr>
              <a:t>functionality ensures </a:t>
            </a:r>
            <a:r>
              <a:rPr lang="en-US" sz="2000" dirty="0" smtClean="0">
                <a:solidFill>
                  <a:srgbClr val="FFFFFF"/>
                </a:solidFill>
              </a:rPr>
              <a:t>app traffic only routed </a:t>
            </a:r>
            <a:r>
              <a:rPr lang="en-US" sz="2000" dirty="0">
                <a:solidFill>
                  <a:srgbClr val="FFFFFF"/>
                </a:solidFill>
              </a:rPr>
              <a:t>to healthy </a:t>
            </a:r>
            <a:r>
              <a:rPr lang="en-US" sz="2000" dirty="0" smtClean="0">
                <a:solidFill>
                  <a:srgbClr val="FFFFFF"/>
                </a:solidFill>
              </a:rPr>
              <a:t>nodes</a:t>
            </a:r>
            <a:endParaRPr lang="en-US" sz="2000" dirty="0">
              <a:solidFill>
                <a:srgbClr val="FFFFFF"/>
              </a:solidFill>
            </a:endParaRPr>
          </a:p>
        </p:txBody>
      </p:sp>
      <p:pic>
        <p:nvPicPr>
          <p:cNvPr id="7" name="Picture 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53088" y="9471"/>
            <a:ext cx="1102036" cy="988449"/>
          </a:xfrm>
          <a:prstGeom prst="rect">
            <a:avLst/>
          </a:prstGeom>
        </p:spPr>
      </p:pic>
      <p:pic>
        <p:nvPicPr>
          <p:cNvPr id="18" name="Picture 17"/>
          <p:cNvPicPr>
            <a:picLocks noChangeAspect="1"/>
          </p:cNvPicPr>
          <p:nvPr/>
        </p:nvPicPr>
        <p:blipFill>
          <a:blip r:embed="rId4"/>
          <a:stretch>
            <a:fillRect/>
          </a:stretch>
        </p:blipFill>
        <p:spPr>
          <a:xfrm>
            <a:off x="4764339" y="1740810"/>
            <a:ext cx="4223443" cy="2196190"/>
          </a:xfrm>
          <a:prstGeom prst="rect">
            <a:avLst/>
          </a:prstGeom>
        </p:spPr>
      </p:pic>
    </p:spTree>
    <p:extLst>
      <p:ext uri="{BB962C8B-B14F-4D97-AF65-F5344CB8AC3E}">
        <p14:creationId xmlns:p14="http://schemas.microsoft.com/office/powerpoint/2010/main" val="2979210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Advanced Key-Value Store and Cache as a Service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Redis</a:t>
            </a:r>
            <a:r>
              <a:rPr lang="en-US" sz="2800" dirty="0" smtClean="0"/>
              <a:t> </a:t>
            </a:r>
            <a:r>
              <a:rPr lang="en-US" sz="2800" dirty="0">
                <a:solidFill>
                  <a:srgbClr val="2C95DD"/>
                </a:solidFill>
              </a:rPr>
              <a:t>for Pivotal Cloud Foundry </a:t>
            </a:r>
          </a:p>
        </p:txBody>
      </p:sp>
      <p:sp>
        <p:nvSpPr>
          <p:cNvPr id="4" name="Content Placeholder 3"/>
          <p:cNvSpPr>
            <a:spLocks noGrp="1"/>
          </p:cNvSpPr>
          <p:nvPr>
            <p:ph sz="quarter" idx="4294967295"/>
          </p:nvPr>
        </p:nvSpPr>
        <p:spPr>
          <a:xfrm>
            <a:off x="366716" y="1451519"/>
            <a:ext cx="5037072" cy="3006179"/>
          </a:xfrm>
          <a:prstGeom prst="rect">
            <a:avLst/>
          </a:prstGeom>
        </p:spPr>
        <p:txBody>
          <a:bodyPr/>
          <a:lstStyle/>
          <a:p>
            <a:pPr marL="342900" indent="-342900">
              <a:buFont typeface="Arial"/>
              <a:buChar char="•"/>
            </a:pPr>
            <a:r>
              <a:rPr lang="en-US" sz="2000" dirty="0" smtClean="0">
                <a:solidFill>
                  <a:srgbClr val="FFFFFF"/>
                </a:solidFill>
              </a:rPr>
              <a:t>Pre</a:t>
            </a:r>
            <a:r>
              <a:rPr lang="en-US" sz="2000" dirty="0">
                <a:solidFill>
                  <a:srgbClr val="FFFFFF"/>
                </a:solidFill>
              </a:rPr>
              <a:t>-provision a pool of </a:t>
            </a:r>
            <a:r>
              <a:rPr lang="en-US" sz="2000" dirty="0" err="1">
                <a:solidFill>
                  <a:srgbClr val="FFFFFF"/>
                </a:solidFill>
              </a:rPr>
              <a:t>Redis</a:t>
            </a:r>
            <a:r>
              <a:rPr lang="en-US" sz="2000" dirty="0">
                <a:solidFill>
                  <a:srgbClr val="FFFFFF"/>
                </a:solidFill>
              </a:rPr>
              <a:t> </a:t>
            </a:r>
            <a:r>
              <a:rPr lang="en-US" sz="2000" dirty="0" smtClean="0">
                <a:solidFill>
                  <a:srgbClr val="FFFFFF"/>
                </a:solidFill>
              </a:rPr>
              <a:t>VMs</a:t>
            </a:r>
          </a:p>
          <a:p>
            <a:pPr marL="342900" indent="-342900">
              <a:buFont typeface="Arial"/>
              <a:buChar char="•"/>
            </a:pPr>
            <a:r>
              <a:rPr lang="en-US" sz="2000" dirty="0" smtClean="0">
                <a:solidFill>
                  <a:srgbClr val="FFFFFF"/>
                </a:solidFill>
              </a:rPr>
              <a:t>Supports </a:t>
            </a:r>
            <a:r>
              <a:rPr lang="en-US" sz="2000" dirty="0">
                <a:solidFill>
                  <a:srgbClr val="FFFFFF"/>
                </a:solidFill>
              </a:rPr>
              <a:t>persistence to </a:t>
            </a:r>
            <a:r>
              <a:rPr lang="en-US" sz="2000" dirty="0" smtClean="0">
                <a:solidFill>
                  <a:srgbClr val="FFFFFF"/>
                </a:solidFill>
              </a:rPr>
              <a:t>disk</a:t>
            </a:r>
          </a:p>
          <a:p>
            <a:pPr marL="342900" indent="-342900">
              <a:buFont typeface="Arial"/>
              <a:buChar char="•"/>
            </a:pPr>
            <a:r>
              <a:rPr lang="en-US" sz="2000" dirty="0" smtClean="0">
                <a:solidFill>
                  <a:srgbClr val="FFFFFF"/>
                </a:solidFill>
              </a:rPr>
              <a:t>Consolidated </a:t>
            </a:r>
            <a:r>
              <a:rPr lang="en-US" sz="2000" dirty="0">
                <a:solidFill>
                  <a:srgbClr val="FFFFFF"/>
                </a:solidFill>
              </a:rPr>
              <a:t>logging and </a:t>
            </a:r>
            <a:r>
              <a:rPr lang="en-US" sz="2000" dirty="0" smtClean="0">
                <a:solidFill>
                  <a:srgbClr val="FFFFFF"/>
                </a:solidFill>
              </a:rPr>
              <a:t>monitoring</a:t>
            </a:r>
          </a:p>
          <a:p>
            <a:pPr marL="342900" indent="-342900">
              <a:buFont typeface="Arial"/>
              <a:buChar char="•"/>
            </a:pPr>
            <a:r>
              <a:rPr lang="en-US" sz="2000" dirty="0" smtClean="0">
                <a:solidFill>
                  <a:srgbClr val="FFFFFF"/>
                </a:solidFill>
              </a:rPr>
              <a:t>VM </a:t>
            </a:r>
            <a:r>
              <a:rPr lang="en-US" sz="2000" dirty="0">
                <a:solidFill>
                  <a:srgbClr val="FFFFFF"/>
                </a:solidFill>
              </a:rPr>
              <a:t>health monitoring, and </a:t>
            </a:r>
            <a:r>
              <a:rPr lang="en-US" sz="2000" dirty="0" smtClean="0">
                <a:solidFill>
                  <a:srgbClr val="FFFFFF"/>
                </a:solidFill>
              </a:rPr>
              <a:t>recovery</a:t>
            </a:r>
          </a:p>
          <a:p>
            <a:pPr marL="285750" indent="-285750">
              <a:buFont typeface="Arial"/>
              <a:buChar char="•"/>
            </a:pPr>
            <a:endParaRPr lang="en-US" sz="1400" dirty="0">
              <a:solidFill>
                <a:srgbClr val="FFFFFF"/>
              </a:solidFill>
            </a:endParaRPr>
          </a:p>
          <a:p>
            <a:pPr marL="285750" indent="-285750">
              <a:buFont typeface="Arial"/>
              <a:buChar char="•"/>
            </a:pPr>
            <a:endParaRPr lang="en-US" sz="1400" dirty="0">
              <a:solidFill>
                <a:srgbClr val="FFFFFF"/>
              </a:solidFill>
            </a:endParaRPr>
          </a:p>
        </p:txBody>
      </p:sp>
      <p:pic>
        <p:nvPicPr>
          <p:cNvPr id="8" name="Picture 7"/>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835024" y="3"/>
            <a:ext cx="951111" cy="1036797"/>
          </a:xfrm>
          <a:prstGeom prst="rect">
            <a:avLst/>
          </a:prstGeom>
        </p:spPr>
      </p:pic>
      <p:grpSp>
        <p:nvGrpSpPr>
          <p:cNvPr id="55" name="Group 54"/>
          <p:cNvGrpSpPr/>
          <p:nvPr/>
        </p:nvGrpSpPr>
        <p:grpSpPr>
          <a:xfrm>
            <a:off x="5524500" y="1451519"/>
            <a:ext cx="3032497" cy="2792397"/>
            <a:chOff x="6225584" y="1543456"/>
            <a:chExt cx="2702975" cy="3005504"/>
          </a:xfrm>
        </p:grpSpPr>
        <p:sp>
          <p:nvSpPr>
            <p:cNvPr id="34" name="Shape 191"/>
            <p:cNvSpPr txBox="1"/>
            <p:nvPr/>
          </p:nvSpPr>
          <p:spPr>
            <a:xfrm>
              <a:off x="6469892" y="3810172"/>
              <a:ext cx="2458667" cy="738788"/>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Pre-provisioned VMs in the ‘pool’</a:t>
              </a:r>
            </a:p>
            <a:p>
              <a:pPr marL="0" marR="0" lvl="0" indent="0" algn="ctr" rtl="0">
                <a:lnSpc>
                  <a:spcPct val="100000"/>
                </a:lnSpc>
                <a:spcBef>
                  <a:spcPts val="0"/>
                </a:spcBef>
                <a:spcAft>
                  <a:spcPts val="0"/>
                </a:spcAft>
                <a:buClr>
                  <a:srgbClr val="000000"/>
                </a:buClr>
                <a:buSzPct val="25000"/>
                <a:buFont typeface="Arial"/>
                <a:buNone/>
              </a:pPr>
              <a:r>
                <a:rPr lang="en-US" sz="1200" b="0" i="1" u="none" strike="noStrike" cap="none" baseline="0" dirty="0">
                  <a:solidFill>
                    <a:schemeClr val="accent3"/>
                  </a:solidFill>
                  <a:latin typeface="Arial"/>
                  <a:ea typeface="Arial"/>
                  <a:cs typeface="Arial"/>
                  <a:sym typeface="Arial"/>
                  <a:rtl val="0"/>
                </a:rPr>
                <a:t>Ready to be created as instances and bound </a:t>
              </a:r>
              <a:r>
                <a:rPr lang="en-US" sz="1200" i="1" dirty="0" smtClean="0">
                  <a:solidFill>
                    <a:schemeClr val="accent3"/>
                  </a:solidFill>
                  <a:latin typeface="Arial"/>
                  <a:ea typeface="Arial"/>
                  <a:cs typeface="Arial"/>
                  <a:sym typeface="Arial"/>
                  <a:rtl val="0"/>
                </a:rPr>
                <a:t>with apps</a:t>
              </a:r>
              <a:endParaRPr lang="en-US" sz="1200" b="0" i="1" u="none" strike="noStrike" cap="none" baseline="0" dirty="0">
                <a:solidFill>
                  <a:schemeClr val="accent3"/>
                </a:solidFill>
                <a:latin typeface="Arial"/>
                <a:ea typeface="Arial"/>
                <a:cs typeface="Arial"/>
                <a:sym typeface="Arial"/>
                <a:rtl val="0"/>
              </a:endParaRPr>
            </a:p>
          </p:txBody>
        </p:sp>
        <p:grpSp>
          <p:nvGrpSpPr>
            <p:cNvPr id="35" name="Group 34"/>
            <p:cNvGrpSpPr/>
            <p:nvPr/>
          </p:nvGrpSpPr>
          <p:grpSpPr>
            <a:xfrm>
              <a:off x="6225584" y="1543456"/>
              <a:ext cx="2562768" cy="2629664"/>
              <a:chOff x="6155410" y="584201"/>
              <a:chExt cx="2991875" cy="3387974"/>
            </a:xfrm>
          </p:grpSpPr>
          <p:sp>
            <p:nvSpPr>
              <p:cNvPr id="36" name="Shape 183"/>
              <p:cNvSpPr txBox="1"/>
              <p:nvPr/>
            </p:nvSpPr>
            <p:spPr>
              <a:xfrm>
                <a:off x="6155410" y="1059746"/>
                <a:ext cx="1258498" cy="384598"/>
              </a:xfrm>
              <a:prstGeom prst="rect">
                <a:avLst/>
              </a:prstGeom>
              <a:noFill/>
              <a:ln>
                <a:noFill/>
              </a:ln>
            </p:spPr>
            <p:txBody>
              <a:bodyPr lIns="91425" tIns="91425" rIns="91425" bIns="91425"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Binding</a:t>
                </a:r>
              </a:p>
            </p:txBody>
          </p:sp>
          <p:sp>
            <p:nvSpPr>
              <p:cNvPr id="37" name="Shape 184"/>
              <p:cNvSpPr/>
              <p:nvPr/>
            </p:nvSpPr>
            <p:spPr>
              <a:xfrm>
                <a:off x="7087080" y="584201"/>
                <a:ext cx="1447722" cy="475544"/>
              </a:xfrm>
              <a:prstGeom prst="rect">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smtClean="0">
                    <a:solidFill>
                      <a:srgbClr val="000000"/>
                    </a:solidFill>
                    <a:latin typeface="Arial"/>
                    <a:ea typeface="Arial"/>
                    <a:cs typeface="Arial"/>
                    <a:sym typeface="Arial"/>
                    <a:rtl val="0"/>
                  </a:rPr>
                  <a:t>User</a:t>
                </a:r>
                <a:r>
                  <a:rPr lang="en-US" sz="1200" b="0" i="0" u="none" strike="noStrike" cap="none" dirty="0" smtClean="0">
                    <a:solidFill>
                      <a:srgbClr val="000000"/>
                    </a:solidFill>
                    <a:latin typeface="Arial"/>
                    <a:ea typeface="Arial"/>
                    <a:cs typeface="Arial"/>
                    <a:sym typeface="Arial"/>
                    <a:rtl val="0"/>
                  </a:rPr>
                  <a:t> </a:t>
                </a:r>
                <a:r>
                  <a:rPr lang="en-US" sz="1200" b="0" i="0" u="none" strike="noStrike" cap="none" baseline="0" dirty="0" smtClean="0">
                    <a:solidFill>
                      <a:srgbClr val="000000"/>
                    </a:solidFill>
                    <a:latin typeface="Arial"/>
                    <a:ea typeface="Arial"/>
                    <a:cs typeface="Arial"/>
                    <a:sym typeface="Arial"/>
                    <a:rtl val="0"/>
                  </a:rPr>
                  <a:t>Application</a:t>
                </a:r>
                <a:endParaRPr lang="en-US" sz="1200" b="0" i="0" u="none" strike="noStrike" cap="none" baseline="0" dirty="0">
                  <a:solidFill>
                    <a:srgbClr val="000000"/>
                  </a:solidFill>
                  <a:latin typeface="Arial"/>
                  <a:ea typeface="Arial"/>
                  <a:cs typeface="Arial"/>
                  <a:sym typeface="Arial"/>
                  <a:rtl val="0"/>
                </a:endParaRPr>
              </a:p>
            </p:txBody>
          </p:sp>
          <p:cxnSp>
            <p:nvCxnSpPr>
              <p:cNvPr id="38" name="Shape 185"/>
              <p:cNvCxnSpPr>
                <a:stCxn id="37" idx="2"/>
                <a:endCxn id="43" idx="0"/>
              </p:cNvCxnSpPr>
              <p:nvPr/>
            </p:nvCxnSpPr>
            <p:spPr>
              <a:xfrm>
                <a:off x="7810942" y="1059747"/>
                <a:ext cx="7045" cy="560606"/>
              </a:xfrm>
              <a:prstGeom prst="straightConnector1">
                <a:avLst/>
              </a:prstGeom>
              <a:noFill/>
              <a:ln w="38100" cap="flat">
                <a:solidFill>
                  <a:srgbClr val="33928A"/>
                </a:solidFill>
                <a:prstDash val="solid"/>
                <a:round/>
                <a:headEnd type="none" w="med" len="med"/>
                <a:tailEnd type="triangle" w="lg" len="lg"/>
              </a:ln>
            </p:spPr>
          </p:cxnSp>
          <p:grpSp>
            <p:nvGrpSpPr>
              <p:cNvPr id="39" name="Shape 186"/>
              <p:cNvGrpSpPr/>
              <p:nvPr/>
            </p:nvGrpSpPr>
            <p:grpSpPr>
              <a:xfrm>
                <a:off x="6606069" y="1541158"/>
                <a:ext cx="2447417" cy="589355"/>
                <a:chOff x="8256494" y="2180712"/>
                <a:chExt cx="722350" cy="589355"/>
              </a:xfrm>
            </p:grpSpPr>
            <p:sp>
              <p:nvSpPr>
                <p:cNvPr id="47" name="Shape 187"/>
                <p:cNvSpPr/>
                <p:nvPr/>
              </p:nvSpPr>
              <p:spPr>
                <a:xfrm>
                  <a:off x="8256494" y="2180712"/>
                  <a:ext cx="722350" cy="51268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rgbClr val="000000"/>
                    </a:solidFill>
                    <a:latin typeface="Arial"/>
                    <a:ea typeface="Arial"/>
                    <a:cs typeface="Arial"/>
                    <a:sym typeface="Arial"/>
                    <a:rtl val="0"/>
                  </a:endParaRPr>
                </a:p>
              </p:txBody>
            </p:sp>
            <p:sp>
              <p:nvSpPr>
                <p:cNvPr id="48" name="Shape 188"/>
                <p:cNvSpPr txBox="1"/>
                <p:nvPr/>
              </p:nvSpPr>
              <p:spPr>
                <a:xfrm>
                  <a:off x="8535108" y="2516152"/>
                  <a:ext cx="225529" cy="253915"/>
                </a:xfrm>
                <a:prstGeom prst="rect">
                  <a:avLst/>
                </a:prstGeom>
                <a:noFill/>
                <a:ln>
                  <a:noFill/>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SzPct val="25000"/>
                    <a:buFont typeface="Arial"/>
                    <a:buNone/>
                  </a:pPr>
                  <a:r>
                    <a:rPr lang="en-US" sz="1050" b="0" i="0" u="none" strike="noStrike" cap="none" baseline="0" dirty="0">
                      <a:solidFill>
                        <a:srgbClr val="000000"/>
                      </a:solidFill>
                      <a:latin typeface="Arial"/>
                      <a:ea typeface="Arial"/>
                      <a:cs typeface="Arial"/>
                      <a:sym typeface="Arial"/>
                      <a:rtl val="0"/>
                    </a:rPr>
                    <a:t>VM</a:t>
                  </a:r>
                </a:p>
              </p:txBody>
            </p:sp>
          </p:grpSp>
          <p:sp>
            <p:nvSpPr>
              <p:cNvPr id="41" name="Shape 190"/>
              <p:cNvSpPr/>
              <p:nvPr/>
            </p:nvSpPr>
            <p:spPr>
              <a:xfrm>
                <a:off x="6266992" y="2184185"/>
                <a:ext cx="234146" cy="1216177"/>
              </a:xfrm>
              <a:prstGeom prst="leftBrace">
                <a:avLst>
                  <a:gd name="adj1" fmla="val 8333"/>
                  <a:gd name="adj2" fmla="val 50000"/>
                </a:avLst>
              </a:prstGeom>
              <a:noFill/>
              <a:ln w="25400" cap="flat">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baseline="0">
                  <a:solidFill>
                    <a:schemeClr val="dk1"/>
                  </a:solidFill>
                  <a:latin typeface="Arial"/>
                  <a:ea typeface="Arial"/>
                  <a:cs typeface="Arial"/>
                  <a:sym typeface="Arial"/>
                  <a:rtl val="0"/>
                </a:endParaRPr>
              </a:p>
            </p:txBody>
          </p:sp>
          <p:cxnSp>
            <p:nvCxnSpPr>
              <p:cNvPr id="42" name="Shape 192"/>
              <p:cNvCxnSpPr>
                <a:stCxn id="41" idx="1"/>
              </p:cNvCxnSpPr>
              <p:nvPr/>
            </p:nvCxnSpPr>
            <p:spPr>
              <a:xfrm>
                <a:off x="6266992" y="2792276"/>
                <a:ext cx="233100" cy="1179899"/>
              </a:xfrm>
              <a:prstGeom prst="curvedConnector3">
                <a:avLst>
                  <a:gd name="adj1" fmla="val -98069"/>
                </a:avLst>
              </a:prstGeom>
              <a:noFill/>
              <a:ln w="25400" cap="flat">
                <a:solidFill>
                  <a:schemeClr val="accent1"/>
                </a:solidFill>
                <a:prstDash val="solid"/>
                <a:round/>
                <a:headEnd type="none" w="med" len="med"/>
                <a:tailEnd type="stealth" w="lg" len="lg"/>
              </a:ln>
            </p:spPr>
          </p:cxnSp>
          <p:sp>
            <p:nvSpPr>
              <p:cNvPr id="43" name="Shape 193"/>
              <p:cNvSpPr/>
              <p:nvPr/>
            </p:nvSpPr>
            <p:spPr>
              <a:xfrm>
                <a:off x="6488688" y="1620353"/>
                <a:ext cx="2658597" cy="329025"/>
              </a:xfrm>
              <a:prstGeom prst="rect">
                <a:avLst/>
              </a:prstGeom>
              <a:solidFill>
                <a:schemeClr val="accent2"/>
              </a:solidFill>
              <a:ln w="19050" cap="flat">
                <a:solidFill>
                  <a:schemeClr val="dk1"/>
                </a:solidFill>
                <a:prstDash val="dot"/>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0" i="0" u="none" strike="noStrike" cap="none" baseline="0">
                    <a:solidFill>
                      <a:srgbClr val="000000"/>
                    </a:solidFill>
                    <a:latin typeface="Arial"/>
                    <a:ea typeface="Arial"/>
                    <a:cs typeface="Arial"/>
                    <a:sym typeface="Arial"/>
                    <a:rtl val="0"/>
                  </a:rPr>
                  <a:t>Instance </a:t>
                </a:r>
                <a:r>
                  <a:rPr lang="en-US" sz="1100" b="0" i="0" u="none" strike="noStrike" cap="none" baseline="0">
                    <a:solidFill>
                      <a:srgbClr val="000000"/>
                    </a:solidFill>
                    <a:latin typeface="Arial"/>
                    <a:ea typeface="Arial"/>
                    <a:cs typeface="Arial"/>
                    <a:sym typeface="Arial"/>
                    <a:rtl val="0"/>
                  </a:rPr>
                  <a:t>(Redis process)</a:t>
                </a:r>
              </a:p>
            </p:txBody>
          </p:sp>
          <p:sp>
            <p:nvSpPr>
              <p:cNvPr id="44" name="Shape 194"/>
              <p:cNvSpPr/>
              <p:nvPr/>
            </p:nvSpPr>
            <p:spPr>
              <a:xfrm>
                <a:off x="6607041" y="303253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5" name="Shape 195"/>
              <p:cNvSpPr/>
              <p:nvPr/>
            </p:nvSpPr>
            <p:spPr>
              <a:xfrm>
                <a:off x="6607041" y="2630741"/>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a:solidFill>
                      <a:srgbClr val="000000"/>
                    </a:solidFill>
                    <a:latin typeface="Arial"/>
                    <a:ea typeface="Arial"/>
                    <a:cs typeface="Arial"/>
                    <a:sym typeface="Arial"/>
                    <a:rtl val="0"/>
                  </a:rPr>
                  <a:t>VM</a:t>
                </a:r>
              </a:p>
            </p:txBody>
          </p:sp>
          <p:sp>
            <p:nvSpPr>
              <p:cNvPr id="46" name="Shape 196"/>
              <p:cNvSpPr/>
              <p:nvPr/>
            </p:nvSpPr>
            <p:spPr>
              <a:xfrm>
                <a:off x="6607041" y="2229270"/>
                <a:ext cx="2418336" cy="353497"/>
              </a:xfrm>
              <a:prstGeom prst="rect">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baseline="0" dirty="0">
                    <a:solidFill>
                      <a:srgbClr val="000000"/>
                    </a:solidFill>
                    <a:latin typeface="Arial"/>
                    <a:ea typeface="Arial"/>
                    <a:cs typeface="Arial"/>
                    <a:sym typeface="Arial"/>
                    <a:rtl val="0"/>
                  </a:rPr>
                  <a:t>VM</a:t>
                </a:r>
              </a:p>
            </p:txBody>
          </p:sp>
        </p:grpSp>
      </p:grpSp>
    </p:spTree>
    <p:extLst>
      <p:ext uri="{BB962C8B-B14F-4D97-AF65-F5344CB8AC3E}">
        <p14:creationId xmlns:p14="http://schemas.microsoft.com/office/powerpoint/2010/main" val="9402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idx="1"/>
          </p:nvPr>
        </p:nvSpPr>
        <p:spPr/>
        <p:txBody>
          <a:bodyPr/>
          <a:lstStyle/>
          <a:p>
            <a:r>
              <a:rPr lang="en-US" dirty="0" smtClean="0">
                <a:solidFill>
                  <a:srgbClr val="FFFFFF"/>
                </a:solidFill>
              </a:rPr>
              <a:t>Apps safely send </a:t>
            </a:r>
            <a:r>
              <a:rPr lang="en-US" dirty="0">
                <a:solidFill>
                  <a:srgbClr val="FFFFFF"/>
                </a:solidFill>
              </a:rPr>
              <a:t>and receive </a:t>
            </a:r>
            <a:r>
              <a:rPr lang="en-US" dirty="0" smtClean="0">
                <a:solidFill>
                  <a:srgbClr val="FFFFFF"/>
                </a:solidFill>
              </a:rPr>
              <a:t>messages at scale</a:t>
            </a:r>
            <a:endParaRPr lang="en-US" dirty="0">
              <a:solidFill>
                <a:srgbClr val="FFFFFF"/>
              </a:solidFill>
            </a:endParaRPr>
          </a:p>
          <a:p>
            <a:endParaRPr lang="en-US" dirty="0">
              <a:solidFill>
                <a:srgbClr val="4D4D4D"/>
              </a:solidFill>
            </a:endParaRPr>
          </a:p>
          <a:p>
            <a:endParaRPr lang="en-US" dirty="0"/>
          </a:p>
        </p:txBody>
      </p:sp>
      <p:sp>
        <p:nvSpPr>
          <p:cNvPr id="2" name="Title 1"/>
          <p:cNvSpPr>
            <a:spLocks noGrp="1"/>
          </p:cNvSpPr>
          <p:nvPr>
            <p:ph type="title"/>
          </p:nvPr>
        </p:nvSpPr>
        <p:spPr/>
        <p:txBody>
          <a:bodyPr/>
          <a:lstStyle/>
          <a:p>
            <a:r>
              <a:rPr lang="en-US" sz="2800" dirty="0" err="1">
                <a:solidFill>
                  <a:srgbClr val="2C95DD"/>
                </a:solidFill>
              </a:rPr>
              <a:t>RabbitMQ</a:t>
            </a:r>
            <a:r>
              <a:rPr lang="en-US" sz="2800" dirty="0" smtClean="0"/>
              <a:t> </a:t>
            </a:r>
            <a:r>
              <a:rPr lang="en-US" sz="2800" dirty="0">
                <a:solidFill>
                  <a:srgbClr val="2C95DD"/>
                </a:solidFill>
              </a:rPr>
              <a:t>for Pivotal Cloud Foundry</a:t>
            </a:r>
          </a:p>
        </p:txBody>
      </p:sp>
      <p:sp>
        <p:nvSpPr>
          <p:cNvPr id="4" name="Content Placeholder 3"/>
          <p:cNvSpPr>
            <a:spLocks noGrp="1"/>
          </p:cNvSpPr>
          <p:nvPr>
            <p:ph sz="quarter" idx="4294967295"/>
          </p:nvPr>
        </p:nvSpPr>
        <p:spPr>
          <a:xfrm>
            <a:off x="366715" y="1419224"/>
            <a:ext cx="4058155" cy="3038475"/>
          </a:xfrm>
          <a:prstGeom prst="rect">
            <a:avLst/>
          </a:prstGeom>
        </p:spPr>
        <p:txBody>
          <a:bodyPr anchor="t"/>
          <a:lstStyle/>
          <a:p>
            <a:pPr marL="285750" indent="-285750">
              <a:spcBef>
                <a:spcPts val="0"/>
              </a:spcBef>
              <a:spcAft>
                <a:spcPts val="600"/>
              </a:spcAft>
              <a:buFont typeface="Arial"/>
              <a:buChar char="•"/>
            </a:pPr>
            <a:r>
              <a:rPr lang="en-US" sz="1600" dirty="0" smtClean="0">
                <a:solidFill>
                  <a:srgbClr val="FFFFFF"/>
                </a:solidFill>
              </a:rPr>
              <a:t>Messaging broker for communication </a:t>
            </a:r>
            <a:r>
              <a:rPr lang="en-US" sz="1600" dirty="0">
                <a:solidFill>
                  <a:srgbClr val="FFFFFF"/>
                </a:solidFill>
              </a:rPr>
              <a:t>between servers, applications and devices</a:t>
            </a:r>
          </a:p>
          <a:p>
            <a:pPr marL="285750" indent="-285750">
              <a:spcBef>
                <a:spcPts val="0"/>
              </a:spcBef>
              <a:spcAft>
                <a:spcPts val="600"/>
              </a:spcAft>
              <a:buFont typeface="Arial"/>
              <a:buChar char="•"/>
            </a:pPr>
            <a:r>
              <a:rPr lang="en-US" sz="1600" dirty="0">
                <a:solidFill>
                  <a:srgbClr val="FFFFFF"/>
                </a:solidFill>
              </a:rPr>
              <a:t>Highly available queues, flexible routing, support for multiple protocols and client libraries</a:t>
            </a:r>
          </a:p>
          <a:p>
            <a:pPr marL="285750" indent="-285750">
              <a:spcBef>
                <a:spcPts val="0"/>
              </a:spcBef>
              <a:spcAft>
                <a:spcPts val="600"/>
              </a:spcAft>
              <a:buFont typeface="Arial"/>
              <a:buChar char="•"/>
            </a:pPr>
            <a:r>
              <a:rPr lang="en-US" sz="1600" dirty="0">
                <a:solidFill>
                  <a:srgbClr val="FFFFFF"/>
                </a:solidFill>
              </a:rPr>
              <a:t>Wide range of client libraries, in all </a:t>
            </a:r>
            <a:r>
              <a:rPr lang="en-US" sz="1600" dirty="0" smtClean="0">
                <a:solidFill>
                  <a:srgbClr val="FFFFFF"/>
                </a:solidFill>
              </a:rPr>
              <a:t>languages</a:t>
            </a:r>
          </a:p>
          <a:p>
            <a:pPr marL="285750" lvl="0" indent="-285750">
              <a:spcBef>
                <a:spcPts val="0"/>
              </a:spcBef>
              <a:spcAft>
                <a:spcPts val="600"/>
              </a:spcAft>
              <a:buFont typeface="Arial"/>
              <a:buChar char="•"/>
            </a:pPr>
            <a:r>
              <a:rPr lang="en-US" sz="1600" dirty="0">
                <a:solidFill>
                  <a:srgbClr val="FFFFFF"/>
                </a:solidFill>
              </a:rPr>
              <a:t>Push button deployment and upgrades of a </a:t>
            </a:r>
            <a:r>
              <a:rPr lang="en-US" sz="1600" dirty="0" err="1">
                <a:solidFill>
                  <a:srgbClr val="FFFFFF"/>
                </a:solidFill>
              </a:rPr>
              <a:t>RabbitMQ</a:t>
            </a:r>
            <a:r>
              <a:rPr lang="en-US" sz="1600" dirty="0">
                <a:solidFill>
                  <a:srgbClr val="FFFFFF"/>
                </a:solidFill>
              </a:rPr>
              <a:t> Cluster</a:t>
            </a:r>
          </a:p>
          <a:p>
            <a:pPr>
              <a:spcBef>
                <a:spcPts val="0"/>
              </a:spcBef>
              <a:spcAft>
                <a:spcPts val="600"/>
              </a:spcAft>
            </a:pPr>
            <a:endParaRPr lang="en-US" sz="1600" dirty="0">
              <a:solidFill>
                <a:srgbClr val="FFFFFF"/>
              </a:solidFill>
            </a:endParaRPr>
          </a:p>
        </p:txBody>
      </p:sp>
      <p:pic>
        <p:nvPicPr>
          <p:cNvPr id="9" name="Picture 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763302" y="36774"/>
            <a:ext cx="1121385" cy="1018285"/>
          </a:xfrm>
          <a:prstGeom prst="rect">
            <a:avLst/>
          </a:prstGeom>
        </p:spPr>
      </p:pic>
      <p:pic>
        <p:nvPicPr>
          <p:cNvPr id="3" name="Picture 2"/>
          <p:cNvPicPr>
            <a:picLocks noChangeAspect="1"/>
          </p:cNvPicPr>
          <p:nvPr/>
        </p:nvPicPr>
        <p:blipFill>
          <a:blip r:embed="rId4"/>
          <a:stretch>
            <a:fillRect/>
          </a:stretch>
        </p:blipFill>
        <p:spPr>
          <a:xfrm>
            <a:off x="4424870" y="1280214"/>
            <a:ext cx="4459817" cy="2953905"/>
          </a:xfrm>
          <a:prstGeom prst="rect">
            <a:avLst/>
          </a:prstGeom>
        </p:spPr>
      </p:pic>
    </p:spTree>
    <p:extLst>
      <p:ext uri="{BB962C8B-B14F-4D97-AF65-F5344CB8AC3E}">
        <p14:creationId xmlns:p14="http://schemas.microsoft.com/office/powerpoint/2010/main" val="4901805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Shape 210"/>
          <p:cNvSpPr txBox="1">
            <a:spLocks noGrp="1"/>
          </p:cNvSpPr>
          <p:nvPr>
            <p:ph type="title"/>
          </p:nvPr>
        </p:nvSpPr>
        <p:spPr>
          <a:xfrm>
            <a:off x="366712" y="325437"/>
            <a:ext cx="8410499" cy="460500"/>
          </a:xfrm>
          <a:prstGeom prst="rect">
            <a:avLst/>
          </a:prstGeom>
          <a:noFill/>
          <a:ln>
            <a:noFill/>
          </a:ln>
        </p:spPr>
        <p:txBody>
          <a:bodyPr lIns="0" tIns="0" rIns="0" bIns="0" anchor="t" anchorCtr="0">
            <a:noAutofit/>
          </a:bodyPr>
          <a:lstStyle/>
          <a:p>
            <a:pPr marL="0" marR="0" lvl="0" indent="0" algn="l" rtl="0">
              <a:lnSpc>
                <a:spcPct val="90000"/>
              </a:lnSpc>
              <a:spcBef>
                <a:spcPts val="0"/>
              </a:spcBef>
              <a:buClr>
                <a:schemeClr val="dk2"/>
              </a:buClr>
              <a:buSzPct val="25000"/>
              <a:buFont typeface="Arial"/>
              <a:buNone/>
            </a:pPr>
            <a:r>
              <a:rPr lang="en" sz="2800" dirty="0">
                <a:solidFill>
                  <a:srgbClr val="2C95DD"/>
                </a:solidFill>
              </a:rPr>
              <a:t>Session</a:t>
            </a:r>
            <a:r>
              <a:rPr lang="en" sz="3200" b="0" i="0" u="none" strike="noStrike" cap="none" baseline="0" dirty="0">
                <a:solidFill>
                  <a:schemeClr val="dk2"/>
                </a:solidFill>
                <a:latin typeface="Arial"/>
                <a:ea typeface="Arial"/>
                <a:cs typeface="Arial"/>
                <a:sym typeface="Arial"/>
              </a:rPr>
              <a:t> </a:t>
            </a:r>
            <a:r>
              <a:rPr lang="en" sz="2800" dirty="0">
                <a:solidFill>
                  <a:srgbClr val="2C95DD"/>
                </a:solidFill>
              </a:rPr>
              <a:t>State Caching (SSC) by GemFire</a:t>
            </a:r>
          </a:p>
        </p:txBody>
      </p:sp>
      <p:sp>
        <p:nvSpPr>
          <p:cNvPr id="211" name="Shape 211"/>
          <p:cNvSpPr txBox="1">
            <a:spLocks noGrp="1"/>
          </p:cNvSpPr>
          <p:nvPr>
            <p:ph type="body" idx="4294967295"/>
          </p:nvPr>
        </p:nvSpPr>
        <p:spPr>
          <a:xfrm>
            <a:off x="366717" y="1166468"/>
            <a:ext cx="8410499" cy="3031200"/>
          </a:xfrm>
          <a:prstGeom prst="rect">
            <a:avLst/>
          </a:prstGeom>
          <a:noFill/>
          <a:ln>
            <a:noFill/>
          </a:ln>
        </p:spPr>
        <p:txBody>
          <a:bodyPr lIns="0" tIns="0" rIns="0" bIns="0" anchor="t" anchorCtr="0">
            <a:noAutofit/>
          </a:bodyPr>
          <a:lstStyle/>
          <a:p>
            <a:pPr marL="285750" indent="-285750">
              <a:spcBef>
                <a:spcPts val="0"/>
              </a:spcBef>
              <a:buClr>
                <a:schemeClr val="accent1"/>
              </a:buClr>
              <a:buSzPct val="100000"/>
              <a:buFont typeface="Arial"/>
              <a:buChar char="•"/>
            </a:pPr>
            <a:r>
              <a:rPr lang="en" sz="1800" dirty="0">
                <a:solidFill>
                  <a:srgbClr val="FFFFFF"/>
                </a:solidFill>
                <a:latin typeface="Arial"/>
                <a:ea typeface="Arial"/>
                <a:cs typeface="Arial"/>
                <a:sym typeface="Arial"/>
              </a:rPr>
              <a:t>Configure, manage, monitor, and consume GemFire in a client/server </a:t>
            </a:r>
            <a:r>
              <a:rPr lang="en" sz="1800" dirty="0" smtClean="0">
                <a:solidFill>
                  <a:srgbClr val="FFFFFF"/>
                </a:solidFill>
                <a:latin typeface="Arial"/>
                <a:ea typeface="Arial"/>
                <a:cs typeface="Arial"/>
                <a:sym typeface="Arial"/>
              </a:rPr>
              <a:t>topology</a:t>
            </a:r>
            <a:endParaRPr lang="en-US" sz="1800" b="0" i="0" u="none" strike="noStrike" cap="none" baseline="0" dirty="0" smtClean="0">
              <a:solidFill>
                <a:srgbClr val="FFFFFF"/>
              </a:solidFill>
              <a:latin typeface="Arial"/>
              <a:ea typeface="Arial"/>
              <a:cs typeface="Arial"/>
              <a:sym typeface="Arial"/>
            </a:endParaRPr>
          </a:p>
          <a:p>
            <a:pPr marL="228600" marR="0" lvl="0" indent="-228600" algn="l" rtl="0">
              <a:spcBef>
                <a:spcPts val="0"/>
              </a:spcBef>
              <a:buClr>
                <a:schemeClr val="accent1"/>
              </a:buClr>
              <a:buSzPct val="100000"/>
              <a:buFont typeface="Noto Symbol"/>
              <a:buChar char="•"/>
            </a:pPr>
            <a:r>
              <a:rPr lang="en" sz="1800" b="0" i="0" u="none" strike="noStrike" cap="none" baseline="0" dirty="0" smtClean="0">
                <a:solidFill>
                  <a:srgbClr val="FFFFFF"/>
                </a:solidFill>
                <a:latin typeface="Arial"/>
                <a:ea typeface="Arial"/>
                <a:cs typeface="Arial"/>
                <a:sym typeface="Arial"/>
              </a:rPr>
              <a:t>A </a:t>
            </a:r>
            <a:r>
              <a:rPr lang="en" sz="1800" b="0" i="0" u="none" strike="noStrike" cap="none" baseline="0" dirty="0">
                <a:solidFill>
                  <a:srgbClr val="FFFFFF"/>
                </a:solidFill>
                <a:latin typeface="Arial"/>
                <a:ea typeface="Arial"/>
                <a:cs typeface="Arial"/>
                <a:sym typeface="Arial"/>
              </a:rPr>
              <a:t>turn-key GemFire session replication cache service optimized for Java buildpack apps deployed in Tomcat</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 need to modify your app</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Tomcat from the java buildpack “knows” how to use the service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GemFire pre-configured for session replication</a:t>
            </a:r>
          </a:p>
          <a:p>
            <a:pPr marL="228600" marR="0" lvl="0" indent="-228600" algn="l" rtl="0">
              <a:spcBef>
                <a:spcPts val="1200"/>
              </a:spcBef>
              <a:buClr>
                <a:schemeClr val="accent1"/>
              </a:buClr>
              <a:buSzPct val="100000"/>
              <a:buFont typeface="Noto Symbol"/>
              <a:buChar char="•"/>
            </a:pPr>
            <a:r>
              <a:rPr lang="en" sz="1800" b="0" i="0" u="none" strike="noStrike" cap="none" baseline="0" dirty="0">
                <a:solidFill>
                  <a:srgbClr val="FFFFFF"/>
                </a:solidFill>
                <a:latin typeface="Arial"/>
                <a:ea typeface="Arial"/>
                <a:cs typeface="Arial"/>
                <a:sym typeface="Arial"/>
              </a:rPr>
              <a:t>Session state management independent from app servers</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App servers can come and go without affecting session lifetime</a:t>
            </a:r>
          </a:p>
          <a:p>
            <a:pPr marL="742950" marR="0" lvl="1" indent="-285750" algn="l" rtl="0">
              <a:spcBef>
                <a:spcPts val="300"/>
              </a:spcBef>
              <a:buClr>
                <a:schemeClr val="accent1"/>
              </a:buClr>
              <a:buSzPct val="100000"/>
              <a:buFont typeface="Verdana"/>
              <a:buChar char="–"/>
            </a:pPr>
            <a:r>
              <a:rPr lang="en" sz="1800" b="0" i="0" u="none" strike="noStrike" cap="none" baseline="0" dirty="0">
                <a:solidFill>
                  <a:srgbClr val="FFFFFF"/>
                </a:solidFill>
                <a:latin typeface="Arial"/>
                <a:ea typeface="Arial"/>
                <a:cs typeface="Arial"/>
                <a:sym typeface="Arial"/>
              </a:rPr>
              <a:t>Not affected by load balancing</a:t>
            </a:r>
          </a:p>
          <a:p>
            <a:pPr marL="228600" marR="0" lvl="0" indent="-76200" algn="l" rtl="0">
              <a:spcBef>
                <a:spcPts val="1200"/>
              </a:spcBef>
              <a:buClr>
                <a:schemeClr val="accent1"/>
              </a:buClr>
              <a:buFont typeface="Noto Symbol"/>
              <a:buNone/>
            </a:pPr>
            <a:endParaRPr sz="1800" b="0" i="0" u="none" strike="noStrike" cap="none" baseline="0" dirty="0">
              <a:solidFill>
                <a:srgbClr val="FFFFFF"/>
              </a:solidFill>
              <a:latin typeface="Arial"/>
              <a:ea typeface="Arial"/>
              <a:cs typeface="Arial"/>
              <a:sym typeface="Arial"/>
            </a:endParaRPr>
          </a:p>
        </p:txBody>
      </p:sp>
      <p:pic>
        <p:nvPicPr>
          <p:cNvPr id="212" name="Shape 212"/>
          <p:cNvPicPr preferRelativeResize="0"/>
          <p:nvPr/>
        </p:nvPicPr>
        <p:blipFill>
          <a:blip r:embed="rId3" cstate="screen">
            <a:alphaModFix/>
            <a:extLst>
              <a:ext uri="{28A0092B-C50C-407E-A947-70E740481C1C}">
                <a14:useLocalDpi xmlns:a14="http://schemas.microsoft.com/office/drawing/2010/main"/>
              </a:ext>
            </a:extLst>
          </a:blip>
          <a:stretch>
            <a:fillRect/>
          </a:stretch>
        </p:blipFill>
        <p:spPr>
          <a:xfrm>
            <a:off x="8151562" y="100887"/>
            <a:ext cx="909625" cy="909625"/>
          </a:xfrm>
          <a:prstGeom prst="rect">
            <a:avLst/>
          </a:prstGeom>
          <a:noFill/>
          <a:ln>
            <a:noFill/>
          </a:ln>
        </p:spPr>
      </p:pic>
    </p:spTree>
    <p:extLst>
      <p:ext uri="{BB962C8B-B14F-4D97-AF65-F5344CB8AC3E}">
        <p14:creationId xmlns:p14="http://schemas.microsoft.com/office/powerpoint/2010/main" val="18451153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DeconstructingMobileMyths.png"/>
          <p:cNvPicPr>
            <a:picLocks noChangeAspect="1"/>
          </p:cNvPicPr>
          <p:nvPr/>
        </p:nvPicPr>
        <p:blipFill rotWithShape="1">
          <a:blip r:embed="rId3" cstate="screen">
            <a:graysc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4" name="TextBox 3"/>
          <p:cNvSpPr txBox="1"/>
          <p:nvPr/>
        </p:nvSpPr>
        <p:spPr>
          <a:xfrm>
            <a:off x="0" y="3529829"/>
            <a:ext cx="5615465" cy="1015663"/>
          </a:xfrm>
          <a:prstGeom prst="rect">
            <a:avLst/>
          </a:prstGeom>
          <a:solidFill>
            <a:schemeClr val="tx1">
              <a:alpha val="74000"/>
            </a:schemeClr>
          </a:solidFill>
        </p:spPr>
        <p:txBody>
          <a:bodyPr wrap="none" rtlCol="0">
            <a:spAutoFit/>
          </a:bodyPr>
          <a:lstStyle/>
          <a:p>
            <a:r>
              <a:rPr lang="en-US" sz="6000" dirty="0" smtClean="0">
                <a:solidFill>
                  <a:schemeClr val="bg1"/>
                </a:solidFill>
              </a:rPr>
              <a:t>Mobile Services</a:t>
            </a:r>
            <a:endParaRPr lang="en-US" sz="6000" dirty="0">
              <a:solidFill>
                <a:schemeClr val="bg1"/>
              </a:solidFill>
            </a:endParaRPr>
          </a:p>
        </p:txBody>
      </p:sp>
    </p:spTree>
    <p:extLst>
      <p:ext uri="{BB962C8B-B14F-4D97-AF65-F5344CB8AC3E}">
        <p14:creationId xmlns:p14="http://schemas.microsoft.com/office/powerpoint/2010/main" val="1842463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2" name="pasted-image.pdf"/>
          <p:cNvPicPr/>
          <p:nvPr/>
        </p:nvPicPr>
        <p:blipFill>
          <a:blip r:embed="rId3">
            <a:lum bright="70000" contrast="-70000"/>
            <a:extLst/>
          </a:blip>
          <a:stretch>
            <a:fillRect/>
          </a:stretch>
        </p:blipFill>
        <p:spPr>
          <a:xfrm>
            <a:off x="6849439" y="2271745"/>
            <a:ext cx="850901" cy="1016001"/>
          </a:xfrm>
          <a:prstGeom prst="rect">
            <a:avLst/>
          </a:prstGeom>
          <a:ln w="12700">
            <a:miter lim="400000"/>
          </a:ln>
        </p:spPr>
      </p:pic>
      <p:pic>
        <p:nvPicPr>
          <p:cNvPr id="153" name="pasted-image.pdf"/>
          <p:cNvPicPr/>
          <p:nvPr/>
        </p:nvPicPr>
        <p:blipFill>
          <a:blip r:embed="rId4">
            <a:lum bright="70000" contrast="-70000"/>
            <a:extLst/>
          </a:blip>
          <a:stretch>
            <a:fillRect/>
          </a:stretch>
        </p:blipFill>
        <p:spPr>
          <a:xfrm>
            <a:off x="5244453" y="2408484"/>
            <a:ext cx="546101" cy="914401"/>
          </a:xfrm>
          <a:prstGeom prst="rect">
            <a:avLst/>
          </a:prstGeom>
          <a:ln w="12700">
            <a:miter lim="400000"/>
          </a:ln>
        </p:spPr>
      </p:pic>
      <p:pic>
        <p:nvPicPr>
          <p:cNvPr id="154" name="pasted-image.pdf"/>
          <p:cNvPicPr/>
          <p:nvPr/>
        </p:nvPicPr>
        <p:blipFill>
          <a:blip r:embed="rId5">
            <a:lum bright="70000" contrast="-70000"/>
            <a:extLst/>
          </a:blip>
          <a:stretch>
            <a:fillRect/>
          </a:stretch>
        </p:blipFill>
        <p:spPr>
          <a:xfrm>
            <a:off x="3356439" y="2351334"/>
            <a:ext cx="825501" cy="1003301"/>
          </a:xfrm>
          <a:prstGeom prst="rect">
            <a:avLst/>
          </a:prstGeom>
          <a:ln w="12700">
            <a:miter lim="400000"/>
          </a:ln>
        </p:spPr>
      </p:pic>
      <p:pic>
        <p:nvPicPr>
          <p:cNvPr id="155" name="pasted-image.pdf"/>
          <p:cNvPicPr/>
          <p:nvPr/>
        </p:nvPicPr>
        <p:blipFill>
          <a:blip r:embed="rId6">
            <a:lum bright="70000" contrast="-70000"/>
            <a:extLst/>
          </a:blip>
          <a:stretch>
            <a:fillRect/>
          </a:stretch>
        </p:blipFill>
        <p:spPr>
          <a:xfrm>
            <a:off x="1443025" y="2374900"/>
            <a:ext cx="850901" cy="1028700"/>
          </a:xfrm>
          <a:prstGeom prst="rect">
            <a:avLst/>
          </a:prstGeom>
          <a:ln w="12700">
            <a:miter lim="400000"/>
          </a:ln>
        </p:spPr>
      </p:pic>
      <p:sp>
        <p:nvSpPr>
          <p:cNvPr id="156" name="Shape 156"/>
          <p:cNvSpPr>
            <a:spLocks noGrp="1"/>
          </p:cNvSpPr>
          <p:nvPr>
            <p:ph type="title"/>
          </p:nvPr>
        </p:nvSpPr>
        <p:spPr>
          <a:prstGeom prst="rect">
            <a:avLst/>
          </a:prstGeom>
        </p:spPr>
        <p:txBody>
          <a:bodyPr/>
          <a:lstStyle/>
          <a:p>
            <a:pPr lvl="0">
              <a:defRPr sz="1800">
                <a:solidFill>
                  <a:srgbClr val="000000"/>
                </a:solidFill>
                <a:uFillTx/>
              </a:defRPr>
            </a:pPr>
            <a:r>
              <a:rPr sz="3200" dirty="0">
                <a:solidFill>
                  <a:srgbClr val="008881"/>
                </a:solidFill>
                <a:uFill>
                  <a:solidFill>
                    <a:srgbClr val="008881"/>
                  </a:solidFill>
                </a:uFill>
              </a:rPr>
              <a:t>Diversity of </a:t>
            </a:r>
            <a:r>
              <a:rPr lang="en-US" sz="3200" dirty="0" smtClean="0">
                <a:solidFill>
                  <a:srgbClr val="008881"/>
                </a:solidFill>
                <a:uFill>
                  <a:solidFill>
                    <a:srgbClr val="008881"/>
                  </a:solidFill>
                </a:uFill>
              </a:rPr>
              <a:t>cl</a:t>
            </a:r>
            <a:r>
              <a:rPr sz="3200" dirty="0" smtClean="0">
                <a:solidFill>
                  <a:srgbClr val="008881"/>
                </a:solidFill>
                <a:uFill>
                  <a:solidFill>
                    <a:srgbClr val="008881"/>
                  </a:solidFill>
                </a:uFill>
              </a:rPr>
              <a:t>ients</a:t>
            </a:r>
            <a:r>
              <a:rPr lang="en-US" sz="3200" dirty="0" smtClean="0">
                <a:solidFill>
                  <a:srgbClr val="008881"/>
                </a:solidFill>
                <a:uFill>
                  <a:solidFill>
                    <a:srgbClr val="008881"/>
                  </a:solidFill>
                </a:uFill>
              </a:rPr>
              <a:t>, more load</a:t>
            </a:r>
            <a:endParaRPr sz="3200" dirty="0">
              <a:solidFill>
                <a:srgbClr val="008881"/>
              </a:solidFill>
              <a:uFill>
                <a:solidFill>
                  <a:srgbClr val="008881"/>
                </a:solidFill>
              </a:uFill>
            </a:endParaRPr>
          </a:p>
        </p:txBody>
      </p:sp>
      <p:sp>
        <p:nvSpPr>
          <p:cNvPr id="157" name="Shape 157"/>
          <p:cNvSpPr>
            <a:spLocks noGrp="1"/>
          </p:cNvSpPr>
          <p:nvPr>
            <p:ph type="sldNum" sz="quarter" idx="4294967295"/>
          </p:nvPr>
        </p:nvSpPr>
        <p:spPr>
          <a:xfrm>
            <a:off x="8553450" y="5021495"/>
            <a:ext cx="533400" cy="127001"/>
          </a:xfrm>
          <a:prstGeom prst="rect">
            <a:avLst/>
          </a:prstGeom>
          <a:extLst>
            <a:ext uri="{C572A759-6A51-4108-AA02-DFA0A04FC94B}">
              <ma14:wrappingTextBoxFlag xmlns:ma14="http://schemas.microsoft.com/office/mac/drawingml/2011/main" val="1"/>
            </a:ext>
          </a:extLst>
        </p:spPr>
        <p:txBody>
          <a:bodyPr/>
          <a:lstStyle/>
          <a:p>
            <a:pPr lvl="0">
              <a:defRPr sz="1800">
                <a:solidFill>
                  <a:srgbClr val="000000"/>
                </a:solidFill>
                <a:uFillTx/>
              </a:defRPr>
            </a:pPr>
            <a:fld id="{86CB4B4D-7CA3-9044-876B-883B54F8677D}" type="slidenum">
              <a:rPr sz="800">
                <a:solidFill>
                  <a:srgbClr val="808080"/>
                </a:solidFill>
                <a:uFill>
                  <a:solidFill>
                    <a:srgbClr val="808080"/>
                  </a:solidFill>
                </a:uFill>
              </a:rPr>
              <a:t>16</a:t>
            </a:fld>
            <a:endParaRPr sz="800">
              <a:solidFill>
                <a:srgbClr val="808080"/>
              </a:solidFill>
              <a:uFill>
                <a:solidFill>
                  <a:srgbClr val="808080"/>
                </a:solidFill>
              </a:uFill>
            </a:endParaRPr>
          </a:p>
        </p:txBody>
      </p:sp>
      <p:sp>
        <p:nvSpPr>
          <p:cNvPr id="158" name="Shape 158"/>
          <p:cNvSpPr/>
          <p:nvPr/>
        </p:nvSpPr>
        <p:spPr>
          <a:xfrm>
            <a:off x="479806" y="3673159"/>
            <a:ext cx="6453047" cy="30777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Avenir Next Regular"/>
                <a:ea typeface="Avenir Next Regular"/>
                <a:cs typeface="Avenir Next Regular"/>
                <a:sym typeface="Avenir Next Regular"/>
              </a:defRPr>
            </a:lvl1pPr>
          </a:lstStyle>
          <a:p>
            <a:pPr lvl="0">
              <a:defRPr>
                <a:solidFill>
                  <a:srgbClr val="000000"/>
                </a:solidFill>
                <a:uFillTx/>
              </a:defRPr>
            </a:pPr>
            <a:r>
              <a:rPr dirty="0">
                <a:solidFill>
                  <a:srgbClr val="FFFFFF"/>
                </a:solidFill>
                <a:uFill>
                  <a:solidFill>
                    <a:srgbClr val="4D4D4D"/>
                  </a:solidFill>
                </a:uFill>
              </a:rPr>
              <a:t>http://money.cnn.com/2014/02/28/technology/mobile/mobile-apps-internet/</a:t>
            </a:r>
          </a:p>
        </p:txBody>
      </p:sp>
      <p:sp>
        <p:nvSpPr>
          <p:cNvPr id="159" name="Shape 159"/>
          <p:cNvSpPr/>
          <p:nvPr/>
        </p:nvSpPr>
        <p:spPr>
          <a:xfrm>
            <a:off x="146481" y="1061400"/>
            <a:ext cx="8673670" cy="523220"/>
          </a:xfrm>
          <a:prstGeom prst="rect">
            <a:avLst/>
          </a:prstGeom>
          <a:ln w="12700">
            <a:miter lim="400000"/>
          </a:ln>
          <a:extLst>
            <a:ext uri="{C572A759-6A51-4108-AA02-DFA0A04FC94B}">
              <ma14:wrappingTextBoxFlag xmlns:ma14="http://schemas.microsoft.com/office/mac/drawingml/2011/main" val="1"/>
            </a:ext>
          </a:extLst>
        </p:spPr>
        <p:txBody>
          <a:bodyPr wrap="square" lIns="45719" rIns="45719">
            <a:spAutoFit/>
          </a:bodyPr>
          <a:lstStyle>
            <a:lvl1pPr algn="ctr">
              <a:defRPr i="1">
                <a:latin typeface="Avenir Next Regular"/>
                <a:ea typeface="Avenir Next Regular"/>
                <a:cs typeface="Avenir Next Regular"/>
                <a:sym typeface="Avenir Next Regular"/>
              </a:defRPr>
            </a:lvl1pPr>
          </a:lstStyle>
          <a:p>
            <a:pPr lvl="0">
              <a:defRPr i="0">
                <a:solidFill>
                  <a:srgbClr val="000000"/>
                </a:solidFill>
                <a:uFillTx/>
              </a:defRPr>
            </a:pPr>
            <a:r>
              <a:rPr i="1" dirty="0">
                <a:solidFill>
                  <a:srgbClr val="FFFFFF"/>
                </a:solidFill>
                <a:uFill>
                  <a:solidFill>
                    <a:srgbClr val="4D4D4D"/>
                  </a:solidFill>
                </a:uFill>
              </a:rPr>
              <a:t>In January 2014, mobile devices accounted for 55% of Internet usage in the United States. Apps made up 47% of Internet traffic and 8% of traffic came from mobile browsers.</a:t>
            </a:r>
          </a:p>
        </p:txBody>
      </p:sp>
    </p:spTree>
    <p:extLst>
      <p:ext uri="{BB962C8B-B14F-4D97-AF65-F5344CB8AC3E}">
        <p14:creationId xmlns:p14="http://schemas.microsoft.com/office/powerpoint/2010/main" val="407545200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713" y="241043"/>
            <a:ext cx="8410575" cy="460375"/>
          </a:xfrm>
        </p:spPr>
        <p:txBody>
          <a:bodyPr/>
          <a:lstStyle/>
          <a:p>
            <a:r>
              <a:rPr lang="en-US" sz="2800" dirty="0">
                <a:solidFill>
                  <a:srgbClr val="2C95DD"/>
                </a:solidFill>
              </a:rPr>
              <a:t>Pivotal</a:t>
            </a:r>
            <a:r>
              <a:rPr lang="en-US" dirty="0" smtClean="0"/>
              <a:t> </a:t>
            </a:r>
            <a:r>
              <a:rPr lang="en-US" sz="2800" dirty="0">
                <a:solidFill>
                  <a:srgbClr val="2C95DD"/>
                </a:solidFill>
              </a:rPr>
              <a:t>CF Mobile Services</a:t>
            </a:r>
          </a:p>
        </p:txBody>
      </p:sp>
      <p:pic>
        <p:nvPicPr>
          <p:cNvPr id="16" name="Content Placeholder 15" descr="tablet-phone.jpeg"/>
          <p:cNvPicPr>
            <a:picLocks noGrp="1" noChangeAspect="1"/>
          </p:cNvPicPr>
          <p:nvPr>
            <p:ph sz="quarter" idx="4294967295"/>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a:ext>
            </a:extLst>
          </a:blip>
          <a:srcRect l="-77933" r="-77933"/>
          <a:stretch>
            <a:fillRect/>
          </a:stretch>
        </p:blipFill>
        <p:spPr>
          <a:xfrm>
            <a:off x="5562600" y="3486150"/>
            <a:ext cx="2376487" cy="955888"/>
          </a:xfrm>
          <a:prstGeom prst="rect">
            <a:avLst/>
          </a:prstGeom>
        </p:spPr>
      </p:pic>
      <p:sp>
        <p:nvSpPr>
          <p:cNvPr id="19" name="Rounded Rectangle 18"/>
          <p:cNvSpPr/>
          <p:nvPr/>
        </p:nvSpPr>
        <p:spPr>
          <a:xfrm>
            <a:off x="4724400" y="857250"/>
            <a:ext cx="4165600" cy="381000"/>
          </a:xfrm>
          <a:prstGeom prst="roundRect">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45720" rtlCol="0" anchor="t" anchorCtr="0"/>
          <a:lstStyle/>
          <a:p>
            <a:pPr algn="ctr"/>
            <a:r>
              <a:rPr lang="en-US" sz="1600" dirty="0" smtClean="0">
                <a:solidFill>
                  <a:schemeClr val="accent5"/>
                </a:solidFill>
              </a:rPr>
              <a:t>Enterprise Backend Applications</a:t>
            </a:r>
            <a:endParaRPr lang="en-US" sz="1600" dirty="0">
              <a:solidFill>
                <a:schemeClr val="accent5"/>
              </a:solidFill>
            </a:endParaRPr>
          </a:p>
        </p:txBody>
      </p:sp>
      <p:sp>
        <p:nvSpPr>
          <p:cNvPr id="20" name="Up-Down Arrow 19"/>
          <p:cNvSpPr/>
          <p:nvPr/>
        </p:nvSpPr>
        <p:spPr>
          <a:xfrm>
            <a:off x="6553200" y="1314450"/>
            <a:ext cx="304800" cy="49530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Up-Down Arrow 20"/>
          <p:cNvSpPr/>
          <p:nvPr/>
        </p:nvSpPr>
        <p:spPr>
          <a:xfrm>
            <a:off x="6553200" y="3028950"/>
            <a:ext cx="304800" cy="440790"/>
          </a:xfrm>
          <a:prstGeom prst="upDownArrow">
            <a:avLst/>
          </a:prstGeom>
          <a:ln/>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2" name="Content Placeholder 2"/>
          <p:cNvSpPr txBox="1">
            <a:spLocks/>
          </p:cNvSpPr>
          <p:nvPr/>
        </p:nvSpPr>
        <p:spPr bwMode="gray">
          <a:xfrm>
            <a:off x="289858" y="919253"/>
            <a:ext cx="4495800" cy="2819400"/>
          </a:xfrm>
          <a:prstGeom prst="rect">
            <a:avLst/>
          </a:prstGeom>
          <a:noFill/>
        </p:spPr>
        <p:txBody>
          <a:bodyPr lIns="0" tIns="0" rIns="0" bIns="0">
            <a:noAutofit/>
          </a:bodyPr>
          <a:lstStyle>
            <a:lvl1pPr marL="228600" indent="-228600" algn="l" defTabSz="914400" rtl="0" eaLnBrk="1" latinLnBrk="0" hangingPunct="1">
              <a:spcBef>
                <a:spcPts val="1200"/>
              </a:spcBef>
              <a:buClr>
                <a:srgbClr val="ADC339"/>
              </a:buClr>
              <a:buFont typeface="Wingdings" pitchFamily="2" charset="2"/>
              <a:buChar char=""/>
              <a:defRPr sz="2400" kern="1200">
                <a:solidFill>
                  <a:schemeClr val="bg2"/>
                </a:solidFill>
                <a:latin typeface="Arial"/>
                <a:ea typeface="+mn-ea"/>
                <a:cs typeface="Arial"/>
              </a:defRPr>
            </a:lvl1pPr>
            <a:lvl2pPr marL="742950" indent="-285750" algn="l" defTabSz="914400" rtl="0" eaLnBrk="1" latinLnBrk="0" hangingPunct="1">
              <a:spcBef>
                <a:spcPts val="300"/>
              </a:spcBef>
              <a:buClr>
                <a:srgbClr val="ADC339"/>
              </a:buClr>
              <a:buFont typeface="Verdana" pitchFamily="34" charset="0"/>
              <a:buChar char="–"/>
              <a:defRPr sz="2000" kern="1200">
                <a:solidFill>
                  <a:schemeClr val="bg2"/>
                </a:solidFill>
                <a:latin typeface="Arial"/>
                <a:ea typeface="+mn-ea"/>
                <a:cs typeface="Arial"/>
              </a:defRPr>
            </a:lvl2pPr>
            <a:lvl3pPr marL="1143000" indent="-228600" algn="l" defTabSz="914400" rtl="0" eaLnBrk="1" latinLnBrk="0" hangingPunct="1">
              <a:spcBef>
                <a:spcPts val="300"/>
              </a:spcBef>
              <a:buClr>
                <a:srgbClr val="ADC339"/>
              </a:buClr>
              <a:buFont typeface="Verdana" pitchFamily="34" charset="0"/>
              <a:buChar char="▪"/>
              <a:defRPr sz="1600" kern="1200">
                <a:solidFill>
                  <a:schemeClr val="bg2"/>
                </a:solidFill>
                <a:latin typeface="Arial"/>
                <a:ea typeface="+mn-ea"/>
                <a:cs typeface="Arial"/>
              </a:defRPr>
            </a:lvl3pPr>
            <a:lvl4pPr marL="1658938" indent="-287338" algn="l" defTabSz="914400" rtl="0" eaLnBrk="1" latinLnBrk="0" hangingPunct="1">
              <a:spcBef>
                <a:spcPts val="300"/>
              </a:spcBef>
              <a:buClr>
                <a:srgbClr val="ADC339"/>
              </a:buClr>
              <a:buFont typeface="Verdana" pitchFamily="34" charset="0"/>
              <a:buChar char="—"/>
              <a:defRPr sz="1200" kern="1200">
                <a:solidFill>
                  <a:schemeClr val="bg2"/>
                </a:solidFill>
                <a:latin typeface="Arial"/>
                <a:ea typeface="+mn-ea"/>
                <a:cs typeface="Arial"/>
              </a:defRPr>
            </a:lvl4pPr>
            <a:lvl5pPr marL="2057400" indent="-228600" algn="l" defTabSz="914400" rtl="0" eaLnBrk="1" latinLnBrk="0" hangingPunct="1">
              <a:spcBef>
                <a:spcPts val="300"/>
              </a:spcBef>
              <a:buClr>
                <a:srgbClr val="ADC339"/>
              </a:buClr>
              <a:buFont typeface="Verdana" pitchFamily="34" charset="0"/>
              <a:buChar char="»"/>
              <a:defRPr sz="1100" kern="1200">
                <a:solidFill>
                  <a:schemeClr val="bg2"/>
                </a:solidFill>
                <a:latin typeface="Arial"/>
                <a:ea typeface="+mn-ea"/>
                <a:cs typeface="Arial"/>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spcAft>
                <a:spcPts val="600"/>
              </a:spcAft>
            </a:pPr>
            <a:r>
              <a:rPr lang="en-US" sz="2000" dirty="0" smtClean="0">
                <a:solidFill>
                  <a:srgbClr val="FFFFFF"/>
                </a:solidFill>
              </a:rPr>
              <a:t>Consumer-grade, mobile backend services built for the enterprise</a:t>
            </a:r>
          </a:p>
          <a:p>
            <a:pPr lvl="0">
              <a:spcBef>
                <a:spcPts val="0"/>
              </a:spcBef>
              <a:spcAft>
                <a:spcPts val="600"/>
              </a:spcAft>
            </a:pPr>
            <a:r>
              <a:rPr lang="en-US" sz="2000" dirty="0">
                <a:solidFill>
                  <a:srgbClr val="FFFFFF"/>
                </a:solidFill>
              </a:rPr>
              <a:t>Built on Pivotal CF for simplified </a:t>
            </a:r>
            <a:r>
              <a:rPr lang="en-US" sz="2000" dirty="0" smtClean="0">
                <a:solidFill>
                  <a:srgbClr val="FFFFFF"/>
                </a:solidFill>
              </a:rPr>
              <a:t>deployment </a:t>
            </a:r>
            <a:r>
              <a:rPr lang="en-US" sz="2000" dirty="0">
                <a:solidFill>
                  <a:srgbClr val="FFFFFF"/>
                </a:solidFill>
              </a:rPr>
              <a:t>and operation </a:t>
            </a:r>
            <a:r>
              <a:rPr lang="en-US" sz="2000" dirty="0" smtClean="0">
                <a:solidFill>
                  <a:srgbClr val="FFFFFF"/>
                </a:solidFill>
              </a:rPr>
              <a:t>in private cloud</a:t>
            </a:r>
            <a:endParaRPr lang="en-US" sz="2000" dirty="0">
              <a:solidFill>
                <a:srgbClr val="FFFFFF"/>
              </a:solidFill>
            </a:endParaRPr>
          </a:p>
          <a:p>
            <a:pPr lvl="0">
              <a:spcBef>
                <a:spcPts val="0"/>
              </a:spcBef>
              <a:spcAft>
                <a:spcPts val="600"/>
              </a:spcAft>
            </a:pPr>
            <a:r>
              <a:rPr lang="en-US" sz="2000" dirty="0">
                <a:solidFill>
                  <a:srgbClr val="FFFFFF"/>
                </a:solidFill>
              </a:rPr>
              <a:t>Enables businesses to apply the power of </a:t>
            </a:r>
            <a:r>
              <a:rPr lang="en-US" sz="2000" dirty="0" err="1">
                <a:solidFill>
                  <a:srgbClr val="FFFFFF"/>
                </a:solidFill>
              </a:rPr>
              <a:t>Pivotal’s</a:t>
            </a:r>
            <a:r>
              <a:rPr lang="en-US" sz="2000" dirty="0">
                <a:solidFill>
                  <a:srgbClr val="FFFFFF"/>
                </a:solidFill>
              </a:rPr>
              <a:t> Big Data Suite to mobile solutions </a:t>
            </a:r>
          </a:p>
          <a:p>
            <a:pPr>
              <a:spcBef>
                <a:spcPts val="0"/>
              </a:spcBef>
              <a:spcAft>
                <a:spcPts val="600"/>
              </a:spcAft>
            </a:pPr>
            <a:endParaRPr lang="en-US" sz="2000" dirty="0" smtClean="0">
              <a:solidFill>
                <a:srgbClr val="FFFFFF"/>
              </a:solidFill>
            </a:endParaRPr>
          </a:p>
        </p:txBody>
      </p:sp>
      <p:sp>
        <p:nvSpPr>
          <p:cNvPr id="13" name="Rounded Rectangle 12"/>
          <p:cNvSpPr/>
          <p:nvPr/>
        </p:nvSpPr>
        <p:spPr>
          <a:xfrm>
            <a:off x="4724400" y="1885950"/>
            <a:ext cx="4165600" cy="762000"/>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 Mobile Services</a:t>
            </a:r>
            <a:endParaRPr lang="en-US" sz="1200" dirty="0">
              <a:solidFill>
                <a:schemeClr val="accent5"/>
              </a:solidFill>
            </a:endParaRPr>
          </a:p>
        </p:txBody>
      </p:sp>
      <p:sp>
        <p:nvSpPr>
          <p:cNvPr id="14" name="Rounded Rectangle 13"/>
          <p:cNvSpPr/>
          <p:nvPr/>
        </p:nvSpPr>
        <p:spPr>
          <a:xfrm>
            <a:off x="4876800" y="2190750"/>
            <a:ext cx="914400" cy="405826"/>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Push</a:t>
            </a:r>
          </a:p>
          <a:p>
            <a:pPr algn="ctr"/>
            <a:r>
              <a:rPr lang="en-US" sz="1000" dirty="0" smtClean="0"/>
              <a:t>Notifications</a:t>
            </a:r>
            <a:endParaRPr lang="en-US" sz="1000" dirty="0"/>
          </a:p>
        </p:txBody>
      </p:sp>
      <p:sp>
        <p:nvSpPr>
          <p:cNvPr id="15" name="Rounded Rectangle 14"/>
          <p:cNvSpPr/>
          <p:nvPr/>
        </p:nvSpPr>
        <p:spPr>
          <a:xfrm>
            <a:off x="58674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API</a:t>
            </a:r>
          </a:p>
          <a:p>
            <a:pPr algn="ctr"/>
            <a:r>
              <a:rPr lang="en-US" sz="1000" dirty="0" smtClean="0"/>
              <a:t>Gateway</a:t>
            </a:r>
            <a:endParaRPr lang="en-US" sz="1000" dirty="0"/>
          </a:p>
        </p:txBody>
      </p:sp>
      <p:sp>
        <p:nvSpPr>
          <p:cNvPr id="26" name="Rounded Rectangle 25"/>
          <p:cNvSpPr/>
          <p:nvPr/>
        </p:nvSpPr>
        <p:spPr>
          <a:xfrm>
            <a:off x="68580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Data</a:t>
            </a:r>
          </a:p>
          <a:p>
            <a:pPr algn="ctr"/>
            <a:r>
              <a:rPr lang="en-US" sz="1000" dirty="0" smtClean="0"/>
              <a:t>Sync</a:t>
            </a:r>
            <a:endParaRPr lang="en-US" sz="1000" dirty="0"/>
          </a:p>
        </p:txBody>
      </p:sp>
      <p:sp>
        <p:nvSpPr>
          <p:cNvPr id="12" name="Rounded Rectangle 11"/>
          <p:cNvSpPr/>
          <p:nvPr/>
        </p:nvSpPr>
        <p:spPr>
          <a:xfrm>
            <a:off x="4724400" y="2724150"/>
            <a:ext cx="4142442" cy="253426"/>
          </a:xfrm>
          <a:prstGeom prst="roundRect">
            <a:avLst>
              <a:gd name="adj" fmla="val 9429"/>
            </a:avLst>
          </a:prstGeom>
          <a:solidFill>
            <a:schemeClr val="bg1">
              <a:lumMod val="8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tlCol="0" anchor="t" anchorCtr="0"/>
          <a:lstStyle/>
          <a:p>
            <a:pPr algn="ctr"/>
            <a:r>
              <a:rPr lang="en-US" sz="1200" dirty="0" smtClean="0">
                <a:solidFill>
                  <a:schemeClr val="accent5"/>
                </a:solidFill>
              </a:rPr>
              <a:t>Pivotal CF</a:t>
            </a:r>
            <a:endParaRPr lang="en-US" sz="1200" dirty="0">
              <a:solidFill>
                <a:schemeClr val="accent5"/>
              </a:solidFill>
            </a:endParaRPr>
          </a:p>
        </p:txBody>
      </p:sp>
      <p:sp>
        <p:nvSpPr>
          <p:cNvPr id="17" name="Rounded Rectangle 16"/>
          <p:cNvSpPr/>
          <p:nvPr/>
        </p:nvSpPr>
        <p:spPr>
          <a:xfrm>
            <a:off x="7848600" y="2190750"/>
            <a:ext cx="914400" cy="381000"/>
          </a:xfrm>
          <a:prstGeom prst="roundRect">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t>App</a:t>
            </a:r>
          </a:p>
          <a:p>
            <a:pPr algn="ctr"/>
            <a:r>
              <a:rPr lang="en-US" sz="1000" dirty="0" smtClean="0"/>
              <a:t>Distribution</a:t>
            </a:r>
            <a:endParaRPr lang="en-US" sz="1000" dirty="0"/>
          </a:p>
        </p:txBody>
      </p:sp>
    </p:spTree>
    <p:extLst>
      <p:ext uri="{BB962C8B-B14F-4D97-AF65-F5344CB8AC3E}">
        <p14:creationId xmlns:p14="http://schemas.microsoft.com/office/powerpoint/2010/main" val="2292891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Push</a:t>
            </a:r>
            <a:r>
              <a:rPr lang="en-US" dirty="0" smtClean="0"/>
              <a:t> </a:t>
            </a:r>
            <a:r>
              <a:rPr lang="en-US" sz="2800" dirty="0">
                <a:solidFill>
                  <a:srgbClr val="2C95DD"/>
                </a:solidFill>
              </a:rPr>
              <a:t>Notifications</a:t>
            </a:r>
          </a:p>
        </p:txBody>
      </p:sp>
      <p:sp>
        <p:nvSpPr>
          <p:cNvPr id="3" name="Content Placeholder 2"/>
          <p:cNvSpPr>
            <a:spLocks noGrp="1"/>
          </p:cNvSpPr>
          <p:nvPr>
            <p:ph sz="quarter" idx="4294967295"/>
          </p:nvPr>
        </p:nvSpPr>
        <p:spPr>
          <a:xfrm>
            <a:off x="352200" y="869950"/>
            <a:ext cx="6250478"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Push is difficult to implement across platforms and at scale</a:t>
            </a:r>
          </a:p>
          <a:p>
            <a:pPr marL="285750" lvl="1" indent="-285750">
              <a:buFont typeface="Arial"/>
              <a:buChar char="•"/>
            </a:pPr>
            <a:r>
              <a:rPr lang="en-US" sz="1800" dirty="0" smtClean="0">
                <a:solidFill>
                  <a:srgbClr val="FFFFFF"/>
                </a:solidFill>
              </a:rPr>
              <a:t>Most existing push solutions are public / shared</a:t>
            </a:r>
          </a:p>
          <a:p>
            <a:pPr marL="285750" lvl="2" indent="-285750">
              <a:buFont typeface="Arial"/>
              <a:buChar char="•"/>
            </a:pPr>
            <a:r>
              <a:rPr lang="en-US" sz="1800" dirty="0" smtClean="0">
                <a:solidFill>
                  <a:srgbClr val="FFFFFF"/>
                </a:solidFill>
              </a:rPr>
              <a:t>Data owned by </a:t>
            </a:r>
            <a:r>
              <a:rPr lang="en-US" sz="1800" dirty="0" err="1" smtClean="0">
                <a:solidFill>
                  <a:srgbClr val="FFFFFF"/>
                </a:solidFill>
              </a:rPr>
              <a:t>SaaS</a:t>
            </a:r>
            <a:r>
              <a:rPr lang="en-US" sz="1800" dirty="0" smtClean="0">
                <a:solidFill>
                  <a:srgbClr val="FFFFFF"/>
                </a:solidFill>
              </a:rPr>
              <a:t> provider and cannot be fully leveraged by enterprise</a:t>
            </a:r>
          </a:p>
          <a:p>
            <a:pPr marL="285750" lvl="1" indent="-285750">
              <a:buFont typeface="Arial"/>
              <a:buChar char="•"/>
            </a:pPr>
            <a:r>
              <a:rPr lang="en-US" sz="1800" dirty="0" smtClean="0">
                <a:solidFill>
                  <a:srgbClr val="FFFFFF"/>
                </a:solidFill>
              </a:rPr>
              <a:t>Difficult to integrate </a:t>
            </a:r>
            <a:r>
              <a:rPr lang="en-US" sz="1800" dirty="0" err="1" smtClean="0">
                <a:solidFill>
                  <a:srgbClr val="FFFFFF"/>
                </a:solidFill>
              </a:rPr>
              <a:t>SaaS</a:t>
            </a:r>
            <a:r>
              <a:rPr lang="en-US" sz="1800" dirty="0" smtClean="0">
                <a:solidFill>
                  <a:srgbClr val="FFFFFF"/>
                </a:solidFill>
              </a:rPr>
              <a:t> push providers with services behind the firewall</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Dedicated, comprehensive solution built to scale</a:t>
            </a:r>
          </a:p>
          <a:p>
            <a:pPr marL="285750" lvl="2" indent="-285750">
              <a:buFont typeface="Arial"/>
              <a:buChar char="•"/>
            </a:pPr>
            <a:r>
              <a:rPr lang="en-US" sz="1800" dirty="0">
                <a:solidFill>
                  <a:srgbClr val="FFFFFF"/>
                </a:solidFill>
              </a:rPr>
              <a:t>Full control of data and comprehensive logging / tracing</a:t>
            </a:r>
          </a:p>
          <a:p>
            <a:pPr marL="285750" lvl="2" indent="-285750">
              <a:buFont typeface="Arial"/>
              <a:buChar char="•"/>
            </a:pPr>
            <a:r>
              <a:rPr lang="en-US" sz="1800" dirty="0">
                <a:solidFill>
                  <a:srgbClr val="FFFFFF"/>
                </a:solidFill>
              </a:rPr>
              <a:t>Direct integration with enterprise services</a:t>
            </a:r>
          </a:p>
          <a:p>
            <a:pPr marL="342900" indent="-342900">
              <a:buFont typeface="Arial"/>
              <a:buChar char="•"/>
            </a:pPr>
            <a:endParaRPr lang="en-US" sz="2200" dirty="0" smtClean="0">
              <a:solidFill>
                <a:srgbClr val="FFFFFF"/>
              </a:solidFill>
            </a:endParaRPr>
          </a:p>
          <a:p>
            <a:endParaRPr lang="en-US" sz="2000" dirty="0">
              <a:solidFill>
                <a:srgbClr val="FFFFFF"/>
              </a:solidFill>
            </a:endParaRPr>
          </a:p>
        </p:txBody>
      </p:sp>
      <p:pic>
        <p:nvPicPr>
          <p:cNvPr id="4" name="Picture 3" descr="notifcation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49"/>
            <a:ext cx="1600200" cy="3378199"/>
          </a:xfrm>
          <a:prstGeom prst="rect">
            <a:avLst/>
          </a:prstGeom>
        </p:spPr>
      </p:pic>
    </p:spTree>
    <p:extLst>
      <p:ext uri="{BB962C8B-B14F-4D97-AF65-F5344CB8AC3E}">
        <p14:creationId xmlns:p14="http://schemas.microsoft.com/office/powerpoint/2010/main" val="90154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Data</a:t>
            </a:r>
            <a:r>
              <a:rPr lang="en-US" dirty="0" smtClean="0"/>
              <a:t> </a:t>
            </a:r>
            <a:r>
              <a:rPr lang="en-US" sz="2800" dirty="0">
                <a:solidFill>
                  <a:srgbClr val="2C95DD"/>
                </a:solidFill>
              </a:rPr>
              <a:t>Sync</a:t>
            </a:r>
          </a:p>
        </p:txBody>
      </p:sp>
      <p:sp>
        <p:nvSpPr>
          <p:cNvPr id="3" name="Content Placeholder 2"/>
          <p:cNvSpPr>
            <a:spLocks noGrp="1"/>
          </p:cNvSpPr>
          <p:nvPr>
            <p:ph sz="quarter" idx="4294967295"/>
          </p:nvPr>
        </p:nvSpPr>
        <p:spPr>
          <a:xfrm>
            <a:off x="366716" y="898980"/>
            <a:ext cx="6457960" cy="3382962"/>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a:solidFill>
                  <a:srgbClr val="FFFFFF"/>
                </a:solidFill>
              </a:rPr>
              <a:t>Apps</a:t>
            </a:r>
            <a:r>
              <a:rPr lang="en-US" sz="1800" dirty="0" smtClean="0">
                <a:solidFill>
                  <a:srgbClr val="FFFFFF"/>
                </a:solidFill>
              </a:rPr>
              <a:t> </a:t>
            </a:r>
            <a:r>
              <a:rPr lang="en-US" sz="1800" dirty="0">
                <a:solidFill>
                  <a:srgbClr val="FFFFFF"/>
                </a:solidFill>
              </a:rPr>
              <a:t>need to store mobile-specific data, but the existing backend cannot accommodate </a:t>
            </a:r>
          </a:p>
          <a:p>
            <a:pPr marL="285750" lvl="1" indent="-285750">
              <a:buFont typeface="Arial"/>
              <a:buChar char="•"/>
            </a:pPr>
            <a:r>
              <a:rPr lang="en-US" sz="1800" dirty="0" smtClean="0">
                <a:solidFill>
                  <a:srgbClr val="FFFFFF"/>
                </a:solidFill>
              </a:rPr>
              <a:t>Data sync / store is difficult for an app developer to set up</a:t>
            </a:r>
          </a:p>
          <a:p>
            <a:pPr marL="285750" lvl="1" indent="-285750">
              <a:buFont typeface="Arial"/>
              <a:buChar char="•"/>
            </a:pPr>
            <a:r>
              <a:rPr lang="en-US" sz="1800" dirty="0" smtClean="0">
                <a:solidFill>
                  <a:srgbClr val="FFFFFF"/>
                </a:solidFill>
              </a:rPr>
              <a:t>Existing services provide public cloud “black box” storage</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Mobile-optimized API for access to multiple types of storage </a:t>
            </a:r>
          </a:p>
          <a:p>
            <a:pPr marL="285750" lvl="1" indent="-285750">
              <a:buFont typeface="Arial"/>
              <a:buChar char="•"/>
            </a:pPr>
            <a:r>
              <a:rPr lang="en-US" sz="1800" dirty="0">
                <a:solidFill>
                  <a:srgbClr val="FFFFFF"/>
                </a:solidFill>
              </a:rPr>
              <a:t>Simple for developers, yet enterprise-grade and highly scalable</a:t>
            </a:r>
          </a:p>
          <a:p>
            <a:endParaRPr lang="en-US" sz="2200" dirty="0" smtClean="0">
              <a:solidFill>
                <a:srgbClr val="FFFFFF"/>
              </a:solidFill>
            </a:endParaRPr>
          </a:p>
        </p:txBody>
      </p:sp>
      <p:pic>
        <p:nvPicPr>
          <p:cNvPr id="5" name="Picture 4" descr="setting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2800" y="742950"/>
            <a:ext cx="1600200" cy="3378199"/>
          </a:xfrm>
          <a:prstGeom prst="rect">
            <a:avLst/>
          </a:prstGeom>
        </p:spPr>
      </p:pic>
    </p:spTree>
    <p:extLst>
      <p:ext uri="{BB962C8B-B14F-4D97-AF65-F5344CB8AC3E}">
        <p14:creationId xmlns:p14="http://schemas.microsoft.com/office/powerpoint/2010/main" val="2503070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16"/>
          <p:cNvSpPr>
            <a:spLocks/>
          </p:cNvSpPr>
          <p:nvPr/>
        </p:nvSpPr>
        <p:spPr bwMode="gray">
          <a:xfrm>
            <a:off x="3993663"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0" name="Text Box 29"/>
          <p:cNvSpPr txBox="1">
            <a:spLocks noChangeArrowheads="1"/>
          </p:cNvSpPr>
          <p:nvPr/>
        </p:nvSpPr>
        <p:spPr bwMode="gray">
          <a:xfrm>
            <a:off x="4808482" y="3197017"/>
            <a:ext cx="1366847"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Spring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Cloud</a:t>
            </a: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21" name="Freeform 62"/>
          <p:cNvSpPr>
            <a:spLocks/>
          </p:cNvSpPr>
          <p:nvPr/>
        </p:nvSpPr>
        <p:spPr bwMode="gray">
          <a:xfrm flipH="1">
            <a:off x="2776885" y="220771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2" name="Freeform 63"/>
          <p:cNvSpPr>
            <a:spLocks/>
          </p:cNvSpPr>
          <p:nvPr/>
        </p:nvSpPr>
        <p:spPr bwMode="gray">
          <a:xfrm flipV="1">
            <a:off x="3993663"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3" name="Freeform 64"/>
          <p:cNvSpPr>
            <a:spLocks/>
          </p:cNvSpPr>
          <p:nvPr/>
        </p:nvSpPr>
        <p:spPr bwMode="gray">
          <a:xfrm flipH="1" flipV="1">
            <a:off x="2763237" y="922030"/>
            <a:ext cx="2186742" cy="2186742"/>
          </a:xfrm>
          <a:custGeom>
            <a:avLst/>
            <a:gdLst>
              <a:gd name="T0" fmla="*/ 0 w 75"/>
              <a:gd name="T1" fmla="*/ 2147483647 h 75"/>
              <a:gd name="T2" fmla="*/ 0 w 75"/>
              <a:gd name="T3" fmla="*/ 0 h 75"/>
              <a:gd name="T4" fmla="*/ 2147483647 w 75"/>
              <a:gd name="T5" fmla="*/ 0 h 75"/>
              <a:gd name="T6" fmla="*/ 2147483647 w 75"/>
              <a:gd name="T7" fmla="*/ 2147483647 h 75"/>
              <a:gd name="T8" fmla="*/ 2147483647 w 75"/>
              <a:gd name="T9" fmla="*/ 2147483647 h 75"/>
              <a:gd name="T10" fmla="*/ 0 w 75"/>
              <a:gd name="T11" fmla="*/ 2147483647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solidFill>
            <a:srgbClr val="008881">
              <a:alpha val="70000"/>
            </a:srgbClr>
          </a:solidFill>
          <a:ln w="19050">
            <a:solidFill>
              <a:srgbClr val="FFFFFF"/>
            </a:solidFill>
            <a:round/>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nvGrpSpPr>
          <p:cNvPr id="24" name="Group 69"/>
          <p:cNvGrpSpPr>
            <a:grpSpLocks/>
          </p:cNvGrpSpPr>
          <p:nvPr/>
        </p:nvGrpSpPr>
        <p:grpSpPr bwMode="auto">
          <a:xfrm>
            <a:off x="2771174" y="922031"/>
            <a:ext cx="3409145" cy="3473351"/>
            <a:chOff x="-199" y="1185"/>
            <a:chExt cx="2761" cy="2813"/>
          </a:xfrm>
        </p:grpSpPr>
        <p:sp>
          <p:nvSpPr>
            <p:cNvPr id="25" name="Freeform 65"/>
            <p:cNvSpPr>
              <a:spLocks/>
            </p:cNvSpPr>
            <p:nvPr/>
          </p:nvSpPr>
          <p:spPr bwMode="gray">
            <a:xfrm>
              <a:off x="791"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6" name="Freeform 66"/>
            <p:cNvSpPr>
              <a:spLocks/>
            </p:cNvSpPr>
            <p:nvPr/>
          </p:nvSpPr>
          <p:spPr bwMode="gray">
            <a:xfrm flipH="1">
              <a:off x="-199" y="2227"/>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7" name="Freeform 67"/>
            <p:cNvSpPr>
              <a:spLocks/>
            </p:cNvSpPr>
            <p:nvPr/>
          </p:nvSpPr>
          <p:spPr bwMode="gray">
            <a:xfrm flipV="1">
              <a:off x="791"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28" name="Freeform 68"/>
            <p:cNvSpPr>
              <a:spLocks/>
            </p:cNvSpPr>
            <p:nvPr/>
          </p:nvSpPr>
          <p:spPr bwMode="gray">
            <a:xfrm flipH="1" flipV="1">
              <a:off x="-199" y="1185"/>
              <a:ext cx="1771" cy="1771"/>
            </a:xfrm>
            <a:custGeom>
              <a:avLst/>
              <a:gdLst>
                <a:gd name="T0" fmla="*/ 0 w 75"/>
                <a:gd name="T1" fmla="*/ 21181 h 75"/>
                <a:gd name="T2" fmla="*/ 0 w 75"/>
                <a:gd name="T3" fmla="*/ 0 h 75"/>
                <a:gd name="T4" fmla="*/ 21181 w 75"/>
                <a:gd name="T5" fmla="*/ 0 h 75"/>
                <a:gd name="T6" fmla="*/ 41819 w 75"/>
                <a:gd name="T7" fmla="*/ 21181 h 75"/>
                <a:gd name="T8" fmla="*/ 21181 w 75"/>
                <a:gd name="T9" fmla="*/ 41819 h 75"/>
                <a:gd name="T10" fmla="*/ 0 w 75"/>
                <a:gd name="T11" fmla="*/ 21181 h 75"/>
                <a:gd name="T12" fmla="*/ 0 60000 65536"/>
                <a:gd name="T13" fmla="*/ 0 60000 65536"/>
                <a:gd name="T14" fmla="*/ 0 60000 65536"/>
                <a:gd name="T15" fmla="*/ 0 60000 65536"/>
                <a:gd name="T16" fmla="*/ 0 60000 65536"/>
                <a:gd name="T17" fmla="*/ 0 60000 65536"/>
                <a:gd name="T18" fmla="*/ 0 w 75"/>
                <a:gd name="T19" fmla="*/ 0 h 75"/>
                <a:gd name="T20" fmla="*/ 75 w 75"/>
                <a:gd name="T21" fmla="*/ 75 h 75"/>
              </a:gdLst>
              <a:ahLst/>
              <a:cxnLst>
                <a:cxn ang="T12">
                  <a:pos x="T0" y="T1"/>
                </a:cxn>
                <a:cxn ang="T13">
                  <a:pos x="T2" y="T3"/>
                </a:cxn>
                <a:cxn ang="T14">
                  <a:pos x="T4" y="T5"/>
                </a:cxn>
                <a:cxn ang="T15">
                  <a:pos x="T6" y="T7"/>
                </a:cxn>
                <a:cxn ang="T16">
                  <a:pos x="T8" y="T9"/>
                </a:cxn>
                <a:cxn ang="T17">
                  <a:pos x="T10" y="T11"/>
                </a:cxn>
              </a:cxnLst>
              <a:rect l="T18" t="T19" r="T20" b="T21"/>
              <a:pathLst>
                <a:path w="75" h="75">
                  <a:moveTo>
                    <a:pt x="0" y="38"/>
                  </a:moveTo>
                  <a:cubicBezTo>
                    <a:pt x="0" y="28"/>
                    <a:pt x="0" y="0"/>
                    <a:pt x="0" y="0"/>
                  </a:cubicBezTo>
                  <a:cubicBezTo>
                    <a:pt x="0" y="0"/>
                    <a:pt x="27" y="0"/>
                    <a:pt x="38" y="0"/>
                  </a:cubicBezTo>
                  <a:cubicBezTo>
                    <a:pt x="58" y="0"/>
                    <a:pt x="75" y="17"/>
                    <a:pt x="75" y="38"/>
                  </a:cubicBezTo>
                  <a:cubicBezTo>
                    <a:pt x="75" y="59"/>
                    <a:pt x="58" y="75"/>
                    <a:pt x="38" y="75"/>
                  </a:cubicBezTo>
                  <a:cubicBezTo>
                    <a:pt x="17" y="75"/>
                    <a:pt x="0" y="59"/>
                    <a:pt x="0" y="38"/>
                  </a:cubicBezTo>
                  <a:close/>
                </a:path>
              </a:pathLst>
            </a:custGeom>
            <a:noFill/>
            <a:ln w="19050">
              <a:solidFill>
                <a:srgbClr val="FFFF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grpSp>
      <p:sp>
        <p:nvSpPr>
          <p:cNvPr id="29" name="Text Box 29"/>
          <p:cNvSpPr txBox="1">
            <a:spLocks noChangeArrowheads="1"/>
          </p:cNvSpPr>
          <p:nvPr/>
        </p:nvSpPr>
        <p:spPr bwMode="gray">
          <a:xfrm>
            <a:off x="2970538" y="1485613"/>
            <a:ext cx="1243393"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BDS</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0" name="Text Box 29"/>
          <p:cNvSpPr txBox="1">
            <a:spLocks noChangeArrowheads="1"/>
          </p:cNvSpPr>
          <p:nvPr/>
        </p:nvSpPr>
        <p:spPr bwMode="gray">
          <a:xfrm>
            <a:off x="4916972" y="1534996"/>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Pivotal</a:t>
            </a:r>
            <a:endParaRPr lang="en-US" dirty="0">
              <a:solidFill>
                <a:srgbClr val="FFFFFF"/>
              </a:solidFill>
              <a:uFillTx/>
            </a:endParaRPr>
          </a:p>
          <a:p>
            <a:pPr marL="0" marR="0" lvl="0" indent="0" algn="ctr" defTabSz="914400" eaLnBrk="1" fontAlgn="auto" latinLnBrk="0" hangingPunct="1">
              <a:lnSpc>
                <a:spcPct val="85000"/>
              </a:lnSpc>
              <a:spcBef>
                <a:spcPts val="0"/>
              </a:spcBef>
              <a:spcAft>
                <a:spcPts val="0"/>
              </a:spcAft>
              <a:buClrTx/>
              <a:buSzTx/>
              <a:buFontTx/>
              <a:buNone/>
              <a:tabLst/>
              <a:defRPr/>
            </a:pPr>
            <a:r>
              <a:rPr lang="en-US" dirty="0" smtClean="0">
                <a:solidFill>
                  <a:srgbClr val="FFFFFF"/>
                </a:solidFill>
                <a:uFillTx/>
              </a:rPr>
              <a:t>Labs</a:t>
            </a:r>
          </a:p>
          <a:p>
            <a:pPr marL="0" marR="0" lvl="0" indent="0" algn="ctr" defTabSz="914400" eaLnBrk="1" fontAlgn="auto" latinLnBrk="0" hangingPunct="1">
              <a:lnSpc>
                <a:spcPct val="85000"/>
              </a:lnSpc>
              <a:spcBef>
                <a:spcPts val="0"/>
              </a:spcBef>
              <a:spcAft>
                <a:spcPts val="0"/>
              </a:spcAft>
              <a:buClrTx/>
              <a:buSzTx/>
              <a:buFontTx/>
              <a:buNone/>
              <a:tabLst/>
              <a:defRPr/>
            </a:pP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31" name="Text Box 29"/>
          <p:cNvSpPr txBox="1">
            <a:spLocks noChangeArrowheads="1"/>
          </p:cNvSpPr>
          <p:nvPr/>
        </p:nvSpPr>
        <p:spPr bwMode="gray">
          <a:xfrm>
            <a:off x="2970537" y="3280450"/>
            <a:ext cx="1243393" cy="720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PCF </a:t>
            </a:r>
          </a:p>
          <a:p>
            <a:pPr marL="0" marR="0" lvl="0" indent="0" algn="ctr" defTabSz="914400" eaLnBrk="1" fontAlgn="auto" latinLnBrk="0" hangingPunct="1">
              <a:lnSpc>
                <a:spcPct val="85000"/>
              </a:lnSpc>
              <a:spcBef>
                <a:spcPts val="0"/>
              </a:spcBef>
              <a:spcAft>
                <a:spcPts val="0"/>
              </a:spcAft>
              <a:buClrTx/>
              <a:buSzTx/>
              <a:buFontTx/>
              <a:buNone/>
              <a:tabLst/>
              <a:defRPr/>
            </a:pPr>
            <a:r>
              <a:rPr kumimoji="0" lang="en-US" b="0" i="0" u="none" strike="noStrike" kern="0" cap="none" spc="0" normalizeH="0" baseline="0" noProof="0" dirty="0" smtClean="0">
                <a:ln>
                  <a:noFill/>
                </a:ln>
                <a:solidFill>
                  <a:srgbClr val="FFFFFF"/>
                </a:solidFill>
                <a:effectLst/>
                <a:uLnTx/>
                <a:uFillTx/>
                <a:latin typeface="Arial" charset="0"/>
                <a:cs typeface="Arial Unicode MS" charset="0"/>
              </a:rPr>
              <a:t>Mobile</a:t>
            </a:r>
          </a:p>
          <a:p>
            <a:pPr marL="0" marR="0" lvl="0" indent="0" algn="ctr" defTabSz="914400" eaLnBrk="1" fontAlgn="auto" latinLnBrk="0" hangingPunct="1">
              <a:lnSpc>
                <a:spcPct val="85000"/>
              </a:lnSpc>
              <a:spcBef>
                <a:spcPts val="0"/>
              </a:spcBef>
              <a:spcAft>
                <a:spcPts val="0"/>
              </a:spcAft>
              <a:buClrTx/>
              <a:buSzTx/>
              <a:buFontTx/>
              <a:buNone/>
              <a:tabLst/>
              <a:defRPr/>
            </a:pPr>
            <a:r>
              <a:rPr lang="en-US" kern="0" dirty="0" smtClean="0">
                <a:solidFill>
                  <a:srgbClr val="FFFFFF"/>
                </a:solidFill>
              </a:rPr>
              <a:t>Services</a:t>
            </a:r>
            <a:endParaRPr kumimoji="0" lang="en-US" b="0" i="0" u="none" strike="noStrike" kern="0" cap="none" spc="0" normalizeH="0" baseline="0" noProof="0" dirty="0" smtClean="0">
              <a:ln>
                <a:noFill/>
              </a:ln>
              <a:solidFill>
                <a:srgbClr val="FFFFFF"/>
              </a:solidFill>
              <a:effectLst/>
              <a:uLnTx/>
              <a:uFillTx/>
              <a:latin typeface="Arial" charset="0"/>
              <a:cs typeface="Arial Unicode MS" charset="0"/>
            </a:endParaRPr>
          </a:p>
        </p:txBody>
      </p:sp>
      <p:sp>
        <p:nvSpPr>
          <p:cNvPr id="50" name="Text Box 29"/>
          <p:cNvSpPr txBox="1">
            <a:spLocks noChangeArrowheads="1"/>
          </p:cNvSpPr>
          <p:nvPr/>
        </p:nvSpPr>
        <p:spPr bwMode="gray">
          <a:xfrm>
            <a:off x="3841980" y="2361127"/>
            <a:ext cx="1271775" cy="641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eaLnBrk="0" hangingPunct="0">
              <a:defRPr sz="1600">
                <a:solidFill>
                  <a:schemeClr val="tx1"/>
                </a:solidFill>
                <a:latin typeface="Arial" charset="0"/>
                <a:cs typeface="Arial Unicode MS" charset="0"/>
              </a:defRPr>
            </a:lvl1pPr>
            <a:lvl2pPr marL="742950" indent="-285750" eaLnBrk="0" hangingPunct="0">
              <a:defRPr sz="1600">
                <a:solidFill>
                  <a:schemeClr val="tx1"/>
                </a:solidFill>
                <a:latin typeface="Arial" charset="0"/>
                <a:cs typeface="Arial Unicode MS" charset="0"/>
              </a:defRPr>
            </a:lvl2pPr>
            <a:lvl3pPr marL="1143000" indent="-228600" eaLnBrk="0" hangingPunct="0">
              <a:defRPr sz="1600">
                <a:solidFill>
                  <a:schemeClr val="tx1"/>
                </a:solidFill>
                <a:latin typeface="Arial" charset="0"/>
                <a:cs typeface="Arial Unicode MS" charset="0"/>
              </a:defRPr>
            </a:lvl3pPr>
            <a:lvl4pPr marL="1600200" indent="-228600" eaLnBrk="0" hangingPunct="0">
              <a:defRPr sz="1600">
                <a:solidFill>
                  <a:schemeClr val="tx1"/>
                </a:solidFill>
                <a:latin typeface="Arial" charset="0"/>
                <a:cs typeface="Arial Unicode MS" charset="0"/>
              </a:defRPr>
            </a:lvl4pPr>
            <a:lvl5pPr marL="2057400" indent="-228600" eaLnBrk="0" hangingPunct="0">
              <a:defRPr sz="1600">
                <a:solidFill>
                  <a:schemeClr val="tx1"/>
                </a:solidFill>
                <a:latin typeface="Arial" charset="0"/>
                <a:cs typeface="Arial Unicode MS" charset="0"/>
              </a:defRPr>
            </a:lvl5pPr>
            <a:lvl6pPr marL="2514600" indent="-228600" algn="ctr" eaLnBrk="0" fontAlgn="base" hangingPunct="0">
              <a:spcBef>
                <a:spcPct val="0"/>
              </a:spcBef>
              <a:spcAft>
                <a:spcPct val="0"/>
              </a:spcAft>
              <a:defRPr sz="1600">
                <a:solidFill>
                  <a:schemeClr val="tx1"/>
                </a:solidFill>
                <a:latin typeface="Arial" charset="0"/>
                <a:cs typeface="Arial Unicode MS" charset="0"/>
              </a:defRPr>
            </a:lvl6pPr>
            <a:lvl7pPr marL="2971800" indent="-228600" algn="ctr" eaLnBrk="0" fontAlgn="base" hangingPunct="0">
              <a:spcBef>
                <a:spcPct val="0"/>
              </a:spcBef>
              <a:spcAft>
                <a:spcPct val="0"/>
              </a:spcAft>
              <a:defRPr sz="1600">
                <a:solidFill>
                  <a:schemeClr val="tx1"/>
                </a:solidFill>
                <a:latin typeface="Arial" charset="0"/>
                <a:cs typeface="Arial Unicode MS" charset="0"/>
              </a:defRPr>
            </a:lvl7pPr>
            <a:lvl8pPr marL="3429000" indent="-228600" algn="ctr" eaLnBrk="0" fontAlgn="base" hangingPunct="0">
              <a:spcBef>
                <a:spcPct val="0"/>
              </a:spcBef>
              <a:spcAft>
                <a:spcPct val="0"/>
              </a:spcAft>
              <a:defRPr sz="1600">
                <a:solidFill>
                  <a:schemeClr val="tx1"/>
                </a:solidFill>
                <a:latin typeface="Arial" charset="0"/>
                <a:cs typeface="Arial Unicode MS" charset="0"/>
              </a:defRPr>
            </a:lvl8pPr>
            <a:lvl9pPr marL="3886200" indent="-228600" algn="ctr" eaLnBrk="0" fontAlgn="base" hangingPunct="0">
              <a:spcBef>
                <a:spcPct val="0"/>
              </a:spcBef>
              <a:spcAft>
                <a:spcPct val="0"/>
              </a:spcAft>
              <a:defRPr sz="1600">
                <a:solidFill>
                  <a:schemeClr val="tx1"/>
                </a:solidFill>
                <a:latin typeface="Arial" charset="0"/>
                <a:cs typeface="Arial Unicode MS" charset="0"/>
              </a:defRPr>
            </a:lvl9pPr>
          </a:lstStyle>
          <a:p>
            <a:pPr marL="0" marR="0" lvl="0" indent="0" algn="ctr" defTabSz="914400" eaLnBrk="1" fontAlgn="auto" latinLnBrk="0" hangingPunct="1">
              <a:lnSpc>
                <a:spcPct val="85000"/>
              </a:lnSpc>
              <a:spcBef>
                <a:spcPts val="0"/>
              </a:spcBef>
              <a:spcAft>
                <a:spcPts val="0"/>
              </a:spcAft>
              <a:buClrTx/>
              <a:buSzTx/>
              <a:buFontTx/>
              <a:buNone/>
              <a:tabLst/>
              <a:defRPr/>
            </a:pPr>
            <a:r>
              <a:rPr lang="en-US" sz="1400" kern="0" dirty="0" smtClean="0">
                <a:solidFill>
                  <a:srgbClr val="FFFFFF"/>
                </a:solidFill>
                <a:latin typeface="FreightSans Pro Medium"/>
                <a:cs typeface="FreightSans Pro Medium"/>
              </a:rPr>
              <a:t>Pivotal  Cloud Foundry</a:t>
            </a:r>
            <a:endParaRPr kumimoji="0" lang="en-US" sz="1400" i="0" u="none" strike="noStrike" kern="0" cap="none" spc="0" normalizeH="0" baseline="0" noProof="0" dirty="0" smtClean="0">
              <a:ln>
                <a:noFill/>
              </a:ln>
              <a:solidFill>
                <a:srgbClr val="FFFFFF"/>
              </a:solidFill>
              <a:effectLst/>
              <a:uLnTx/>
              <a:uFillTx/>
              <a:latin typeface="FreightSans Pro Medium"/>
              <a:cs typeface="FreightSans Pro Medium"/>
            </a:endParaRPr>
          </a:p>
        </p:txBody>
      </p:sp>
      <p:grpSp>
        <p:nvGrpSpPr>
          <p:cNvPr id="12" name="Group 11"/>
          <p:cNvGrpSpPr/>
          <p:nvPr/>
        </p:nvGrpSpPr>
        <p:grpSpPr>
          <a:xfrm>
            <a:off x="242738" y="1128594"/>
            <a:ext cx="8267805" cy="3172735"/>
            <a:chOff x="242738" y="1128594"/>
            <a:chExt cx="8267805" cy="3172735"/>
          </a:xfrm>
        </p:grpSpPr>
        <p:cxnSp>
          <p:nvCxnSpPr>
            <p:cNvPr id="3" name="Straight Connector 2"/>
            <p:cNvCxnSpPr>
              <a:endCxn id="31" idx="1"/>
            </p:cNvCxnSpPr>
            <p:nvPr/>
          </p:nvCxnSpPr>
          <p:spPr>
            <a:xfrm flipV="1">
              <a:off x="2009775" y="3640549"/>
              <a:ext cx="960762" cy="255454"/>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2" name="TextBox 31"/>
            <p:cNvSpPr txBox="1"/>
            <p:nvPr/>
          </p:nvSpPr>
          <p:spPr>
            <a:xfrm>
              <a:off x="242738" y="3770678"/>
              <a:ext cx="232038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 </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Mobile Services</a:t>
              </a:r>
            </a:p>
          </p:txBody>
        </p:sp>
        <p:sp>
          <p:nvSpPr>
            <p:cNvPr id="33" name="TextBox 32"/>
            <p:cNvSpPr txBox="1"/>
            <p:nvPr/>
          </p:nvSpPr>
          <p:spPr>
            <a:xfrm>
              <a:off x="6376542" y="3839666"/>
              <a:ext cx="1989759"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ctr" rtl="0" latinLnBrk="1" hangingPunct="0"/>
              <a:r>
                <a:rPr lang="en-US" sz="1200" b="1" dirty="0" smtClean="0">
                  <a:solidFill>
                    <a:srgbClr val="008881"/>
                  </a:solidFill>
                </a:rPr>
                <a:t>Cloud Native </a:t>
              </a:r>
            </a:p>
            <a:p>
              <a:pPr algn="ctr" rtl="0" latinLnBrk="1" hangingPunct="0"/>
              <a:r>
                <a:rPr lang="en-US" sz="1200" b="1" dirty="0" smtClean="0">
                  <a:solidFill>
                    <a:srgbClr val="008881"/>
                  </a:solidFill>
                </a:rPr>
                <a:t>Application Framework</a:t>
              </a:r>
            </a:p>
          </p:txBody>
        </p:sp>
        <p:cxnSp>
          <p:nvCxnSpPr>
            <p:cNvPr id="37" name="Straight Connector 36"/>
            <p:cNvCxnSpPr/>
            <p:nvPr/>
          </p:nvCxnSpPr>
          <p:spPr>
            <a:xfrm>
              <a:off x="5948223" y="3662042"/>
              <a:ext cx="796813" cy="339468"/>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38" name="TextBox 37"/>
            <p:cNvSpPr txBox="1"/>
            <p:nvPr/>
          </p:nvSpPr>
          <p:spPr>
            <a:xfrm>
              <a:off x="6446978" y="1128594"/>
              <a:ext cx="2063565"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Professional Services  for Agile, CI/CD</a:t>
              </a:r>
            </a:p>
          </p:txBody>
        </p:sp>
        <p:cxnSp>
          <p:nvCxnSpPr>
            <p:cNvPr id="39" name="Straight Connector 38"/>
            <p:cNvCxnSpPr/>
            <p:nvPr/>
          </p:nvCxnSpPr>
          <p:spPr>
            <a:xfrm flipV="1">
              <a:off x="5957625" y="1493861"/>
              <a:ext cx="787411" cy="48839"/>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
          <p:nvSpPr>
            <p:cNvPr id="40" name="TextBox 39"/>
            <p:cNvSpPr txBox="1"/>
            <p:nvPr/>
          </p:nvSpPr>
          <p:spPr>
            <a:xfrm>
              <a:off x="848293" y="1347686"/>
              <a:ext cx="1563708" cy="46166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Cloud Native</a:t>
              </a:r>
            </a:p>
            <a:p>
              <a:pPr marL="0" marR="0" indent="0" algn="ctr" defTabSz="914400" rtl="0" fontAlgn="auto" latinLnBrk="1" hangingPunct="0">
                <a:lnSpc>
                  <a:spcPct val="100000"/>
                </a:lnSpc>
                <a:spcBef>
                  <a:spcPts val="0"/>
                </a:spcBef>
                <a:spcAft>
                  <a:spcPts val="0"/>
                </a:spcAft>
                <a:buClrTx/>
                <a:buSzTx/>
                <a:buFontTx/>
                <a:buNone/>
                <a:tabLst/>
              </a:pPr>
              <a:r>
                <a:rPr lang="en-US" sz="1200" b="1" dirty="0" smtClean="0">
                  <a:solidFill>
                    <a:srgbClr val="008881"/>
                  </a:solidFill>
                </a:rPr>
                <a:t>Data Services</a:t>
              </a:r>
            </a:p>
          </p:txBody>
        </p:sp>
        <p:cxnSp>
          <p:nvCxnSpPr>
            <p:cNvPr id="41" name="Straight Connector 40"/>
            <p:cNvCxnSpPr/>
            <p:nvPr/>
          </p:nvCxnSpPr>
          <p:spPr>
            <a:xfrm>
              <a:off x="2245360" y="1554480"/>
              <a:ext cx="725178" cy="41175"/>
            </a:xfrm>
            <a:prstGeom prst="line">
              <a:avLst/>
            </a:prstGeom>
            <a:noFill/>
            <a:ln w="25400" cap="flat">
              <a:solidFill>
                <a:srgbClr val="33928A"/>
              </a:solidFill>
              <a:prstDash val="solid"/>
              <a:round/>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grpSp>
      <p:sp>
        <p:nvSpPr>
          <p:cNvPr id="34" name="Title 1"/>
          <p:cNvSpPr>
            <a:spLocks noGrp="1"/>
          </p:cNvSpPr>
          <p:nvPr>
            <p:ph type="title"/>
          </p:nvPr>
        </p:nvSpPr>
        <p:spPr>
          <a:xfrm>
            <a:off x="366712" y="325437"/>
            <a:ext cx="8410499" cy="460500"/>
          </a:xfrm>
        </p:spPr>
        <p:txBody>
          <a:bodyPr/>
          <a:lstStyle/>
          <a:p>
            <a:r>
              <a:rPr lang="en-US" sz="2800" dirty="0" smtClean="0">
                <a:solidFill>
                  <a:srgbClr val="2C95DD"/>
                </a:solidFill>
              </a:rPr>
              <a:t>Cloud Native Application Platform - Services</a:t>
            </a:r>
            <a:endParaRPr lang="en-US" sz="2800" dirty="0">
              <a:solidFill>
                <a:srgbClr val="F27C3A"/>
              </a:solidFill>
            </a:endParaRPr>
          </a:p>
        </p:txBody>
      </p:sp>
    </p:spTree>
    <p:extLst>
      <p:ext uri="{BB962C8B-B14F-4D97-AF65-F5344CB8AC3E}">
        <p14:creationId xmlns:p14="http://schemas.microsoft.com/office/powerpoint/2010/main" val="190947083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API Gateway</a:t>
            </a:r>
          </a:p>
        </p:txBody>
      </p:sp>
      <p:sp>
        <p:nvSpPr>
          <p:cNvPr id="3" name="Content Placeholder 2"/>
          <p:cNvSpPr>
            <a:spLocks noGrp="1"/>
          </p:cNvSpPr>
          <p:nvPr>
            <p:ph sz="quarter" idx="4294967295"/>
          </p:nvPr>
        </p:nvSpPr>
        <p:spPr>
          <a:xfrm>
            <a:off x="381000" y="884464"/>
            <a:ext cx="6589089" cy="2362200"/>
          </a:xfrm>
          <a:prstGeom prst="rect">
            <a:avLst/>
          </a:prstGeom>
        </p:spPr>
        <p:txBody>
          <a:bodyPr/>
          <a:lstStyle/>
          <a:p>
            <a:r>
              <a:rPr lang="en-US" sz="2000" dirty="0" smtClean="0">
                <a:solidFill>
                  <a:srgbClr val="FFFFFF"/>
                </a:solidFill>
              </a:rPr>
              <a:t>Problem</a:t>
            </a:r>
          </a:p>
          <a:p>
            <a:pPr marL="285750" lvl="1" indent="-285750">
              <a:buFont typeface="Arial"/>
              <a:buChar char="•"/>
            </a:pPr>
            <a:r>
              <a:rPr lang="en-US" sz="1800" dirty="0" smtClean="0">
                <a:solidFill>
                  <a:srgbClr val="FFFFFF"/>
                </a:solidFill>
              </a:rPr>
              <a:t>Legacy APIs are not optimized for mobile</a:t>
            </a:r>
          </a:p>
          <a:p>
            <a:pPr marL="285750" lvl="1" indent="-285750">
              <a:buFont typeface="Arial"/>
              <a:buChar char="•"/>
            </a:pPr>
            <a:r>
              <a:rPr lang="en-US" sz="1800" dirty="0" smtClean="0">
                <a:solidFill>
                  <a:srgbClr val="FFFFFF"/>
                </a:solidFill>
              </a:rPr>
              <a:t>Too much unnecessary content delivered to devices</a:t>
            </a:r>
          </a:p>
          <a:p>
            <a:pPr marL="285750" lvl="1" indent="-285750">
              <a:buFont typeface="Arial"/>
              <a:buChar char="•"/>
            </a:pPr>
            <a:r>
              <a:rPr lang="en-US" sz="1800" dirty="0">
                <a:solidFill>
                  <a:srgbClr val="FFFFFF"/>
                </a:solidFill>
              </a:rPr>
              <a:t>Mobile very sensitive to latency (often weak or no signal)</a:t>
            </a:r>
          </a:p>
          <a:p>
            <a:pPr marL="285750" lvl="1" indent="-285750">
              <a:buFont typeface="Arial"/>
              <a:buChar char="•"/>
            </a:pPr>
            <a:r>
              <a:rPr lang="en-US" sz="1800" dirty="0" smtClean="0">
                <a:solidFill>
                  <a:srgbClr val="FFFFFF"/>
                </a:solidFill>
              </a:rPr>
              <a:t>Mobile apps often require several API calls to display a single page of content</a:t>
            </a:r>
          </a:p>
          <a:p>
            <a:pPr lvl="1"/>
            <a:endParaRPr lang="en-US" sz="1800" dirty="0" smtClean="0">
              <a:solidFill>
                <a:srgbClr val="FFFFFF"/>
              </a:solidFill>
            </a:endParaRPr>
          </a:p>
          <a:p>
            <a:r>
              <a:rPr lang="en-US" sz="2000" dirty="0">
                <a:solidFill>
                  <a:srgbClr val="FFFFFF"/>
                </a:solidFill>
              </a:rPr>
              <a:t>Solution / Benefits</a:t>
            </a:r>
          </a:p>
          <a:p>
            <a:pPr marL="285750" lvl="1" indent="-285750">
              <a:buFont typeface="Arial"/>
              <a:buChar char="•"/>
            </a:pPr>
            <a:r>
              <a:rPr lang="en-US" sz="1800" dirty="0">
                <a:solidFill>
                  <a:srgbClr val="FFFFFF"/>
                </a:solidFill>
              </a:rPr>
              <a:t>Allows mobile developers to easily transform APIs</a:t>
            </a:r>
          </a:p>
          <a:p>
            <a:pPr marL="285750" lvl="2" indent="-285750">
              <a:buFont typeface="Arial"/>
              <a:buChar char="•"/>
            </a:pPr>
            <a:r>
              <a:rPr lang="en-US" sz="1800" dirty="0">
                <a:solidFill>
                  <a:srgbClr val="FFFFFF"/>
                </a:solidFill>
              </a:rPr>
              <a:t>Deliver mobile-optimized, device specific content </a:t>
            </a:r>
          </a:p>
          <a:p>
            <a:pPr marL="285750" lvl="1" indent="-285750">
              <a:buFont typeface="Arial"/>
              <a:buChar char="•"/>
            </a:pPr>
            <a:r>
              <a:rPr lang="en-US" sz="1800" dirty="0">
                <a:solidFill>
                  <a:srgbClr val="FFFFFF"/>
                </a:solidFill>
                <a:sym typeface="Wingdings"/>
              </a:rPr>
              <a:t>Results in improved performance and user experience</a:t>
            </a:r>
            <a:endParaRPr lang="en-US" sz="1800" dirty="0">
              <a:solidFill>
                <a:srgbClr val="FFFFFF"/>
              </a:solidFill>
            </a:endParaRPr>
          </a:p>
          <a:p>
            <a:endParaRPr lang="en-US" sz="2200" dirty="0" smtClean="0">
              <a:solidFill>
                <a:srgbClr val="FFFFFF"/>
              </a:solidFill>
            </a:endParaRPr>
          </a:p>
        </p:txBody>
      </p:sp>
    </p:spTree>
    <p:extLst>
      <p:ext uri="{BB962C8B-B14F-4D97-AF65-F5344CB8AC3E}">
        <p14:creationId xmlns:p14="http://schemas.microsoft.com/office/powerpoint/2010/main" val="3694444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App Distribution</a:t>
            </a:r>
          </a:p>
        </p:txBody>
      </p:sp>
      <p:sp>
        <p:nvSpPr>
          <p:cNvPr id="3" name="Content Placeholder 2"/>
          <p:cNvSpPr>
            <a:spLocks noGrp="1"/>
          </p:cNvSpPr>
          <p:nvPr>
            <p:ph sz="quarter" idx="4294967295"/>
          </p:nvPr>
        </p:nvSpPr>
        <p:spPr>
          <a:xfrm>
            <a:off x="381001" y="993321"/>
            <a:ext cx="4292600" cy="1447800"/>
          </a:xfrm>
          <a:prstGeom prst="rect">
            <a:avLst/>
          </a:prstGeom>
        </p:spPr>
        <p:txBody>
          <a:bodyPr/>
          <a:lstStyle/>
          <a:p>
            <a:r>
              <a:rPr lang="en-US" sz="2000" b="1" dirty="0" smtClean="0">
                <a:solidFill>
                  <a:srgbClr val="FFFFFF"/>
                </a:solidFill>
              </a:rPr>
              <a:t>Problem</a:t>
            </a:r>
          </a:p>
          <a:p>
            <a:pPr marL="285750" lvl="1" indent="-285750">
              <a:buFont typeface="Arial"/>
              <a:buChar char="•"/>
            </a:pPr>
            <a:r>
              <a:rPr lang="en-US" sz="1800" dirty="0" smtClean="0">
                <a:solidFill>
                  <a:srgbClr val="FFFFFF"/>
                </a:solidFill>
              </a:rPr>
              <a:t>Extensive user testing of apps is critical to success</a:t>
            </a:r>
          </a:p>
          <a:p>
            <a:pPr marL="285750" lvl="1" indent="-285750">
              <a:buFont typeface="Arial"/>
              <a:buChar char="•"/>
            </a:pPr>
            <a:r>
              <a:rPr lang="en-US" sz="1800" dirty="0" smtClean="0">
                <a:solidFill>
                  <a:srgbClr val="FFFFFF"/>
                </a:solidFill>
              </a:rPr>
              <a:t>Difficult to distribute pre-release apps to test users</a:t>
            </a:r>
          </a:p>
          <a:p>
            <a:pPr marL="285750" lvl="1" indent="-285750">
              <a:buFont typeface="Arial"/>
              <a:buChar char="•"/>
            </a:pPr>
            <a:r>
              <a:rPr lang="en-US" sz="1800" dirty="0" smtClean="0">
                <a:solidFill>
                  <a:srgbClr val="FFFFFF"/>
                </a:solidFill>
              </a:rPr>
              <a:t>Existing solutions are public cloud</a:t>
            </a:r>
          </a:p>
          <a:p>
            <a:pPr lvl="1"/>
            <a:endParaRPr lang="en-US" sz="1800" dirty="0" smtClean="0">
              <a:solidFill>
                <a:srgbClr val="FFFFFF"/>
              </a:solidFill>
            </a:endParaRPr>
          </a:p>
          <a:p>
            <a:r>
              <a:rPr lang="en-US" sz="2000" b="1" dirty="0">
                <a:solidFill>
                  <a:srgbClr val="FFFFFF"/>
                </a:solidFill>
              </a:rPr>
              <a:t>Solution / Benefits</a:t>
            </a:r>
          </a:p>
          <a:p>
            <a:pPr marL="285750" lvl="1" indent="-285750">
              <a:buFont typeface="Arial"/>
              <a:buChar char="•"/>
            </a:pPr>
            <a:r>
              <a:rPr lang="en-US" sz="1800" dirty="0">
                <a:solidFill>
                  <a:srgbClr val="FFFFFF"/>
                </a:solidFill>
              </a:rPr>
              <a:t>Easy OTA app distribution</a:t>
            </a:r>
          </a:p>
          <a:p>
            <a:pPr marL="285750" lvl="1" indent="-285750">
              <a:buFont typeface="Arial"/>
              <a:buChar char="•"/>
            </a:pPr>
            <a:r>
              <a:rPr lang="en-US" sz="1800" dirty="0">
                <a:solidFill>
                  <a:srgbClr val="FFFFFF"/>
                </a:solidFill>
              </a:rPr>
              <a:t>User / team management</a:t>
            </a:r>
          </a:p>
          <a:p>
            <a:pPr marL="285750" lvl="1" indent="-285750">
              <a:buFont typeface="Arial"/>
              <a:buChar char="•"/>
            </a:pPr>
            <a:r>
              <a:rPr lang="en-US" sz="1800" dirty="0">
                <a:solidFill>
                  <a:srgbClr val="FFFFFF"/>
                </a:solidFill>
              </a:rPr>
              <a:t>Supports all major platforms</a:t>
            </a:r>
          </a:p>
          <a:p>
            <a:pPr marL="285750" lvl="1" indent="-285750">
              <a:buFont typeface="Arial"/>
              <a:buChar char="•"/>
            </a:pPr>
            <a:r>
              <a:rPr lang="en-US" sz="1800" dirty="0">
                <a:solidFill>
                  <a:srgbClr val="FFFFFF"/>
                </a:solidFill>
              </a:rPr>
              <a:t>Private cloud for control / security</a:t>
            </a:r>
          </a:p>
          <a:p>
            <a:endParaRPr lang="en-US" sz="2200" dirty="0" smtClean="0">
              <a:solidFill>
                <a:srgbClr val="FFFFFF"/>
              </a:solidFill>
            </a:endParaRPr>
          </a:p>
        </p:txBody>
      </p:sp>
      <p:pic>
        <p:nvPicPr>
          <p:cNvPr id="4" name="Picture 3" descr="app-d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1430" y="1197430"/>
            <a:ext cx="4285649" cy="2764064"/>
          </a:xfrm>
          <a:prstGeom prst="rect">
            <a:avLst/>
          </a:prstGeom>
        </p:spPr>
      </p:pic>
    </p:spTree>
    <p:extLst>
      <p:ext uri="{BB962C8B-B14F-4D97-AF65-F5344CB8AC3E}">
        <p14:creationId xmlns:p14="http://schemas.microsoft.com/office/powerpoint/2010/main" val="1137540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sz="quarter" idx="4294967295"/>
          </p:nvPr>
        </p:nvSpPr>
        <p:spPr>
          <a:xfrm>
            <a:off x="366715" y="1074738"/>
            <a:ext cx="4464592" cy="3382962"/>
          </a:xfrm>
          <a:prstGeom prst="rect">
            <a:avLst/>
          </a:prstGeom>
        </p:spPr>
        <p:txBody>
          <a:bodyPr/>
          <a:lstStyle/>
          <a:p>
            <a:pPr marL="342900" indent="-342900">
              <a:spcAft>
                <a:spcPts val="600"/>
              </a:spcAft>
              <a:buClr>
                <a:schemeClr val="bg2"/>
              </a:buClr>
              <a:buFont typeface="Arial"/>
              <a:buChar char="•"/>
            </a:pPr>
            <a:r>
              <a:rPr lang="en-US" sz="1800" dirty="0">
                <a:solidFill>
                  <a:srgbClr val="FFFFFF"/>
                </a:solidFill>
              </a:rPr>
              <a:t>Allows resources to be easily provisioned on-demand</a:t>
            </a:r>
          </a:p>
          <a:p>
            <a:pPr marL="342900" indent="-342900">
              <a:spcAft>
                <a:spcPts val="600"/>
              </a:spcAft>
              <a:buClr>
                <a:schemeClr val="bg2"/>
              </a:buClr>
              <a:buFont typeface="Arial"/>
              <a:buChar char="•"/>
            </a:pPr>
            <a:r>
              <a:rPr lang="en-US" sz="1800" dirty="0">
                <a:solidFill>
                  <a:srgbClr val="FFFFFF"/>
                </a:solidFill>
              </a:rPr>
              <a:t>Typically middleware, frameworks, and other “components” necessary for applications</a:t>
            </a:r>
          </a:p>
          <a:p>
            <a:pPr marL="342900" indent="-342900">
              <a:spcAft>
                <a:spcPts val="600"/>
              </a:spcAft>
              <a:buClr>
                <a:schemeClr val="bg2"/>
              </a:buClr>
              <a:buFont typeface="Arial"/>
              <a:buChar char="•"/>
            </a:pPr>
            <a:r>
              <a:rPr lang="en-US" sz="1800" dirty="0">
                <a:solidFill>
                  <a:srgbClr val="FFFFFF"/>
                </a:solidFill>
              </a:rPr>
              <a:t>Can be a persistent, </a:t>
            </a:r>
            <a:r>
              <a:rPr lang="en-US" sz="1800" dirty="0" err="1">
                <a:solidFill>
                  <a:srgbClr val="FFFFFF"/>
                </a:solidFill>
              </a:rPr>
              <a:t>stateful</a:t>
            </a:r>
            <a:r>
              <a:rPr lang="en-US" sz="1800" dirty="0">
                <a:solidFill>
                  <a:srgbClr val="FFFFFF"/>
                </a:solidFill>
              </a:rPr>
              <a:t> layer</a:t>
            </a:r>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58377" y="1460311"/>
            <a:ext cx="3546762" cy="1993809"/>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6" name="Title 1"/>
          <p:cNvSpPr>
            <a:spLocks noGrp="1"/>
          </p:cNvSpPr>
          <p:nvPr>
            <p:ph type="title"/>
          </p:nvPr>
        </p:nvSpPr>
        <p:spPr>
          <a:xfrm>
            <a:off x="366712" y="325437"/>
            <a:ext cx="8410499" cy="460500"/>
          </a:xfrm>
        </p:spPr>
        <p:txBody>
          <a:bodyPr/>
          <a:lstStyle/>
          <a:p>
            <a:r>
              <a:rPr lang="en-US" sz="2800" dirty="0" smtClean="0">
                <a:solidFill>
                  <a:srgbClr val="2C95DD"/>
                </a:solidFill>
              </a:rPr>
              <a:t>What is a Service</a:t>
            </a:r>
            <a:endParaRPr lang="en-US" sz="2800" dirty="0">
              <a:solidFill>
                <a:srgbClr val="F27C3A"/>
              </a:solidFill>
            </a:endParaRPr>
          </a:p>
        </p:txBody>
      </p:sp>
    </p:spTree>
    <p:extLst>
      <p:ext uri="{BB962C8B-B14F-4D97-AF65-F5344CB8AC3E}">
        <p14:creationId xmlns:p14="http://schemas.microsoft.com/office/powerpoint/2010/main" val="30670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P900289335.JPG"/>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78559" y="1333244"/>
            <a:ext cx="4905594" cy="2757494"/>
          </a:xfrm>
          <a:prstGeom prst="rect">
            <a:avLst/>
          </a:prstGeom>
        </p:spPr>
      </p:pic>
      <p:sp>
        <p:nvSpPr>
          <p:cNvPr id="2" name="Title 1"/>
          <p:cNvSpPr>
            <a:spLocks noGrp="1"/>
          </p:cNvSpPr>
          <p:nvPr>
            <p:ph type="title"/>
          </p:nvPr>
        </p:nvSpPr>
        <p:spPr/>
        <p:txBody>
          <a:bodyPr/>
          <a:lstStyle/>
          <a:p>
            <a:r>
              <a:rPr lang="en-US" sz="2800" dirty="0">
                <a:solidFill>
                  <a:srgbClr val="2C95DD"/>
                </a:solidFill>
              </a:rPr>
              <a:t>Two</a:t>
            </a:r>
            <a:r>
              <a:rPr lang="en-US" dirty="0" smtClean="0"/>
              <a:t> </a:t>
            </a:r>
            <a:r>
              <a:rPr lang="en-US" sz="2800" dirty="0">
                <a:solidFill>
                  <a:srgbClr val="2C95DD"/>
                </a:solidFill>
              </a:rPr>
              <a:t>Types of Services</a:t>
            </a:r>
          </a:p>
        </p:txBody>
      </p:sp>
      <p:sp>
        <p:nvSpPr>
          <p:cNvPr id="6" name="Text Placeholder 2"/>
          <p:cNvSpPr txBox="1">
            <a:spLocks/>
          </p:cNvSpPr>
          <p:nvPr/>
        </p:nvSpPr>
        <p:spPr>
          <a:xfrm>
            <a:off x="5423626" y="1204625"/>
            <a:ext cx="3551658"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buClr>
                <a:schemeClr val="bg2"/>
              </a:buClr>
              <a:buSzPct val="100000"/>
              <a:buFont typeface="Arial"/>
              <a:buChar char="•"/>
            </a:pPr>
            <a:r>
              <a:rPr lang="en-US" sz="2400" b="1" dirty="0" smtClean="0">
                <a:solidFill>
                  <a:srgbClr val="FFFFFF"/>
                </a:solidFill>
              </a:rPr>
              <a:t>Managed</a:t>
            </a:r>
            <a:r>
              <a:rPr lang="en-US" sz="2400" dirty="0" smtClean="0">
                <a:solidFill>
                  <a:srgbClr val="FFFFFF"/>
                </a:solidFill>
              </a:rPr>
              <a:t> - Fully integrated, with full lifecycle management</a:t>
            </a:r>
          </a:p>
          <a:p>
            <a:pPr marL="342900" indent="-342900">
              <a:buClr>
                <a:schemeClr val="bg2"/>
              </a:buClr>
              <a:buSzPct val="100000"/>
              <a:buFont typeface="Arial"/>
              <a:buChar char="•"/>
            </a:pPr>
            <a:endParaRPr lang="en-US" sz="2400" dirty="0">
              <a:solidFill>
                <a:srgbClr val="FFFFFF"/>
              </a:solidFill>
            </a:endParaRPr>
          </a:p>
          <a:p>
            <a:pPr marL="342900" indent="-342900">
              <a:buClr>
                <a:schemeClr val="bg2"/>
              </a:buClr>
              <a:buSzPct val="100000"/>
              <a:buFont typeface="Arial"/>
              <a:buChar char="•"/>
            </a:pPr>
            <a:r>
              <a:rPr lang="en-US" sz="2400" b="1" dirty="0" smtClean="0">
                <a:solidFill>
                  <a:srgbClr val="FFFFFF"/>
                </a:solidFill>
              </a:rPr>
              <a:t>User-Provided </a:t>
            </a:r>
            <a:r>
              <a:rPr lang="en-US" sz="2400" dirty="0" smtClean="0">
                <a:solidFill>
                  <a:srgbClr val="FFFFFF"/>
                </a:solidFill>
              </a:rPr>
              <a:t>– Created and managed external to the platform</a:t>
            </a:r>
            <a:endParaRPr lang="en-US" sz="2400" dirty="0">
              <a:solidFill>
                <a:srgbClr val="FFFFFF"/>
              </a:solidFill>
            </a:endParaRPr>
          </a:p>
        </p:txBody>
      </p:sp>
    </p:spTree>
    <p:extLst>
      <p:ext uri="{BB962C8B-B14F-4D97-AF65-F5344CB8AC3E}">
        <p14:creationId xmlns:p14="http://schemas.microsoft.com/office/powerpoint/2010/main" val="326783445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2052320" y="894080"/>
            <a:ext cx="309880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Data</a:t>
            </a:r>
            <a:endParaRPr lang="en-US" dirty="0" smtClean="0">
              <a:solidFill>
                <a:srgbClr val="000000"/>
              </a:solidFill>
            </a:endParaRPr>
          </a:p>
        </p:txBody>
      </p:sp>
      <p:sp>
        <p:nvSpPr>
          <p:cNvPr id="2" name="Title 1"/>
          <p:cNvSpPr>
            <a:spLocks noGrp="1"/>
          </p:cNvSpPr>
          <p:nvPr>
            <p:ph type="title"/>
          </p:nvPr>
        </p:nvSpPr>
        <p:spPr>
          <a:xfrm>
            <a:off x="142240" y="185516"/>
            <a:ext cx="8410576" cy="457201"/>
          </a:xfrm>
        </p:spPr>
        <p:txBody>
          <a:bodyPr/>
          <a:lstStyle/>
          <a:p>
            <a:r>
              <a:rPr lang="en-US" sz="2800" dirty="0">
                <a:solidFill>
                  <a:srgbClr val="2C95DD"/>
                </a:solidFill>
              </a:rPr>
              <a:t>Pivotal</a:t>
            </a:r>
            <a:r>
              <a:rPr lang="en-US" sz="2800" dirty="0" smtClean="0"/>
              <a:t> </a:t>
            </a:r>
            <a:r>
              <a:rPr lang="en-US" sz="2800" dirty="0">
                <a:solidFill>
                  <a:srgbClr val="2C95DD"/>
                </a:solidFill>
              </a:rPr>
              <a:t>Cloud Foundry Services</a:t>
            </a:r>
          </a:p>
        </p:txBody>
      </p:sp>
      <p:sp>
        <p:nvSpPr>
          <p:cNvPr id="3" name="Rectangle 2"/>
          <p:cNvSpPr/>
          <p:nvPr/>
        </p:nvSpPr>
        <p:spPr>
          <a:xfrm>
            <a:off x="142240" y="894080"/>
            <a:ext cx="1869440" cy="365760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chemeClr val="tx2"/>
                </a:solidFill>
              </a:rPr>
              <a:t>Mobile</a:t>
            </a:r>
            <a:endParaRPr lang="en-US" dirty="0" smtClean="0">
              <a:solidFill>
                <a:schemeClr val="tx2"/>
              </a:solidFill>
            </a:endParaRPr>
          </a:p>
        </p:txBody>
      </p:sp>
      <p:sp>
        <p:nvSpPr>
          <p:cNvPr id="5" name="Rectangle 4"/>
          <p:cNvSpPr/>
          <p:nvPr/>
        </p:nvSpPr>
        <p:spPr>
          <a:xfrm>
            <a:off x="5191760" y="894080"/>
            <a:ext cx="1879600" cy="364744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Other</a:t>
            </a:r>
          </a:p>
          <a:p>
            <a:pPr algn="ctr"/>
            <a:endParaRPr lang="en-US" dirty="0"/>
          </a:p>
        </p:txBody>
      </p:sp>
      <p:sp>
        <p:nvSpPr>
          <p:cNvPr id="6" name="Rectangle 5"/>
          <p:cNvSpPr/>
          <p:nvPr/>
        </p:nvSpPr>
        <p:spPr>
          <a:xfrm>
            <a:off x="7122160" y="894080"/>
            <a:ext cx="1889760" cy="3637280"/>
          </a:xfrm>
          <a:prstGeom prst="rect">
            <a:avLst/>
          </a:prstGeom>
          <a:solidFill>
            <a:schemeClr val="accent1">
              <a:lumMod val="60000"/>
              <a:lumOff val="40000"/>
            </a:schemeClr>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b="1" dirty="0" smtClean="0">
                <a:solidFill>
                  <a:srgbClr val="000000"/>
                </a:solidFill>
              </a:rPr>
              <a:t>Spring Cloud</a:t>
            </a:r>
          </a:p>
          <a:p>
            <a:pPr algn="ctr"/>
            <a:endParaRPr lang="en-US" dirty="0"/>
          </a:p>
        </p:txBody>
      </p:sp>
      <p:pic>
        <p:nvPicPr>
          <p:cNvPr id="18" name="Picture 17" descr="icon_apigateway_cf@2x.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35280" y="1625600"/>
            <a:ext cx="640080" cy="640080"/>
          </a:xfrm>
          <a:prstGeom prst="rect">
            <a:avLst/>
          </a:prstGeom>
        </p:spPr>
      </p:pic>
      <p:pic>
        <p:nvPicPr>
          <p:cNvPr id="19" name="Picture 18" descr="icon_cloudbees_cf@2x.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384800" y="2346960"/>
            <a:ext cx="640080" cy="640080"/>
          </a:xfrm>
          <a:prstGeom prst="rect">
            <a:avLst/>
          </a:prstGeom>
        </p:spPr>
      </p:pic>
      <p:pic>
        <p:nvPicPr>
          <p:cNvPr id="20" name="Picture 19" descr="icon_datastaxenterprise_cf@2x.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535680" y="1625600"/>
            <a:ext cx="640080" cy="640080"/>
          </a:xfrm>
          <a:prstGeom prst="rect">
            <a:avLst/>
          </a:prstGeom>
        </p:spPr>
      </p:pic>
      <p:pic>
        <p:nvPicPr>
          <p:cNvPr id="21" name="Picture 20" descr="icon_datasync_cf@2x.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335280" y="3097828"/>
            <a:ext cx="640080" cy="640080"/>
          </a:xfrm>
          <a:prstGeom prst="rect">
            <a:avLst/>
          </a:prstGeom>
        </p:spPr>
      </p:pic>
      <p:pic>
        <p:nvPicPr>
          <p:cNvPr id="22" name="Picture 21" descr="icon_gemfire_cf@2x.png"/>
          <p:cNvPicPr>
            <a:picLocks noChangeAspect="1"/>
          </p:cNvPicPr>
          <p:nvPr/>
        </p:nvPicPr>
        <p:blipFill>
          <a:blip r:embed="rId7" cstate="screen">
            <a:alphaModFix amt="47000"/>
            <a:extLst>
              <a:ext uri="{28A0092B-C50C-407E-A947-70E740481C1C}">
                <a14:useLocalDpi xmlns:a14="http://schemas.microsoft.com/office/drawing/2010/main"/>
              </a:ext>
            </a:extLst>
          </a:blip>
          <a:stretch>
            <a:fillRect/>
          </a:stretch>
        </p:blipFill>
        <p:spPr>
          <a:xfrm>
            <a:off x="3535680" y="2346960"/>
            <a:ext cx="640080" cy="640080"/>
          </a:xfrm>
          <a:prstGeom prst="rect">
            <a:avLst/>
          </a:prstGeom>
        </p:spPr>
      </p:pic>
      <p:pic>
        <p:nvPicPr>
          <p:cNvPr id="23" name="Picture 22" descr="icon_pushnotification_cf@2x.pn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335281" y="2357121"/>
            <a:ext cx="640079" cy="640079"/>
          </a:xfrm>
          <a:prstGeom prst="rect">
            <a:avLst/>
          </a:prstGeom>
        </p:spPr>
      </p:pic>
      <p:pic>
        <p:nvPicPr>
          <p:cNvPr id="24" name="Picture 23" descr="icon_rabbitmq_cf@2x.png"/>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5387340" y="1617980"/>
            <a:ext cx="637540" cy="637540"/>
          </a:xfrm>
          <a:prstGeom prst="rect">
            <a:avLst/>
          </a:prstGeom>
        </p:spPr>
      </p:pic>
      <p:pic>
        <p:nvPicPr>
          <p:cNvPr id="25" name="Picture 24" descr="icon_redis_cf@2x.png"/>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2135674" y="1628762"/>
            <a:ext cx="638006" cy="638006"/>
          </a:xfrm>
          <a:prstGeom prst="rect">
            <a:avLst/>
          </a:prstGeom>
        </p:spPr>
      </p:pic>
      <p:pic>
        <p:nvPicPr>
          <p:cNvPr id="26" name="Picture 25" descr="icon_springxd_cf@2x.png"/>
          <p:cNvPicPr>
            <a:picLocks noChangeAspect="1"/>
          </p:cNvPicPr>
          <p:nvPr/>
        </p:nvPicPr>
        <p:blipFill>
          <a:blip r:embed="rId11" cstate="screen">
            <a:alphaModFix/>
            <a:extLst>
              <a:ext uri="{28A0092B-C50C-407E-A947-70E740481C1C}">
                <a14:useLocalDpi xmlns:a14="http://schemas.microsoft.com/office/drawing/2010/main"/>
              </a:ext>
            </a:extLst>
          </a:blip>
          <a:stretch>
            <a:fillRect/>
          </a:stretch>
        </p:blipFill>
        <p:spPr>
          <a:xfrm>
            <a:off x="5384800" y="3088640"/>
            <a:ext cx="640080" cy="640080"/>
          </a:xfrm>
          <a:prstGeom prst="rect">
            <a:avLst/>
          </a:prstGeom>
        </p:spPr>
      </p:pic>
      <p:pic>
        <p:nvPicPr>
          <p:cNvPr id="27" name="Picture 26"/>
          <p:cNvPicPr>
            <a:picLocks noChangeAspect="1"/>
          </p:cNvPicPr>
          <p:nvPr/>
        </p:nvPicPr>
        <p:blipFill>
          <a:blip r:embed="rId12" cstate="screen">
            <a:extLst>
              <a:ext uri="{28A0092B-C50C-407E-A947-70E740481C1C}">
                <a14:useLocalDpi xmlns:a14="http://schemas.microsoft.com/office/drawing/2010/main"/>
              </a:ext>
            </a:extLst>
          </a:blip>
          <a:stretch>
            <a:fillRect/>
          </a:stretch>
        </p:blipFill>
        <p:spPr>
          <a:xfrm>
            <a:off x="335280" y="3835400"/>
            <a:ext cx="635000" cy="635000"/>
          </a:xfrm>
          <a:prstGeom prst="rect">
            <a:avLst/>
          </a:prstGeom>
        </p:spPr>
      </p:pic>
      <p:pic>
        <p:nvPicPr>
          <p:cNvPr id="28" name="Picture 2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2133898" y="2352040"/>
            <a:ext cx="639782" cy="639782"/>
          </a:xfrm>
          <a:prstGeom prst="rect">
            <a:avLst/>
          </a:prstGeom>
        </p:spPr>
      </p:pic>
      <p:pic>
        <p:nvPicPr>
          <p:cNvPr id="29" name="Picture 28"/>
          <p:cNvPicPr>
            <a:picLocks noChangeAspect="1"/>
          </p:cNvPicPr>
          <p:nvPr/>
        </p:nvPicPr>
        <p:blipFill>
          <a:blip r:embed="rId14" cstate="screen">
            <a:alphaModFix/>
            <a:extLst>
              <a:ext uri="{28A0092B-C50C-407E-A947-70E740481C1C}">
                <a14:useLocalDpi xmlns:a14="http://schemas.microsoft.com/office/drawing/2010/main"/>
              </a:ext>
            </a:extLst>
          </a:blip>
          <a:stretch>
            <a:fillRect/>
          </a:stretch>
        </p:blipFill>
        <p:spPr>
          <a:xfrm>
            <a:off x="5384800" y="3830320"/>
            <a:ext cx="635000" cy="635000"/>
          </a:xfrm>
          <a:prstGeom prst="rect">
            <a:avLst/>
          </a:prstGeom>
        </p:spPr>
      </p:pic>
      <p:pic>
        <p:nvPicPr>
          <p:cNvPr id="31" name="Picture 30"/>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2133600" y="3098800"/>
            <a:ext cx="640080" cy="640080"/>
          </a:xfrm>
          <a:prstGeom prst="rect">
            <a:avLst/>
          </a:prstGeom>
        </p:spPr>
      </p:pic>
      <p:pic>
        <p:nvPicPr>
          <p:cNvPr id="8" name="Picture 7" descr="icon_mongodb_cf@2x.png"/>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3535680" y="3799840"/>
            <a:ext cx="640080" cy="640080"/>
          </a:xfrm>
          <a:prstGeom prst="rect">
            <a:avLst/>
          </a:prstGeom>
        </p:spPr>
      </p:pic>
      <p:pic>
        <p:nvPicPr>
          <p:cNvPr id="9" name="Picture 8" descr="icon_node4j_cf@2x.png"/>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2133600" y="3799840"/>
            <a:ext cx="640080" cy="640080"/>
          </a:xfrm>
          <a:prstGeom prst="rect">
            <a:avLst/>
          </a:prstGeom>
        </p:spPr>
      </p:pic>
      <p:pic>
        <p:nvPicPr>
          <p:cNvPr id="35" name="pasted-image.png"/>
          <p:cNvPicPr/>
          <p:nvPr/>
        </p:nvPicPr>
        <p:blipFill>
          <a:blip r:embed="rId18" cstate="screen">
            <a:extLst>
              <a:ext uri="{28A0092B-C50C-407E-A947-70E740481C1C}">
                <a14:useLocalDpi xmlns:a14="http://schemas.microsoft.com/office/drawing/2010/main"/>
              </a:ext>
            </a:extLst>
          </a:blip>
          <a:stretch>
            <a:fillRect/>
          </a:stretch>
        </p:blipFill>
        <p:spPr>
          <a:xfrm>
            <a:off x="7327059" y="1614831"/>
            <a:ext cx="640689" cy="640690"/>
          </a:xfrm>
          <a:prstGeom prst="rect">
            <a:avLst/>
          </a:prstGeom>
          <a:ln w="12700" cap="flat">
            <a:noFill/>
            <a:miter lim="400000"/>
          </a:ln>
          <a:effectLst/>
        </p:spPr>
      </p:pic>
      <p:pic>
        <p:nvPicPr>
          <p:cNvPr id="36" name="pasted-image.png"/>
          <p:cNvPicPr/>
          <p:nvPr/>
        </p:nvPicPr>
        <p:blipFill>
          <a:blip r:embed="rId19" cstate="screen">
            <a:extLst>
              <a:ext uri="{28A0092B-C50C-407E-A947-70E740481C1C}">
                <a14:useLocalDpi xmlns:a14="http://schemas.microsoft.com/office/drawing/2010/main"/>
              </a:ext>
            </a:extLst>
          </a:blip>
          <a:stretch>
            <a:fillRect/>
          </a:stretch>
        </p:blipFill>
        <p:spPr>
          <a:xfrm>
            <a:off x="7331951" y="2343467"/>
            <a:ext cx="633413" cy="633413"/>
          </a:xfrm>
          <a:prstGeom prst="rect">
            <a:avLst/>
          </a:prstGeom>
          <a:ln w="12700" cap="flat">
            <a:noFill/>
            <a:miter lim="400000"/>
          </a:ln>
          <a:effectLst/>
        </p:spPr>
      </p:pic>
      <p:pic>
        <p:nvPicPr>
          <p:cNvPr id="37" name="pasted-image.png"/>
          <p:cNvPicPr/>
          <p:nvPr/>
        </p:nvPicPr>
        <p:blipFill>
          <a:blip r:embed="rId20" cstate="screen">
            <a:extLst>
              <a:ext uri="{28A0092B-C50C-407E-A947-70E740481C1C}">
                <a14:useLocalDpi xmlns:a14="http://schemas.microsoft.com/office/drawing/2010/main"/>
              </a:ext>
            </a:extLst>
          </a:blip>
          <a:stretch>
            <a:fillRect/>
          </a:stretch>
        </p:blipFill>
        <p:spPr>
          <a:xfrm>
            <a:off x="7334131" y="3085163"/>
            <a:ext cx="633398" cy="633397"/>
          </a:xfrm>
          <a:prstGeom prst="rect">
            <a:avLst/>
          </a:prstGeom>
          <a:ln w="12700" cap="flat">
            <a:noFill/>
            <a:miter lim="400000"/>
          </a:ln>
          <a:effectLst/>
        </p:spPr>
      </p:pic>
      <p:pic>
        <p:nvPicPr>
          <p:cNvPr id="10" name="Picture 9" descr="icon_pivotalhd_cf@2x.png"/>
          <p:cNvPicPr>
            <a:picLocks noChangeAspect="1"/>
          </p:cNvPicPr>
          <p:nvPr/>
        </p:nvPicPr>
        <p:blipFill>
          <a:blip r:embed="rId21" cstate="screen">
            <a:extLst>
              <a:ext uri="{28A0092B-C50C-407E-A947-70E740481C1C}">
                <a14:useLocalDpi xmlns:a14="http://schemas.microsoft.com/office/drawing/2010/main"/>
              </a:ext>
            </a:extLst>
          </a:blip>
          <a:stretch>
            <a:fillRect/>
          </a:stretch>
        </p:blipFill>
        <p:spPr>
          <a:xfrm>
            <a:off x="3535680" y="3098800"/>
            <a:ext cx="632460" cy="632460"/>
          </a:xfrm>
          <a:prstGeom prst="rect">
            <a:avLst/>
          </a:prstGeom>
        </p:spPr>
      </p:pic>
      <p:sp>
        <p:nvSpPr>
          <p:cNvPr id="11" name="TextBox 10"/>
          <p:cNvSpPr txBox="1"/>
          <p:nvPr/>
        </p:nvSpPr>
        <p:spPr>
          <a:xfrm>
            <a:off x="985519" y="16256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API Gateway</a:t>
            </a:r>
          </a:p>
        </p:txBody>
      </p:sp>
      <p:sp>
        <p:nvSpPr>
          <p:cNvPr id="38" name="TextBox 37"/>
          <p:cNvSpPr txBox="1"/>
          <p:nvPr/>
        </p:nvSpPr>
        <p:spPr>
          <a:xfrm>
            <a:off x="97535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Push Notification</a:t>
            </a:r>
          </a:p>
        </p:txBody>
      </p:sp>
      <p:sp>
        <p:nvSpPr>
          <p:cNvPr id="39" name="TextBox 38"/>
          <p:cNvSpPr txBox="1"/>
          <p:nvPr/>
        </p:nvSpPr>
        <p:spPr>
          <a:xfrm>
            <a:off x="985519" y="310896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Data Sync</a:t>
            </a:r>
          </a:p>
        </p:txBody>
      </p:sp>
      <p:sp>
        <p:nvSpPr>
          <p:cNvPr id="40" name="TextBox 39"/>
          <p:cNvSpPr txBox="1"/>
          <p:nvPr/>
        </p:nvSpPr>
        <p:spPr>
          <a:xfrm>
            <a:off x="98551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App Distribution</a:t>
            </a:r>
          </a:p>
        </p:txBody>
      </p:sp>
      <p:sp>
        <p:nvSpPr>
          <p:cNvPr id="41" name="TextBox 40"/>
          <p:cNvSpPr txBox="1"/>
          <p:nvPr/>
        </p:nvSpPr>
        <p:spPr>
          <a:xfrm>
            <a:off x="6082096" y="1759284"/>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RabbitMQ</a:t>
            </a:r>
            <a:endParaRPr lang="en-US" sz="1200" dirty="0" smtClean="0">
              <a:solidFill>
                <a:schemeClr val="bg2"/>
              </a:solidFill>
              <a:latin typeface="FreightSans Pro Medium"/>
              <a:cs typeface="FreightSans Pro Medium"/>
            </a:endParaRPr>
          </a:p>
        </p:txBody>
      </p:sp>
      <p:sp>
        <p:nvSpPr>
          <p:cNvPr id="42" name="TextBox 41"/>
          <p:cNvSpPr txBox="1"/>
          <p:nvPr/>
        </p:nvSpPr>
        <p:spPr>
          <a:xfrm>
            <a:off x="6045199" y="233680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Jenkins Enterprise</a:t>
            </a:r>
          </a:p>
        </p:txBody>
      </p:sp>
      <p:sp>
        <p:nvSpPr>
          <p:cNvPr id="43" name="TextBox 42"/>
          <p:cNvSpPr txBox="1"/>
          <p:nvPr/>
        </p:nvSpPr>
        <p:spPr>
          <a:xfrm>
            <a:off x="6055359" y="3256012"/>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Spring XD</a:t>
            </a:r>
          </a:p>
        </p:txBody>
      </p:sp>
      <p:sp>
        <p:nvSpPr>
          <p:cNvPr id="44" name="TextBox 43"/>
          <p:cNvSpPr txBox="1"/>
          <p:nvPr/>
        </p:nvSpPr>
        <p:spPr>
          <a:xfrm>
            <a:off x="6055359" y="3840480"/>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Single Sign-on</a:t>
            </a:r>
          </a:p>
        </p:txBody>
      </p:sp>
      <p:sp>
        <p:nvSpPr>
          <p:cNvPr id="45" name="TextBox 44"/>
          <p:cNvSpPr txBox="1"/>
          <p:nvPr/>
        </p:nvSpPr>
        <p:spPr>
          <a:xfrm>
            <a:off x="8006079" y="1712227"/>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Config</a:t>
            </a:r>
            <a:r>
              <a:rPr lang="en-US" sz="1200" dirty="0" smtClean="0">
                <a:solidFill>
                  <a:schemeClr val="bg2"/>
                </a:solidFill>
                <a:latin typeface="FreightSans Pro Medium"/>
                <a:cs typeface="FreightSans Pro Medium"/>
              </a:rPr>
              <a:t> Server</a:t>
            </a:r>
          </a:p>
        </p:txBody>
      </p:sp>
      <p:sp>
        <p:nvSpPr>
          <p:cNvPr id="46" name="TextBox 45"/>
          <p:cNvSpPr txBox="1"/>
          <p:nvPr/>
        </p:nvSpPr>
        <p:spPr>
          <a:xfrm>
            <a:off x="8009287" y="2436796"/>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Service Directory</a:t>
            </a:r>
          </a:p>
        </p:txBody>
      </p:sp>
      <p:sp>
        <p:nvSpPr>
          <p:cNvPr id="47" name="TextBox 46"/>
          <p:cNvSpPr txBox="1"/>
          <p:nvPr/>
        </p:nvSpPr>
        <p:spPr>
          <a:xfrm>
            <a:off x="8006079" y="3155483"/>
            <a:ext cx="1005841" cy="461665"/>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Circuit Breaker</a:t>
            </a:r>
          </a:p>
        </p:txBody>
      </p:sp>
      <p:sp>
        <p:nvSpPr>
          <p:cNvPr id="49" name="TextBox 48"/>
          <p:cNvSpPr txBox="1"/>
          <p:nvPr/>
        </p:nvSpPr>
        <p:spPr>
          <a:xfrm>
            <a:off x="4185919" y="1625600"/>
            <a:ext cx="1005841" cy="461665"/>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DataStax</a:t>
            </a:r>
            <a:r>
              <a:rPr lang="en-US" sz="1200" dirty="0" smtClean="0">
                <a:solidFill>
                  <a:schemeClr val="bg2"/>
                </a:solidFill>
                <a:latin typeface="FreightSans Pro Medium"/>
                <a:cs typeface="FreightSans Pro Medium"/>
              </a:rPr>
              <a:t> Cassandra</a:t>
            </a:r>
          </a:p>
        </p:txBody>
      </p:sp>
      <p:sp>
        <p:nvSpPr>
          <p:cNvPr id="50" name="TextBox 49"/>
          <p:cNvSpPr txBox="1"/>
          <p:nvPr/>
        </p:nvSpPr>
        <p:spPr>
          <a:xfrm>
            <a:off x="4175759" y="23368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GemFire</a:t>
            </a:r>
            <a:endParaRPr lang="en-US" sz="1200" dirty="0" smtClean="0">
              <a:solidFill>
                <a:schemeClr val="bg2"/>
              </a:solidFill>
              <a:latin typeface="FreightSans Pro Medium"/>
              <a:cs typeface="FreightSans Pro Medium"/>
            </a:endParaRPr>
          </a:p>
        </p:txBody>
      </p:sp>
      <p:sp>
        <p:nvSpPr>
          <p:cNvPr id="51" name="TextBox 50"/>
          <p:cNvSpPr txBox="1"/>
          <p:nvPr/>
        </p:nvSpPr>
        <p:spPr>
          <a:xfrm>
            <a:off x="4185919" y="3957052"/>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MongoDB</a:t>
            </a:r>
            <a:endParaRPr lang="en-US" sz="1200" dirty="0" smtClean="0">
              <a:solidFill>
                <a:schemeClr val="bg2"/>
              </a:solidFill>
              <a:latin typeface="FreightSans Pro Medium"/>
              <a:cs typeface="FreightSans Pro Medium"/>
            </a:endParaRPr>
          </a:p>
        </p:txBody>
      </p:sp>
      <p:sp>
        <p:nvSpPr>
          <p:cNvPr id="52" name="TextBox 51"/>
          <p:cNvSpPr txBox="1"/>
          <p:nvPr/>
        </p:nvSpPr>
        <p:spPr>
          <a:xfrm>
            <a:off x="4185919" y="3259221"/>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PivotalHD</a:t>
            </a:r>
            <a:endParaRPr lang="en-US" sz="1200" dirty="0" smtClean="0">
              <a:solidFill>
                <a:schemeClr val="bg2"/>
              </a:solidFill>
              <a:latin typeface="FreightSans Pro Medium"/>
              <a:cs typeface="FreightSans Pro Medium"/>
            </a:endParaRPr>
          </a:p>
        </p:txBody>
      </p:sp>
      <p:sp>
        <p:nvSpPr>
          <p:cNvPr id="53" name="TextBox 52"/>
          <p:cNvSpPr txBox="1"/>
          <p:nvPr/>
        </p:nvSpPr>
        <p:spPr>
          <a:xfrm>
            <a:off x="2733039" y="1625600"/>
            <a:ext cx="1005841" cy="276999"/>
          </a:xfrm>
          <a:prstGeom prst="rect">
            <a:avLst/>
          </a:prstGeom>
          <a:noFill/>
        </p:spPr>
        <p:txBody>
          <a:bodyPr wrap="square" rtlCol="0">
            <a:spAutoFit/>
          </a:bodyPr>
          <a:lstStyle/>
          <a:p>
            <a:r>
              <a:rPr lang="en-US" sz="1200" dirty="0" err="1" smtClean="0">
                <a:solidFill>
                  <a:schemeClr val="bg2"/>
                </a:solidFill>
                <a:latin typeface="FreightSans Pro Medium"/>
                <a:cs typeface="FreightSans Pro Medium"/>
              </a:rPr>
              <a:t>Redis</a:t>
            </a:r>
            <a:endParaRPr lang="en-US" sz="1200" dirty="0" smtClean="0">
              <a:solidFill>
                <a:schemeClr val="bg2"/>
              </a:solidFill>
              <a:latin typeface="FreightSans Pro Medium"/>
              <a:cs typeface="FreightSans Pro Medium"/>
            </a:endParaRPr>
          </a:p>
        </p:txBody>
      </p:sp>
      <p:sp>
        <p:nvSpPr>
          <p:cNvPr id="54" name="TextBox 53"/>
          <p:cNvSpPr txBox="1"/>
          <p:nvPr/>
        </p:nvSpPr>
        <p:spPr>
          <a:xfrm>
            <a:off x="2722879" y="2336800"/>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MySQL</a:t>
            </a:r>
          </a:p>
        </p:txBody>
      </p:sp>
      <p:sp>
        <p:nvSpPr>
          <p:cNvPr id="55" name="TextBox 54"/>
          <p:cNvSpPr txBox="1"/>
          <p:nvPr/>
        </p:nvSpPr>
        <p:spPr>
          <a:xfrm>
            <a:off x="2733039" y="3957053"/>
            <a:ext cx="1005841" cy="276999"/>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Neo4j</a:t>
            </a:r>
          </a:p>
        </p:txBody>
      </p:sp>
      <p:sp>
        <p:nvSpPr>
          <p:cNvPr id="56" name="TextBox 55"/>
          <p:cNvSpPr txBox="1"/>
          <p:nvPr/>
        </p:nvSpPr>
        <p:spPr>
          <a:xfrm>
            <a:off x="2733039" y="3098800"/>
            <a:ext cx="934721" cy="646331"/>
          </a:xfrm>
          <a:prstGeom prst="rect">
            <a:avLst/>
          </a:prstGeom>
          <a:noFill/>
        </p:spPr>
        <p:txBody>
          <a:bodyPr wrap="square" rtlCol="0">
            <a:spAutoFit/>
          </a:bodyPr>
          <a:lstStyle/>
          <a:p>
            <a:r>
              <a:rPr lang="en-US" sz="1200" dirty="0" smtClean="0">
                <a:solidFill>
                  <a:schemeClr val="bg2"/>
                </a:solidFill>
                <a:latin typeface="FreightSans Pro Medium"/>
                <a:cs typeface="FreightSans Pro Medium"/>
              </a:rPr>
              <a:t>Session state caching</a:t>
            </a:r>
            <a:endParaRPr lang="en-US" sz="1000" dirty="0" smtClean="0">
              <a:solidFill>
                <a:schemeClr val="bg2"/>
              </a:solidFill>
              <a:latin typeface="FreightSans Pro Medium"/>
              <a:cs typeface="FreightSans Pro Medium"/>
            </a:endParaRPr>
          </a:p>
        </p:txBody>
      </p:sp>
    </p:spTree>
    <p:extLst>
      <p:ext uri="{BB962C8B-B14F-4D97-AF65-F5344CB8AC3E}">
        <p14:creationId xmlns:p14="http://schemas.microsoft.com/office/powerpoint/2010/main" val="4023211362"/>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Service</a:t>
            </a:r>
            <a:r>
              <a:rPr lang="en-US" dirty="0" smtClean="0"/>
              <a:t> </a:t>
            </a:r>
            <a:r>
              <a:rPr lang="en-US" sz="2800" dirty="0">
                <a:solidFill>
                  <a:srgbClr val="2C95DD"/>
                </a:solidFill>
              </a:rPr>
              <a:t>Broker</a:t>
            </a:r>
          </a:p>
        </p:txBody>
      </p:sp>
      <p:sp>
        <p:nvSpPr>
          <p:cNvPr id="3" name="Text Placeholder 2"/>
          <p:cNvSpPr>
            <a:spLocks noGrp="1"/>
          </p:cNvSpPr>
          <p:nvPr>
            <p:ph sz="quarter" idx="4294967295"/>
          </p:nvPr>
        </p:nvSpPr>
        <p:spPr>
          <a:xfrm>
            <a:off x="366715" y="1074738"/>
            <a:ext cx="3849686" cy="3382962"/>
          </a:xfrm>
          <a:prstGeom prst="rect">
            <a:avLst/>
          </a:prstGeom>
        </p:spPr>
        <p:txBody>
          <a:bodyPr/>
          <a:lstStyle/>
          <a:p>
            <a:pPr marL="342900" indent="-342900">
              <a:buClr>
                <a:schemeClr val="bg2"/>
              </a:buClr>
              <a:buFont typeface="Arial"/>
              <a:buChar char="•"/>
            </a:pPr>
            <a:r>
              <a:rPr lang="en-US" sz="1800" dirty="0" smtClean="0">
                <a:solidFill>
                  <a:srgbClr val="FFFFFF"/>
                </a:solidFill>
              </a:rPr>
              <a:t>Flexible, </a:t>
            </a:r>
            <a:r>
              <a:rPr lang="en-US" sz="1800" dirty="0" err="1" smtClean="0">
                <a:solidFill>
                  <a:srgbClr val="FFFFFF"/>
                </a:solidFill>
              </a:rPr>
              <a:t>RESTful</a:t>
            </a:r>
            <a:r>
              <a:rPr lang="en-US" sz="1800" dirty="0" smtClean="0">
                <a:solidFill>
                  <a:srgbClr val="FFFFFF"/>
                </a:solidFill>
              </a:rPr>
              <a:t> API</a:t>
            </a:r>
          </a:p>
          <a:p>
            <a:pPr marL="342900" indent="-342900">
              <a:buClr>
                <a:schemeClr val="bg2"/>
              </a:buClr>
              <a:buFont typeface="Arial"/>
              <a:buChar char="•"/>
            </a:pPr>
            <a:endParaRPr lang="en-US" sz="1800" dirty="0" smtClean="0">
              <a:solidFill>
                <a:srgbClr val="FFFFFF"/>
              </a:solidFill>
            </a:endParaRPr>
          </a:p>
          <a:p>
            <a:pPr marL="342900" indent="-342900">
              <a:buClr>
                <a:schemeClr val="bg2"/>
              </a:buClr>
              <a:buFont typeface="Arial"/>
              <a:buChar char="•"/>
            </a:pPr>
            <a:r>
              <a:rPr lang="en-US" sz="1800" dirty="0" smtClean="0">
                <a:solidFill>
                  <a:srgbClr val="FFFFFF"/>
                </a:solidFill>
              </a:rPr>
              <a:t>Allows Service Authors to provide self-provisioning Services to developers</a:t>
            </a:r>
            <a:endParaRPr lang="en-US" sz="1800" dirty="0">
              <a:solidFill>
                <a:srgbClr val="FFFFFF"/>
              </a:solidFill>
            </a:endParaRPr>
          </a:p>
        </p:txBody>
      </p:sp>
      <p:cxnSp>
        <p:nvCxnSpPr>
          <p:cNvPr id="4" name="Shape 628"/>
          <p:cNvCxnSpPr/>
          <p:nvPr/>
        </p:nvCxnSpPr>
        <p:spPr>
          <a:xfrm>
            <a:off x="5314116" y="2140894"/>
            <a:ext cx="1310452" cy="1165097"/>
          </a:xfrm>
          <a:prstGeom prst="straightConnector1">
            <a:avLst/>
          </a:prstGeom>
          <a:noFill/>
          <a:ln w="12700" cap="flat" cmpd="sng">
            <a:solidFill>
              <a:schemeClr val="tx1">
                <a:lumMod val="60000"/>
                <a:lumOff val="40000"/>
              </a:schemeClr>
            </a:solidFill>
            <a:prstDash val="solid"/>
            <a:round/>
            <a:headEnd type="none" w="med" len="med"/>
            <a:tailEnd type="stealth" w="lg" len="lg"/>
          </a:ln>
        </p:spPr>
      </p:cxnSp>
      <p:grpSp>
        <p:nvGrpSpPr>
          <p:cNvPr id="5" name="Shape 612"/>
          <p:cNvGrpSpPr/>
          <p:nvPr/>
        </p:nvGrpSpPr>
        <p:grpSpPr>
          <a:xfrm>
            <a:off x="5895622" y="2893240"/>
            <a:ext cx="1600198" cy="775848"/>
            <a:chOff x="6908803" y="3335862"/>
            <a:chExt cx="1600198" cy="775848"/>
          </a:xfrm>
        </p:grpSpPr>
        <p:sp>
          <p:nvSpPr>
            <p:cNvPr id="6" name="Shape 613"/>
            <p:cNvSpPr/>
            <p:nvPr/>
          </p:nvSpPr>
          <p:spPr>
            <a:xfrm>
              <a:off x="6908803" y="3335862"/>
              <a:ext cx="1600198" cy="775848"/>
            </a:xfrm>
            <a:prstGeom prst="roundRect">
              <a:avLst>
                <a:gd name="adj" fmla="val 2039"/>
              </a:avLst>
            </a:prstGeom>
            <a:solidFill>
              <a:srgbClr val="33928A"/>
            </a:solidFill>
            <a:ln>
              <a:noFill/>
            </a:ln>
          </p:spPr>
          <p:txBody>
            <a:bodyPr lIns="91425" tIns="0" rIns="91425" bIns="0" anchor="t" anchorCtr="0">
              <a:normAutofit/>
            </a:bodyPr>
            <a:lstStyle/>
            <a:p>
              <a:pPr marL="0" marR="0" lvl="0" indent="0" algn="ctr"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DEA</a:t>
              </a:r>
            </a:p>
          </p:txBody>
        </p:sp>
        <p:sp>
          <p:nvSpPr>
            <p:cNvPr id="7" name="Shape 614"/>
            <p:cNvSpPr/>
            <p:nvPr/>
          </p:nvSpPr>
          <p:spPr>
            <a:xfrm>
              <a:off x="6975421" y="3738232"/>
              <a:ext cx="1460472" cy="269210"/>
            </a:xfrm>
            <a:prstGeom prst="roundRect">
              <a:avLst>
                <a:gd name="adj" fmla="val 10428"/>
              </a:avLst>
            </a:prstGeom>
            <a:noFill/>
            <a:ln w="12700" cap="flat">
              <a:solidFill>
                <a:schemeClr val="lt1"/>
              </a:solidFill>
              <a:prstDash val="solid"/>
              <a:round/>
              <a:headEnd type="none" w="med" len="med"/>
              <a:tailEnd type="none" w="med" len="med"/>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Apps</a:t>
              </a:r>
            </a:p>
          </p:txBody>
        </p:sp>
        <p:sp>
          <p:nvSpPr>
            <p:cNvPr id="8" name="Shape 615"/>
            <p:cNvSpPr/>
            <p:nvPr/>
          </p:nvSpPr>
          <p:spPr>
            <a:xfrm>
              <a:off x="8210785" y="3767591"/>
              <a:ext cx="178679" cy="209175"/>
            </a:xfrm>
            <a:custGeom>
              <a:avLst/>
              <a:gdLst/>
              <a:ahLst/>
              <a:cxnLst/>
              <a:rect l="0" t="0" r="0" b="0"/>
              <a:pathLst>
                <a:path w="1218612" h="1374854" extrusionOk="0">
                  <a:moveTo>
                    <a:pt x="0" y="387409"/>
                  </a:moveTo>
                  <a:lnTo>
                    <a:pt x="572777" y="715013"/>
                  </a:lnTo>
                  <a:lnTo>
                    <a:pt x="575677" y="1374854"/>
                  </a:lnTo>
                  <a:lnTo>
                    <a:pt x="2898" y="1047249"/>
                  </a:lnTo>
                  <a:close/>
                  <a:moveTo>
                    <a:pt x="1218612" y="377883"/>
                  </a:moveTo>
                  <a:lnTo>
                    <a:pt x="1215714" y="1037723"/>
                  </a:lnTo>
                  <a:lnTo>
                    <a:pt x="642936" y="1365328"/>
                  </a:lnTo>
                  <a:lnTo>
                    <a:pt x="645836" y="705487"/>
                  </a:lnTo>
                  <a:close/>
                  <a:moveTo>
                    <a:pt x="608027" y="0"/>
                  </a:moveTo>
                  <a:lnTo>
                    <a:pt x="1179527" y="329827"/>
                  </a:lnTo>
                  <a:lnTo>
                    <a:pt x="608027" y="659653"/>
                  </a:lnTo>
                  <a:lnTo>
                    <a:pt x="36526" y="329827"/>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9" name="Shape 616"/>
            <p:cNvSpPr/>
            <p:nvPr/>
          </p:nvSpPr>
          <p:spPr>
            <a:xfrm>
              <a:off x="8271934" y="3366707"/>
              <a:ext cx="174528" cy="189294"/>
            </a:xfrm>
            <a:custGeom>
              <a:avLst/>
              <a:gdLst/>
              <a:ahLst/>
              <a:cxnLst/>
              <a:rect l="0" t="0" r="0" b="0"/>
              <a:pathLst>
                <a:path w="2663320" h="2626530" extrusionOk="0">
                  <a:moveTo>
                    <a:pt x="1331660" y="779864"/>
                  </a:moveTo>
                  <a:cubicBezTo>
                    <a:pt x="1027142" y="779864"/>
                    <a:pt x="780282" y="1026724"/>
                    <a:pt x="780282" y="1331242"/>
                  </a:cubicBezTo>
                  <a:cubicBezTo>
                    <a:pt x="780282" y="1635760"/>
                    <a:pt x="1027142" y="1882620"/>
                    <a:pt x="1331660" y="1882620"/>
                  </a:cubicBezTo>
                  <a:cubicBezTo>
                    <a:pt x="1636178" y="1882620"/>
                    <a:pt x="1883038" y="1635760"/>
                    <a:pt x="1883038" y="1331242"/>
                  </a:cubicBezTo>
                  <a:cubicBezTo>
                    <a:pt x="1883038" y="1026724"/>
                    <a:pt x="1636178" y="779864"/>
                    <a:pt x="1331660" y="779864"/>
                  </a:cubicBezTo>
                  <a:close/>
                  <a:moveTo>
                    <a:pt x="1209800" y="0"/>
                  </a:moveTo>
                  <a:lnTo>
                    <a:pt x="1315227" y="0"/>
                  </a:lnTo>
                  <a:lnTo>
                    <a:pt x="1331390" y="0"/>
                  </a:lnTo>
                  <a:lnTo>
                    <a:pt x="1436817" y="0"/>
                  </a:lnTo>
                  <a:cubicBezTo>
                    <a:pt x="1474596" y="0"/>
                    <a:pt x="1505222" y="30626"/>
                    <a:pt x="1505222" y="68405"/>
                  </a:cubicBezTo>
                  <a:cubicBezTo>
                    <a:pt x="1505222" y="149387"/>
                    <a:pt x="1517336" y="219121"/>
                    <a:pt x="1531682" y="297942"/>
                  </a:cubicBezTo>
                  <a:cubicBezTo>
                    <a:pt x="1635422" y="318312"/>
                    <a:pt x="1733718" y="353850"/>
                    <a:pt x="1822662" y="404974"/>
                  </a:cubicBezTo>
                  <a:cubicBezTo>
                    <a:pt x="1886447" y="352054"/>
                    <a:pt x="1942106" y="305624"/>
                    <a:pt x="1995601" y="241871"/>
                  </a:cubicBezTo>
                  <a:cubicBezTo>
                    <a:pt x="2019885" y="212931"/>
                    <a:pt x="2063032" y="209156"/>
                    <a:pt x="2091972" y="233440"/>
                  </a:cubicBezTo>
                  <a:lnTo>
                    <a:pt x="2172734" y="301207"/>
                  </a:lnTo>
                  <a:lnTo>
                    <a:pt x="2185115" y="311596"/>
                  </a:lnTo>
                  <a:lnTo>
                    <a:pt x="2265877" y="379364"/>
                  </a:lnTo>
                  <a:cubicBezTo>
                    <a:pt x="2294818" y="403647"/>
                    <a:pt x="2298593" y="446794"/>
                    <a:pt x="2274309" y="475735"/>
                  </a:cubicBezTo>
                  <a:cubicBezTo>
                    <a:pt x="2222115" y="537937"/>
                    <a:pt x="2186520" y="599304"/>
                    <a:pt x="2146714" y="669137"/>
                  </a:cubicBezTo>
                  <a:cubicBezTo>
                    <a:pt x="2212332" y="749150"/>
                    <a:pt x="2266284" y="839037"/>
                    <a:pt x="2303557" y="937266"/>
                  </a:cubicBezTo>
                  <a:cubicBezTo>
                    <a:pt x="2387577" y="937729"/>
                    <a:pt x="2460748" y="938104"/>
                    <a:pt x="2543605" y="923494"/>
                  </a:cubicBezTo>
                  <a:cubicBezTo>
                    <a:pt x="2580810" y="916934"/>
                    <a:pt x="2616289" y="941776"/>
                    <a:pt x="2622849" y="978981"/>
                  </a:cubicBezTo>
                  <a:lnTo>
                    <a:pt x="2641156" y="1082806"/>
                  </a:lnTo>
                  <a:lnTo>
                    <a:pt x="2643963" y="1098724"/>
                  </a:lnTo>
                  <a:lnTo>
                    <a:pt x="2662270" y="1202549"/>
                  </a:lnTo>
                  <a:cubicBezTo>
                    <a:pt x="2668830" y="1239754"/>
                    <a:pt x="2643988" y="1275233"/>
                    <a:pt x="2606783" y="1281793"/>
                  </a:cubicBezTo>
                  <a:cubicBezTo>
                    <a:pt x="2526424" y="1295963"/>
                    <a:pt x="2459448" y="1320261"/>
                    <a:pt x="2383608" y="1348341"/>
                  </a:cubicBezTo>
                  <a:cubicBezTo>
                    <a:pt x="2382575" y="1458501"/>
                    <a:pt x="2364651" y="1564617"/>
                    <a:pt x="2330433" y="1663614"/>
                  </a:cubicBezTo>
                  <a:cubicBezTo>
                    <a:pt x="2393104" y="1716798"/>
                    <a:pt x="2448236" y="1763206"/>
                    <a:pt x="2519834" y="1804543"/>
                  </a:cubicBezTo>
                  <a:cubicBezTo>
                    <a:pt x="2552551" y="1823433"/>
                    <a:pt x="2563761" y="1865269"/>
                    <a:pt x="2544872" y="1897986"/>
                  </a:cubicBezTo>
                  <a:lnTo>
                    <a:pt x="2492158" y="1989289"/>
                  </a:lnTo>
                  <a:lnTo>
                    <a:pt x="2484077" y="2003286"/>
                  </a:lnTo>
                  <a:lnTo>
                    <a:pt x="2431363" y="2094589"/>
                  </a:lnTo>
                  <a:cubicBezTo>
                    <a:pt x="2412474" y="2127306"/>
                    <a:pt x="2370638" y="2138516"/>
                    <a:pt x="2337920" y="2119627"/>
                  </a:cubicBezTo>
                  <a:cubicBezTo>
                    <a:pt x="2267364" y="2078891"/>
                    <a:pt x="2200538" y="2054466"/>
                    <a:pt x="2124539" y="2027280"/>
                  </a:cubicBezTo>
                  <a:cubicBezTo>
                    <a:pt x="2057214" y="2107748"/>
                    <a:pt x="1976764" y="2176557"/>
                    <a:pt x="1887300" y="2232322"/>
                  </a:cubicBezTo>
                  <a:cubicBezTo>
                    <a:pt x="1900778" y="2311297"/>
                    <a:pt x="1913246" y="2380969"/>
                    <a:pt x="1940943" y="2457067"/>
                  </a:cubicBezTo>
                  <a:cubicBezTo>
                    <a:pt x="1953864" y="2492568"/>
                    <a:pt x="1935560" y="2531821"/>
                    <a:pt x="1900059" y="2544743"/>
                  </a:cubicBezTo>
                  <a:lnTo>
                    <a:pt x="1800990" y="2580801"/>
                  </a:lnTo>
                  <a:lnTo>
                    <a:pt x="1785802" y="2586329"/>
                  </a:lnTo>
                  <a:lnTo>
                    <a:pt x="1686733" y="2622387"/>
                  </a:lnTo>
                  <a:cubicBezTo>
                    <a:pt x="1651232" y="2635308"/>
                    <a:pt x="1611979" y="2617004"/>
                    <a:pt x="1599057" y="2581503"/>
                  </a:cubicBezTo>
                  <a:cubicBezTo>
                    <a:pt x="1571962" y="2507058"/>
                    <a:pt x="1537654" y="2446693"/>
                    <a:pt x="1498305" y="2379360"/>
                  </a:cubicBezTo>
                  <a:cubicBezTo>
                    <a:pt x="1442336" y="2389830"/>
                    <a:pt x="1384673" y="2394621"/>
                    <a:pt x="1325890" y="2394621"/>
                  </a:cubicBezTo>
                  <a:cubicBezTo>
                    <a:pt x="1273846" y="2394621"/>
                    <a:pt x="1222679" y="2390865"/>
                    <a:pt x="1172834" y="2382314"/>
                  </a:cubicBezTo>
                  <a:cubicBezTo>
                    <a:pt x="1134367" y="2448188"/>
                    <a:pt x="1100806" y="2507712"/>
                    <a:pt x="1074199" y="2580814"/>
                  </a:cubicBezTo>
                  <a:cubicBezTo>
                    <a:pt x="1061278" y="2616315"/>
                    <a:pt x="1022024" y="2634619"/>
                    <a:pt x="986523" y="2621698"/>
                  </a:cubicBezTo>
                  <a:lnTo>
                    <a:pt x="887455" y="2585640"/>
                  </a:lnTo>
                  <a:lnTo>
                    <a:pt x="872266" y="2580112"/>
                  </a:lnTo>
                  <a:lnTo>
                    <a:pt x="773197" y="2544054"/>
                  </a:lnTo>
                  <a:cubicBezTo>
                    <a:pt x="737697" y="2531132"/>
                    <a:pt x="719392" y="2491879"/>
                    <a:pt x="732313" y="2456378"/>
                  </a:cubicBezTo>
                  <a:cubicBezTo>
                    <a:pt x="758549" y="2384297"/>
                    <a:pt x="771120" y="2317982"/>
                    <a:pt x="783804" y="2244061"/>
                  </a:cubicBezTo>
                  <a:cubicBezTo>
                    <a:pt x="690731" y="2188796"/>
                    <a:pt x="606943" y="2119604"/>
                    <a:pt x="536799" y="2037993"/>
                  </a:cubicBezTo>
                  <a:cubicBezTo>
                    <a:pt x="459642" y="2065591"/>
                    <a:pt x="392042" y="2090114"/>
                    <a:pt x="320620" y="2131349"/>
                  </a:cubicBezTo>
                  <a:cubicBezTo>
                    <a:pt x="287903" y="2150238"/>
                    <a:pt x="246066" y="2139028"/>
                    <a:pt x="227177" y="2106311"/>
                  </a:cubicBezTo>
                  <a:lnTo>
                    <a:pt x="174463" y="2015008"/>
                  </a:lnTo>
                  <a:lnTo>
                    <a:pt x="166382" y="2001011"/>
                  </a:lnTo>
                  <a:lnTo>
                    <a:pt x="113668" y="1909708"/>
                  </a:lnTo>
                  <a:cubicBezTo>
                    <a:pt x="94779" y="1876991"/>
                    <a:pt x="105989" y="1835155"/>
                    <a:pt x="138706" y="1816265"/>
                  </a:cubicBezTo>
                  <a:cubicBezTo>
                    <a:pt x="209471" y="1775409"/>
                    <a:pt x="264152" y="1729599"/>
                    <a:pt x="325920" y="1677183"/>
                  </a:cubicBezTo>
                  <a:cubicBezTo>
                    <a:pt x="289848" y="1577947"/>
                    <a:pt x="270161" y="1471330"/>
                    <a:pt x="269418" y="1360419"/>
                  </a:cubicBezTo>
                  <a:cubicBezTo>
                    <a:pt x="197758" y="1333933"/>
                    <a:pt x="133244" y="1311179"/>
                    <a:pt x="56537" y="1297653"/>
                  </a:cubicBezTo>
                  <a:cubicBezTo>
                    <a:pt x="19332" y="1291093"/>
                    <a:pt x="-5510" y="1255614"/>
                    <a:pt x="1050" y="1218409"/>
                  </a:cubicBezTo>
                  <a:lnTo>
                    <a:pt x="19357" y="1114584"/>
                  </a:lnTo>
                  <a:lnTo>
                    <a:pt x="22164" y="1098666"/>
                  </a:lnTo>
                  <a:lnTo>
                    <a:pt x="40471" y="994841"/>
                  </a:lnTo>
                  <a:cubicBezTo>
                    <a:pt x="47031" y="957636"/>
                    <a:pt x="82510" y="932794"/>
                    <a:pt x="119715" y="939354"/>
                  </a:cubicBezTo>
                  <a:cubicBezTo>
                    <a:pt x="195980" y="952801"/>
                    <a:pt x="264038" y="953554"/>
                    <a:pt x="339904" y="953187"/>
                  </a:cubicBezTo>
                  <a:cubicBezTo>
                    <a:pt x="378857" y="852202"/>
                    <a:pt x="432897" y="758743"/>
                    <a:pt x="499628" y="675842"/>
                  </a:cubicBezTo>
                  <a:cubicBezTo>
                    <a:pt x="460035" y="606387"/>
                    <a:pt x="424523" y="545285"/>
                    <a:pt x="372558" y="483355"/>
                  </a:cubicBezTo>
                  <a:cubicBezTo>
                    <a:pt x="348274" y="454414"/>
                    <a:pt x="352049" y="411267"/>
                    <a:pt x="380989" y="386984"/>
                  </a:cubicBezTo>
                  <a:lnTo>
                    <a:pt x="461751" y="319216"/>
                  </a:lnTo>
                  <a:lnTo>
                    <a:pt x="474133" y="308827"/>
                  </a:lnTo>
                  <a:lnTo>
                    <a:pt x="554894" y="241060"/>
                  </a:lnTo>
                  <a:cubicBezTo>
                    <a:pt x="569364" y="228918"/>
                    <a:pt x="587386" y="223791"/>
                    <a:pt x="604826" y="225316"/>
                  </a:cubicBezTo>
                  <a:cubicBezTo>
                    <a:pt x="622266" y="226842"/>
                    <a:pt x="639123" y="235021"/>
                    <a:pt x="651265" y="249491"/>
                  </a:cubicBezTo>
                  <a:cubicBezTo>
                    <a:pt x="703517" y="311762"/>
                    <a:pt x="757832" y="357505"/>
                    <a:pt x="819777" y="408902"/>
                  </a:cubicBezTo>
                  <a:cubicBezTo>
                    <a:pt x="910193" y="357799"/>
                    <a:pt x="1009178" y="320466"/>
                    <a:pt x="1114390" y="300984"/>
                  </a:cubicBezTo>
                  <a:cubicBezTo>
                    <a:pt x="1128969" y="220909"/>
                    <a:pt x="1141395" y="150426"/>
                    <a:pt x="1141395" y="68405"/>
                  </a:cubicBezTo>
                  <a:cubicBezTo>
                    <a:pt x="1141395" y="30626"/>
                    <a:pt x="1172021" y="0"/>
                    <a:pt x="1209800"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900" b="0" i="0" u="none" strike="noStrike" cap="none" baseline="0">
                <a:solidFill>
                  <a:schemeClr val="lt1"/>
                </a:solidFill>
                <a:latin typeface="Arial"/>
                <a:ea typeface="Arial"/>
                <a:cs typeface="Arial"/>
                <a:sym typeface="Arial"/>
                <a:rtl val="0"/>
              </a:endParaRPr>
            </a:p>
          </p:txBody>
        </p:sp>
      </p:grpSp>
      <p:grpSp>
        <p:nvGrpSpPr>
          <p:cNvPr id="10" name="Shape 617"/>
          <p:cNvGrpSpPr/>
          <p:nvPr/>
        </p:nvGrpSpPr>
        <p:grpSpPr>
          <a:xfrm>
            <a:off x="6932543" y="1575759"/>
            <a:ext cx="1613145" cy="568474"/>
            <a:chOff x="5473457" y="2094582"/>
            <a:chExt cx="1613145" cy="568474"/>
          </a:xfrm>
        </p:grpSpPr>
        <p:sp>
          <p:nvSpPr>
            <p:cNvPr id="11" name="Shape 618"/>
            <p:cNvSpPr/>
            <p:nvPr/>
          </p:nvSpPr>
          <p:spPr>
            <a:xfrm>
              <a:off x="5473457" y="2094582"/>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Broker</a:t>
              </a:r>
            </a:p>
          </p:txBody>
        </p:sp>
        <p:sp>
          <p:nvSpPr>
            <p:cNvPr id="12" name="Shape 619"/>
            <p:cNvSpPr/>
            <p:nvPr/>
          </p:nvSpPr>
          <p:spPr>
            <a:xfrm>
              <a:off x="5473457" y="2390913"/>
              <a:ext cx="1613145" cy="272143"/>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a:solidFill>
                    <a:srgbClr val="F2F2F2"/>
                  </a:solidFill>
                  <a:latin typeface="Calibri"/>
                  <a:ea typeface="Calibri"/>
                  <a:cs typeface="Calibri"/>
                  <a:sym typeface="Calibri"/>
                  <a:rtl val="0"/>
                </a:rPr>
                <a:t>Service Nodes</a:t>
              </a:r>
            </a:p>
          </p:txBody>
        </p:sp>
        <p:sp>
          <p:nvSpPr>
            <p:cNvPr id="13" name="Shape 620"/>
            <p:cNvSpPr/>
            <p:nvPr/>
          </p:nvSpPr>
          <p:spPr>
            <a:xfrm>
              <a:off x="6829675" y="2131116"/>
              <a:ext cx="194025" cy="194020"/>
            </a:xfrm>
            <a:custGeom>
              <a:avLst/>
              <a:gdLst/>
              <a:ahLst/>
              <a:cxnLst/>
              <a:rect l="0" t="0" r="0" b="0"/>
              <a:pathLst>
                <a:path w="3195025" h="3194985" extrusionOk="0">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4" name="Shape 621"/>
            <p:cNvSpPr/>
            <p:nvPr/>
          </p:nvSpPr>
          <p:spPr>
            <a:xfrm>
              <a:off x="6850392" y="24381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grpSp>
        <p:nvGrpSpPr>
          <p:cNvPr id="15" name="Shape 622"/>
          <p:cNvGrpSpPr/>
          <p:nvPr/>
        </p:nvGrpSpPr>
        <p:grpSpPr>
          <a:xfrm>
            <a:off x="4553406" y="1584225"/>
            <a:ext cx="1613145" cy="572418"/>
            <a:chOff x="4736853" y="1654314"/>
            <a:chExt cx="1613145" cy="572418"/>
          </a:xfrm>
        </p:grpSpPr>
        <p:sp>
          <p:nvSpPr>
            <p:cNvPr id="16" name="Shape 623"/>
            <p:cNvSpPr/>
            <p:nvPr/>
          </p:nvSpPr>
          <p:spPr>
            <a:xfrm>
              <a:off x="4736853" y="1654314"/>
              <a:ext cx="1613145" cy="572418"/>
            </a:xfrm>
            <a:prstGeom prst="roundRect">
              <a:avLst>
                <a:gd name="adj" fmla="val 17740"/>
              </a:avLst>
            </a:prstGeom>
            <a:solidFill>
              <a:srgbClr val="33928A"/>
            </a:solidFill>
            <a:ln>
              <a:noFill/>
            </a:ln>
          </p:spPr>
          <p:txBody>
            <a:bodyPr lIns="91425" tIns="0" rIns="91425" bIns="0" anchor="ctr" anchorCtr="0">
              <a:normAutofit/>
            </a:bodyPr>
            <a:lstStyle/>
            <a:p>
              <a:pPr marL="0" marR="0" lvl="0" indent="0" algn="l" rtl="0">
                <a:lnSpc>
                  <a:spcPct val="100000"/>
                </a:lnSpc>
                <a:spcBef>
                  <a:spcPts val="0"/>
                </a:spcBef>
                <a:spcAft>
                  <a:spcPts val="0"/>
                </a:spcAft>
                <a:buClr>
                  <a:srgbClr val="F2F2F2"/>
                </a:buClr>
                <a:buSzPct val="25000"/>
                <a:buFont typeface="Calibri"/>
                <a:buNone/>
              </a:pPr>
              <a:r>
                <a:rPr lang="en-US" sz="1200" b="0" i="0" u="none" strike="noStrike" cap="none" baseline="0" dirty="0">
                  <a:solidFill>
                    <a:srgbClr val="F2F2F2"/>
                  </a:solidFill>
                  <a:latin typeface="Calibri"/>
                  <a:ea typeface="Calibri"/>
                  <a:cs typeface="Calibri"/>
                  <a:sym typeface="Calibri"/>
                  <a:rtl val="0"/>
                </a:rPr>
                <a:t>Cloud Controller</a:t>
              </a:r>
            </a:p>
          </p:txBody>
        </p:sp>
        <p:sp>
          <p:nvSpPr>
            <p:cNvPr id="17" name="Shape 624"/>
            <p:cNvSpPr/>
            <p:nvPr/>
          </p:nvSpPr>
          <p:spPr>
            <a:xfrm>
              <a:off x="6097941" y="1677121"/>
              <a:ext cx="169752" cy="226530"/>
            </a:xfrm>
            <a:custGeom>
              <a:avLst/>
              <a:gdLst/>
              <a:ahLst/>
              <a:cxnLst/>
              <a:rect l="0" t="0" r="0" b="0"/>
              <a:pathLst>
                <a:path w="661988" h="883413" extrusionOk="0">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200" b="0" i="0" u="none" strike="noStrike" cap="none" baseline="0">
                <a:solidFill>
                  <a:schemeClr val="lt1"/>
                </a:solidFill>
                <a:latin typeface="Arial"/>
                <a:ea typeface="Arial"/>
                <a:cs typeface="Arial"/>
                <a:sym typeface="Arial"/>
                <a:rtl val="0"/>
              </a:endParaRPr>
            </a:p>
          </p:txBody>
        </p:sp>
        <p:sp>
          <p:nvSpPr>
            <p:cNvPr id="18" name="Shape 625"/>
            <p:cNvSpPr/>
            <p:nvPr/>
          </p:nvSpPr>
          <p:spPr>
            <a:xfrm>
              <a:off x="6105326" y="1980976"/>
              <a:ext cx="160006" cy="152622"/>
            </a:xfrm>
            <a:custGeom>
              <a:avLst/>
              <a:gdLst/>
              <a:ahLst/>
              <a:cxnLst/>
              <a:rect l="0" t="0" r="0" b="0"/>
              <a:pathLst>
                <a:path w="564449" h="588709" extrusionOk="0">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lt1"/>
            </a:solidFill>
            <a:ln>
              <a:noFill/>
            </a:ln>
          </p:spPr>
          <p:txBody>
            <a:bodyPr lIns="91425" tIns="45700" rIns="91425" bIns="45700" anchor="ctr" anchorCtr="0">
              <a:normAutofit fontScale="25000" lnSpcReduction="20000"/>
            </a:bodyPr>
            <a:lstStyle/>
            <a:p>
              <a:pPr marL="0" marR="0" lvl="0" indent="0" algn="ctr" rtl="0">
                <a:lnSpc>
                  <a:spcPct val="100000"/>
                </a:lnSpc>
                <a:spcBef>
                  <a:spcPts val="0"/>
                </a:spcBef>
                <a:spcAft>
                  <a:spcPts val="0"/>
                </a:spcAft>
                <a:buClr>
                  <a:srgbClr val="000000"/>
                </a:buClr>
                <a:buFont typeface="Arial"/>
                <a:buNone/>
              </a:pPr>
              <a:endParaRPr sz="1800" b="0" i="0" u="none" strike="noStrike" cap="none" baseline="0">
                <a:solidFill>
                  <a:schemeClr val="lt1"/>
                </a:solidFill>
                <a:latin typeface="Arial"/>
                <a:ea typeface="Arial"/>
                <a:cs typeface="Arial"/>
                <a:sym typeface="Arial"/>
                <a:rtl val="0"/>
              </a:endParaRPr>
            </a:p>
          </p:txBody>
        </p:sp>
      </p:grpSp>
      <p:cxnSp>
        <p:nvCxnSpPr>
          <p:cNvPr id="19" name="Shape 626"/>
          <p:cNvCxnSpPr>
            <a:endCxn id="11" idx="1"/>
          </p:cNvCxnSpPr>
          <p:nvPr/>
        </p:nvCxnSpPr>
        <p:spPr>
          <a:xfrm rot="10800000" flipH="1">
            <a:off x="6166643" y="1711830"/>
            <a:ext cx="765900" cy="4500"/>
          </a:xfrm>
          <a:prstGeom prst="straightConnector1">
            <a:avLst/>
          </a:prstGeom>
          <a:noFill/>
          <a:ln w="12700" cap="flat" cmpd="sng">
            <a:solidFill>
              <a:srgbClr val="949494"/>
            </a:solidFill>
            <a:prstDash val="solid"/>
            <a:round/>
            <a:headEnd type="none" w="med" len="med"/>
            <a:tailEnd type="stealth" w="lg" len="lg"/>
          </a:ln>
        </p:spPr>
      </p:cxnSp>
      <p:sp>
        <p:nvSpPr>
          <p:cNvPr id="20" name="Shape 627"/>
          <p:cNvSpPr txBox="1"/>
          <p:nvPr/>
        </p:nvSpPr>
        <p:spPr>
          <a:xfrm>
            <a:off x="6242345" y="1493674"/>
            <a:ext cx="541083"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chemeClr val="tx1">
                    <a:lumMod val="60000"/>
                    <a:lumOff val="40000"/>
                  </a:schemeClr>
                </a:solidFill>
                <a:latin typeface="Arial"/>
                <a:ea typeface="Arial"/>
                <a:cs typeface="Arial"/>
                <a:sym typeface="Arial"/>
                <a:rtl val="0"/>
              </a:rPr>
              <a:t>C</a:t>
            </a:r>
            <a:r>
              <a:rPr lang="en-US" sz="1000" b="0" i="0" u="none" strike="noStrike" cap="none" baseline="0" dirty="0" smtClean="0">
                <a:solidFill>
                  <a:schemeClr val="tx1">
                    <a:lumMod val="60000"/>
                    <a:lumOff val="40000"/>
                  </a:schemeClr>
                </a:solidFill>
                <a:latin typeface="Arial"/>
                <a:ea typeface="Arial"/>
                <a:cs typeface="Arial"/>
                <a:sym typeface="Arial"/>
                <a:rtl val="0"/>
              </a:rPr>
              <a:t>reate</a:t>
            </a:r>
            <a:endParaRPr lang="en-US" sz="1000" b="0" i="0" u="none" strike="noStrike" cap="none" baseline="0" dirty="0">
              <a:solidFill>
                <a:schemeClr val="tx1">
                  <a:lumMod val="60000"/>
                  <a:lumOff val="40000"/>
                </a:schemeClr>
              </a:solidFill>
              <a:latin typeface="Arial"/>
              <a:ea typeface="Arial"/>
              <a:cs typeface="Arial"/>
              <a:sym typeface="Arial"/>
              <a:rtl val="0"/>
            </a:endParaRPr>
          </a:p>
        </p:txBody>
      </p:sp>
      <p:cxnSp>
        <p:nvCxnSpPr>
          <p:cNvPr id="21" name="Shape 631"/>
          <p:cNvCxnSpPr>
            <a:endCxn id="12" idx="2"/>
          </p:cNvCxnSpPr>
          <p:nvPr/>
        </p:nvCxnSpPr>
        <p:spPr>
          <a:xfrm rot="10800000" flipH="1">
            <a:off x="7064115" y="2144233"/>
            <a:ext cx="675000" cy="1146900"/>
          </a:xfrm>
          <a:prstGeom prst="straightConnector1">
            <a:avLst/>
          </a:prstGeom>
          <a:noFill/>
          <a:ln w="12700" cap="flat" cmpd="sng">
            <a:solidFill>
              <a:srgbClr val="949494"/>
            </a:solidFill>
            <a:prstDash val="solid"/>
            <a:round/>
            <a:headEnd type="none" w="med" len="med"/>
            <a:tailEnd type="stealth" w="lg" len="lg"/>
          </a:ln>
        </p:spPr>
      </p:cxnSp>
      <p:sp>
        <p:nvSpPr>
          <p:cNvPr id="22" name="Shape 632"/>
          <p:cNvSpPr txBox="1"/>
          <p:nvPr/>
        </p:nvSpPr>
        <p:spPr>
          <a:xfrm>
            <a:off x="6944810" y="2351050"/>
            <a:ext cx="633818" cy="2462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C</a:t>
            </a:r>
            <a:r>
              <a:rPr lang="en-US" sz="1000" b="0" i="0" u="none" strike="noStrike" cap="none" baseline="0" dirty="0" smtClean="0">
                <a:solidFill>
                  <a:srgbClr val="949494"/>
                </a:solidFill>
                <a:latin typeface="Arial"/>
                <a:ea typeface="Arial"/>
                <a:cs typeface="Arial"/>
                <a:sym typeface="Arial"/>
                <a:rtl val="0"/>
              </a:rPr>
              <a:t>onnect</a:t>
            </a:r>
            <a:endParaRPr lang="en-US" sz="1000" b="0" i="0" u="none" strike="noStrike" cap="none" baseline="0" dirty="0">
              <a:solidFill>
                <a:srgbClr val="949494"/>
              </a:solidFill>
              <a:latin typeface="Arial"/>
              <a:ea typeface="Arial"/>
              <a:cs typeface="Arial"/>
              <a:sym typeface="Arial"/>
              <a:rtl val="0"/>
            </a:endParaRPr>
          </a:p>
        </p:txBody>
      </p:sp>
      <p:sp>
        <p:nvSpPr>
          <p:cNvPr id="23" name="Shape 629"/>
          <p:cNvSpPr txBox="1"/>
          <p:nvPr/>
        </p:nvSpPr>
        <p:spPr>
          <a:xfrm>
            <a:off x="5667758" y="2349434"/>
            <a:ext cx="427120" cy="246119"/>
          </a:xfrm>
          <a:prstGeom prst="rect">
            <a:avLst/>
          </a:prstGeom>
          <a:noFill/>
          <a:ln>
            <a:noFill/>
          </a:ln>
        </p:spPr>
        <p:txBody>
          <a:bodyPr lIns="91425" tIns="45700" rIns="91425" bIns="45700" anchor="t" anchorCtr="0">
            <a:normAutofit fontScale="92500"/>
          </a:bodyPr>
          <a:lstStyle/>
          <a:p>
            <a:pPr marL="0" marR="0" lvl="0" indent="0" algn="ctr" rtl="0">
              <a:lnSpc>
                <a:spcPct val="100000"/>
              </a:lnSpc>
              <a:spcBef>
                <a:spcPts val="0"/>
              </a:spcBef>
              <a:spcAft>
                <a:spcPts val="0"/>
              </a:spcAft>
              <a:buClr>
                <a:schemeClr val="lt2"/>
              </a:buClr>
              <a:buSzPct val="25000"/>
              <a:buFont typeface="Arial"/>
              <a:buNone/>
            </a:pPr>
            <a:r>
              <a:rPr lang="en-US" sz="1000" dirty="0">
                <a:solidFill>
                  <a:srgbClr val="949494"/>
                </a:solidFill>
                <a:latin typeface="Arial"/>
                <a:ea typeface="Arial"/>
                <a:cs typeface="Arial"/>
                <a:sym typeface="Arial"/>
                <a:rtl val="0"/>
              </a:rPr>
              <a:t>B</a:t>
            </a:r>
            <a:r>
              <a:rPr lang="en-US" sz="1000" b="0" i="0" u="none" strike="noStrike" cap="none" baseline="0" dirty="0" smtClean="0">
                <a:solidFill>
                  <a:srgbClr val="949494"/>
                </a:solidFill>
                <a:latin typeface="Arial"/>
                <a:ea typeface="Arial"/>
                <a:cs typeface="Arial"/>
                <a:sym typeface="Arial"/>
                <a:rtl val="0"/>
              </a:rPr>
              <a:t>ind</a:t>
            </a:r>
            <a:endParaRPr lang="en-US" sz="1000" b="0" i="0" u="none" strike="noStrike" cap="none" baseline="0" dirty="0">
              <a:solidFill>
                <a:srgbClr val="949494"/>
              </a:solidFill>
              <a:latin typeface="Arial"/>
              <a:ea typeface="Arial"/>
              <a:cs typeface="Arial"/>
              <a:sym typeface="Arial"/>
              <a:rtl val="0"/>
            </a:endParaRPr>
          </a:p>
        </p:txBody>
      </p:sp>
    </p:spTree>
    <p:extLst>
      <p:ext uri="{BB962C8B-B14F-4D97-AF65-F5344CB8AC3E}">
        <p14:creationId xmlns:p14="http://schemas.microsoft.com/office/powerpoint/2010/main" val="505158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Creating</a:t>
            </a:r>
            <a:r>
              <a:rPr lang="en-US" dirty="0"/>
              <a:t> </a:t>
            </a:r>
            <a:r>
              <a:rPr lang="en-US" sz="2800" dirty="0">
                <a:solidFill>
                  <a:srgbClr val="2C95DD"/>
                </a:solidFill>
              </a:rPr>
              <a:t>and Binding a Service</a:t>
            </a:r>
          </a:p>
        </p:txBody>
      </p:sp>
      <p:sp>
        <p:nvSpPr>
          <p:cNvPr id="4" name="Rounded Rectangle 3"/>
          <p:cNvSpPr/>
          <p:nvPr/>
        </p:nvSpPr>
        <p:spPr>
          <a:xfrm>
            <a:off x="1981201" y="1276349"/>
            <a:ext cx="3276600" cy="3124200"/>
          </a:xfrm>
          <a:prstGeom prst="roundRect">
            <a:avLst>
              <a:gd name="adj" fmla="val 8224"/>
            </a:avLst>
          </a:prstGeom>
          <a:gradFill flip="none" rotWithShape="1">
            <a:gsLst>
              <a:gs pos="0">
                <a:schemeClr val="bg1">
                  <a:lumMod val="85000"/>
                </a:schemeClr>
              </a:gs>
              <a:gs pos="100000">
                <a:schemeClr val="bg1">
                  <a:lumMod val="95000"/>
                </a:schemeClr>
              </a:gs>
            </a:gsLst>
            <a:lin ang="5400000" scaled="0"/>
            <a:tileRect/>
          </a:gradFill>
          <a:ln w="9525" cmpd="sng">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0" bIns="0" anchor="b"/>
          <a:lstStyle/>
          <a:p>
            <a:pPr algn="ctr" fontAlgn="auto">
              <a:spcBef>
                <a:spcPts val="0"/>
              </a:spcBef>
              <a:spcAft>
                <a:spcPts val="0"/>
              </a:spcAft>
              <a:defRPr/>
            </a:pPr>
            <a:endParaRPr lang="en-US" sz="1600" dirty="0">
              <a:solidFill>
                <a:srgbClr val="008881"/>
              </a:solidFill>
            </a:endParaRPr>
          </a:p>
        </p:txBody>
      </p:sp>
      <p:sp>
        <p:nvSpPr>
          <p:cNvPr id="5" name="Rounded Rectangle 4"/>
          <p:cNvSpPr/>
          <p:nvPr/>
        </p:nvSpPr>
        <p:spPr bwMode="auto">
          <a:xfrm rot="16200000">
            <a:off x="668804" y="2651435"/>
            <a:ext cx="3276600" cy="374030"/>
          </a:xfrm>
          <a:prstGeom prst="roundRect">
            <a:avLst>
              <a:gd name="adj" fmla="val 8685"/>
            </a:avLst>
          </a:prstGeom>
          <a:solidFill>
            <a:srgbClr val="0A1831">
              <a:alpha val="25000"/>
            </a:srgbClr>
          </a:solidFill>
          <a:ln w="41275">
            <a:noFill/>
            <a:round/>
            <a:headEnd/>
            <a:tailEnd/>
          </a:ln>
        </p:spPr>
        <p:txBody>
          <a:bodyPr wrap="none" lIns="182880" tIns="0" rIns="0" bIns="0" rtlCol="0" anchor="ctr"/>
          <a:lstStyle/>
          <a:p>
            <a:pPr fontAlgn="auto">
              <a:spcBef>
                <a:spcPts val="0"/>
              </a:spcBef>
              <a:spcAft>
                <a:spcPts val="0"/>
              </a:spcAft>
            </a:pPr>
            <a:r>
              <a:rPr lang="en-US" sz="1600" dirty="0" smtClean="0">
                <a:solidFill>
                  <a:prstClr val="white">
                    <a:lumMod val="95000"/>
                  </a:prstClr>
                </a:solidFill>
                <a:latin typeface="Calibri"/>
                <a:ea typeface="+mn-ea"/>
              </a:rPr>
              <a:t>Router</a:t>
            </a:r>
          </a:p>
        </p:txBody>
      </p:sp>
      <p:sp>
        <p:nvSpPr>
          <p:cNvPr id="6" name="Rectangle 5"/>
          <p:cNvSpPr/>
          <p:nvPr/>
        </p:nvSpPr>
        <p:spPr>
          <a:xfrm>
            <a:off x="2422396" y="3823960"/>
            <a:ext cx="2720673" cy="646331"/>
          </a:xfrm>
          <a:prstGeom prst="rect">
            <a:avLst/>
          </a:prstGeom>
        </p:spPr>
        <p:txBody>
          <a:bodyPr wrap="square">
            <a:spAutoFit/>
          </a:bodyPr>
          <a:lstStyle/>
          <a:p>
            <a:pPr algn="r" fontAlgn="auto">
              <a:spcBef>
                <a:spcPts val="0"/>
              </a:spcBef>
              <a:spcAft>
                <a:spcPts val="0"/>
              </a:spcAft>
            </a:pPr>
            <a:r>
              <a:rPr lang="en-US" dirty="0" smtClean="0">
                <a:solidFill>
                  <a:prstClr val="black"/>
                </a:solidFill>
                <a:latin typeface="Calibri"/>
              </a:rPr>
              <a:t>Pivotal Cloud Foundry</a:t>
            </a:r>
          </a:p>
          <a:p>
            <a:pPr algn="r" fontAlgn="auto">
              <a:spcBef>
                <a:spcPts val="0"/>
              </a:spcBef>
              <a:spcAft>
                <a:spcPts val="0"/>
              </a:spcAft>
            </a:pPr>
            <a:r>
              <a:rPr lang="en-US" dirty="0" smtClean="0">
                <a:solidFill>
                  <a:prstClr val="black"/>
                </a:solidFill>
                <a:latin typeface="Calibri"/>
              </a:rPr>
              <a:t>Elastic Runtime</a:t>
            </a:r>
            <a:endParaRPr lang="en-US" dirty="0">
              <a:solidFill>
                <a:prstClr val="black"/>
              </a:solidFill>
              <a:latin typeface="Calibri"/>
            </a:endParaRPr>
          </a:p>
        </p:txBody>
      </p:sp>
      <p:sp>
        <p:nvSpPr>
          <p:cNvPr id="7" name="Oval 42"/>
          <p:cNvSpPr/>
          <p:nvPr/>
        </p:nvSpPr>
        <p:spPr>
          <a:xfrm>
            <a:off x="2191812" y="3464721"/>
            <a:ext cx="230584" cy="230584"/>
          </a:xfrm>
          <a:custGeom>
            <a:avLst/>
            <a:gdLst/>
            <a:ahLst/>
            <a:cxnLst/>
            <a:rect l="l" t="t" r="r" b="b"/>
            <a:pathLst>
              <a:path w="763984" h="763984">
                <a:moveTo>
                  <a:pt x="335323" y="444979"/>
                </a:moveTo>
                <a:lnTo>
                  <a:pt x="335323" y="590998"/>
                </a:lnTo>
                <a:lnTo>
                  <a:pt x="261293" y="590998"/>
                </a:lnTo>
                <a:lnTo>
                  <a:pt x="381992" y="747629"/>
                </a:lnTo>
                <a:lnTo>
                  <a:pt x="502691" y="590998"/>
                </a:lnTo>
                <a:lnTo>
                  <a:pt x="428661" y="590998"/>
                </a:lnTo>
                <a:lnTo>
                  <a:pt x="428661" y="444979"/>
                </a:lnTo>
                <a:close/>
                <a:moveTo>
                  <a:pt x="578572" y="261293"/>
                </a:moveTo>
                <a:lnTo>
                  <a:pt x="421941" y="381992"/>
                </a:lnTo>
                <a:lnTo>
                  <a:pt x="578572" y="502691"/>
                </a:lnTo>
                <a:lnTo>
                  <a:pt x="578572" y="428661"/>
                </a:lnTo>
                <a:lnTo>
                  <a:pt x="724591" y="428661"/>
                </a:lnTo>
                <a:lnTo>
                  <a:pt x="724591" y="335323"/>
                </a:lnTo>
                <a:lnTo>
                  <a:pt x="578572" y="335323"/>
                </a:lnTo>
                <a:close/>
                <a:moveTo>
                  <a:pt x="185411" y="261293"/>
                </a:moveTo>
                <a:lnTo>
                  <a:pt x="185411" y="335323"/>
                </a:lnTo>
                <a:lnTo>
                  <a:pt x="39392" y="335323"/>
                </a:lnTo>
                <a:lnTo>
                  <a:pt x="39392" y="428661"/>
                </a:lnTo>
                <a:lnTo>
                  <a:pt x="185411" y="428661"/>
                </a:lnTo>
                <a:lnTo>
                  <a:pt x="185411" y="502691"/>
                </a:lnTo>
                <a:lnTo>
                  <a:pt x="342042" y="381992"/>
                </a:lnTo>
                <a:close/>
                <a:moveTo>
                  <a:pt x="381992" y="16356"/>
                </a:moveTo>
                <a:lnTo>
                  <a:pt x="261293" y="172987"/>
                </a:lnTo>
                <a:lnTo>
                  <a:pt x="335323" y="172987"/>
                </a:lnTo>
                <a:lnTo>
                  <a:pt x="335323" y="319006"/>
                </a:lnTo>
                <a:lnTo>
                  <a:pt x="428661" y="319006"/>
                </a:lnTo>
                <a:lnTo>
                  <a:pt x="428661" y="172987"/>
                </a:lnTo>
                <a:lnTo>
                  <a:pt x="502691" y="172987"/>
                </a:lnTo>
                <a:close/>
                <a:moveTo>
                  <a:pt x="381992" y="0"/>
                </a:moveTo>
                <a:cubicBezTo>
                  <a:pt x="592960" y="0"/>
                  <a:pt x="763984" y="171024"/>
                  <a:pt x="763984" y="381992"/>
                </a:cubicBezTo>
                <a:cubicBezTo>
                  <a:pt x="763984" y="592960"/>
                  <a:pt x="592960" y="763984"/>
                  <a:pt x="381992" y="763984"/>
                </a:cubicBezTo>
                <a:cubicBezTo>
                  <a:pt x="171024" y="763984"/>
                  <a:pt x="0" y="592960"/>
                  <a:pt x="0" y="381992"/>
                </a:cubicBezTo>
                <a:cubicBezTo>
                  <a:pt x="0" y="171024"/>
                  <a:pt x="171024" y="0"/>
                  <a:pt x="381992"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p:nvGrpSpPr>
        <p:grpSpPr>
          <a:xfrm>
            <a:off x="2831917" y="1437660"/>
            <a:ext cx="2273483" cy="443726"/>
            <a:chOff x="3448049" y="1498378"/>
            <a:chExt cx="2590799" cy="443726"/>
          </a:xfrm>
        </p:grpSpPr>
        <p:sp>
          <p:nvSpPr>
            <p:cNvPr id="16" name="Rounded Rectangle 15"/>
            <p:cNvSpPr>
              <a:spLocks noChangeArrowheads="1"/>
            </p:cNvSpPr>
            <p:nvPr/>
          </p:nvSpPr>
          <p:spPr bwMode="auto">
            <a:xfrm>
              <a:off x="3448049" y="1498378"/>
              <a:ext cx="2590799" cy="443726"/>
            </a:xfrm>
            <a:prstGeom prst="roundRect">
              <a:avLst>
                <a:gd name="adj" fmla="val 4579"/>
              </a:avLst>
            </a:prstGeom>
            <a:solidFill>
              <a:schemeClr val="bg1">
                <a:lumMod val="65000"/>
              </a:schemeClr>
            </a:solidFill>
            <a:ln w="9525">
              <a:noFill/>
              <a:round/>
              <a:headEnd/>
              <a:tailEnd/>
            </a:ln>
            <a:effectLst>
              <a:outerShdw blurRad="40000" dist="23000" dir="5400000" rotWithShape="0">
                <a:srgbClr val="808080">
                  <a:alpha val="34999"/>
                </a:srgbClr>
              </a:outerShdw>
            </a:effectLst>
          </p:spPr>
          <p:txBody>
            <a:bodyPr lIns="320040" tIns="0" rIns="0" bIns="0" anchor="ctr"/>
            <a:lstStyle/>
            <a:p>
              <a:pPr fontAlgn="auto">
                <a:spcBef>
                  <a:spcPts val="0"/>
                </a:spcBef>
                <a:spcAft>
                  <a:spcPts val="0"/>
                </a:spcAft>
                <a:defRPr/>
              </a:pPr>
              <a:r>
                <a:rPr lang="en-US" sz="1200" b="1" dirty="0" smtClean="0">
                  <a:solidFill>
                    <a:schemeClr val="bg1"/>
                  </a:solidFill>
                  <a:latin typeface="+mn-lt"/>
                  <a:ea typeface="+mn-ea"/>
                </a:rPr>
                <a:t>DB</a:t>
              </a:r>
              <a:endParaRPr lang="en-US" sz="1200" b="1" dirty="0">
                <a:solidFill>
                  <a:schemeClr val="bg1"/>
                </a:solidFill>
                <a:latin typeface="+mn-lt"/>
                <a:ea typeface="+mn-ea"/>
              </a:endParaRPr>
            </a:p>
          </p:txBody>
        </p:sp>
        <p:sp>
          <p:nvSpPr>
            <p:cNvPr id="17" name="Oval 194"/>
            <p:cNvSpPr/>
            <p:nvPr/>
          </p:nvSpPr>
          <p:spPr>
            <a:xfrm>
              <a:off x="3511555" y="1612382"/>
              <a:ext cx="206829" cy="215718"/>
            </a:xfrm>
            <a:custGeom>
              <a:avLst/>
              <a:gdLst/>
              <a:ahLst/>
              <a:cxnLst/>
              <a:rect l="l" t="t" r="r" b="b"/>
              <a:pathLst>
                <a:path w="564449" h="588709">
                  <a:moveTo>
                    <a:pt x="0" y="333271"/>
                  </a:moveTo>
                  <a:cubicBezTo>
                    <a:pt x="0" y="377805"/>
                    <a:pt x="126357" y="413907"/>
                    <a:pt x="282225" y="413907"/>
                  </a:cubicBezTo>
                  <a:cubicBezTo>
                    <a:pt x="438093" y="413907"/>
                    <a:pt x="564449" y="377805"/>
                    <a:pt x="564449" y="333271"/>
                  </a:cubicBezTo>
                  <a:lnTo>
                    <a:pt x="564449" y="508074"/>
                  </a:lnTo>
                  <a:lnTo>
                    <a:pt x="564449" y="508574"/>
                  </a:lnTo>
                  <a:lnTo>
                    <a:pt x="564273" y="508574"/>
                  </a:lnTo>
                  <a:cubicBezTo>
                    <a:pt x="563495" y="552879"/>
                    <a:pt x="437504" y="588709"/>
                    <a:pt x="282225" y="588709"/>
                  </a:cubicBezTo>
                  <a:cubicBezTo>
                    <a:pt x="126946" y="588709"/>
                    <a:pt x="956" y="552879"/>
                    <a:pt x="177" y="508574"/>
                  </a:cubicBezTo>
                  <a:lnTo>
                    <a:pt x="0" y="508574"/>
                  </a:lnTo>
                  <a:lnTo>
                    <a:pt x="0" y="508074"/>
                  </a:lnTo>
                  <a:close/>
                  <a:moveTo>
                    <a:pt x="0" y="111919"/>
                  </a:moveTo>
                  <a:cubicBezTo>
                    <a:pt x="0" y="156453"/>
                    <a:pt x="126357" y="192555"/>
                    <a:pt x="282225" y="192555"/>
                  </a:cubicBezTo>
                  <a:cubicBezTo>
                    <a:pt x="438093" y="192555"/>
                    <a:pt x="564449" y="156453"/>
                    <a:pt x="564449" y="111919"/>
                  </a:cubicBezTo>
                  <a:lnTo>
                    <a:pt x="564449" y="286722"/>
                  </a:lnTo>
                  <a:lnTo>
                    <a:pt x="564449" y="287222"/>
                  </a:lnTo>
                  <a:lnTo>
                    <a:pt x="564273" y="287222"/>
                  </a:lnTo>
                  <a:cubicBezTo>
                    <a:pt x="563495" y="331527"/>
                    <a:pt x="437504" y="367357"/>
                    <a:pt x="282225" y="367357"/>
                  </a:cubicBezTo>
                  <a:cubicBezTo>
                    <a:pt x="126946" y="367357"/>
                    <a:pt x="956" y="331527"/>
                    <a:pt x="177" y="287222"/>
                  </a:cubicBezTo>
                  <a:lnTo>
                    <a:pt x="0" y="287222"/>
                  </a:lnTo>
                  <a:lnTo>
                    <a:pt x="0" y="286722"/>
                  </a:lnTo>
                  <a:close/>
                  <a:moveTo>
                    <a:pt x="282224" y="0"/>
                  </a:moveTo>
                  <a:cubicBezTo>
                    <a:pt x="429518" y="0"/>
                    <a:pt x="548924" y="34116"/>
                    <a:pt x="548924" y="76200"/>
                  </a:cubicBezTo>
                  <a:cubicBezTo>
                    <a:pt x="548924" y="118284"/>
                    <a:pt x="429518" y="152400"/>
                    <a:pt x="282224" y="152400"/>
                  </a:cubicBezTo>
                  <a:cubicBezTo>
                    <a:pt x="134930" y="152400"/>
                    <a:pt x="15524" y="118284"/>
                    <a:pt x="15524" y="76200"/>
                  </a:cubicBezTo>
                  <a:cubicBezTo>
                    <a:pt x="15524" y="34116"/>
                    <a:pt x="134930" y="0"/>
                    <a:pt x="28222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4114800" y="1428750"/>
            <a:ext cx="925253" cy="461665"/>
          </a:xfrm>
          <a:prstGeom prst="rect">
            <a:avLst/>
          </a:prstGeom>
          <a:noFill/>
        </p:spPr>
        <p:txBody>
          <a:bodyPr wrap="none" rtlCol="0">
            <a:spAutoFit/>
          </a:bodyPr>
          <a:lstStyle/>
          <a:p>
            <a:r>
              <a:rPr lang="en-US" sz="1200" dirty="0" smtClean="0">
                <a:solidFill>
                  <a:schemeClr val="bg1"/>
                </a:solidFill>
              </a:rPr>
              <a:t>Service</a:t>
            </a:r>
          </a:p>
          <a:p>
            <a:r>
              <a:rPr lang="en-US" sz="1200" dirty="0" smtClean="0">
                <a:solidFill>
                  <a:schemeClr val="bg1"/>
                </a:solidFill>
              </a:rPr>
              <a:t>credentials</a:t>
            </a:r>
          </a:p>
        </p:txBody>
      </p:sp>
      <p:sp>
        <p:nvSpPr>
          <p:cNvPr id="35" name="Right Arrow 34"/>
          <p:cNvSpPr/>
          <p:nvPr/>
        </p:nvSpPr>
        <p:spPr>
          <a:xfrm rot="10800000">
            <a:off x="3746317"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p:cNvSpPr/>
          <p:nvPr/>
        </p:nvSpPr>
        <p:spPr>
          <a:xfrm rot="10800000">
            <a:off x="3746317"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ight Arrow 47"/>
          <p:cNvSpPr/>
          <p:nvPr/>
        </p:nvSpPr>
        <p:spPr>
          <a:xfrm rot="10800000">
            <a:off x="1217143" y="249674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Arrow 49"/>
          <p:cNvSpPr/>
          <p:nvPr/>
        </p:nvSpPr>
        <p:spPr>
          <a:xfrm rot="10800000">
            <a:off x="1217143" y="3122397"/>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p:cNvSpPr/>
          <p:nvPr/>
        </p:nvSpPr>
        <p:spPr>
          <a:xfrm rot="10800000">
            <a:off x="6271377" y="2496745"/>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p:cNvSpPr/>
          <p:nvPr/>
        </p:nvSpPr>
        <p:spPr>
          <a:xfrm rot="10800000">
            <a:off x="6271377" y="3122397"/>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ight Arrow 58"/>
          <p:cNvSpPr/>
          <p:nvPr/>
        </p:nvSpPr>
        <p:spPr>
          <a:xfrm>
            <a:off x="6271377" y="2183919"/>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reserve resources</a:t>
            </a:r>
          </a:p>
        </p:txBody>
      </p:sp>
      <p:sp>
        <p:nvSpPr>
          <p:cNvPr id="63" name="Right Arrow 62"/>
          <p:cNvSpPr/>
          <p:nvPr/>
        </p:nvSpPr>
        <p:spPr>
          <a:xfrm>
            <a:off x="1220008"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4" name="Right Arrow 63"/>
          <p:cNvSpPr/>
          <p:nvPr/>
        </p:nvSpPr>
        <p:spPr>
          <a:xfrm>
            <a:off x="3744260" y="2183919"/>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a:solidFill>
                  <a:schemeClr val="bg1"/>
                </a:solidFill>
              </a:rPr>
              <a:t>create service (HTTP)</a:t>
            </a:r>
          </a:p>
        </p:txBody>
      </p:sp>
      <p:sp>
        <p:nvSpPr>
          <p:cNvPr id="65" name="Right Arrow 64"/>
          <p:cNvSpPr/>
          <p:nvPr/>
        </p:nvSpPr>
        <p:spPr>
          <a:xfrm>
            <a:off x="3746317" y="2819005"/>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6" name="Right Arrow 65"/>
          <p:cNvSpPr/>
          <p:nvPr/>
        </p:nvSpPr>
        <p:spPr>
          <a:xfrm>
            <a:off x="1222065" y="2822094"/>
            <a:ext cx="1614774" cy="304800"/>
          </a:xfrm>
          <a:prstGeom prst="rightArrow">
            <a:avLst>
              <a:gd name="adj1" fmla="val 65968"/>
              <a:gd name="adj2" fmla="val 85375"/>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64008" tIns="0" rIns="0" bIns="0" rtlCol="0" anchor="ctr"/>
          <a:lstStyle/>
          <a:p>
            <a:pPr algn="ctr"/>
            <a:r>
              <a:rPr lang="en-US" sz="1000" b="1" dirty="0" smtClean="0">
                <a:solidFill>
                  <a:schemeClr val="bg1"/>
                </a:solidFill>
              </a:rPr>
              <a:t>bind </a:t>
            </a:r>
            <a:r>
              <a:rPr lang="en-US" sz="1000" b="1" dirty="0">
                <a:solidFill>
                  <a:schemeClr val="bg1"/>
                </a:solidFill>
              </a:rPr>
              <a:t>service (HTTP)</a:t>
            </a:r>
          </a:p>
        </p:txBody>
      </p:sp>
      <p:sp>
        <p:nvSpPr>
          <p:cNvPr id="67" name="Right Arrow 66"/>
          <p:cNvSpPr/>
          <p:nvPr/>
        </p:nvSpPr>
        <p:spPr>
          <a:xfrm>
            <a:off x="6271377" y="2822094"/>
            <a:ext cx="1614774" cy="304800"/>
          </a:xfrm>
          <a:prstGeom prst="rightArrow">
            <a:avLst>
              <a:gd name="adj1" fmla="val 65968"/>
              <a:gd name="adj2" fmla="val 85375"/>
            </a:avLst>
          </a:prstGeom>
          <a:solidFill>
            <a:srgbClr val="F27C3A"/>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000" b="1" dirty="0">
                <a:solidFill>
                  <a:schemeClr val="bg1"/>
                </a:solidFill>
              </a:rPr>
              <a:t>obtain connection data</a:t>
            </a:r>
          </a:p>
        </p:txBody>
      </p:sp>
      <p:sp>
        <p:nvSpPr>
          <p:cNvPr id="9" name="Rounded Rectangle 8"/>
          <p:cNvSpPr>
            <a:spLocks noChangeArrowheads="1"/>
          </p:cNvSpPr>
          <p:nvPr/>
        </p:nvSpPr>
        <p:spPr bwMode="auto">
          <a:xfrm>
            <a:off x="304800"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CLI</a:t>
            </a:r>
            <a:endParaRPr lang="en-US" sz="1200" b="1" dirty="0">
              <a:solidFill>
                <a:schemeClr val="bg1"/>
              </a:solidFill>
              <a:latin typeface="+mn-lt"/>
              <a:ea typeface="+mn-ea"/>
            </a:endParaRPr>
          </a:p>
        </p:txBody>
      </p:sp>
      <p:sp>
        <p:nvSpPr>
          <p:cNvPr id="30" name="Rounded Rectangle 29"/>
          <p:cNvSpPr>
            <a:spLocks noChangeArrowheads="1"/>
          </p:cNvSpPr>
          <p:nvPr/>
        </p:nvSpPr>
        <p:spPr bwMode="auto">
          <a:xfrm>
            <a:off x="2831917"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Cloud Controller</a:t>
            </a:r>
            <a:endParaRPr lang="en-US" sz="1200" b="1" dirty="0">
              <a:solidFill>
                <a:schemeClr val="bg1"/>
              </a:solidFill>
              <a:latin typeface="+mn-lt"/>
              <a:ea typeface="+mn-ea"/>
            </a:endParaRPr>
          </a:p>
        </p:txBody>
      </p:sp>
      <p:sp>
        <p:nvSpPr>
          <p:cNvPr id="31" name="Rounded Rectangle 30"/>
          <p:cNvSpPr>
            <a:spLocks noChangeArrowheads="1"/>
          </p:cNvSpPr>
          <p:nvPr/>
        </p:nvSpPr>
        <p:spPr bwMode="auto">
          <a:xfrm>
            <a:off x="5359034"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Service</a:t>
            </a:r>
          </a:p>
          <a:p>
            <a:pPr algn="ctr" fontAlgn="auto">
              <a:spcBef>
                <a:spcPts val="0"/>
              </a:spcBef>
              <a:spcAft>
                <a:spcPts val="0"/>
              </a:spcAft>
              <a:defRPr/>
            </a:pPr>
            <a:r>
              <a:rPr lang="en-US" sz="1200" b="1" dirty="0" smtClean="0">
                <a:solidFill>
                  <a:schemeClr val="bg1"/>
                </a:solidFill>
              </a:rPr>
              <a:t>Broker</a:t>
            </a:r>
            <a:endParaRPr lang="en-US" sz="1200" b="1" dirty="0">
              <a:solidFill>
                <a:schemeClr val="bg1"/>
              </a:solidFill>
              <a:latin typeface="+mn-lt"/>
              <a:ea typeface="+mn-ea"/>
            </a:endParaRPr>
          </a:p>
        </p:txBody>
      </p:sp>
      <p:sp>
        <p:nvSpPr>
          <p:cNvPr id="32" name="Rounded Rectangle 31"/>
          <p:cNvSpPr>
            <a:spLocks noChangeArrowheads="1"/>
          </p:cNvSpPr>
          <p:nvPr/>
        </p:nvSpPr>
        <p:spPr bwMode="auto">
          <a:xfrm>
            <a:off x="7886151" y="2190750"/>
            <a:ext cx="914400" cy="1217216"/>
          </a:xfrm>
          <a:prstGeom prst="roundRect">
            <a:avLst>
              <a:gd name="adj" fmla="val 4579"/>
            </a:avLst>
          </a:prstGeom>
          <a:solidFill>
            <a:srgbClr val="33928A"/>
          </a:solidFill>
          <a:ln w="9525">
            <a:noFill/>
            <a:round/>
            <a:headEnd/>
            <a:tailEnd/>
          </a:ln>
          <a:effectLst>
            <a:outerShdw blurRad="40000" dist="23000" dir="5400000" rotWithShape="0">
              <a:srgbClr val="808080">
                <a:alpha val="34999"/>
              </a:srgbClr>
            </a:outerShdw>
          </a:effectLst>
        </p:spPr>
        <p:txBody>
          <a:bodyPr lIns="0" tIns="91440" rIns="0" bIns="0" anchor="t"/>
          <a:lstStyle/>
          <a:p>
            <a:pPr algn="ctr" fontAlgn="auto">
              <a:spcBef>
                <a:spcPts val="0"/>
              </a:spcBef>
              <a:spcAft>
                <a:spcPts val="0"/>
              </a:spcAft>
              <a:defRPr/>
            </a:pPr>
            <a:r>
              <a:rPr lang="en-US" sz="1200" b="1" dirty="0" smtClean="0">
                <a:solidFill>
                  <a:schemeClr val="bg1"/>
                </a:solidFill>
                <a:latin typeface="+mn-lt"/>
                <a:ea typeface="+mn-ea"/>
              </a:rPr>
              <a:t>Data</a:t>
            </a:r>
          </a:p>
          <a:p>
            <a:pPr algn="ctr" fontAlgn="auto">
              <a:spcBef>
                <a:spcPts val="0"/>
              </a:spcBef>
              <a:spcAft>
                <a:spcPts val="0"/>
              </a:spcAft>
              <a:defRPr/>
            </a:pPr>
            <a:r>
              <a:rPr lang="en-US" sz="1200" b="1" dirty="0" smtClean="0">
                <a:solidFill>
                  <a:schemeClr val="bg1"/>
                </a:solidFill>
              </a:rPr>
              <a:t>Service</a:t>
            </a:r>
            <a:endParaRPr lang="en-US" sz="1200" b="1" dirty="0">
              <a:solidFill>
                <a:schemeClr val="bg1"/>
              </a:solidFill>
              <a:latin typeface="+mn-lt"/>
              <a:ea typeface="+mn-ea"/>
            </a:endParaRPr>
          </a:p>
        </p:txBody>
      </p:sp>
      <p:sp>
        <p:nvSpPr>
          <p:cNvPr id="10" name="Rectangle 76"/>
          <p:cNvSpPr/>
          <p:nvPr/>
        </p:nvSpPr>
        <p:spPr>
          <a:xfrm>
            <a:off x="3189576" y="2785379"/>
            <a:ext cx="199082" cy="265671"/>
          </a:xfrm>
          <a:custGeom>
            <a:avLst/>
            <a:gdLst/>
            <a:ahLst/>
            <a:cxnLst/>
            <a:rect l="l" t="t" r="r" b="b"/>
            <a:pathLst>
              <a:path w="661988" h="883413">
                <a:moveTo>
                  <a:pt x="330994" y="679669"/>
                </a:moveTo>
                <a:lnTo>
                  <a:pt x="212885" y="769898"/>
                </a:lnTo>
                <a:cubicBezTo>
                  <a:pt x="244883" y="796653"/>
                  <a:pt x="286332" y="810415"/>
                  <a:pt x="330994" y="810415"/>
                </a:cubicBezTo>
                <a:cubicBezTo>
                  <a:pt x="375657" y="810415"/>
                  <a:pt x="417105" y="796653"/>
                  <a:pt x="449103" y="769899"/>
                </a:cubicBezTo>
                <a:close/>
                <a:moveTo>
                  <a:pt x="131181" y="527028"/>
                </a:moveTo>
                <a:cubicBezTo>
                  <a:pt x="122509" y="548919"/>
                  <a:pt x="118242" y="572793"/>
                  <a:pt x="118242" y="597663"/>
                </a:cubicBezTo>
                <a:cubicBezTo>
                  <a:pt x="118242" y="668352"/>
                  <a:pt x="152717" y="730988"/>
                  <a:pt x="208006" y="766609"/>
                </a:cubicBezTo>
                <a:lnTo>
                  <a:pt x="253230" y="620264"/>
                </a:lnTo>
                <a:close/>
                <a:moveTo>
                  <a:pt x="530807" y="527027"/>
                </a:moveTo>
                <a:lnTo>
                  <a:pt x="408757" y="620264"/>
                </a:lnTo>
                <a:lnTo>
                  <a:pt x="453981" y="766610"/>
                </a:lnTo>
                <a:cubicBezTo>
                  <a:pt x="509272" y="730989"/>
                  <a:pt x="543746" y="668352"/>
                  <a:pt x="543746" y="597663"/>
                </a:cubicBezTo>
                <a:cubicBezTo>
                  <a:pt x="543746" y="572793"/>
                  <a:pt x="539479" y="548919"/>
                  <a:pt x="530807" y="527027"/>
                </a:cubicBezTo>
                <a:close/>
                <a:moveTo>
                  <a:pt x="336192" y="385435"/>
                </a:moveTo>
                <a:lnTo>
                  <a:pt x="379054" y="524143"/>
                </a:lnTo>
                <a:lnTo>
                  <a:pt x="529912" y="524142"/>
                </a:lnTo>
                <a:cubicBezTo>
                  <a:pt x="501178" y="444293"/>
                  <a:pt x="425507" y="387120"/>
                  <a:pt x="336192" y="385435"/>
                </a:cubicBezTo>
                <a:close/>
                <a:moveTo>
                  <a:pt x="325796" y="385435"/>
                </a:moveTo>
                <a:cubicBezTo>
                  <a:pt x="236481" y="387120"/>
                  <a:pt x="160810" y="444294"/>
                  <a:pt x="132077" y="524142"/>
                </a:cubicBezTo>
                <a:lnTo>
                  <a:pt x="282933" y="524143"/>
                </a:lnTo>
                <a:close/>
                <a:moveTo>
                  <a:pt x="388144" y="107849"/>
                </a:moveTo>
                <a:lnTo>
                  <a:pt x="616744" y="107849"/>
                </a:lnTo>
                <a:lnTo>
                  <a:pt x="616744" y="214664"/>
                </a:lnTo>
                <a:lnTo>
                  <a:pt x="486412" y="358355"/>
                </a:lnTo>
                <a:cubicBezTo>
                  <a:pt x="564963" y="408954"/>
                  <a:pt x="616744" y="497262"/>
                  <a:pt x="616744" y="597663"/>
                </a:cubicBezTo>
                <a:cubicBezTo>
                  <a:pt x="616744" y="755478"/>
                  <a:pt x="488809" y="883413"/>
                  <a:pt x="330994" y="883413"/>
                </a:cubicBezTo>
                <a:cubicBezTo>
                  <a:pt x="173179" y="883413"/>
                  <a:pt x="45244" y="755478"/>
                  <a:pt x="45244" y="597663"/>
                </a:cubicBezTo>
                <a:cubicBezTo>
                  <a:pt x="45244" y="497384"/>
                  <a:pt x="96899" y="409170"/>
                  <a:pt x="175275" y="358519"/>
                </a:cubicBezTo>
                <a:lnTo>
                  <a:pt x="45244" y="215161"/>
                </a:lnTo>
                <a:lnTo>
                  <a:pt x="45244" y="108346"/>
                </a:lnTo>
                <a:lnTo>
                  <a:pt x="273844" y="108346"/>
                </a:lnTo>
                <a:lnTo>
                  <a:pt x="273844" y="215161"/>
                </a:lnTo>
                <a:lnTo>
                  <a:pt x="273844" y="317674"/>
                </a:lnTo>
                <a:cubicBezTo>
                  <a:pt x="292304" y="313881"/>
                  <a:pt x="311419" y="311913"/>
                  <a:pt x="330994" y="311913"/>
                </a:cubicBezTo>
                <a:lnTo>
                  <a:pt x="388144" y="317674"/>
                </a:lnTo>
                <a:lnTo>
                  <a:pt x="388144" y="214664"/>
                </a:lnTo>
                <a:close/>
                <a:moveTo>
                  <a:pt x="0" y="0"/>
                </a:moveTo>
                <a:lnTo>
                  <a:pt x="661988" y="0"/>
                </a:lnTo>
                <a:lnTo>
                  <a:pt x="661988" y="69056"/>
                </a:lnTo>
                <a:lnTo>
                  <a:pt x="0" y="69056"/>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75"/>
          <p:cNvSpPr/>
          <p:nvPr/>
        </p:nvSpPr>
        <p:spPr>
          <a:xfrm>
            <a:off x="5702459" y="2785379"/>
            <a:ext cx="227549" cy="227546"/>
          </a:xfrm>
          <a:custGeom>
            <a:avLst/>
            <a:gdLst/>
            <a:ahLst/>
            <a:cxnLst/>
            <a:rect l="l" t="t" r="r" b="b"/>
            <a:pathLst>
              <a:path w="3195025" h="3194985">
                <a:moveTo>
                  <a:pt x="683252" y="2245091"/>
                </a:moveTo>
                <a:cubicBezTo>
                  <a:pt x="526024" y="2245091"/>
                  <a:pt x="398566" y="2372549"/>
                  <a:pt x="398566" y="2529777"/>
                </a:cubicBezTo>
                <a:lnTo>
                  <a:pt x="398563" y="2529777"/>
                </a:lnTo>
                <a:cubicBezTo>
                  <a:pt x="398563" y="2687004"/>
                  <a:pt x="526021" y="2814463"/>
                  <a:pt x="683249" y="2814463"/>
                </a:cubicBezTo>
                <a:cubicBezTo>
                  <a:pt x="840476" y="2814463"/>
                  <a:pt x="967935" y="2687004"/>
                  <a:pt x="967935" y="2529777"/>
                </a:cubicBezTo>
                <a:lnTo>
                  <a:pt x="967935" y="2245091"/>
                </a:lnTo>
                <a:close/>
                <a:moveTo>
                  <a:pt x="2244948" y="2226032"/>
                </a:moveTo>
                <a:lnTo>
                  <a:pt x="2244948" y="2510715"/>
                </a:lnTo>
                <a:cubicBezTo>
                  <a:pt x="2244948" y="2667943"/>
                  <a:pt x="2372406" y="2795401"/>
                  <a:pt x="2529634" y="2795401"/>
                </a:cubicBezTo>
                <a:lnTo>
                  <a:pt x="2529634" y="2795404"/>
                </a:lnTo>
                <a:cubicBezTo>
                  <a:pt x="2686861" y="2795404"/>
                  <a:pt x="2814320" y="2667945"/>
                  <a:pt x="2814320" y="2510718"/>
                </a:cubicBezTo>
                <a:cubicBezTo>
                  <a:pt x="2814320" y="2353491"/>
                  <a:pt x="2686861" y="2226032"/>
                  <a:pt x="2529634" y="2226032"/>
                </a:cubicBezTo>
                <a:close/>
                <a:moveTo>
                  <a:pt x="1324215" y="1318407"/>
                </a:moveTo>
                <a:lnTo>
                  <a:pt x="1324215" y="1321813"/>
                </a:lnTo>
                <a:lnTo>
                  <a:pt x="1321332" y="1321813"/>
                </a:lnTo>
                <a:lnTo>
                  <a:pt x="1321332" y="1873653"/>
                </a:lnTo>
                <a:lnTo>
                  <a:pt x="1873510" y="1873653"/>
                </a:lnTo>
                <a:lnTo>
                  <a:pt x="1873510" y="1872635"/>
                </a:lnTo>
                <a:lnTo>
                  <a:pt x="1876578" y="1872635"/>
                </a:lnTo>
                <a:lnTo>
                  <a:pt x="1876578" y="1321332"/>
                </a:lnTo>
                <a:lnTo>
                  <a:pt x="1873693" y="1321332"/>
                </a:lnTo>
                <a:lnTo>
                  <a:pt x="1873693" y="1318407"/>
                </a:lnTo>
                <a:close/>
                <a:moveTo>
                  <a:pt x="668091" y="399044"/>
                </a:moveTo>
                <a:cubicBezTo>
                  <a:pt x="510864" y="399044"/>
                  <a:pt x="383405" y="526503"/>
                  <a:pt x="383405" y="683730"/>
                </a:cubicBezTo>
                <a:cubicBezTo>
                  <a:pt x="383405" y="840957"/>
                  <a:pt x="510864" y="968416"/>
                  <a:pt x="668091" y="968416"/>
                </a:cubicBezTo>
                <a:lnTo>
                  <a:pt x="952777" y="968416"/>
                </a:lnTo>
                <a:lnTo>
                  <a:pt x="952777" y="683733"/>
                </a:lnTo>
                <a:cubicBezTo>
                  <a:pt x="952777" y="526505"/>
                  <a:pt x="825319" y="399047"/>
                  <a:pt x="668091" y="399047"/>
                </a:cubicBezTo>
                <a:close/>
                <a:moveTo>
                  <a:pt x="2511776" y="380522"/>
                </a:moveTo>
                <a:cubicBezTo>
                  <a:pt x="2354549" y="380522"/>
                  <a:pt x="2227090" y="507981"/>
                  <a:pt x="2227090" y="665208"/>
                </a:cubicBezTo>
                <a:lnTo>
                  <a:pt x="2227090" y="949894"/>
                </a:lnTo>
                <a:lnTo>
                  <a:pt x="2511773" y="949894"/>
                </a:lnTo>
                <a:cubicBezTo>
                  <a:pt x="2669001" y="949894"/>
                  <a:pt x="2796459" y="822436"/>
                  <a:pt x="2796459" y="665208"/>
                </a:cubicBezTo>
                <a:lnTo>
                  <a:pt x="2796462" y="665208"/>
                </a:lnTo>
                <a:cubicBezTo>
                  <a:pt x="2796462" y="507981"/>
                  <a:pt x="2669003" y="380522"/>
                  <a:pt x="2511776" y="380522"/>
                </a:cubicBezTo>
                <a:close/>
                <a:moveTo>
                  <a:pt x="2534359" y="0"/>
                </a:moveTo>
                <a:cubicBezTo>
                  <a:pt x="2899234" y="0"/>
                  <a:pt x="3195025" y="295791"/>
                  <a:pt x="3195025" y="660666"/>
                </a:cubicBezTo>
                <a:lnTo>
                  <a:pt x="3195022" y="660666"/>
                </a:lnTo>
                <a:cubicBezTo>
                  <a:pt x="3195022" y="1025541"/>
                  <a:pt x="2899231" y="1321332"/>
                  <a:pt x="2534356" y="1321332"/>
                </a:cubicBezTo>
                <a:lnTo>
                  <a:pt x="2227340" y="1321332"/>
                </a:lnTo>
                <a:lnTo>
                  <a:pt x="2227340" y="1872635"/>
                </a:lnTo>
                <a:lnTo>
                  <a:pt x="2534176" y="1872635"/>
                </a:lnTo>
                <a:cubicBezTo>
                  <a:pt x="2899051" y="1872635"/>
                  <a:pt x="3194842" y="2168426"/>
                  <a:pt x="3194842" y="2533301"/>
                </a:cubicBezTo>
                <a:cubicBezTo>
                  <a:pt x="3194842" y="2898176"/>
                  <a:pt x="2899051" y="3193967"/>
                  <a:pt x="2534176" y="3193967"/>
                </a:cubicBezTo>
                <a:lnTo>
                  <a:pt x="2534176" y="3193964"/>
                </a:lnTo>
                <a:cubicBezTo>
                  <a:pt x="2169301" y="3193964"/>
                  <a:pt x="1873510" y="2898174"/>
                  <a:pt x="1873510" y="2533298"/>
                </a:cubicBezTo>
                <a:lnTo>
                  <a:pt x="1873510" y="2245313"/>
                </a:lnTo>
                <a:lnTo>
                  <a:pt x="1321332" y="2245313"/>
                </a:lnTo>
                <a:lnTo>
                  <a:pt x="1321332" y="2534319"/>
                </a:lnTo>
                <a:cubicBezTo>
                  <a:pt x="1321332" y="2899194"/>
                  <a:pt x="1025541" y="3194985"/>
                  <a:pt x="660666" y="3194985"/>
                </a:cubicBezTo>
                <a:cubicBezTo>
                  <a:pt x="295791" y="3194985"/>
                  <a:pt x="0" y="2899194"/>
                  <a:pt x="0" y="2534319"/>
                </a:cubicBezTo>
                <a:lnTo>
                  <a:pt x="2" y="2534319"/>
                </a:lnTo>
                <a:cubicBezTo>
                  <a:pt x="2" y="2169444"/>
                  <a:pt x="295793" y="1873653"/>
                  <a:pt x="660668" y="1873653"/>
                </a:cubicBezTo>
                <a:lnTo>
                  <a:pt x="969070" y="1873653"/>
                </a:lnTo>
                <a:lnTo>
                  <a:pt x="969070" y="1321813"/>
                </a:lnTo>
                <a:lnTo>
                  <a:pt x="663549" y="1321813"/>
                </a:lnTo>
                <a:cubicBezTo>
                  <a:pt x="298674" y="1321813"/>
                  <a:pt x="2883" y="1026022"/>
                  <a:pt x="2883" y="661147"/>
                </a:cubicBezTo>
                <a:cubicBezTo>
                  <a:pt x="2883" y="296272"/>
                  <a:pt x="298674" y="481"/>
                  <a:pt x="663549" y="481"/>
                </a:cubicBezTo>
                <a:lnTo>
                  <a:pt x="663549" y="484"/>
                </a:lnTo>
                <a:cubicBezTo>
                  <a:pt x="1028424" y="484"/>
                  <a:pt x="1324215" y="296274"/>
                  <a:pt x="1324215" y="661150"/>
                </a:cubicBezTo>
                <a:lnTo>
                  <a:pt x="1324215" y="987043"/>
                </a:lnTo>
                <a:lnTo>
                  <a:pt x="1873693" y="987043"/>
                </a:lnTo>
                <a:lnTo>
                  <a:pt x="1873693" y="660666"/>
                </a:lnTo>
                <a:cubicBezTo>
                  <a:pt x="1873693" y="295791"/>
                  <a:pt x="2169484" y="0"/>
                  <a:pt x="2534359"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1"/>
          <p:cNvSpPr/>
          <p:nvPr/>
        </p:nvSpPr>
        <p:spPr>
          <a:xfrm>
            <a:off x="628650" y="2809875"/>
            <a:ext cx="266700" cy="212420"/>
          </a:xfrm>
          <a:custGeom>
            <a:avLst/>
            <a:gdLst/>
            <a:ahLst/>
            <a:cxnLst/>
            <a:rect l="l" t="t" r="r" b="b"/>
            <a:pathLst>
              <a:path w="266700" h="212420">
                <a:moveTo>
                  <a:pt x="133255" y="122545"/>
                </a:moveTo>
                <a:lnTo>
                  <a:pt x="133255" y="148126"/>
                </a:lnTo>
                <a:lnTo>
                  <a:pt x="210911" y="148126"/>
                </a:lnTo>
                <a:lnTo>
                  <a:pt x="210911" y="122545"/>
                </a:lnTo>
                <a:close/>
                <a:moveTo>
                  <a:pt x="33175" y="28452"/>
                </a:moveTo>
                <a:lnTo>
                  <a:pt x="33175" y="57271"/>
                </a:lnTo>
                <a:lnTo>
                  <a:pt x="93453" y="88214"/>
                </a:lnTo>
                <a:lnTo>
                  <a:pt x="33175" y="119157"/>
                </a:lnTo>
                <a:lnTo>
                  <a:pt x="33175" y="147975"/>
                </a:lnTo>
                <a:lnTo>
                  <a:pt x="125592" y="100534"/>
                </a:lnTo>
                <a:lnTo>
                  <a:pt x="125592" y="75894"/>
                </a:lnTo>
                <a:close/>
                <a:moveTo>
                  <a:pt x="21117" y="0"/>
                </a:moveTo>
                <a:lnTo>
                  <a:pt x="245583" y="0"/>
                </a:lnTo>
                <a:cubicBezTo>
                  <a:pt x="257246" y="0"/>
                  <a:pt x="266700" y="9454"/>
                  <a:pt x="266700" y="21117"/>
                </a:cubicBezTo>
                <a:lnTo>
                  <a:pt x="266700" y="191303"/>
                </a:lnTo>
                <a:cubicBezTo>
                  <a:pt x="266700" y="202966"/>
                  <a:pt x="257246" y="212420"/>
                  <a:pt x="245583" y="212420"/>
                </a:cubicBezTo>
                <a:lnTo>
                  <a:pt x="21117" y="212420"/>
                </a:lnTo>
                <a:cubicBezTo>
                  <a:pt x="9454" y="212420"/>
                  <a:pt x="0" y="202966"/>
                  <a:pt x="0" y="191303"/>
                </a:cubicBezTo>
                <a:lnTo>
                  <a:pt x="0" y="21117"/>
                </a:lnTo>
                <a:cubicBezTo>
                  <a:pt x="0" y="9454"/>
                  <a:pt x="9454" y="0"/>
                  <a:pt x="21117"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70"/>
          <p:cNvSpPr/>
          <p:nvPr/>
        </p:nvSpPr>
        <p:spPr>
          <a:xfrm>
            <a:off x="8227936" y="2800127"/>
            <a:ext cx="230829" cy="222168"/>
          </a:xfrm>
          <a:custGeom>
            <a:avLst/>
            <a:gdLst/>
            <a:ahLst/>
            <a:cxnLst/>
            <a:rect l="l" t="t" r="r" b="b"/>
            <a:pathLst>
              <a:path w="230829" h="222168">
                <a:moveTo>
                  <a:pt x="0" y="122119"/>
                </a:moveTo>
                <a:cubicBezTo>
                  <a:pt x="0" y="138438"/>
                  <a:pt x="46300" y="151666"/>
                  <a:pt x="103414" y="151666"/>
                </a:cubicBezTo>
                <a:lnTo>
                  <a:pt x="103414" y="215718"/>
                </a:lnTo>
                <a:cubicBezTo>
                  <a:pt x="46516" y="215718"/>
                  <a:pt x="350" y="202589"/>
                  <a:pt x="65" y="186355"/>
                </a:cubicBezTo>
                <a:lnTo>
                  <a:pt x="0" y="186355"/>
                </a:lnTo>
                <a:lnTo>
                  <a:pt x="0" y="186171"/>
                </a:lnTo>
                <a:close/>
                <a:moveTo>
                  <a:pt x="0" y="41010"/>
                </a:moveTo>
                <a:cubicBezTo>
                  <a:pt x="0" y="57328"/>
                  <a:pt x="46300" y="70557"/>
                  <a:pt x="103414" y="70557"/>
                </a:cubicBezTo>
                <a:lnTo>
                  <a:pt x="103414" y="134609"/>
                </a:lnTo>
                <a:cubicBezTo>
                  <a:pt x="46516" y="134609"/>
                  <a:pt x="350" y="121480"/>
                  <a:pt x="65" y="105246"/>
                </a:cubicBezTo>
                <a:lnTo>
                  <a:pt x="0" y="105246"/>
                </a:lnTo>
                <a:lnTo>
                  <a:pt x="0" y="105062"/>
                </a:lnTo>
                <a:close/>
                <a:moveTo>
                  <a:pt x="118336" y="0"/>
                </a:moveTo>
                <a:lnTo>
                  <a:pt x="127085" y="0"/>
                </a:lnTo>
                <a:cubicBezTo>
                  <a:pt x="130281" y="0"/>
                  <a:pt x="132871" y="2591"/>
                  <a:pt x="132871" y="5786"/>
                </a:cubicBezTo>
                <a:cubicBezTo>
                  <a:pt x="132871" y="12636"/>
                  <a:pt x="133896" y="18535"/>
                  <a:pt x="135109" y="25202"/>
                </a:cubicBezTo>
                <a:cubicBezTo>
                  <a:pt x="143884" y="26925"/>
                  <a:pt x="152199" y="29931"/>
                  <a:pt x="159722" y="34255"/>
                </a:cubicBezTo>
                <a:cubicBezTo>
                  <a:pt x="165117" y="29779"/>
                  <a:pt x="169825" y="25852"/>
                  <a:pt x="174350" y="20459"/>
                </a:cubicBezTo>
                <a:cubicBezTo>
                  <a:pt x="176404" y="18011"/>
                  <a:pt x="180054" y="17692"/>
                  <a:pt x="182502" y="19746"/>
                </a:cubicBezTo>
                <a:lnTo>
                  <a:pt x="189333" y="25478"/>
                </a:lnTo>
                <a:lnTo>
                  <a:pt x="190381" y="26357"/>
                </a:lnTo>
                <a:lnTo>
                  <a:pt x="197212" y="32089"/>
                </a:lnTo>
                <a:cubicBezTo>
                  <a:pt x="199660" y="34143"/>
                  <a:pt x="199979" y="37793"/>
                  <a:pt x="197925" y="40241"/>
                </a:cubicBezTo>
                <a:cubicBezTo>
                  <a:pt x="193510" y="45502"/>
                  <a:pt x="190499" y="50693"/>
                  <a:pt x="187132" y="56600"/>
                </a:cubicBezTo>
                <a:cubicBezTo>
                  <a:pt x="192683" y="63368"/>
                  <a:pt x="197246" y="70971"/>
                  <a:pt x="200399" y="79280"/>
                </a:cubicBezTo>
                <a:cubicBezTo>
                  <a:pt x="207506" y="79319"/>
                  <a:pt x="213695" y="79351"/>
                  <a:pt x="220704" y="78115"/>
                </a:cubicBezTo>
                <a:cubicBezTo>
                  <a:pt x="223851" y="77560"/>
                  <a:pt x="226852" y="79661"/>
                  <a:pt x="227407" y="82808"/>
                </a:cubicBezTo>
                <a:lnTo>
                  <a:pt x="228955" y="91590"/>
                </a:lnTo>
                <a:lnTo>
                  <a:pt x="229193" y="92937"/>
                </a:lnTo>
                <a:lnTo>
                  <a:pt x="230741" y="101719"/>
                </a:lnTo>
                <a:cubicBezTo>
                  <a:pt x="231296" y="104866"/>
                  <a:pt x="229195" y="107867"/>
                  <a:pt x="226048" y="108422"/>
                </a:cubicBezTo>
                <a:cubicBezTo>
                  <a:pt x="219251" y="109621"/>
                  <a:pt x="213585" y="111676"/>
                  <a:pt x="207170" y="114051"/>
                </a:cubicBezTo>
                <a:cubicBezTo>
                  <a:pt x="207083" y="123369"/>
                  <a:pt x="205567" y="132345"/>
                  <a:pt x="202673" y="140719"/>
                </a:cubicBezTo>
                <a:cubicBezTo>
                  <a:pt x="207974" y="145217"/>
                  <a:pt x="212637" y="149143"/>
                  <a:pt x="218693" y="152639"/>
                </a:cubicBezTo>
                <a:cubicBezTo>
                  <a:pt x="221461" y="154237"/>
                  <a:pt x="222409" y="157776"/>
                  <a:pt x="220811" y="160543"/>
                </a:cubicBezTo>
                <a:lnTo>
                  <a:pt x="216352" y="168266"/>
                </a:lnTo>
                <a:lnTo>
                  <a:pt x="215669" y="169450"/>
                </a:lnTo>
                <a:lnTo>
                  <a:pt x="211210" y="177173"/>
                </a:lnTo>
                <a:cubicBezTo>
                  <a:pt x="209612" y="179941"/>
                  <a:pt x="206073" y="180889"/>
                  <a:pt x="203306" y="179291"/>
                </a:cubicBezTo>
                <a:cubicBezTo>
                  <a:pt x="197338" y="175845"/>
                  <a:pt x="191685" y="173779"/>
                  <a:pt x="185257" y="171480"/>
                </a:cubicBezTo>
                <a:cubicBezTo>
                  <a:pt x="179562" y="178286"/>
                  <a:pt x="172757" y="184107"/>
                  <a:pt x="165190" y="188824"/>
                </a:cubicBezTo>
                <a:cubicBezTo>
                  <a:pt x="166330" y="195504"/>
                  <a:pt x="167384" y="201397"/>
                  <a:pt x="169727" y="207834"/>
                </a:cubicBezTo>
                <a:cubicBezTo>
                  <a:pt x="170820" y="210837"/>
                  <a:pt x="169272" y="214157"/>
                  <a:pt x="166269" y="215250"/>
                </a:cubicBezTo>
                <a:lnTo>
                  <a:pt x="157889" y="218300"/>
                </a:lnTo>
                <a:lnTo>
                  <a:pt x="156604" y="218768"/>
                </a:lnTo>
                <a:lnTo>
                  <a:pt x="148224" y="221818"/>
                </a:lnTo>
                <a:cubicBezTo>
                  <a:pt x="145222" y="222911"/>
                  <a:pt x="141901" y="221362"/>
                  <a:pt x="140808" y="218359"/>
                </a:cubicBezTo>
                <a:cubicBezTo>
                  <a:pt x="138516" y="212062"/>
                  <a:pt x="135614" y="206956"/>
                  <a:pt x="132286" y="201261"/>
                </a:cubicBezTo>
                <a:lnTo>
                  <a:pt x="118336" y="202496"/>
                </a:lnTo>
                <a:lnTo>
                  <a:pt x="118336" y="159214"/>
                </a:lnTo>
                <a:cubicBezTo>
                  <a:pt x="144027" y="159165"/>
                  <a:pt x="164829" y="138314"/>
                  <a:pt x="164829" y="112605"/>
                </a:cubicBezTo>
                <a:cubicBezTo>
                  <a:pt x="164829" y="86895"/>
                  <a:pt x="144027" y="66045"/>
                  <a:pt x="118336" y="65995"/>
                </a:cubicBezTo>
                <a:close/>
                <a:moveTo>
                  <a:pt x="103414" y="0"/>
                </a:moveTo>
                <a:lnTo>
                  <a:pt x="103414" y="55843"/>
                </a:lnTo>
                <a:cubicBezTo>
                  <a:pt x="49442" y="55843"/>
                  <a:pt x="5689" y="43342"/>
                  <a:pt x="5689" y="27922"/>
                </a:cubicBezTo>
                <a:cubicBezTo>
                  <a:pt x="5689" y="12501"/>
                  <a:pt x="49442" y="0"/>
                  <a:pt x="103414" y="0"/>
                </a:cubicBez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67"/>
          <p:cNvSpPr/>
          <p:nvPr/>
        </p:nvSpPr>
        <p:spPr>
          <a:xfrm rot="16200000">
            <a:off x="3134436" y="1883668"/>
            <a:ext cx="309363" cy="304800"/>
          </a:xfrm>
          <a:prstGeom prst="rightArrow">
            <a:avLst>
              <a:gd name="adj1" fmla="val 51014"/>
              <a:gd name="adj2" fmla="val 56403"/>
            </a:avLst>
          </a:prstGeom>
          <a:solidFill>
            <a:srgbClr val="7F7F7F"/>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0427120"/>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wipe(left)">
                                      <p:cBhvr>
                                        <p:cTn id="7" dur="500"/>
                                        <p:tgtEl>
                                          <p:spTgt spid="6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500"/>
                                        <p:tgtEl>
                                          <p:spTgt spid="6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9"/>
                                        </p:tgtEl>
                                        <p:attrNameLst>
                                          <p:attrName>style.visibility</p:attrName>
                                        </p:attrNameLst>
                                      </p:cBhvr>
                                      <p:to>
                                        <p:strVal val="visible"/>
                                      </p:to>
                                    </p:set>
                                    <p:animEffect transition="in" filter="wipe(left)">
                                      <p:cBhvr>
                                        <p:cTn id="16" dur="500"/>
                                        <p:tgtEl>
                                          <p:spTgt spid="59"/>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wipe(right)">
                                      <p:cBhvr>
                                        <p:cTn id="20" dur="500"/>
                                        <p:tgtEl>
                                          <p:spTgt spid="55"/>
                                        </p:tgtEl>
                                      </p:cBhvr>
                                    </p:animEffect>
                                  </p:childTnLst>
                                </p:cTn>
                              </p:par>
                            </p:childTnLst>
                          </p:cTn>
                        </p:par>
                        <p:par>
                          <p:cTn id="21" fill="hold">
                            <p:stCondLst>
                              <p:cond delay="1000"/>
                            </p:stCondLst>
                            <p:childTnLst>
                              <p:par>
                                <p:cTn id="22" presetID="22" presetClass="entr" presetSubtype="2" fill="hold" grpId="0" nodeType="after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par>
                          <p:cTn id="25" fill="hold">
                            <p:stCondLst>
                              <p:cond delay="1500"/>
                            </p:stCondLst>
                            <p:childTnLst>
                              <p:par>
                                <p:cTn id="26" presetID="22" presetClass="entr" presetSubtype="2"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right)">
                                      <p:cBhvr>
                                        <p:cTn id="28" dur="500"/>
                                        <p:tgtEl>
                                          <p:spTgt spid="4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6"/>
                                        </p:tgtEl>
                                        <p:attrNameLst>
                                          <p:attrName>style.visibility</p:attrName>
                                        </p:attrNameLst>
                                      </p:cBhvr>
                                      <p:to>
                                        <p:strVal val="visible"/>
                                      </p:to>
                                    </p:set>
                                    <p:animEffect transition="in" filter="wipe(left)">
                                      <p:cBhvr>
                                        <p:cTn id="33" dur="500"/>
                                        <p:tgtEl>
                                          <p:spTgt spid="66"/>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65"/>
                                        </p:tgtEl>
                                        <p:attrNameLst>
                                          <p:attrName>style.visibility</p:attrName>
                                        </p:attrNameLst>
                                      </p:cBhvr>
                                      <p:to>
                                        <p:strVal val="visible"/>
                                      </p:to>
                                    </p:set>
                                    <p:animEffect transition="in" filter="wipe(left)">
                                      <p:cBhvr>
                                        <p:cTn id="37" dur="500"/>
                                        <p:tgtEl>
                                          <p:spTgt spid="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animEffect transition="in" filter="wipe(left)">
                                      <p:cBhvr>
                                        <p:cTn id="42" dur="500"/>
                                        <p:tgtEl>
                                          <p:spTgt spid="67"/>
                                        </p:tgtEl>
                                      </p:cBhvr>
                                    </p:animEffect>
                                  </p:childTnLst>
                                </p:cTn>
                              </p:par>
                            </p:childTnLst>
                          </p:cTn>
                        </p:par>
                        <p:par>
                          <p:cTn id="43" fill="hold">
                            <p:stCondLst>
                              <p:cond delay="500"/>
                            </p:stCondLst>
                            <p:childTnLst>
                              <p:par>
                                <p:cTn id="44" presetID="22" presetClass="entr" presetSubtype="2" fill="hold" grpId="0" nodeType="after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wipe(right)">
                                      <p:cBhvr>
                                        <p:cTn id="46" dur="500"/>
                                        <p:tgtEl>
                                          <p:spTgt spid="57"/>
                                        </p:tgtEl>
                                      </p:cBhvr>
                                    </p:animEffect>
                                  </p:childTnLst>
                                </p:cTn>
                              </p:par>
                            </p:childTnLst>
                          </p:cTn>
                        </p:par>
                        <p:par>
                          <p:cTn id="47" fill="hold">
                            <p:stCondLst>
                              <p:cond delay="1000"/>
                            </p:stCondLst>
                            <p:childTnLst>
                              <p:par>
                                <p:cTn id="48" presetID="22" presetClass="entr" presetSubtype="2" fill="hold" grpId="0" nodeType="after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wipe(right)">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down)">
                                      <p:cBhvr>
                                        <p:cTn id="55" dur="500"/>
                                        <p:tgtEl>
                                          <p:spTgt spid="68"/>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grpId="0" nodeType="click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wipe(right)">
                                      <p:cBhvr>
                                        <p:cTn id="6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animBg="1"/>
      <p:bldP spid="37" grpId="0" animBg="1"/>
      <p:bldP spid="48" grpId="0" animBg="1"/>
      <p:bldP spid="50" grpId="0" animBg="1"/>
      <p:bldP spid="55" grpId="0" animBg="1"/>
      <p:bldP spid="57" grpId="0" animBg="1"/>
      <p:bldP spid="59" grpId="0" animBg="1"/>
      <p:bldP spid="63" grpId="0" animBg="1"/>
      <p:bldP spid="64" grpId="0" animBg="1"/>
      <p:bldP spid="65" grpId="0" animBg="1"/>
      <p:bldP spid="66" grpId="0" animBg="1"/>
      <p:bldP spid="67" grpId="0" animBg="1"/>
      <p:bldP spid="6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2800" dirty="0">
                <a:solidFill>
                  <a:srgbClr val="2C95DD"/>
                </a:solidFill>
              </a:rPr>
              <a:t>Pivotal</a:t>
            </a:r>
            <a:r>
              <a:rPr lang="en-US" dirty="0" smtClean="0"/>
              <a:t> </a:t>
            </a:r>
            <a:r>
              <a:rPr lang="en-US" sz="2800" dirty="0">
                <a:solidFill>
                  <a:srgbClr val="2C95DD"/>
                </a:solidFill>
              </a:rPr>
              <a:t>Cloud Foundry Services</a:t>
            </a:r>
          </a:p>
        </p:txBody>
      </p:sp>
      <p:sp>
        <p:nvSpPr>
          <p:cNvPr id="6" name="Content Placeholder 5"/>
          <p:cNvSpPr>
            <a:spLocks noGrp="1"/>
          </p:cNvSpPr>
          <p:nvPr>
            <p:ph sz="quarter" idx="4294967295"/>
          </p:nvPr>
        </p:nvSpPr>
        <p:spPr>
          <a:xfrm>
            <a:off x="3667760" y="1037696"/>
            <a:ext cx="5387277" cy="3382962"/>
          </a:xfrm>
          <a:prstGeom prst="rect">
            <a:avLst/>
          </a:prstGeom>
        </p:spPr>
        <p:txBody>
          <a:bodyPr/>
          <a:lstStyle/>
          <a:p>
            <a:pPr marL="285750" indent="-285750">
              <a:spcAft>
                <a:spcPts val="600"/>
              </a:spcAft>
              <a:buClr>
                <a:schemeClr val="bg2"/>
              </a:buClr>
              <a:buFont typeface="Arial"/>
              <a:buChar char="•"/>
            </a:pPr>
            <a:r>
              <a:rPr lang="en-US" sz="1800" dirty="0" smtClean="0">
                <a:solidFill>
                  <a:srgbClr val="FFFFFF"/>
                </a:solidFill>
              </a:rPr>
              <a:t>Operated </a:t>
            </a:r>
            <a:r>
              <a:rPr lang="en-US" sz="1800" dirty="0">
                <a:solidFill>
                  <a:srgbClr val="FFFFFF"/>
                </a:solidFill>
              </a:rPr>
              <a:t>‘as a Service</a:t>
            </a:r>
            <a:r>
              <a:rPr lang="en-US" sz="1800" dirty="0" smtClean="0">
                <a:solidFill>
                  <a:srgbClr val="FFFFFF"/>
                </a:solidFill>
              </a:rPr>
              <a:t>’</a:t>
            </a:r>
            <a:endParaRPr lang="en-US" sz="1800" dirty="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Configured </a:t>
            </a:r>
            <a:r>
              <a:rPr lang="en-US" sz="1800" dirty="0">
                <a:solidFill>
                  <a:srgbClr val="FFFFFF"/>
                </a:solidFill>
              </a:rPr>
              <a:t>and integrated </a:t>
            </a:r>
            <a:r>
              <a:rPr lang="en-US" sz="1800" dirty="0" smtClean="0">
                <a:solidFill>
                  <a:srgbClr val="FFFFFF"/>
                </a:solidFill>
              </a:rPr>
              <a:t>to enable </a:t>
            </a:r>
            <a:r>
              <a:rPr lang="en-US" sz="1800" dirty="0">
                <a:solidFill>
                  <a:srgbClr val="FFFFFF"/>
                </a:solidFill>
              </a:rPr>
              <a:t>p</a:t>
            </a:r>
            <a:r>
              <a:rPr lang="en-US" sz="1800" dirty="0" smtClean="0">
                <a:solidFill>
                  <a:srgbClr val="FFFFFF"/>
                </a:solidFill>
              </a:rPr>
              <a:t>ush </a:t>
            </a:r>
            <a:r>
              <a:rPr lang="en-US" sz="1800" dirty="0">
                <a:solidFill>
                  <a:srgbClr val="FFFFFF"/>
                </a:solidFill>
              </a:rPr>
              <a:t>button deployment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Full </a:t>
            </a:r>
            <a:r>
              <a:rPr lang="en-US" sz="1800" dirty="0">
                <a:solidFill>
                  <a:srgbClr val="FFFFFF"/>
                </a:solidFill>
              </a:rPr>
              <a:t>lifecycle management </a:t>
            </a:r>
            <a:r>
              <a:rPr lang="en-US" sz="1800" dirty="0" smtClean="0">
                <a:solidFill>
                  <a:srgbClr val="FFFFFF"/>
                </a:solidFill>
              </a:rPr>
              <a:t>- </a:t>
            </a:r>
            <a:r>
              <a:rPr lang="en-US" sz="1800" dirty="0">
                <a:solidFill>
                  <a:srgbClr val="FFFFFF"/>
                </a:solidFill>
              </a:rPr>
              <a:t>software updates and </a:t>
            </a:r>
            <a:r>
              <a:rPr lang="en-US" sz="1800" dirty="0" smtClean="0">
                <a:solidFill>
                  <a:srgbClr val="FFFFFF"/>
                </a:solidFill>
              </a:rPr>
              <a:t>patching</a:t>
            </a:r>
            <a:r>
              <a:rPr lang="en-US" sz="1800" dirty="0">
                <a:solidFill>
                  <a:srgbClr val="FFFFFF"/>
                </a:solidFill>
              </a:rPr>
              <a:t> </a:t>
            </a:r>
            <a:endParaRPr lang="en-US" sz="1800" dirty="0" smtClean="0">
              <a:solidFill>
                <a:srgbClr val="FFFFFF"/>
              </a:solidFill>
            </a:endParaRPr>
          </a:p>
          <a:p>
            <a:pPr marL="285750" indent="-285750">
              <a:spcAft>
                <a:spcPts val="600"/>
              </a:spcAft>
              <a:buClr>
                <a:schemeClr val="bg2"/>
              </a:buClr>
              <a:buFont typeface="Arial"/>
              <a:buChar char="•"/>
            </a:pPr>
            <a:r>
              <a:rPr lang="en-US" sz="1800" dirty="0" smtClean="0">
                <a:solidFill>
                  <a:srgbClr val="FFFFFF"/>
                </a:solidFill>
              </a:rPr>
              <a:t>Bind </a:t>
            </a:r>
            <a:r>
              <a:rPr lang="en-US" sz="1800" dirty="0">
                <a:solidFill>
                  <a:srgbClr val="FFFFFF"/>
                </a:solidFill>
              </a:rPr>
              <a:t>to </a:t>
            </a:r>
            <a:r>
              <a:rPr lang="en-US" sz="1800" dirty="0" smtClean="0">
                <a:solidFill>
                  <a:srgbClr val="FFFFFF"/>
                </a:solidFill>
              </a:rPr>
              <a:t>apps </a:t>
            </a:r>
            <a:r>
              <a:rPr lang="en-US" sz="1800" dirty="0">
                <a:solidFill>
                  <a:srgbClr val="FFFFFF"/>
                </a:solidFill>
              </a:rPr>
              <a:t>through an easy-to-use </a:t>
            </a:r>
            <a:r>
              <a:rPr lang="en-US" sz="1800" dirty="0" smtClean="0">
                <a:solidFill>
                  <a:srgbClr val="FFFFFF"/>
                </a:solidFill>
              </a:rPr>
              <a:t>interface</a:t>
            </a:r>
          </a:p>
          <a:p>
            <a:pPr marL="285750" indent="-285750">
              <a:spcAft>
                <a:spcPts val="600"/>
              </a:spcAft>
              <a:buClr>
                <a:schemeClr val="bg2"/>
              </a:buClr>
              <a:buFont typeface="Arial"/>
              <a:buChar char="•"/>
            </a:pPr>
            <a:r>
              <a:rPr lang="en-US" sz="1800" dirty="0" smtClean="0">
                <a:solidFill>
                  <a:srgbClr val="FFFFFF"/>
                </a:solidFill>
              </a:rPr>
              <a:t>Common view into access control and audit trails across a breadth of services</a:t>
            </a:r>
            <a:endParaRPr lang="en-US" sz="1800" dirty="0">
              <a:solidFill>
                <a:srgbClr val="FFFFFF"/>
              </a:solidFill>
            </a:endParaRPr>
          </a:p>
        </p:txBody>
      </p:sp>
      <p:pic>
        <p:nvPicPr>
          <p:cNvPr id="3" name="Picture 2" descr="MP900431025.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6240" y="1219200"/>
            <a:ext cx="2984984" cy="2908300"/>
          </a:xfrm>
          <a:prstGeom prst="rect">
            <a:avLst/>
          </a:prstGeom>
        </p:spPr>
      </p:pic>
      <p:sp>
        <p:nvSpPr>
          <p:cNvPr id="5" name="TextBox 4"/>
          <p:cNvSpPr txBox="1"/>
          <p:nvPr/>
        </p:nvSpPr>
        <p:spPr>
          <a:xfrm rot="20090672">
            <a:off x="1221627" y="2574816"/>
            <a:ext cx="1033256" cy="523220"/>
          </a:xfrm>
          <a:prstGeom prst="rect">
            <a:avLst/>
          </a:prstGeom>
          <a:noFill/>
          <a:ln w="57150" cmpd="sng">
            <a:solidFill>
              <a:srgbClr val="FF0000"/>
            </a:solidFill>
          </a:ln>
        </p:spPr>
        <p:txBody>
          <a:bodyPr wrap="none" rtlCol="0">
            <a:spAutoFit/>
          </a:bodyPr>
          <a:lstStyle/>
          <a:p>
            <a:pPr algn="ctr"/>
            <a:r>
              <a:rPr lang="en-US" sz="2800" dirty="0" smtClean="0">
                <a:solidFill>
                  <a:srgbClr val="FF0000"/>
                </a:solidFill>
                <a:latin typeface="Stencil"/>
                <a:cs typeface="Stencil"/>
              </a:rPr>
              <a:t>EASY</a:t>
            </a:r>
          </a:p>
        </p:txBody>
      </p:sp>
    </p:spTree>
    <p:extLst>
      <p:ext uri="{BB962C8B-B14F-4D97-AF65-F5344CB8AC3E}">
        <p14:creationId xmlns:p14="http://schemas.microsoft.com/office/powerpoint/2010/main" val="1314502237"/>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rgbClr val="2C95DD"/>
                </a:solidFill>
              </a:rPr>
              <a:t>PCF</a:t>
            </a:r>
            <a:r>
              <a:rPr lang="en-US" dirty="0" smtClean="0"/>
              <a:t> </a:t>
            </a:r>
            <a:r>
              <a:rPr lang="en-US" sz="2800" dirty="0">
                <a:solidFill>
                  <a:srgbClr val="2C95DD"/>
                </a:solidFill>
              </a:rPr>
              <a:t>Marketplace</a:t>
            </a:r>
          </a:p>
        </p:txBody>
      </p:sp>
      <p:pic>
        <p:nvPicPr>
          <p:cNvPr id="4" name="Picture 3" descr="Services.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988766" y="903110"/>
            <a:ext cx="4002341" cy="3019136"/>
          </a:xfrm>
          <a:prstGeom prst="rect">
            <a:avLst/>
          </a:prstGeom>
        </p:spPr>
      </p:pic>
      <p:pic>
        <p:nvPicPr>
          <p:cNvPr id="3" name="Picture 2" descr="ServicesMarketplace.tiff"/>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439002" y="2116038"/>
            <a:ext cx="4029388" cy="2503045"/>
          </a:xfrm>
          <a:prstGeom prst="rect">
            <a:avLst/>
          </a:prstGeom>
        </p:spPr>
      </p:pic>
      <p:sp>
        <p:nvSpPr>
          <p:cNvPr id="6" name="Text Placeholder 2"/>
          <p:cNvSpPr txBox="1">
            <a:spLocks/>
          </p:cNvSpPr>
          <p:nvPr/>
        </p:nvSpPr>
        <p:spPr>
          <a:xfrm>
            <a:off x="194493" y="1137100"/>
            <a:ext cx="4244510" cy="3393599"/>
          </a:xfrm>
          <a:prstGeom prst="rect">
            <a:avLst/>
          </a:prstGeom>
        </p:spPr>
        <p:txBody>
          <a:bodyPr/>
          <a:ls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a:lstStyle>
          <a:p>
            <a:pPr marL="342900" indent="-342900">
              <a:spcAft>
                <a:spcPts val="600"/>
              </a:spcAft>
              <a:buClr>
                <a:schemeClr val="bg2"/>
              </a:buClr>
              <a:buSzPct val="100000"/>
              <a:buFont typeface="Arial"/>
              <a:buChar char="•"/>
            </a:pPr>
            <a:r>
              <a:rPr lang="en-US" sz="2400" dirty="0" smtClean="0">
                <a:solidFill>
                  <a:srgbClr val="FFFFFF"/>
                </a:solidFill>
              </a:rPr>
              <a:t>Broad Services Ecosystem</a:t>
            </a:r>
          </a:p>
          <a:p>
            <a:pPr marL="342900" indent="-342900">
              <a:spcAft>
                <a:spcPts val="600"/>
              </a:spcAft>
              <a:buClr>
                <a:schemeClr val="bg2"/>
              </a:buClr>
              <a:buSzPct val="100000"/>
              <a:buFont typeface="Arial"/>
              <a:buChar char="•"/>
            </a:pPr>
            <a:r>
              <a:rPr lang="en-US" sz="2400" dirty="0" smtClean="0">
                <a:solidFill>
                  <a:srgbClr val="FFFFFF"/>
                </a:solidFill>
              </a:rPr>
              <a:t>Easy accessibility</a:t>
            </a:r>
            <a:endParaRPr lang="en-US" sz="2400" dirty="0">
              <a:solidFill>
                <a:srgbClr val="FFFFFF"/>
              </a:solidFill>
            </a:endParaRPr>
          </a:p>
          <a:p>
            <a:pPr marL="342900" indent="-342900">
              <a:spcAft>
                <a:spcPts val="600"/>
              </a:spcAft>
              <a:buClr>
                <a:schemeClr val="bg2"/>
              </a:buClr>
              <a:buSzPct val="100000"/>
              <a:buFont typeface="Arial"/>
              <a:buChar char="•"/>
            </a:pPr>
            <a:r>
              <a:rPr lang="en-US" sz="2400" dirty="0" smtClean="0">
                <a:solidFill>
                  <a:srgbClr val="FFFFFF"/>
                </a:solidFill>
              </a:rPr>
              <a:t>Quick, self-provisioning</a:t>
            </a:r>
            <a:endParaRPr lang="en-US" sz="2400" dirty="0">
              <a:solidFill>
                <a:srgbClr val="FFFFFF"/>
              </a:solidFill>
            </a:endParaRPr>
          </a:p>
        </p:txBody>
      </p:sp>
      <p:pic>
        <p:nvPicPr>
          <p:cNvPr id="7" name="Picture 6" descr="Screen Shot 2015-08-10 at 2.37.24 PM.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37082" y="716864"/>
            <a:ext cx="2732931" cy="2069658"/>
          </a:xfrm>
          <a:prstGeom prst="rect">
            <a:avLst/>
          </a:prstGeom>
        </p:spPr>
      </p:pic>
    </p:spTree>
    <p:extLst>
      <p:ext uri="{BB962C8B-B14F-4D97-AF65-F5344CB8AC3E}">
        <p14:creationId xmlns:p14="http://schemas.microsoft.com/office/powerpoint/2010/main" val="1057402669"/>
      </p:ext>
    </p:extLst>
  </p:cSld>
  <p:clrMapOvr>
    <a:masterClrMapping/>
  </p:clrMapOvr>
  <p:transition xmlns:p14="http://schemas.microsoft.com/office/powerpoint/2010/main">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votal_interim_040113_template_">
  <a:themeElements>
    <a:clrScheme name="custom 19">
      <a:dk1>
        <a:srgbClr val="4D4D4D"/>
      </a:dk1>
      <a:lt1>
        <a:srgbClr val="FFFFFF"/>
      </a:lt1>
      <a:dk2>
        <a:srgbClr val="008881"/>
      </a:dk2>
      <a:lt2>
        <a:srgbClr val="000000"/>
      </a:lt2>
      <a:accent1>
        <a:srgbClr val="33928A"/>
      </a:accent1>
      <a:accent2>
        <a:srgbClr val="3EA7BC"/>
      </a:accent2>
      <a:accent3>
        <a:srgbClr val="F27C3A"/>
      </a:accent3>
      <a:accent4>
        <a:srgbClr val="AEBF2F"/>
      </a:accent4>
      <a:accent5>
        <a:srgbClr val="007CA2"/>
      </a:accent5>
      <a:accent6>
        <a:srgbClr val="705D8B"/>
      </a:accent6>
      <a:hlink>
        <a:srgbClr val="3EA7BC"/>
      </a:hlink>
      <a:folHlink>
        <a:srgbClr val="4D4D4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79643</TotalTime>
  <Words>1337</Words>
  <Application>Microsoft Macintosh PowerPoint</Application>
  <PresentationFormat>On-screen Show (16:9)</PresentationFormat>
  <Paragraphs>223</Paragraphs>
  <Slides>21</Slides>
  <Notes>16</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Pivotal_interim_040113_template_</vt:lpstr>
      <vt:lpstr>Pivotal Cloud Foundry</vt:lpstr>
      <vt:lpstr>Cloud Native Application Platform - Services</vt:lpstr>
      <vt:lpstr>What is a Service</vt:lpstr>
      <vt:lpstr>Two Types of Services</vt:lpstr>
      <vt:lpstr>Pivotal Cloud Foundry Services</vt:lpstr>
      <vt:lpstr>Service Broker</vt:lpstr>
      <vt:lpstr>Creating and Binding a Service</vt:lpstr>
      <vt:lpstr>Pivotal Cloud Foundry Services</vt:lpstr>
      <vt:lpstr>PCF Marketplace</vt:lpstr>
      <vt:lpstr>BDS Vision: Make all data products cloud-ready.</vt:lpstr>
      <vt:lpstr>MySQL for Pivotal Cloud Foundry</vt:lpstr>
      <vt:lpstr>Redis for Pivotal Cloud Foundry </vt:lpstr>
      <vt:lpstr>RabbitMQ for Pivotal Cloud Foundry</vt:lpstr>
      <vt:lpstr>Session State Caching (SSC) by GemFire</vt:lpstr>
      <vt:lpstr>PowerPoint Presentation</vt:lpstr>
      <vt:lpstr>Diversity of clients, more load</vt:lpstr>
      <vt:lpstr>Pivotal CF Mobile Services</vt:lpstr>
      <vt:lpstr>Push Notifications</vt:lpstr>
      <vt:lpstr>Data Sync</vt:lpstr>
      <vt:lpstr>API Gateway</vt:lpstr>
      <vt:lpstr>App Distribution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XD</dc:title>
  <cp:lastModifiedBy>Tony Akin</cp:lastModifiedBy>
  <cp:revision>378</cp:revision>
  <dcterms:modified xsi:type="dcterms:W3CDTF">2015-10-30T18:15:12Z</dcterms:modified>
</cp:coreProperties>
</file>