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3" r:id="rId5"/>
    <p:sldId id="269" r:id="rId6"/>
    <p:sldId id="262" r:id="rId7"/>
    <p:sldId id="265" r:id="rId8"/>
    <p:sldId id="267" r:id="rId9"/>
    <p:sldId id="271" r:id="rId10"/>
    <p:sldId id="273" r:id="rId11"/>
    <p:sldId id="274" r:id="rId12"/>
    <p:sldId id="275" r:id="rId13"/>
    <p:sldId id="276" r:id="rId14"/>
    <p:sldId id="266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FA00"/>
    <a:srgbClr val="2F5597"/>
    <a:srgbClr val="0432FF"/>
    <a:srgbClr val="FE2600"/>
    <a:srgbClr val="0A2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9CB48-3F3E-C547-8599-6B8F29CBA476}" v="956" dt="2022-01-19T17:09:05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19"/>
    <p:restoredTop sz="96327"/>
  </p:normalViewPr>
  <p:slideViewPr>
    <p:cSldViewPr snapToGrid="0" snapToObjects="1">
      <p:cViewPr varScale="1">
        <p:scale>
          <a:sx n="219" d="100"/>
          <a:sy n="219" d="100"/>
        </p:scale>
        <p:origin x="2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967A-DB28-014B-8B78-AA4DEFB05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DEE4F-F8D1-CC45-81A5-C9E074040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CBA92-43A2-FA4C-92D5-7CF9BF6F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58AD-76C6-134D-A8BC-118DAE1E5E6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19BCB-CCE3-F548-81DA-F6B8BFD7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6A3D4-BCC0-2D4E-BCED-19EE1AC2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B383-6922-FA4C-943B-99B4415C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5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6D00-E022-3047-A047-F255463A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CB993-8A2E-794D-BD5A-FE09B6C63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89A63-2916-624C-9643-1797BEDD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58AD-76C6-134D-A8BC-118DAE1E5E6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CE400-A8D5-D545-93D1-F25A36E5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C92A9-A70B-3847-9B68-AA063703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B383-6922-FA4C-943B-99B4415C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1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F2A4F-1798-AB4A-917D-6F1E6206D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CD639-80EE-EC44-B6F5-1F164ED6F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1F902-38CF-1C4C-8DA8-9F9A12E4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58AD-76C6-134D-A8BC-118DAE1E5E6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85D6E-9581-7047-8599-39FD5A7D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F6331-A06A-334F-B1B1-7F727077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B383-6922-FA4C-943B-99B4415C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89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6160-7A51-4A46-A018-3363FABDD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6BBC1-DBED-654C-8D1D-A410166AA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4662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D0EF-16B7-6D49-BC50-DBFC0C18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3E6DA-1658-AD4D-A848-904B58D38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5862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0B42-C7C0-BE4D-93A4-027AFB6A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2787B-859D-F943-847B-E5D6DB8F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7949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E129E-1000-5A47-82E5-8FC972D8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1A17E-0110-2E4D-BDFF-DBAB940E0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2EB73-1F34-FF45-998E-0C07D2D5E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7475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4B61-A7D4-F344-B463-6FAD25A7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AED6D-D185-4E4F-B64B-3FF36D0F1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55181-0ECE-CD4B-94AA-DBB5C6D82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38848-8E7D-074E-B474-FF7C806F6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C626A-8E6A-044B-9185-F442EF3E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8012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377A-2663-7044-A673-C330705B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4668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793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F316-C5BE-654B-AD8A-0DD3E9E3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FD93-C416-DA4C-A3C7-A5A230847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47679-BA42-294E-A468-D7B8EA2C3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00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FAA7-0E94-D545-949D-119D1DB35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2416"/>
            <a:ext cx="11247120" cy="513454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F9F89-D052-614E-970C-9370A5BD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58AD-76C6-134D-A8BC-118DAE1E5E6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F31FA-65B4-1043-AA1F-5D161A1C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E9AD-4E98-334F-B35C-901D01D7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B383-6922-FA4C-943B-99B4415C4A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9992B1-DD48-9D47-8FAD-5E65AB92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53"/>
            <a:ext cx="10515600" cy="567563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9611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9FD5-9EEC-DB4A-91AD-0F57FC40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DF358-9FCF-164B-AA6B-ED7FB0211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61DAB-1B5B-C043-B0AC-F70374331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7758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CCF8-945C-6548-8108-851B91E0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1C8E8-0EC2-DA48-8361-3CF4D9A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0157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E99DB-5D17-C647-A603-439E5639E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386BF-66C4-6C4C-B72C-74423C3B4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71466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D17A-CAB0-7A44-8E06-56621BC7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53"/>
            <a:ext cx="10515600" cy="88760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FAA7-0E94-D545-949D-119D1DB35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3584"/>
            <a:ext cx="11247120" cy="4933379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F9F89-D052-614E-970C-9370A5BD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58AD-76C6-134D-A8BC-118DAE1E5E6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F31FA-65B4-1043-AA1F-5D161A1C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E9AD-4E98-334F-B35C-901D01D7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B383-6922-FA4C-943B-99B4415C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1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69D1-ECC4-CA47-BA6C-106CFE1A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DE86A-68C4-4948-94B3-68C4B7AF0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A8062-2061-9D44-BADC-9AEB3ABD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58AD-76C6-134D-A8BC-118DAE1E5E6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E8FB5-E108-E745-9E71-25566B04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2DBBA-D1FE-3F45-90EC-EAD2B76C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B383-6922-FA4C-943B-99B4415C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4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57E9-F9EF-5C44-88A9-23E5AA01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27CE4-E41A-3F44-8B5A-1CBB2B2C9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2C9DC-609E-7B43-A270-CF71AF0AE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1CAEF-1CF1-B244-8796-A4D31D15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58AD-76C6-134D-A8BC-118DAE1E5E6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3AD16-33C5-3941-9101-D884E001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E691C-4EB1-E842-A1C6-56AAC4DC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B383-6922-FA4C-943B-99B4415C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7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CC85-4E94-014E-830C-E5A7C1B3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58CA5-F023-3F44-BE62-9CA78A5F4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8456F-A2F3-614C-8F6D-DB6B56005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34C39-E940-184C-9224-3FA2057CB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506D0-5447-E44A-995E-CAF97BDD6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1E1C5-0D09-8042-88F1-D4C73E4E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58AD-76C6-134D-A8BC-118DAE1E5E6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1B6763-73E9-2B46-BB81-6C3C15C2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378B5-48D3-3E44-B2FC-027654D6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B383-6922-FA4C-943B-99B4415C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9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D914-5EF1-694D-9872-85F575856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9B308-540A-184B-ABA7-2E1124AD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58AD-76C6-134D-A8BC-118DAE1E5E6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B14DB-D042-644A-BF37-791CD7F3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ABADD-2BBA-CD40-931A-DD0860DB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B383-6922-FA4C-943B-99B4415C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7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69377-425B-CF45-A0E5-E81D06E3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58AD-76C6-134D-A8BC-118DAE1E5E6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1A9ECE-C5F7-1842-B447-95D42BF9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7448C-00E3-2644-BEB2-C67F24ED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B383-6922-FA4C-943B-99B4415C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6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CA8D-8F8E-7744-9464-7B422AA1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A0B09-3131-6948-A15C-E401B232C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sz="2800"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 sz="2400"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 sz="2000"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 sz="2000">
                <a:solidFill>
                  <a:schemeClr val="bg1">
                    <a:lumMod val="8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99AAC-13FE-4B48-8D95-6EA4609E9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84AAA-849D-CF40-93EC-71B09310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58AD-76C6-134D-A8BC-118DAE1E5E6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923B0-3568-A642-957C-036A3FFC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B1A25-B8EB-9B45-9217-50DB249A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B383-6922-FA4C-943B-99B4415C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9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569D-892D-0748-A327-0FF682D9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2F3B4D-221E-7C49-B195-76E9F67E3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F0245-DD20-9140-A35D-55725AAFA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F86BC-229E-9D4C-AD16-9D6679BB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58AD-76C6-134D-A8BC-118DAE1E5E6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CCBF5-301D-9840-A721-E0AB165D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FB0EE-8F59-074C-8D02-A9FB28B5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B383-6922-FA4C-943B-99B4415C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9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1C210-68BC-E348-AE9D-C995B2EC9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35C49-8BBF-4142-AB25-F20F7BC29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25FBE-CFBA-6942-A50D-C06A8051C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E58AD-76C6-134D-A8BC-118DAE1E5E6A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3BFB4-49C3-B640-923D-8ED5FC529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08B50-1B02-B84F-B9F8-B66DA32FB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CB383-6922-FA4C-943B-99B4415C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5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mware-tanzu/community-edition/tree/main/cli/cmd/plugin/unmanaged-cluster#design-details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6F1C-D37B-F547-A23A-6D357E39F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816" y="281115"/>
            <a:ext cx="10006584" cy="1319085"/>
          </a:xfrm>
        </p:spPr>
        <p:txBody>
          <a:bodyPr/>
          <a:lstStyle/>
          <a:p>
            <a:r>
              <a:rPr lang="en-US" dirty="0"/>
              <a:t>Tanzu Community Edition - 201</a:t>
            </a: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44A7B916-4788-FF42-A0B7-927517418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63" y="1600200"/>
            <a:ext cx="3771873" cy="448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4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3259-A9AE-3C4F-9003-C3FF6DFF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40705"/>
            <a:ext cx="11247120" cy="5134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B050"/>
                </a:solidFill>
              </a:rPr>
              <a:t>How does TCE do this?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1BA30-8D5B-BA42-AE9D-4A06BD990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19" y="1555364"/>
            <a:ext cx="7807536" cy="500230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AA31AF1-02BE-5142-AACF-A756D6077F42}"/>
              </a:ext>
            </a:extLst>
          </p:cNvPr>
          <p:cNvSpPr/>
          <p:nvPr/>
        </p:nvSpPr>
        <p:spPr>
          <a:xfrm>
            <a:off x="4542879" y="5040405"/>
            <a:ext cx="2172428" cy="1373841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7D7BF6-4C00-4C43-B2D9-FB7EBEA4090A}"/>
              </a:ext>
            </a:extLst>
          </p:cNvPr>
          <p:cNvSpPr/>
          <p:nvPr/>
        </p:nvSpPr>
        <p:spPr>
          <a:xfrm>
            <a:off x="8500781" y="5040405"/>
            <a:ext cx="2088044" cy="674595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F0F6B7-7F79-9D4F-9289-4D1DFC59DE54}"/>
              </a:ext>
            </a:extLst>
          </p:cNvPr>
          <p:cNvSpPr/>
          <p:nvPr/>
        </p:nvSpPr>
        <p:spPr>
          <a:xfrm>
            <a:off x="4599342" y="4444252"/>
            <a:ext cx="1350981" cy="535640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1F249D-7553-6048-9022-E7058D5F014C}"/>
              </a:ext>
            </a:extLst>
          </p:cNvPr>
          <p:cNvSpPr/>
          <p:nvPr/>
        </p:nvSpPr>
        <p:spPr>
          <a:xfrm>
            <a:off x="9527241" y="4457988"/>
            <a:ext cx="1120586" cy="504740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DAFB40-C443-EE47-9880-2B6D573BBF55}"/>
              </a:ext>
            </a:extLst>
          </p:cNvPr>
          <p:cNvSpPr/>
          <p:nvPr/>
        </p:nvSpPr>
        <p:spPr>
          <a:xfrm>
            <a:off x="7927040" y="3570193"/>
            <a:ext cx="1503841" cy="674595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BC9CFC-C99C-124B-908A-D80A7C08E7AA}"/>
              </a:ext>
            </a:extLst>
          </p:cNvPr>
          <p:cNvSpPr/>
          <p:nvPr/>
        </p:nvSpPr>
        <p:spPr>
          <a:xfrm>
            <a:off x="7487769" y="2856759"/>
            <a:ext cx="3080886" cy="674595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FBE0BB-0F6A-5E49-AD50-61E5299F303C}"/>
              </a:ext>
            </a:extLst>
          </p:cNvPr>
          <p:cNvSpPr/>
          <p:nvPr/>
        </p:nvSpPr>
        <p:spPr>
          <a:xfrm>
            <a:off x="5950323" y="2861240"/>
            <a:ext cx="1503841" cy="674595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4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3259-A9AE-3C4F-9003-C3FF6DFF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40705"/>
            <a:ext cx="11247120" cy="5134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B050"/>
                </a:solidFill>
              </a:rPr>
              <a:t>How does TCE do this?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1BA30-8D5B-BA42-AE9D-4A06BD990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19" y="1555364"/>
            <a:ext cx="7807536" cy="500230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FF0F6B7-7F79-9D4F-9289-4D1DFC59DE54}"/>
              </a:ext>
            </a:extLst>
          </p:cNvPr>
          <p:cNvSpPr/>
          <p:nvPr/>
        </p:nvSpPr>
        <p:spPr>
          <a:xfrm>
            <a:off x="4599342" y="4444252"/>
            <a:ext cx="1350981" cy="535640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1F249D-7553-6048-9022-E7058D5F014C}"/>
              </a:ext>
            </a:extLst>
          </p:cNvPr>
          <p:cNvSpPr/>
          <p:nvPr/>
        </p:nvSpPr>
        <p:spPr>
          <a:xfrm>
            <a:off x="9428232" y="4457988"/>
            <a:ext cx="1120586" cy="504740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DAFB40-C443-EE47-9880-2B6D573BBF55}"/>
              </a:ext>
            </a:extLst>
          </p:cNvPr>
          <p:cNvSpPr/>
          <p:nvPr/>
        </p:nvSpPr>
        <p:spPr>
          <a:xfrm>
            <a:off x="7927040" y="3570193"/>
            <a:ext cx="1503841" cy="674595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BC9CFC-C99C-124B-908A-D80A7C08E7AA}"/>
              </a:ext>
            </a:extLst>
          </p:cNvPr>
          <p:cNvSpPr/>
          <p:nvPr/>
        </p:nvSpPr>
        <p:spPr>
          <a:xfrm>
            <a:off x="7559817" y="2856759"/>
            <a:ext cx="2962246" cy="674595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FBE0BB-0F6A-5E49-AD50-61E5299F303C}"/>
              </a:ext>
            </a:extLst>
          </p:cNvPr>
          <p:cNvSpPr/>
          <p:nvPr/>
        </p:nvSpPr>
        <p:spPr>
          <a:xfrm>
            <a:off x="5950323" y="2861240"/>
            <a:ext cx="1503841" cy="674595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B2B2C9-CC4C-6B4F-841A-EC651B4291A4}"/>
              </a:ext>
            </a:extLst>
          </p:cNvPr>
          <p:cNvSpPr/>
          <p:nvPr/>
        </p:nvSpPr>
        <p:spPr>
          <a:xfrm>
            <a:off x="4542879" y="5040405"/>
            <a:ext cx="2172428" cy="1373841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6CC8C-CAA4-2E4C-A365-90D7ECCEBBA4}"/>
              </a:ext>
            </a:extLst>
          </p:cNvPr>
          <p:cNvSpPr/>
          <p:nvPr/>
        </p:nvSpPr>
        <p:spPr>
          <a:xfrm>
            <a:off x="2761119" y="1555364"/>
            <a:ext cx="7807536" cy="3424528"/>
          </a:xfrm>
          <a:prstGeom prst="rect">
            <a:avLst/>
          </a:prstGeom>
          <a:solidFill>
            <a:schemeClr val="bg2">
              <a:lumMod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ADEF02-8DF7-464F-9DC3-BF12AA9AB0D5}"/>
              </a:ext>
            </a:extLst>
          </p:cNvPr>
          <p:cNvGrpSpPr/>
          <p:nvPr/>
        </p:nvGrpSpPr>
        <p:grpSpPr>
          <a:xfrm>
            <a:off x="360903" y="2602849"/>
            <a:ext cx="5481526" cy="2638750"/>
            <a:chOff x="360903" y="2602849"/>
            <a:chExt cx="5481526" cy="26387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420538F-6EE4-A241-94E0-8507BA758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903" y="2602849"/>
              <a:ext cx="5481526" cy="2248713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278D6C7-246A-A548-99F9-230A8CB0CB7F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 flipV="1">
              <a:off x="2149134" y="3675073"/>
              <a:ext cx="2711890" cy="1566526"/>
            </a:xfrm>
            <a:prstGeom prst="straightConnector1">
              <a:avLst/>
            </a:prstGeom>
            <a:ln w="3810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543ED5-1FEA-F445-A988-B2468B6839DE}"/>
                </a:ext>
              </a:extLst>
            </p:cNvPr>
            <p:cNvSpPr/>
            <p:nvPr/>
          </p:nvSpPr>
          <p:spPr>
            <a:xfrm>
              <a:off x="391422" y="2633680"/>
              <a:ext cx="1757710" cy="1041393"/>
            </a:xfrm>
            <a:prstGeom prst="rect">
              <a:avLst/>
            </a:prstGeom>
            <a:noFill/>
            <a:ln w="381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270637B-D271-9A45-80BF-0F20A7921E1F}"/>
              </a:ext>
            </a:extLst>
          </p:cNvPr>
          <p:cNvGrpSpPr/>
          <p:nvPr/>
        </p:nvGrpSpPr>
        <p:grpSpPr>
          <a:xfrm>
            <a:off x="6438091" y="2550716"/>
            <a:ext cx="5020085" cy="2705438"/>
            <a:chOff x="6438091" y="2550716"/>
            <a:chExt cx="5020085" cy="270543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1D80C0F-01AF-D742-ADF9-73979E5DD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5985" y="2550716"/>
              <a:ext cx="4912191" cy="2248714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4861786-4A42-AA44-B5C1-C3C1574EF2A1}"/>
                </a:ext>
              </a:extLst>
            </p:cNvPr>
            <p:cNvSpPr/>
            <p:nvPr/>
          </p:nvSpPr>
          <p:spPr>
            <a:xfrm>
              <a:off x="7622374" y="3548657"/>
              <a:ext cx="2926444" cy="574880"/>
            </a:xfrm>
            <a:prstGeom prst="rect">
              <a:avLst/>
            </a:prstGeom>
            <a:noFill/>
            <a:ln w="381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90E433-AC07-7049-9AA4-461E46212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091" y="4140011"/>
              <a:ext cx="1184283" cy="1116143"/>
            </a:xfrm>
            <a:prstGeom prst="straightConnector1">
              <a:avLst/>
            </a:prstGeom>
            <a:ln w="3810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30073D-D224-B84F-80EF-659F9EB88CF3}"/>
              </a:ext>
            </a:extLst>
          </p:cNvPr>
          <p:cNvGrpSpPr/>
          <p:nvPr/>
        </p:nvGrpSpPr>
        <p:grpSpPr>
          <a:xfrm>
            <a:off x="6798534" y="318010"/>
            <a:ext cx="5621962" cy="4533552"/>
            <a:chOff x="7367466" y="217924"/>
            <a:chExt cx="5621962" cy="453355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DFA5F70-814B-924B-BE2B-0C1A46354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5958" y="1120776"/>
              <a:ext cx="3943606" cy="3630700"/>
            </a:xfrm>
            <a:prstGeom prst="rect">
              <a:avLst/>
            </a:prstGeom>
            <a:ln w="25400">
              <a:solidFill>
                <a:srgbClr val="00B050"/>
              </a:solidFill>
            </a:ln>
          </p:spPr>
        </p:pic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F5103D43-8A50-6E4B-8988-1DF7BF66D36A}"/>
                </a:ext>
              </a:extLst>
            </p:cNvPr>
            <p:cNvSpPr txBox="1">
              <a:spLocks/>
            </p:cNvSpPr>
            <p:nvPr/>
          </p:nvSpPr>
          <p:spPr>
            <a:xfrm>
              <a:off x="7367466" y="217924"/>
              <a:ext cx="5621962" cy="137697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solidFill>
                    <a:srgbClr val="00B050"/>
                  </a:solidFill>
                </a:rPr>
                <a:t>“standalone-cluster” </a:t>
              </a:r>
              <a:r>
                <a:rPr lang="en-US" sz="2200" dirty="0">
                  <a:solidFill>
                    <a:srgbClr val="00B050"/>
                  </a:solidFill>
                  <a:sym typeface="Wingdings" pitchFamily="2" charset="2"/>
                </a:rPr>
                <a:t> “unmanaged-cluster”</a:t>
              </a:r>
            </a:p>
            <a:p>
              <a:pPr marL="0" indent="0">
                <a:buNone/>
              </a:pPr>
              <a:r>
                <a:rPr lang="en-US" sz="1100" dirty="0">
                  <a:solidFill>
                    <a:srgbClr val="00B050"/>
                  </a:solidFill>
                </a:rPr>
                <a:t>Ref: </a:t>
              </a:r>
              <a:r>
                <a:rPr lang="en-US" sz="1100" dirty="0">
                  <a:solidFill>
                    <a:srgbClr val="00B050"/>
                  </a:solidFill>
                  <a:hlinkClick r:id="rId6"/>
                </a:rPr>
                <a:t>https://</a:t>
              </a:r>
              <a:r>
                <a:rPr lang="en-US" sz="1100" dirty="0" err="1">
                  <a:solidFill>
                    <a:srgbClr val="00B050"/>
                  </a:solidFill>
                  <a:hlinkClick r:id="rId6"/>
                </a:rPr>
                <a:t>github.com</a:t>
              </a:r>
              <a:r>
                <a:rPr lang="en-US" sz="1100" dirty="0">
                  <a:solidFill>
                    <a:srgbClr val="00B050"/>
                  </a:solidFill>
                  <a:hlinkClick r:id="rId6"/>
                </a:rPr>
                <a:t>/</a:t>
              </a:r>
              <a:r>
                <a:rPr lang="en-US" sz="1100" dirty="0" err="1">
                  <a:solidFill>
                    <a:srgbClr val="00B050"/>
                  </a:solidFill>
                  <a:hlinkClick r:id="rId6"/>
                </a:rPr>
                <a:t>vmware-tanzu</a:t>
              </a:r>
              <a:r>
                <a:rPr lang="en-US" sz="1100" dirty="0">
                  <a:solidFill>
                    <a:srgbClr val="00B050"/>
                  </a:solidFill>
                  <a:hlinkClick r:id="rId6"/>
                </a:rPr>
                <a:t>/community-edition/tree/main/cli/</a:t>
              </a:r>
              <a:r>
                <a:rPr lang="en-US" sz="1100" dirty="0" err="1">
                  <a:solidFill>
                    <a:srgbClr val="00B050"/>
                  </a:solidFill>
                  <a:hlinkClick r:id="rId6"/>
                </a:rPr>
                <a:t>cmd</a:t>
              </a:r>
              <a:r>
                <a:rPr lang="en-US" sz="1100" dirty="0">
                  <a:solidFill>
                    <a:srgbClr val="00B050"/>
                  </a:solidFill>
                  <a:hlinkClick r:id="rId6"/>
                </a:rPr>
                <a:t>/plugin/</a:t>
              </a:r>
              <a:r>
                <a:rPr lang="en-US" sz="1100" dirty="0" err="1">
                  <a:solidFill>
                    <a:srgbClr val="00B050"/>
                  </a:solidFill>
                  <a:hlinkClick r:id="rId6"/>
                </a:rPr>
                <a:t>unmanaged-cluster#design-details</a:t>
              </a:r>
              <a:r>
                <a:rPr lang="en-US" sz="1100" dirty="0">
                  <a:solidFill>
                    <a:srgbClr val="00B050"/>
                  </a:solidFill>
                  <a:hlinkClick r:id="rId6"/>
                </a:rPr>
                <a:t> </a:t>
              </a:r>
              <a:endParaRPr lang="en-US" sz="1100" dirty="0">
                <a:solidFill>
                  <a:srgbClr val="00B050"/>
                </a:solidFill>
              </a:endParaRPr>
            </a:p>
            <a:p>
              <a:pPr lvl="1"/>
              <a:r>
                <a:rPr lang="en-US" sz="2800" dirty="0"/>
                <a:t> 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50CC71F-BA1B-DC40-9BB2-159CFD072C08}"/>
              </a:ext>
            </a:extLst>
          </p:cNvPr>
          <p:cNvSpPr txBox="1"/>
          <p:nvPr/>
        </p:nvSpPr>
        <p:spPr>
          <a:xfrm>
            <a:off x="11578517" y="949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2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3259-A9AE-3C4F-9003-C3FF6DFF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40705"/>
            <a:ext cx="11247120" cy="5134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B050"/>
                </a:solidFill>
              </a:rPr>
              <a:t>How does TCE do this?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1BA30-8D5B-BA42-AE9D-4A06BD990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19" y="1555364"/>
            <a:ext cx="7807536" cy="500230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FF0F6B7-7F79-9D4F-9289-4D1DFC59DE54}"/>
              </a:ext>
            </a:extLst>
          </p:cNvPr>
          <p:cNvSpPr/>
          <p:nvPr/>
        </p:nvSpPr>
        <p:spPr>
          <a:xfrm>
            <a:off x="4599342" y="4444252"/>
            <a:ext cx="1350981" cy="535640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1F249D-7553-6048-9022-E7058D5F014C}"/>
              </a:ext>
            </a:extLst>
          </p:cNvPr>
          <p:cNvSpPr/>
          <p:nvPr/>
        </p:nvSpPr>
        <p:spPr>
          <a:xfrm>
            <a:off x="9428232" y="4457988"/>
            <a:ext cx="1120586" cy="504740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DAFB40-C443-EE47-9880-2B6D573BBF55}"/>
              </a:ext>
            </a:extLst>
          </p:cNvPr>
          <p:cNvSpPr/>
          <p:nvPr/>
        </p:nvSpPr>
        <p:spPr>
          <a:xfrm>
            <a:off x="7927040" y="3570193"/>
            <a:ext cx="1503841" cy="674595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BC9CFC-C99C-124B-908A-D80A7C08E7AA}"/>
              </a:ext>
            </a:extLst>
          </p:cNvPr>
          <p:cNvSpPr/>
          <p:nvPr/>
        </p:nvSpPr>
        <p:spPr>
          <a:xfrm>
            <a:off x="7559817" y="2856759"/>
            <a:ext cx="2962246" cy="674595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FBE0BB-0F6A-5E49-AD50-61E5299F303C}"/>
              </a:ext>
            </a:extLst>
          </p:cNvPr>
          <p:cNvSpPr/>
          <p:nvPr/>
        </p:nvSpPr>
        <p:spPr>
          <a:xfrm>
            <a:off x="5950323" y="2861240"/>
            <a:ext cx="1503841" cy="674595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B2B2C9-CC4C-6B4F-841A-EC651B4291A4}"/>
              </a:ext>
            </a:extLst>
          </p:cNvPr>
          <p:cNvSpPr/>
          <p:nvPr/>
        </p:nvSpPr>
        <p:spPr>
          <a:xfrm>
            <a:off x="4542879" y="5040405"/>
            <a:ext cx="2172428" cy="1373841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6CC8C-CAA4-2E4C-A365-90D7ECCEBBA4}"/>
              </a:ext>
            </a:extLst>
          </p:cNvPr>
          <p:cNvSpPr/>
          <p:nvPr/>
        </p:nvSpPr>
        <p:spPr>
          <a:xfrm>
            <a:off x="2761119" y="4979892"/>
            <a:ext cx="7807536" cy="1578152"/>
          </a:xfrm>
          <a:prstGeom prst="rect">
            <a:avLst/>
          </a:prstGeom>
          <a:solidFill>
            <a:schemeClr val="bg2">
              <a:lumMod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0CC71F-BA1B-DC40-9BB2-159CFD072C08}"/>
              </a:ext>
            </a:extLst>
          </p:cNvPr>
          <p:cNvSpPr txBox="1"/>
          <p:nvPr/>
        </p:nvSpPr>
        <p:spPr>
          <a:xfrm>
            <a:off x="11578517" y="949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B6254A-64ED-F94A-8862-4C6E2BEB2179}"/>
              </a:ext>
            </a:extLst>
          </p:cNvPr>
          <p:cNvSpPr/>
          <p:nvPr/>
        </p:nvSpPr>
        <p:spPr>
          <a:xfrm>
            <a:off x="2761119" y="1554989"/>
            <a:ext cx="7807536" cy="2745840"/>
          </a:xfrm>
          <a:prstGeom prst="rect">
            <a:avLst/>
          </a:prstGeom>
          <a:solidFill>
            <a:schemeClr val="bg2">
              <a:lumMod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21A935-8546-0045-A67B-95ABE177E425}"/>
              </a:ext>
            </a:extLst>
          </p:cNvPr>
          <p:cNvSpPr/>
          <p:nvPr/>
        </p:nvSpPr>
        <p:spPr>
          <a:xfrm>
            <a:off x="2761119" y="4300829"/>
            <a:ext cx="4693045" cy="678688"/>
          </a:xfrm>
          <a:prstGeom prst="rect">
            <a:avLst/>
          </a:prstGeom>
          <a:solidFill>
            <a:schemeClr val="bg2">
              <a:lumMod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5B0E01-2253-C54B-BE3D-10548BB353E5}"/>
              </a:ext>
            </a:extLst>
          </p:cNvPr>
          <p:cNvGrpSpPr/>
          <p:nvPr/>
        </p:nvGrpSpPr>
        <p:grpSpPr>
          <a:xfrm>
            <a:off x="1870253" y="2965144"/>
            <a:ext cx="7569960" cy="2125875"/>
            <a:chOff x="1870253" y="2965144"/>
            <a:chExt cx="7569960" cy="21258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F5924E5-F1A8-144B-82A0-D816FC184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0253" y="2965144"/>
              <a:ext cx="5345251" cy="2125875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4FFC8C2-65FB-114C-A5F6-7BE9C26A79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2878" y="4712073"/>
              <a:ext cx="4897335" cy="129638"/>
            </a:xfrm>
            <a:prstGeom prst="straightConnector1">
              <a:avLst/>
            </a:prstGeom>
            <a:ln w="3810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2E09EE6-9315-0D48-8C07-45702A44A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925" y="355523"/>
            <a:ext cx="5103294" cy="38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3259-A9AE-3C4F-9003-C3FF6DFF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40705"/>
            <a:ext cx="11247120" cy="5134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B050"/>
                </a:solidFill>
              </a:rPr>
              <a:t>How does TCE do this?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1BA30-8D5B-BA42-AE9D-4A06BD990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19" y="1555364"/>
            <a:ext cx="7807536" cy="500230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FF0F6B7-7F79-9D4F-9289-4D1DFC59DE54}"/>
              </a:ext>
            </a:extLst>
          </p:cNvPr>
          <p:cNvSpPr/>
          <p:nvPr/>
        </p:nvSpPr>
        <p:spPr>
          <a:xfrm>
            <a:off x="4599342" y="4444252"/>
            <a:ext cx="1350981" cy="535640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1F249D-7553-6048-9022-E7058D5F014C}"/>
              </a:ext>
            </a:extLst>
          </p:cNvPr>
          <p:cNvSpPr/>
          <p:nvPr/>
        </p:nvSpPr>
        <p:spPr>
          <a:xfrm>
            <a:off x="9428232" y="4457988"/>
            <a:ext cx="1120586" cy="504740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DAFB40-C443-EE47-9880-2B6D573BBF55}"/>
              </a:ext>
            </a:extLst>
          </p:cNvPr>
          <p:cNvSpPr/>
          <p:nvPr/>
        </p:nvSpPr>
        <p:spPr>
          <a:xfrm>
            <a:off x="7927040" y="3570193"/>
            <a:ext cx="1503841" cy="674595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BC9CFC-C99C-124B-908A-D80A7C08E7AA}"/>
              </a:ext>
            </a:extLst>
          </p:cNvPr>
          <p:cNvSpPr/>
          <p:nvPr/>
        </p:nvSpPr>
        <p:spPr>
          <a:xfrm>
            <a:off x="7559817" y="2856759"/>
            <a:ext cx="2962246" cy="674595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FBE0BB-0F6A-5E49-AD50-61E5299F303C}"/>
              </a:ext>
            </a:extLst>
          </p:cNvPr>
          <p:cNvSpPr/>
          <p:nvPr/>
        </p:nvSpPr>
        <p:spPr>
          <a:xfrm>
            <a:off x="5950323" y="2861240"/>
            <a:ext cx="1503841" cy="674595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B2B2C9-CC4C-6B4F-841A-EC651B4291A4}"/>
              </a:ext>
            </a:extLst>
          </p:cNvPr>
          <p:cNvSpPr/>
          <p:nvPr/>
        </p:nvSpPr>
        <p:spPr>
          <a:xfrm>
            <a:off x="4542879" y="5040405"/>
            <a:ext cx="2172428" cy="1373841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0CC71F-BA1B-DC40-9BB2-159CFD072C08}"/>
              </a:ext>
            </a:extLst>
          </p:cNvPr>
          <p:cNvSpPr txBox="1"/>
          <p:nvPr/>
        </p:nvSpPr>
        <p:spPr>
          <a:xfrm>
            <a:off x="11578517" y="949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3339D5-2681-8D4A-A2A0-E6FD7B41EE25}"/>
              </a:ext>
            </a:extLst>
          </p:cNvPr>
          <p:cNvSpPr/>
          <p:nvPr/>
        </p:nvSpPr>
        <p:spPr>
          <a:xfrm>
            <a:off x="7454163" y="4283627"/>
            <a:ext cx="3114491" cy="702696"/>
          </a:xfrm>
          <a:prstGeom prst="rect">
            <a:avLst/>
          </a:prstGeom>
          <a:solidFill>
            <a:schemeClr val="bg2">
              <a:lumMod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6CC8C-CAA4-2E4C-A365-90D7ECCEBBA4}"/>
              </a:ext>
            </a:extLst>
          </p:cNvPr>
          <p:cNvSpPr/>
          <p:nvPr/>
        </p:nvSpPr>
        <p:spPr>
          <a:xfrm>
            <a:off x="2761118" y="4979324"/>
            <a:ext cx="7807536" cy="1578345"/>
          </a:xfrm>
          <a:prstGeom prst="rect">
            <a:avLst/>
          </a:prstGeom>
          <a:solidFill>
            <a:schemeClr val="bg2">
              <a:lumMod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AFEC4C-7F85-CA4E-8204-2A87A89E72BF}"/>
              </a:ext>
            </a:extLst>
          </p:cNvPr>
          <p:cNvGrpSpPr/>
          <p:nvPr/>
        </p:nvGrpSpPr>
        <p:grpSpPr>
          <a:xfrm>
            <a:off x="307088" y="3208867"/>
            <a:ext cx="10077467" cy="3507721"/>
            <a:chOff x="307088" y="3208867"/>
            <a:chExt cx="10077467" cy="350772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A2531A-A37A-564E-AF37-1060D9F81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5646" y="5122877"/>
              <a:ext cx="1758909" cy="580498"/>
            </a:xfrm>
            <a:prstGeom prst="rect">
              <a:avLst/>
            </a:prstGeom>
            <a:effectLst>
              <a:glow rad="254000">
                <a:srgbClr val="00FA00"/>
              </a:glow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3001549-0FFB-2C4F-B78F-0C3523CB2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088" y="3208867"/>
              <a:ext cx="4763829" cy="3507721"/>
            </a:xfrm>
            <a:prstGeom prst="rect">
              <a:avLst/>
            </a:prstGeom>
            <a:ln w="25400">
              <a:solidFill>
                <a:srgbClr val="00B050"/>
              </a:solidFill>
            </a:ln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13837521-917E-8B4B-A04D-206049424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832" y="1857041"/>
            <a:ext cx="6381594" cy="2798447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19182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3259-A9AE-3C4F-9003-C3FF6DFF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40705"/>
            <a:ext cx="11247120" cy="5134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B050"/>
                </a:solidFill>
              </a:rPr>
              <a:t>Let’s get on with it!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0E9E79DC-7AE3-5E49-9D55-FA898D4A2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63" y="1600200"/>
            <a:ext cx="3771873" cy="448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1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CAC4-FF75-A34B-B54F-841B1AA1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53"/>
            <a:ext cx="10515600" cy="567563"/>
          </a:xfrm>
        </p:spPr>
        <p:txBody>
          <a:bodyPr>
            <a:normAutofit/>
          </a:bodyPr>
          <a:lstStyle/>
          <a:p>
            <a:r>
              <a:rPr lang="en-US" sz="3200" dirty="0"/>
              <a:t>Tanzu Community Edition - 201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3259-A9AE-3C4F-9003-C3FF6DFF0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983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3259-A9AE-3C4F-9003-C3FF6DFF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40705"/>
            <a:ext cx="11247120" cy="5134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B050"/>
                </a:solidFill>
              </a:rPr>
              <a:t>TCE is a Kubernetes Platform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351170-4D79-A94A-AAF2-29C400258AE7}"/>
              </a:ext>
            </a:extLst>
          </p:cNvPr>
          <p:cNvSpPr txBox="1">
            <a:spLocks/>
          </p:cNvSpPr>
          <p:nvPr/>
        </p:nvSpPr>
        <p:spPr>
          <a:xfrm>
            <a:off x="259080" y="1629157"/>
            <a:ext cx="11247120" cy="132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Kubernetes = a platform for building platforms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9157CB-D7D9-7045-8B79-44BCC601E685}"/>
              </a:ext>
            </a:extLst>
          </p:cNvPr>
          <p:cNvSpPr txBox="1">
            <a:spLocks/>
          </p:cNvSpPr>
          <p:nvPr/>
        </p:nvSpPr>
        <p:spPr>
          <a:xfrm>
            <a:off x="1311088" y="3193683"/>
            <a:ext cx="10195112" cy="1195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/>
              <a:t>TCE = a k8s native </a:t>
            </a:r>
            <a:r>
              <a:rPr lang="en-US" sz="4400" dirty="0" err="1">
                <a:solidFill>
                  <a:srgbClr val="00B050"/>
                </a:solidFill>
              </a:rPr>
              <a:t>DevEx</a:t>
            </a:r>
            <a:r>
              <a:rPr lang="en-US" sz="4400" dirty="0">
                <a:solidFill>
                  <a:srgbClr val="00B050"/>
                </a:solidFill>
              </a:rPr>
              <a:t> Platform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058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3259-A9AE-3C4F-9003-C3FF6DFF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40696"/>
            <a:ext cx="11247120" cy="5134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B050"/>
                </a:solidFill>
              </a:rPr>
              <a:t>TCE is comprised of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A4E47D-39D5-7941-955F-47C92489A4A9}"/>
              </a:ext>
            </a:extLst>
          </p:cNvPr>
          <p:cNvSpPr txBox="1">
            <a:spLocks/>
          </p:cNvSpPr>
          <p:nvPr/>
        </p:nvSpPr>
        <p:spPr>
          <a:xfrm>
            <a:off x="1676852" y="1732329"/>
            <a:ext cx="5623560" cy="439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457200">
              <a:buFont typeface="Wingdings" pitchFamily="2" charset="2"/>
              <a:buChar char="ü"/>
            </a:pPr>
            <a:r>
              <a:rPr lang="en-US" dirty="0"/>
              <a:t>Kubernetes</a:t>
            </a:r>
            <a:endParaRPr lang="en-US" sz="2800" dirty="0"/>
          </a:p>
          <a:p>
            <a:endParaRPr lang="en-US" sz="3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1AD174-009F-594E-BFFF-AE0C7B7D9939}"/>
              </a:ext>
            </a:extLst>
          </p:cNvPr>
          <p:cNvSpPr txBox="1">
            <a:spLocks/>
          </p:cNvSpPr>
          <p:nvPr/>
        </p:nvSpPr>
        <p:spPr>
          <a:xfrm>
            <a:off x="1676852" y="2260966"/>
            <a:ext cx="5623560" cy="1490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457200">
              <a:buFont typeface="Wingdings" pitchFamily="2" charset="2"/>
              <a:buChar char="ü"/>
            </a:pPr>
            <a:r>
              <a:rPr lang="en-US" dirty="0"/>
              <a:t>Tooling</a:t>
            </a:r>
          </a:p>
          <a:p>
            <a:pPr marL="274320" indent="-457200">
              <a:buFont typeface="Wingdings" pitchFamily="2" charset="2"/>
              <a:buChar char="ü"/>
            </a:pPr>
            <a:r>
              <a:rPr lang="en-US" dirty="0"/>
              <a:t>Services</a:t>
            </a:r>
          </a:p>
          <a:p>
            <a:pPr marL="274320" indent="-457200">
              <a:buFont typeface="Wingdings" pitchFamily="2" charset="2"/>
              <a:buChar char="ü"/>
            </a:pPr>
            <a:r>
              <a:rPr lang="en-US" dirty="0"/>
              <a:t>Packaging</a:t>
            </a:r>
            <a:endParaRPr lang="en-US" sz="2800" dirty="0"/>
          </a:p>
          <a:p>
            <a:endParaRPr lang="en-US" sz="3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FC5443-AEF2-A541-9679-59CC9A59B933}"/>
              </a:ext>
            </a:extLst>
          </p:cNvPr>
          <p:cNvSpPr txBox="1">
            <a:spLocks/>
          </p:cNvSpPr>
          <p:nvPr/>
        </p:nvSpPr>
        <p:spPr>
          <a:xfrm>
            <a:off x="1676852" y="3809896"/>
            <a:ext cx="4905487" cy="2290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457200">
              <a:buFont typeface="Wingdings" pitchFamily="2" charset="2"/>
              <a:buChar char="ü"/>
            </a:pPr>
            <a:r>
              <a:rPr lang="en-US" dirty="0"/>
              <a:t>Cloud Provider Integrations</a:t>
            </a:r>
          </a:p>
          <a:p>
            <a:pPr lvl="1" indent="-411480">
              <a:spcBef>
                <a:spcPts val="1000"/>
              </a:spcBef>
            </a:pPr>
            <a:r>
              <a:rPr lang="en-US" dirty="0"/>
              <a:t>Docker</a:t>
            </a:r>
          </a:p>
          <a:p>
            <a:pPr lvl="1" indent="-411480">
              <a:spcBef>
                <a:spcPts val="1000"/>
              </a:spcBef>
            </a:pPr>
            <a:r>
              <a:rPr lang="en-US" dirty="0"/>
              <a:t>AWS</a:t>
            </a:r>
          </a:p>
          <a:p>
            <a:pPr lvl="1" indent="-411480">
              <a:spcBef>
                <a:spcPts val="1000"/>
              </a:spcBef>
            </a:pPr>
            <a:r>
              <a:rPr lang="en-US" dirty="0"/>
              <a:t>Azure</a:t>
            </a:r>
          </a:p>
          <a:p>
            <a:pPr lvl="1" indent="-411480">
              <a:spcBef>
                <a:spcPts val="1000"/>
              </a:spcBef>
            </a:pPr>
            <a:r>
              <a:rPr lang="en-US" dirty="0"/>
              <a:t>vSphere</a:t>
            </a:r>
            <a:endParaRPr lang="en-US" sz="2800" dirty="0"/>
          </a:p>
          <a:p>
            <a:endParaRPr lang="en-US" sz="3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7CC21A-465A-A441-88C8-07537FABF36D}"/>
              </a:ext>
            </a:extLst>
          </p:cNvPr>
          <p:cNvGrpSpPr/>
          <p:nvPr/>
        </p:nvGrpSpPr>
        <p:grpSpPr>
          <a:xfrm>
            <a:off x="4081181" y="2367391"/>
            <a:ext cx="1631350" cy="1324622"/>
            <a:chOff x="4141695" y="2401011"/>
            <a:chExt cx="1631350" cy="1324622"/>
          </a:xfrm>
        </p:grpSpPr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16C5C326-F0E7-084F-84BC-687553A8725C}"/>
                </a:ext>
              </a:extLst>
            </p:cNvPr>
            <p:cNvSpPr/>
            <p:nvPr/>
          </p:nvSpPr>
          <p:spPr>
            <a:xfrm>
              <a:off x="4141695" y="2401011"/>
              <a:ext cx="134470" cy="1324622"/>
            </a:xfrm>
            <a:prstGeom prst="rightBracke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12CF5B79-D99E-F544-84DD-DDF86669A5C6}"/>
                </a:ext>
              </a:extLst>
            </p:cNvPr>
            <p:cNvSpPr txBox="1">
              <a:spLocks/>
            </p:cNvSpPr>
            <p:nvPr/>
          </p:nvSpPr>
          <p:spPr>
            <a:xfrm>
              <a:off x="4362897" y="2843642"/>
              <a:ext cx="1410148" cy="43936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err="1">
                  <a:solidFill>
                    <a:srgbClr val="00B050"/>
                  </a:solidFill>
                </a:rPr>
                <a:t>DevEx</a:t>
              </a:r>
              <a:r>
                <a:rPr lang="en-US" dirty="0">
                  <a:solidFill>
                    <a:srgbClr val="00B050"/>
                  </a:solidFill>
                </a:rPr>
                <a:t>!</a:t>
              </a:r>
              <a:endParaRPr lang="en-US" sz="2800" dirty="0">
                <a:solidFill>
                  <a:srgbClr val="00B050"/>
                </a:solidFill>
              </a:endParaRPr>
            </a:p>
            <a:p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189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3259-A9AE-3C4F-9003-C3FF6DFF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40696"/>
            <a:ext cx="11247120" cy="5134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B050"/>
                </a:solidFill>
              </a:rPr>
              <a:t>TCE is distribution of VMware Tanzu that is…</a:t>
            </a:r>
          </a:p>
          <a:p>
            <a:pPr marL="0" indent="0">
              <a:buNone/>
            </a:pP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ADCB0B-4A74-EF42-812C-256ECA9FD698}"/>
              </a:ext>
            </a:extLst>
          </p:cNvPr>
          <p:cNvGrpSpPr/>
          <p:nvPr/>
        </p:nvGrpSpPr>
        <p:grpSpPr>
          <a:xfrm>
            <a:off x="999564" y="1541510"/>
            <a:ext cx="11007992" cy="5139434"/>
            <a:chOff x="999564" y="1541510"/>
            <a:chExt cx="11007992" cy="5139434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7D57465F-FBE9-1D4B-BF3D-B9DE3B42C838}"/>
                </a:ext>
              </a:extLst>
            </p:cNvPr>
            <p:cNvSpPr txBox="1">
              <a:spLocks/>
            </p:cNvSpPr>
            <p:nvPr/>
          </p:nvSpPr>
          <p:spPr>
            <a:xfrm>
              <a:off x="999564" y="1879081"/>
              <a:ext cx="6383317" cy="12608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411480">
                <a:lnSpc>
                  <a:spcPct val="120000"/>
                </a:lnSpc>
              </a:pPr>
              <a:r>
                <a:rPr lang="en-US" sz="4000" dirty="0"/>
                <a:t>Open Source</a:t>
              </a:r>
            </a:p>
            <a:p>
              <a:pPr marL="274320" lvl="1" indent="0" algn="ctr">
                <a:lnSpc>
                  <a:spcPct val="120000"/>
                </a:lnSpc>
                <a:buNone/>
              </a:pPr>
              <a:r>
                <a:rPr lang="en-US" sz="1800" dirty="0" err="1"/>
                <a:t>github.com</a:t>
              </a:r>
              <a:r>
                <a:rPr lang="en-US" sz="1800" dirty="0"/>
                <a:t>/</a:t>
              </a:r>
              <a:r>
                <a:rPr lang="en-US" sz="1800" dirty="0" err="1"/>
                <a:t>vmware-tanzu</a:t>
              </a:r>
              <a:r>
                <a:rPr lang="en-US" sz="1800" dirty="0"/>
                <a:t>  </a:t>
              </a:r>
              <a:r>
                <a:rPr lang="en-US" sz="1800" dirty="0">
                  <a:sym typeface="Wingdings" pitchFamily="2" charset="2"/>
                </a:rPr>
                <a:t> </a:t>
              </a:r>
              <a:endParaRPr lang="en-US" sz="1800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27D2BC9-49BB-694A-8193-6E2A010EF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8764" y="1541510"/>
              <a:ext cx="5198792" cy="5139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824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3259-A9AE-3C4F-9003-C3FF6DFF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40696"/>
            <a:ext cx="11247120" cy="5134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B050"/>
                </a:solidFill>
              </a:rPr>
              <a:t>TCE is distribution of VMware Tanzu that is…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308EA3-2BE5-924F-B19E-40CB9E9E9B81}"/>
              </a:ext>
            </a:extLst>
          </p:cNvPr>
          <p:cNvSpPr txBox="1">
            <a:spLocks/>
          </p:cNvSpPr>
          <p:nvPr/>
        </p:nvSpPr>
        <p:spPr>
          <a:xfrm>
            <a:off x="999564" y="3132781"/>
            <a:ext cx="6841860" cy="904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11480">
              <a:lnSpc>
                <a:spcPct val="120000"/>
              </a:lnSpc>
            </a:pPr>
            <a:r>
              <a:rPr lang="en-US" sz="4000" dirty="0"/>
              <a:t>Freely Available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EE9BAA4-0603-204F-8A17-B7C911C5E39F}"/>
              </a:ext>
            </a:extLst>
          </p:cNvPr>
          <p:cNvSpPr txBox="1">
            <a:spLocks/>
          </p:cNvSpPr>
          <p:nvPr/>
        </p:nvSpPr>
        <p:spPr>
          <a:xfrm>
            <a:off x="999564" y="4292632"/>
            <a:ext cx="6841860" cy="1200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11480">
              <a:lnSpc>
                <a:spcPct val="120000"/>
              </a:lnSpc>
            </a:pPr>
            <a:r>
              <a:rPr lang="en-US" sz="4000" dirty="0"/>
              <a:t>Community Supported</a:t>
            </a:r>
          </a:p>
          <a:p>
            <a:endParaRPr lang="en-US" sz="3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2CCF63-07C1-864A-85C4-7FCAB9E7285B}"/>
              </a:ext>
            </a:extLst>
          </p:cNvPr>
          <p:cNvGrpSpPr/>
          <p:nvPr/>
        </p:nvGrpSpPr>
        <p:grpSpPr>
          <a:xfrm>
            <a:off x="999564" y="1541510"/>
            <a:ext cx="10436455" cy="5209426"/>
            <a:chOff x="999564" y="1541510"/>
            <a:chExt cx="10436455" cy="5209426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7D57465F-FBE9-1D4B-BF3D-B9DE3B42C838}"/>
                </a:ext>
              </a:extLst>
            </p:cNvPr>
            <p:cNvSpPr txBox="1">
              <a:spLocks/>
            </p:cNvSpPr>
            <p:nvPr/>
          </p:nvSpPr>
          <p:spPr>
            <a:xfrm>
              <a:off x="999564" y="1879081"/>
              <a:ext cx="6383317" cy="12608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411480">
                <a:lnSpc>
                  <a:spcPct val="120000"/>
                </a:lnSpc>
              </a:pPr>
              <a:r>
                <a:rPr lang="en-US" sz="4000" dirty="0"/>
                <a:t>Open Source</a:t>
              </a:r>
            </a:p>
            <a:p>
              <a:pPr marL="274320" lvl="1" indent="0" algn="ctr">
                <a:lnSpc>
                  <a:spcPct val="120000"/>
                </a:lnSpc>
                <a:buNone/>
              </a:pPr>
              <a:r>
                <a:rPr lang="en-US" sz="1800" dirty="0" err="1"/>
                <a:t>github.com</a:t>
              </a:r>
              <a:r>
                <a:rPr lang="en-US" sz="1800" dirty="0"/>
                <a:t>/</a:t>
              </a:r>
              <a:r>
                <a:rPr lang="en-US" sz="1800" dirty="0" err="1"/>
                <a:t>vmware-tanzu</a:t>
              </a:r>
              <a:r>
                <a:rPr lang="en-US" sz="1800" dirty="0">
                  <a:solidFill>
                    <a:srgbClr val="00B050"/>
                  </a:solidFill>
                </a:rPr>
                <a:t>/community-edition</a:t>
              </a:r>
              <a:r>
                <a:rPr lang="en-US" sz="1800" dirty="0"/>
                <a:t>  </a:t>
              </a:r>
              <a:r>
                <a:rPr lang="en-US" sz="1800" dirty="0">
                  <a:sym typeface="Wingdings" pitchFamily="2" charset="2"/>
                </a:rPr>
                <a:t> </a:t>
              </a:r>
              <a:endParaRPr lang="en-US" sz="1800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46CB8DD-DA2E-4C40-BE7B-48E705CEC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8764" y="1541510"/>
              <a:ext cx="4627255" cy="520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40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3259-A9AE-3C4F-9003-C3FF6DFF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40696"/>
            <a:ext cx="11247120" cy="5134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B050"/>
                </a:solidFill>
              </a:rPr>
              <a:t>TCE is welcoming community</a:t>
            </a:r>
            <a:endParaRPr lang="en-US" sz="3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1AD174-009F-594E-BFFF-AE0C7B7D9939}"/>
              </a:ext>
            </a:extLst>
          </p:cNvPr>
          <p:cNvSpPr txBox="1">
            <a:spLocks/>
          </p:cNvSpPr>
          <p:nvPr/>
        </p:nvSpPr>
        <p:spPr>
          <a:xfrm>
            <a:off x="264907" y="2037305"/>
            <a:ext cx="6330872" cy="3077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11480">
              <a:lnSpc>
                <a:spcPct val="120000"/>
              </a:lnSpc>
            </a:pPr>
            <a:r>
              <a:rPr lang="en-US" dirty="0"/>
              <a:t>CNCF slack channel</a:t>
            </a:r>
          </a:p>
          <a:p>
            <a:pPr indent="-411480">
              <a:lnSpc>
                <a:spcPct val="120000"/>
              </a:lnSpc>
            </a:pPr>
            <a:r>
              <a:rPr lang="en-US" dirty="0"/>
              <a:t>Weekly community meetings</a:t>
            </a:r>
          </a:p>
          <a:p>
            <a:pPr indent="-411480">
              <a:lnSpc>
                <a:spcPct val="120000"/>
              </a:lnSpc>
            </a:pPr>
            <a:r>
              <a:rPr lang="en-US" dirty="0"/>
              <a:t>Google Group</a:t>
            </a:r>
          </a:p>
          <a:p>
            <a:pPr indent="-411480">
              <a:lnSpc>
                <a:spcPct val="120000"/>
              </a:lnSpc>
            </a:pPr>
            <a:r>
              <a:rPr lang="en-US" dirty="0"/>
              <a:t>Contributor Covenant Code of Conduct</a:t>
            </a:r>
          </a:p>
          <a:p>
            <a:endParaRPr lang="en-US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2B97A3-C04D-DC46-BA76-82B569E79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106" y="267922"/>
            <a:ext cx="4956589" cy="2691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E16051-4207-8F49-A553-38DC51B94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680" y="1814610"/>
            <a:ext cx="4185440" cy="23748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794D39-A6E1-E44F-A8FA-3A26024A8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100" y="4248993"/>
            <a:ext cx="5562600" cy="20397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588968-500A-4446-AAD2-49B0537FC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606" y="4680658"/>
            <a:ext cx="3806861" cy="206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4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3259-A9AE-3C4F-9003-C3FF6DFF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40705"/>
            <a:ext cx="11247120" cy="5134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B050"/>
                </a:solidFill>
              </a:rPr>
              <a:t>How TCE is used in our workshop</a:t>
            </a:r>
          </a:p>
          <a:p>
            <a:pPr marL="0" indent="0">
              <a:buNone/>
            </a:pPr>
            <a:endParaRPr lang="en-US" sz="3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6042D1-FD0C-014E-BBBB-F5662B179E3F}"/>
              </a:ext>
            </a:extLst>
          </p:cNvPr>
          <p:cNvGrpSpPr/>
          <p:nvPr/>
        </p:nvGrpSpPr>
        <p:grpSpPr>
          <a:xfrm>
            <a:off x="487680" y="1131616"/>
            <a:ext cx="10195112" cy="5566052"/>
            <a:chOff x="487680" y="1131616"/>
            <a:chExt cx="10195112" cy="5566052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7A351170-4D79-A94A-AAF2-29C400258AE7}"/>
                </a:ext>
              </a:extLst>
            </p:cNvPr>
            <p:cNvSpPr txBox="1">
              <a:spLocks/>
            </p:cNvSpPr>
            <p:nvPr/>
          </p:nvSpPr>
          <p:spPr>
            <a:xfrm>
              <a:off x="487680" y="1131616"/>
              <a:ext cx="10195112" cy="13257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sz="3200" dirty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4000" dirty="0"/>
                <a:t>Tanzu CLI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02FAC0D-F00E-5041-A8A2-93BFD8CCC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8756" y="1712624"/>
              <a:ext cx="7037077" cy="4985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043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3259-A9AE-3C4F-9003-C3FF6DFF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40705"/>
            <a:ext cx="11247120" cy="5134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B050"/>
                </a:solidFill>
              </a:rPr>
              <a:t>How TCE is used in our workshop</a:t>
            </a:r>
          </a:p>
          <a:p>
            <a:pPr marL="0" indent="0">
              <a:buNone/>
            </a:pPr>
            <a:endParaRPr lang="en-US" sz="3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6042D1-FD0C-014E-BBBB-F5662B179E3F}"/>
              </a:ext>
            </a:extLst>
          </p:cNvPr>
          <p:cNvGrpSpPr/>
          <p:nvPr/>
        </p:nvGrpSpPr>
        <p:grpSpPr>
          <a:xfrm>
            <a:off x="487680" y="1131616"/>
            <a:ext cx="10195112" cy="5566052"/>
            <a:chOff x="487680" y="1131616"/>
            <a:chExt cx="10195112" cy="5566052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7A351170-4D79-A94A-AAF2-29C400258AE7}"/>
                </a:ext>
              </a:extLst>
            </p:cNvPr>
            <p:cNvSpPr txBox="1">
              <a:spLocks/>
            </p:cNvSpPr>
            <p:nvPr/>
          </p:nvSpPr>
          <p:spPr>
            <a:xfrm>
              <a:off x="487680" y="1131616"/>
              <a:ext cx="10195112" cy="13257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sz="3200" dirty="0"/>
            </a:p>
            <a:p>
              <a:pPr marL="0" indent="0">
                <a:buNone/>
              </a:pPr>
              <a:r>
                <a:rPr lang="en-US" sz="4000" dirty="0"/>
                <a:t>Tanzu CLI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02FAC0D-F00E-5041-A8A2-93BFD8CCC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8760" y="1712624"/>
              <a:ext cx="7037077" cy="498504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69A22D-3781-A647-B855-B1881DAB89A0}"/>
              </a:ext>
            </a:extLst>
          </p:cNvPr>
          <p:cNvGrpSpPr/>
          <p:nvPr/>
        </p:nvGrpSpPr>
        <p:grpSpPr>
          <a:xfrm>
            <a:off x="3460538" y="2131624"/>
            <a:ext cx="8419939" cy="4303017"/>
            <a:chOff x="3460538" y="2131624"/>
            <a:chExt cx="8419939" cy="430301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D11C07B-43C5-9247-A4FE-65BD8B0C9AB6}"/>
                </a:ext>
              </a:extLst>
            </p:cNvPr>
            <p:cNvSpPr/>
            <p:nvPr/>
          </p:nvSpPr>
          <p:spPr>
            <a:xfrm>
              <a:off x="3460538" y="2232966"/>
              <a:ext cx="1154765" cy="314388"/>
            </a:xfrm>
            <a:prstGeom prst="roundRect">
              <a:avLst/>
            </a:prstGeom>
            <a:noFill/>
            <a:ln w="19050">
              <a:solidFill>
                <a:srgbClr val="FE2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22C3ACF-95FC-174D-87DF-81A61EEF0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7081" y="2131624"/>
              <a:ext cx="6523396" cy="4303017"/>
            </a:xfrm>
            <a:prstGeom prst="rect">
              <a:avLst/>
            </a:prstGeom>
            <a:ln w="19050">
              <a:solidFill>
                <a:srgbClr val="FE26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4841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3259-A9AE-3C4F-9003-C3FF6DFF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40705"/>
            <a:ext cx="11247120" cy="5134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B050"/>
                </a:solidFill>
              </a:rPr>
              <a:t>How TCE is used in our workshop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1BA30-8D5B-BA42-AE9D-4A06BD990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19" y="1555364"/>
            <a:ext cx="7807536" cy="500230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A7D7BF6-4C00-4C43-B2D9-FB7EBEA4090A}"/>
              </a:ext>
            </a:extLst>
          </p:cNvPr>
          <p:cNvSpPr/>
          <p:nvPr/>
        </p:nvSpPr>
        <p:spPr>
          <a:xfrm>
            <a:off x="8500781" y="5040405"/>
            <a:ext cx="2088044" cy="674595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F0F6B7-7F79-9D4F-9289-4D1DFC59DE54}"/>
              </a:ext>
            </a:extLst>
          </p:cNvPr>
          <p:cNvSpPr/>
          <p:nvPr/>
        </p:nvSpPr>
        <p:spPr>
          <a:xfrm>
            <a:off x="4599342" y="4444252"/>
            <a:ext cx="1350981" cy="535640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1F249D-7553-6048-9022-E7058D5F014C}"/>
              </a:ext>
            </a:extLst>
          </p:cNvPr>
          <p:cNvSpPr/>
          <p:nvPr/>
        </p:nvSpPr>
        <p:spPr>
          <a:xfrm>
            <a:off x="9527241" y="4457988"/>
            <a:ext cx="1120586" cy="504740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DAFB40-C443-EE47-9880-2B6D573BBF55}"/>
              </a:ext>
            </a:extLst>
          </p:cNvPr>
          <p:cNvSpPr/>
          <p:nvPr/>
        </p:nvSpPr>
        <p:spPr>
          <a:xfrm>
            <a:off x="7927040" y="3570193"/>
            <a:ext cx="1503841" cy="674595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BC9CFC-C99C-124B-908A-D80A7C08E7AA}"/>
              </a:ext>
            </a:extLst>
          </p:cNvPr>
          <p:cNvSpPr/>
          <p:nvPr/>
        </p:nvSpPr>
        <p:spPr>
          <a:xfrm>
            <a:off x="7487769" y="2856759"/>
            <a:ext cx="3080886" cy="674595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FBE0BB-0F6A-5E49-AD50-61E5299F303C}"/>
              </a:ext>
            </a:extLst>
          </p:cNvPr>
          <p:cNvSpPr/>
          <p:nvPr/>
        </p:nvSpPr>
        <p:spPr>
          <a:xfrm>
            <a:off x="5950323" y="2861240"/>
            <a:ext cx="1503841" cy="674595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3771C1-3A69-E940-B3E9-9BF6ED1FBEB0}"/>
              </a:ext>
            </a:extLst>
          </p:cNvPr>
          <p:cNvSpPr/>
          <p:nvPr/>
        </p:nvSpPr>
        <p:spPr>
          <a:xfrm>
            <a:off x="4542879" y="5040405"/>
            <a:ext cx="2172428" cy="1373841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1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191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Tanzu Community Edition - 201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Tanzu Community Edition - 201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Almond</dc:creator>
  <cp:lastModifiedBy>Chris Almond</cp:lastModifiedBy>
  <cp:revision>2</cp:revision>
  <dcterms:created xsi:type="dcterms:W3CDTF">2022-01-19T01:43:07Z</dcterms:created>
  <dcterms:modified xsi:type="dcterms:W3CDTF">2022-01-20T00:18:06Z</dcterms:modified>
</cp:coreProperties>
</file>