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0"/>
  </p:notesMasterIdLst>
  <p:sldIdLst>
    <p:sldId id="281" r:id="rId2"/>
    <p:sldId id="310" r:id="rId3"/>
    <p:sldId id="312" r:id="rId4"/>
    <p:sldId id="285" r:id="rId5"/>
    <p:sldId id="269" r:id="rId6"/>
    <p:sldId id="264" r:id="rId7"/>
    <p:sldId id="261" r:id="rId8"/>
    <p:sldId id="320" r:id="rId9"/>
    <p:sldId id="276" r:id="rId10"/>
    <p:sldId id="263" r:id="rId11"/>
    <p:sldId id="287" r:id="rId12"/>
    <p:sldId id="313" r:id="rId13"/>
    <p:sldId id="268" r:id="rId14"/>
    <p:sldId id="265" r:id="rId15"/>
    <p:sldId id="270" r:id="rId16"/>
    <p:sldId id="274" r:id="rId17"/>
    <p:sldId id="273" r:id="rId18"/>
    <p:sldId id="292" r:id="rId19"/>
    <p:sldId id="330" r:id="rId20"/>
    <p:sldId id="275" r:id="rId21"/>
    <p:sldId id="293" r:id="rId22"/>
    <p:sldId id="295" r:id="rId23"/>
    <p:sldId id="294" r:id="rId24"/>
    <p:sldId id="271" r:id="rId25"/>
    <p:sldId id="278" r:id="rId26"/>
    <p:sldId id="307" r:id="rId27"/>
    <p:sldId id="279" r:id="rId28"/>
    <p:sldId id="286" r:id="rId29"/>
    <p:sldId id="280" r:id="rId30"/>
    <p:sldId id="272" r:id="rId31"/>
    <p:sldId id="288" r:id="rId32"/>
    <p:sldId id="315" r:id="rId33"/>
    <p:sldId id="291" r:id="rId34"/>
    <p:sldId id="321" r:id="rId35"/>
    <p:sldId id="289" r:id="rId36"/>
    <p:sldId id="296" r:id="rId37"/>
    <p:sldId id="290" r:id="rId38"/>
    <p:sldId id="299" r:id="rId39"/>
    <p:sldId id="325" r:id="rId40"/>
    <p:sldId id="301" r:id="rId41"/>
    <p:sldId id="326" r:id="rId42"/>
    <p:sldId id="318" r:id="rId43"/>
    <p:sldId id="328" r:id="rId44"/>
    <p:sldId id="317" r:id="rId45"/>
    <p:sldId id="327" r:id="rId46"/>
    <p:sldId id="319" r:id="rId47"/>
    <p:sldId id="332" r:id="rId48"/>
    <p:sldId id="33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/>
    <p:restoredTop sz="69849"/>
  </p:normalViewPr>
  <p:slideViewPr>
    <p:cSldViewPr snapToGrid="0" snapToObjects="1">
      <p:cViewPr>
        <p:scale>
          <a:sx n="81" d="100"/>
          <a:sy n="81" d="100"/>
        </p:scale>
        <p:origin x="172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8E55E-2E28-534C-B71E-BFD5D26D3BFF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BE1AF-4650-0547-8E72-F8756AFC0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8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NativeModules</a:t>
            </a:r>
            <a:r>
              <a:rPr lang="zh-CN" altLang="en-US" dirty="0" smtClean="0"/>
              <a:t>需要在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iOS</a:t>
            </a:r>
            <a:r>
              <a:rPr lang="zh-CN" altLang="en-US" dirty="0" smtClean="0"/>
              <a:t>上分别开发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2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MessageQueueThreadImpl.java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0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3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8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最耗时的就是</a:t>
            </a:r>
            <a:r>
              <a:rPr lang="en-US" altLang="zh-CN" dirty="0" smtClean="0"/>
              <a:t>createReactContext</a:t>
            </a:r>
            <a:r>
              <a:rPr lang="zh-CN" altLang="en-US" dirty="0" smtClean="0"/>
              <a:t>阶段，它启动时白屏的主要原因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下面将详细介绍</a:t>
            </a:r>
            <a:r>
              <a:rPr lang="en-US" altLang="zh-CN" dirty="0" smtClean="0"/>
              <a:t>createReactContext</a:t>
            </a:r>
            <a:r>
              <a:rPr lang="zh-CN" altLang="en-US" dirty="0" smtClean="0"/>
              <a:t>时都干了些什么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AppRegistry.registerComponent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MyReactNativeApp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() =&gt;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61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installGlobalProxy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对象上定义了一个访问器属性</a:t>
            </a:r>
            <a:r>
              <a:rPr lang="en-US" altLang="zh-CN" dirty="0" err="1" smtClean="0"/>
              <a:t>nativeModuleProxy</a:t>
            </a:r>
            <a:r>
              <a:rPr lang="zh-CN" altLang="en-US" dirty="0" smtClean="0"/>
              <a:t>，当在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侧访问这个属性是，就会触发对应的</a:t>
            </a:r>
            <a:r>
              <a:rPr lang="en-US" altLang="zh-CN" dirty="0" smtClean="0"/>
              <a:t>cb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5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>
                <a:latin typeface="Times New Roman" charset="0"/>
                <a:ea typeface="Times New Roman" charset="0"/>
                <a:cs typeface="Times New Roman" charset="0"/>
              </a:rPr>
              <a:t> global.__fbGenNativeModules</a:t>
            </a:r>
            <a:r>
              <a:rPr lang="zh-CN" altLang="en-US" b="0" dirty="0" smtClean="0">
                <a:latin typeface="Times New Roman" charset="0"/>
                <a:ea typeface="Times New Roman" charset="0"/>
                <a:cs typeface="Times New Roman" charset="0"/>
              </a:rPr>
              <a:t> 全局方法，构建</a:t>
            </a:r>
            <a:r>
              <a:rPr lang="en-US" altLang="zh-CN" b="0" dirty="0" smtClean="0">
                <a:latin typeface="Times New Roman" charset="0"/>
                <a:ea typeface="Times New Roman" charset="0"/>
                <a:cs typeface="Times New Roman" charset="0"/>
              </a:rPr>
              <a:t>NativeModule</a:t>
            </a:r>
          </a:p>
          <a:p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global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.__fbBatchedBridge 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全局对象，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jniCallJSFunction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它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b="0" dirty="0" smtClean="0">
                <a:latin typeface="Times New Roman" charset="0"/>
                <a:ea typeface="Times New Roman" charset="0"/>
                <a:cs typeface="Times New Roman" charset="0"/>
              </a:rPr>
              <a:t>看一下</a:t>
            </a:r>
            <a:r>
              <a:rPr lang="en-US" altLang="zh-CN" b="0" dirty="0" smtClean="0">
                <a:latin typeface="Times New Roman" charset="0"/>
                <a:ea typeface="Times New Roman" charset="0"/>
                <a:cs typeface="Times New Roman" charset="0"/>
              </a:rPr>
              <a:t>C++</a:t>
            </a:r>
            <a:r>
              <a:rPr lang="zh-CN" altLang="en-US" b="0" dirty="0" smtClean="0">
                <a:latin typeface="Times New Roman" charset="0"/>
                <a:ea typeface="Times New Roman" charset="0"/>
                <a:cs typeface="Times New Roman" charset="0"/>
              </a:rPr>
              <a:t>侧使用</a:t>
            </a:r>
            <a:r>
              <a:rPr lang="en-US" b="0" dirty="0" smtClean="0">
                <a:latin typeface="Times New Roman" charset="0"/>
                <a:ea typeface="Times New Roman" charset="0"/>
                <a:cs typeface="Times New Roman" charset="0"/>
              </a:rPr>
              <a:t>global.__fbGenNativeModules</a:t>
            </a:r>
            <a:r>
              <a:rPr lang="zh-CN" altLang="en-US" b="0" dirty="0" smtClean="0">
                <a:latin typeface="Times New Roman" charset="0"/>
                <a:ea typeface="Times New Roman" charset="0"/>
                <a:cs typeface="Times New Roman" charset="0"/>
              </a:rPr>
              <a:t> 的例子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4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侧使用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__fbGenNativeModule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的代码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JavaScriptModuleRegistry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：假设要开发一个音视频处理的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，同时支持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iOS</a:t>
            </a:r>
            <a:r>
              <a:rPr lang="zh-CN" altLang="en-US" dirty="0" smtClean="0"/>
              <a:t>，需支持对视屏进行编解码、格式转换等功能</a:t>
            </a:r>
            <a:endParaRPr 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：现在有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编写的核心功能库</a:t>
            </a:r>
            <a:r>
              <a:rPr lang="en-US" altLang="zh-CN" dirty="0" smtClean="0"/>
              <a:t>FFmpeg</a:t>
            </a:r>
            <a:r>
              <a:rPr lang="zh-CN" altLang="en-US" dirty="0" smtClean="0"/>
              <a:t>，负责具体的编解码、格式转换等操作；以及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各自的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系统</a:t>
            </a:r>
            <a:endParaRPr 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：需要做跨语言函数调用的封装</a:t>
            </a:r>
            <a:endParaRPr 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FFmpeg</a:t>
            </a:r>
            <a:r>
              <a:rPr lang="zh-CN" altLang="en-US" dirty="0" smtClean="0"/>
              <a:t>支持核心功能，却不支持具体场景下的一些特定流程。例如：有多个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格式的视屏，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/>
              </a:rPr>
              <a:t> </a:t>
            </a:r>
            <a:r>
              <a:rPr lang="en-US" altLang="zh-CN" dirty="0" smtClean="0"/>
              <a:t>mp4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/>
              </a:rPr>
              <a:t> </a:t>
            </a:r>
            <a:r>
              <a:rPr lang="en-US" altLang="zh-CN" dirty="0" smtClean="0"/>
              <a:t>rmvb</a:t>
            </a:r>
            <a:r>
              <a:rPr lang="zh-CN" altLang="en-US" dirty="0" smtClean="0"/>
              <a:t>格式，串行、并行控制。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：流程是与语言，平台无关的，可以下移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7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UI</a:t>
            </a:r>
            <a:r>
              <a:rPr lang="zh-CN" altLang="en-US" dirty="0" smtClean="0"/>
              <a:t>布局的特点就是，指定需要使用的组件，指定各个组件之间的关系以及相对位置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布局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，这个过程在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iOS</a:t>
            </a:r>
            <a:r>
              <a:rPr lang="zh-CN" altLang="en-US" dirty="0" smtClean="0"/>
              <a:t>上是一致的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：将这个过程抽象出来，统一管理，然后由中间转化器转化为与平台相关的方法调用。通过代码来控制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：需要有一个统一的组件与布局系统，抹平了平台的差异性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RN</a:t>
            </a:r>
            <a:r>
              <a:rPr lang="zh-CN" altLang="en-US" dirty="0" smtClean="0"/>
              <a:t>就是这个思路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1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都是在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onCreate</a:t>
            </a:r>
            <a:r>
              <a:rPr lang="zh-CN" altLang="en-US" dirty="0" smtClean="0"/>
              <a:t>方法中</a:t>
            </a:r>
            <a:r>
              <a:rPr lang="en-US" altLang="zh-CN" dirty="0" smtClean="0"/>
              <a:t>setContentView</a:t>
            </a:r>
          </a:p>
          <a:p>
            <a:r>
              <a:rPr lang="zh-CN" altLang="en-US" dirty="0" smtClean="0"/>
              <a:t>界面的渲染全部在</a:t>
            </a:r>
            <a:r>
              <a:rPr lang="en-US" altLang="zh-CN" dirty="0" smtClean="0"/>
              <a:t>ReactRootView</a:t>
            </a:r>
            <a:r>
              <a:rPr lang="zh-CN" altLang="en-US" dirty="0" smtClean="0"/>
              <a:t>内部完成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4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NativeModule</a:t>
            </a:r>
            <a:r>
              <a:rPr lang="zh-CN" altLang="en-US" dirty="0" smtClean="0"/>
              <a:t>三要素：</a:t>
            </a:r>
            <a:endParaRPr lang="en-US" altLang="zh-CN" dirty="0" smtClean="0"/>
          </a:p>
          <a:p>
            <a:r>
              <a:rPr lang="en-US" altLang="zh-CN" dirty="0" smtClean="0"/>
              <a:t>module</a:t>
            </a:r>
            <a:r>
              <a:rPr lang="zh-CN" altLang="en-US" dirty="0" smtClean="0"/>
              <a:t>的名字，由</a:t>
            </a:r>
            <a:r>
              <a:rPr lang="en-US" altLang="zh-CN" dirty="0" err="1" smtClean="0"/>
              <a:t>getName</a:t>
            </a:r>
            <a:r>
              <a:rPr lang="zh-CN" altLang="en-US" dirty="0" smtClean="0"/>
              <a:t>方法返回</a:t>
            </a:r>
            <a:endParaRPr lang="en-US" altLang="zh-CN" dirty="0" smtClean="0"/>
          </a:p>
          <a:p>
            <a:r>
              <a:rPr lang="en-US" altLang="zh-CN" dirty="0" smtClean="0"/>
              <a:t>Module</a:t>
            </a:r>
            <a:r>
              <a:rPr lang="zh-CN" altLang="en-US" dirty="0" smtClean="0"/>
              <a:t>暴露出的常量：由</a:t>
            </a:r>
            <a:r>
              <a:rPr lang="en-US" altLang="zh-CN" dirty="0" err="1" smtClean="0"/>
              <a:t>getConstants</a:t>
            </a:r>
            <a:r>
              <a:rPr lang="zh-CN" altLang="en-US" dirty="0" smtClean="0"/>
              <a:t>返回</a:t>
            </a:r>
            <a:endParaRPr lang="en-US" altLang="zh-CN" dirty="0" smtClean="0"/>
          </a:p>
          <a:p>
            <a:r>
              <a:rPr lang="en-US" altLang="zh-CN" dirty="0" smtClean="0"/>
              <a:t>Module</a:t>
            </a:r>
            <a:r>
              <a:rPr lang="zh-CN" altLang="en-US" dirty="0" smtClean="0"/>
              <a:t>暴露给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的方法：由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ReactNative</a:t>
            </a:r>
            <a:r>
              <a:rPr lang="zh-CN" altLang="en-US" dirty="0" smtClean="0"/>
              <a:t>注解修饰的方法</a:t>
            </a:r>
            <a:endParaRPr lang="en-US" altLang="zh-CN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NativeModules</a:t>
            </a:r>
            <a:r>
              <a:rPr lang="zh-CN" altLang="en-US" dirty="0" smtClean="0"/>
              <a:t>需要在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iOS</a:t>
            </a:r>
            <a:r>
              <a:rPr lang="zh-CN" altLang="en-US" dirty="0" smtClean="0"/>
              <a:t>上分别开发</a:t>
            </a:r>
            <a:endParaRPr lang="en-US" dirty="0" smtClean="0"/>
          </a:p>
          <a:p>
            <a:r>
              <a:rPr lang="zh-CN" altLang="en-US" dirty="0" smtClean="0"/>
              <a:t>自己扩展的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组件和</a:t>
            </a:r>
            <a:r>
              <a:rPr lang="en-US" altLang="zh-CN" dirty="0" smtClean="0"/>
              <a:t>fb</a:t>
            </a:r>
            <a:r>
              <a:rPr lang="zh-CN" altLang="en-US" dirty="0" smtClean="0"/>
              <a:t>提供的组件的定义方式一致，无本质差别。</a:t>
            </a:r>
            <a:r>
              <a:rPr lang="en-US" altLang="zh-CN" dirty="0" smtClean="0"/>
              <a:t>RN</a:t>
            </a:r>
            <a:r>
              <a:rPr lang="zh-CN" altLang="en-US" dirty="0" smtClean="0"/>
              <a:t>本身只做了通用组件的封装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08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一个具体的例子，实现</a:t>
            </a:r>
            <a:r>
              <a:rPr lang="en-US" altLang="zh-CN" dirty="0" smtClean="0"/>
              <a:t>toast</a:t>
            </a:r>
            <a:r>
              <a:rPr lang="zh-CN" altLang="en-US" dirty="0" smtClean="0"/>
              <a:t>功能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1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5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8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9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4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3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6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9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6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2137003"/>
            <a:ext cx="10515600" cy="785581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设计与实现</a:t>
            </a:r>
            <a:r>
              <a:rPr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zh-CN" alt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源码分析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6950" y="333496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操涛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美团外卖 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。。</a:t>
            </a:r>
            <a:endParaRPr lang="en-US" altLang="zh-CN" sz="2400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三端代码共享 </a:t>
            </a:r>
            <a:r>
              <a:rPr lang="mr-IN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语言的选择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544792"/>
            <a:ext cx="10515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The holy grail of cross platform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language!</a:t>
            </a:r>
            <a:endParaRPr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三端代码共享 </a:t>
            </a:r>
            <a:r>
              <a:rPr lang="mr-IN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整体架构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97274" y="1458334"/>
            <a:ext cx="8197451" cy="4149082"/>
            <a:chOff x="1997274" y="1443344"/>
            <a:chExt cx="8197451" cy="4149082"/>
          </a:xfrm>
        </p:grpSpPr>
        <p:sp useBgFill="1">
          <p:nvSpPr>
            <p:cNvPr id="4" name="Rounded Rectangle 3"/>
            <p:cNvSpPr/>
            <p:nvPr/>
          </p:nvSpPr>
          <p:spPr>
            <a:xfrm>
              <a:off x="2607158" y="2316412"/>
              <a:ext cx="6977684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Virtual DOM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8" name="Rounded Rectangle 7"/>
            <p:cNvSpPr/>
            <p:nvPr/>
          </p:nvSpPr>
          <p:spPr>
            <a:xfrm>
              <a:off x="2607158" y="1443344"/>
              <a:ext cx="6977684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JavaScript codes &amp; logic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21" name="Rounded Rectangle 20"/>
            <p:cNvSpPr/>
            <p:nvPr/>
          </p:nvSpPr>
          <p:spPr>
            <a:xfrm>
              <a:off x="2607158" y="3634741"/>
              <a:ext cx="4449424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C++ Bridges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22" name="Rounded Rectangle 21"/>
            <p:cNvSpPr/>
            <p:nvPr/>
          </p:nvSpPr>
          <p:spPr>
            <a:xfrm>
              <a:off x="7663678" y="3634741"/>
              <a:ext cx="1921164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DOM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23" name="Rounded Rectangle 22"/>
            <p:cNvSpPr/>
            <p:nvPr/>
          </p:nvSpPr>
          <p:spPr>
            <a:xfrm>
              <a:off x="7663678" y="5129774"/>
              <a:ext cx="1921164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browser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24" name="Rounded Rectangle 23"/>
            <p:cNvSpPr/>
            <p:nvPr/>
          </p:nvSpPr>
          <p:spPr>
            <a:xfrm>
              <a:off x="5135418" y="5129774"/>
              <a:ext cx="1921164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iOS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25" name="Rounded Rectangle 24"/>
            <p:cNvSpPr/>
            <p:nvPr/>
          </p:nvSpPr>
          <p:spPr>
            <a:xfrm>
              <a:off x="2607158" y="5129774"/>
              <a:ext cx="1921164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Android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7" name="Straight Arrow Connector 26"/>
            <p:cNvCxnSpPr>
              <a:stCxn id="8" idx="2"/>
              <a:endCxn id="4" idx="0"/>
            </p:cNvCxnSpPr>
            <p:nvPr/>
          </p:nvCxnSpPr>
          <p:spPr>
            <a:xfrm>
              <a:off x="6096000" y="1905996"/>
              <a:ext cx="0" cy="410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22" idx="0"/>
            </p:cNvCxnSpPr>
            <p:nvPr/>
          </p:nvCxnSpPr>
          <p:spPr>
            <a:xfrm>
              <a:off x="8624260" y="2779064"/>
              <a:ext cx="0" cy="855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1" idx="0"/>
            </p:cNvCxnSpPr>
            <p:nvPr/>
          </p:nvCxnSpPr>
          <p:spPr>
            <a:xfrm>
              <a:off x="4830618" y="2779064"/>
              <a:ext cx="1252" cy="855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25" idx="0"/>
            </p:cNvCxnSpPr>
            <p:nvPr/>
          </p:nvCxnSpPr>
          <p:spPr>
            <a:xfrm>
              <a:off x="3565236" y="4097393"/>
              <a:ext cx="2504" cy="103238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4" idx="0"/>
            </p:cNvCxnSpPr>
            <p:nvPr/>
          </p:nvCxnSpPr>
          <p:spPr>
            <a:xfrm>
              <a:off x="6096000" y="4097393"/>
              <a:ext cx="0" cy="1032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2" idx="2"/>
              <a:endCxn id="23" idx="0"/>
            </p:cNvCxnSpPr>
            <p:nvPr/>
          </p:nvCxnSpPr>
          <p:spPr>
            <a:xfrm>
              <a:off x="8624260" y="4097393"/>
              <a:ext cx="0" cy="1032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997274" y="3241716"/>
              <a:ext cx="8197451" cy="199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97274" y="4603590"/>
              <a:ext cx="8197451" cy="199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如何在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Android/iOS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上支持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？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57745"/>
            <a:ext cx="9892145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有两种主流的方法：</a:t>
            </a:r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96911" y="2088004"/>
            <a:ext cx="9598177" cy="1528430"/>
            <a:chOff x="838200" y="1357745"/>
            <a:chExt cx="9892145" cy="1528430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1357745"/>
              <a:ext cx="9892145" cy="461665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一、利用系统的浏览器组件</a:t>
              </a:r>
              <a:endParaRPr lang="en-US" altLang="zh-CN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16425" y="1962845"/>
              <a:ext cx="9313920" cy="92333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Android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的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WebView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，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iOS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的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UIWebView</a:t>
              </a:r>
            </a:p>
            <a:p>
              <a:pPr marL="285750" indent="-285750">
                <a:buFont typeface="Arial" charset="0"/>
                <a:buChar char="•"/>
              </a:pP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主要应用：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Adobe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PhoneGap,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Apache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Cordova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96911" y="4011020"/>
            <a:ext cx="9598177" cy="1528430"/>
            <a:chOff x="838200" y="1357745"/>
            <a:chExt cx="9892145" cy="1528430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357745"/>
              <a:ext cx="9892145" cy="461665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二、编译并集成一个全功能的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JavaScript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引擎</a:t>
              </a:r>
              <a:endParaRPr lang="en-US" altLang="zh-CN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16425" y="1962845"/>
              <a:ext cx="9313920" cy="92333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主流引擎：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JavaScriptCore,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SpiderMonkey,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V8,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Rhino</a:t>
              </a:r>
            </a:p>
            <a:p>
              <a:pPr marL="285750" indent="-285750">
                <a:buFont typeface="Arial" charset="0"/>
                <a:buChar char="•"/>
              </a:pP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主要应用：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React-Native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4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vs.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Cordova,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PhoneGap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88066"/>
              </p:ext>
            </p:extLst>
          </p:nvPr>
        </p:nvGraphicFramePr>
        <p:xfrm>
          <a:off x="838200" y="1869595"/>
          <a:ext cx="10515600" cy="3515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927"/>
                <a:gridCol w="3786909"/>
                <a:gridCol w="5451764"/>
              </a:tblGrid>
              <a:tr h="550332">
                <a:tc>
                  <a:txBody>
                    <a:bodyPr/>
                    <a:lstStyle/>
                    <a:p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React-Native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Cordova,</a:t>
                      </a:r>
                      <a:r>
                        <a:rPr lang="zh-CN" altLang="en-US" sz="1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PhoneGap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57265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运行环境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JavaScriptCore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，无兼容性问题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运行在系统浏览器上，存在浏览器兼容问题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61883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渲染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Native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渲染，接近原生渲染效果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借助浏览器渲染，渲染速度较慢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886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Native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扩展的实现</a:t>
                      </a:r>
                      <a:endPara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通过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NativeModule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扩展</a:t>
                      </a:r>
                      <a:endParaRPr lang="en-US" altLang="zh-CN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支持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Map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，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Array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等复杂参数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Android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端只支持原生数据类型的参数</a:t>
                      </a:r>
                      <a:endParaRPr lang="en-US" altLang="zh-CN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iOS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无相关公有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API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，需使用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UIWebView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的私有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API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886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通信</a:t>
                      </a:r>
                      <a:endPara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利用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JSC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作为中间适配层桥接</a:t>
                      </a:r>
                      <a:endParaRPr lang="en-US" altLang="zh-CN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JS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端与原生端的双向通信交互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原生侧需通过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callback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从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JS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API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获取返回值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选择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引擎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44212"/>
              </p:ext>
            </p:extLst>
          </p:nvPr>
        </p:nvGraphicFramePr>
        <p:xfrm>
          <a:off x="838200" y="1458573"/>
          <a:ext cx="9303327" cy="2652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6382"/>
                <a:gridCol w="2004291"/>
                <a:gridCol w="3011054"/>
                <a:gridCol w="1496291"/>
                <a:gridCol w="1145309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引擎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兼容性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编写语言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应用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Android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iOS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1662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JavaScriptCore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Interpreter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and</a:t>
                      </a:r>
                      <a:r>
                        <a:rPr lang="en-US" altLang="zh-CN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JIT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Interpreter only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C/C++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Safari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710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SpiderMonkey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Interpreter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and</a:t>
                      </a:r>
                      <a:r>
                        <a:rPr lang="en-US" altLang="zh-CN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JIT</a:t>
                      </a:r>
                      <a:endPara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Interpreter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C/C++</a:t>
                      </a:r>
                      <a:endPara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Firefox</a:t>
                      </a:r>
                      <a:endPara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710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V8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Interpreter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JIT only for jailbroken devices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C/C++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Chrome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525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Rhino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JIT</a:t>
                      </a:r>
                      <a:endPara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Unsupported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Java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J2SE6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4599709"/>
            <a:ext cx="10515600" cy="92333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从兼容性的角度考虑，首先排除了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V8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和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Rhino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使用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JavaScriptCore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作为内置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引擎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实践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14764"/>
            <a:ext cx="82319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与原生开发的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对比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一个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工程的目录结构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在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原生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APP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中集成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如何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开发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NativeModule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与原生开发的对比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4376"/>
            <a:ext cx="4184472" cy="1487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6703"/>
            <a:ext cx="5497457" cy="2117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04" y="3354376"/>
            <a:ext cx="4038996" cy="1419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93" y="4773634"/>
            <a:ext cx="5977707" cy="2046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4959927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9855" y="256996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iOS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一个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工程的目录结构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93900" y="1150706"/>
            <a:ext cx="8492230" cy="5447645"/>
            <a:chOff x="996950" y="1150706"/>
            <a:chExt cx="8492230" cy="5447645"/>
          </a:xfrm>
        </p:grpSpPr>
        <p:sp>
          <p:nvSpPr>
            <p:cNvPr id="4" name="TextBox 3"/>
            <p:cNvSpPr txBox="1"/>
            <p:nvPr/>
          </p:nvSpPr>
          <p:spPr>
            <a:xfrm>
              <a:off x="996950" y="1150706"/>
              <a:ext cx="3481551" cy="5078313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NavigatorTest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App.js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</a:t>
              </a:r>
              <a:r>
                <a:rPr lang="en-US" b="1" dirty="0">
                  <a:latin typeface="Courier New" charset="0"/>
                  <a:ea typeface="Courier New" charset="0"/>
                  <a:cs typeface="Courier New" charset="0"/>
                </a:rPr>
                <a:t>android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│ ├── ... ...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│ └── settings.gradle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app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│ ├── navigation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│ └── navigator.js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app.json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index.js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</a:t>
              </a:r>
              <a:r>
                <a:rPr lang="en-US" b="1" dirty="0">
                  <a:latin typeface="Courier New" charset="0"/>
                  <a:ea typeface="Courier New" charset="0"/>
                  <a:cs typeface="Courier New" charset="0"/>
                </a:rPr>
                <a:t>ios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│ ├── ... ...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│ └── build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node_modules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│ └── ... ...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package-lock.json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package.json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└── yarn.lock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99050" y="1150706"/>
              <a:ext cx="3323369" cy="341632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android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NavigatorTest.iml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app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build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build.gradle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gradle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gradle.properties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gradlew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gradlew.bat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keystores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local.properties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└── settings.gradle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99050" y="4567026"/>
              <a:ext cx="4390130" cy="2031325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ios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NavigatorTest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NavigatorTest-tvOS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NavigatorTest-tvOSTests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NavigatorTest.xcodeproj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NavigatorTestTests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└── build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2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在原生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APP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中集成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436573"/>
            <a:ext cx="10515600" cy="258532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设置好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依赖项和目录结构，将已有工程根目录下的文件全部拷贝到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文件夹下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开发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组件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新建一个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activity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，并将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ReactRootView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设为它的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ontentView</a:t>
            </a: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在工程根目录下通过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npm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start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启动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服务，随后运行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工程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验证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APP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的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部分是否按预期工作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285" y="4760222"/>
            <a:ext cx="9952512" cy="33855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需要在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app/build.gradle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的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defaultConfig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中添加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ndk {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abiFilters “armeabi-v7a”, “x86”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},</a:t>
            </a:r>
            <a:endParaRPr lang="en-US" altLang="zh-CN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272677"/>
            <a:ext cx="10515600" cy="46166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注意：</a:t>
            </a:r>
            <a:endParaRPr lang="en-US" altLang="zh-CN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6285" y="5139118"/>
            <a:ext cx="9952512" cy="33855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Times New Roman" charset="0"/>
                <a:ea typeface="Times New Roman" charset="0"/>
                <a:cs typeface="Times New Roman" charset="0"/>
              </a:rPr>
              <a:t>否则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可能会报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java.lang.UnsatisfiedLinkError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: dlopen failed: "libgnustl_shared.so" is 32-bit instead of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64-bit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错误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如何开发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Module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704320" y="1891684"/>
            <a:ext cx="9004077" cy="4586824"/>
            <a:chOff x="838200" y="1560609"/>
            <a:chExt cx="9004077" cy="4586824"/>
          </a:xfrm>
        </p:grpSpPr>
        <p:sp useBgFill="1">
          <p:nvSpPr>
            <p:cNvPr id="6" name="Rounded Rectangle 5"/>
            <p:cNvSpPr/>
            <p:nvPr/>
          </p:nvSpPr>
          <p:spPr>
            <a:xfrm>
              <a:off x="838200" y="1560609"/>
              <a:ext cx="1542393" cy="492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NativeModules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746481" y="1560609"/>
              <a:ext cx="7095796" cy="4586824"/>
              <a:chOff x="3613584" y="1255176"/>
              <a:chExt cx="7095796" cy="458682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613585" y="1255176"/>
                <a:ext cx="7095795" cy="1723641"/>
                <a:chOff x="3528849" y="2380416"/>
                <a:chExt cx="7095795" cy="1723641"/>
              </a:xfrm>
            </p:grpSpPr>
            <p:sp useBgFill="1">
              <p:nvSpPr>
                <p:cNvPr id="7" name="Rounded Rectangle 6"/>
                <p:cNvSpPr/>
                <p:nvPr/>
              </p:nvSpPr>
              <p:spPr>
                <a:xfrm>
                  <a:off x="3528849" y="2380416"/>
                  <a:ext cx="1542393" cy="49236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ToastModule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5435159" y="2380416"/>
                  <a:ext cx="5189485" cy="1723641"/>
                  <a:chOff x="5324800" y="1560609"/>
                  <a:chExt cx="5189485" cy="1723641"/>
                </a:xfrm>
              </p:grpSpPr>
              <p:sp useBgFill="1">
                <p:nvSpPr>
                  <p:cNvPr id="8" name="Rounded Rectangle 7"/>
                  <p:cNvSpPr/>
                  <p:nvPr/>
                </p:nvSpPr>
                <p:spPr>
                  <a:xfrm>
                    <a:off x="5324803" y="1560609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CONST_1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9" name="Rounded Rectangle 8"/>
                  <p:cNvSpPr/>
                  <p:nvPr/>
                </p:nvSpPr>
                <p:spPr>
                  <a:xfrm>
                    <a:off x="5324800" y="2166717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Function_1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12" name="Rounded Rectangle 11"/>
                  <p:cNvSpPr/>
                  <p:nvPr/>
                </p:nvSpPr>
                <p:spPr>
                  <a:xfrm>
                    <a:off x="7148346" y="2166717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Func_param1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13" name="Rounded Rectangle 12"/>
                  <p:cNvSpPr/>
                  <p:nvPr/>
                </p:nvSpPr>
                <p:spPr>
                  <a:xfrm>
                    <a:off x="8971892" y="2166717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mr-IN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…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mr-IN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…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14" name="Rounded Rectangle 13"/>
                  <p:cNvSpPr/>
                  <p:nvPr/>
                </p:nvSpPr>
                <p:spPr>
                  <a:xfrm>
                    <a:off x="5324800" y="2791888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mr-IN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…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mr-IN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…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</p:grpSp>
          <p:grpSp>
            <p:nvGrpSpPr>
              <p:cNvPr id="31" name="Group 30"/>
              <p:cNvGrpSpPr/>
              <p:nvPr/>
            </p:nvGrpSpPr>
            <p:grpSpPr>
              <a:xfrm>
                <a:off x="3613585" y="3316578"/>
                <a:ext cx="7095795" cy="1723641"/>
                <a:chOff x="3528849" y="2380416"/>
                <a:chExt cx="7095795" cy="1723641"/>
              </a:xfrm>
            </p:grpSpPr>
            <p:sp useBgFill="1">
              <p:nvSpPr>
                <p:cNvPr id="32" name="Rounded Rectangle 31"/>
                <p:cNvSpPr/>
                <p:nvPr/>
              </p:nvSpPr>
              <p:spPr>
                <a:xfrm>
                  <a:off x="3528849" y="2380416"/>
                  <a:ext cx="1542393" cy="49236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Module 2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5435159" y="2380416"/>
                  <a:ext cx="5189485" cy="1723641"/>
                  <a:chOff x="5324800" y="1560609"/>
                  <a:chExt cx="5189485" cy="1723641"/>
                </a:xfrm>
              </p:grpSpPr>
              <p:sp useBgFill="1">
                <p:nvSpPr>
                  <p:cNvPr id="34" name="Rounded Rectangle 33"/>
                  <p:cNvSpPr/>
                  <p:nvPr/>
                </p:nvSpPr>
                <p:spPr>
                  <a:xfrm>
                    <a:off x="5324803" y="1560609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CONST_1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35" name="Rounded Rectangle 34"/>
                  <p:cNvSpPr/>
                  <p:nvPr/>
                </p:nvSpPr>
                <p:spPr>
                  <a:xfrm>
                    <a:off x="5324800" y="2166717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Function_1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36" name="Rounded Rectangle 35"/>
                  <p:cNvSpPr/>
                  <p:nvPr/>
                </p:nvSpPr>
                <p:spPr>
                  <a:xfrm>
                    <a:off x="7148346" y="2166717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Func_param1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37" name="Rounded Rectangle 36"/>
                  <p:cNvSpPr/>
                  <p:nvPr/>
                </p:nvSpPr>
                <p:spPr>
                  <a:xfrm>
                    <a:off x="8971892" y="2166717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mr-IN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…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mr-IN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…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38" name="Rounded Rectangle 37"/>
                  <p:cNvSpPr/>
                  <p:nvPr/>
                </p:nvSpPr>
                <p:spPr>
                  <a:xfrm>
                    <a:off x="5324800" y="2791888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mr-IN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…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mr-IN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…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</p:grpSp>
          <p:sp useBgFill="1">
            <p:nvSpPr>
              <p:cNvPr id="40" name="Rounded Rectangle 39"/>
              <p:cNvSpPr/>
              <p:nvPr/>
            </p:nvSpPr>
            <p:spPr>
              <a:xfrm>
                <a:off x="3613584" y="5349638"/>
                <a:ext cx="1542393" cy="4923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r-IN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…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mr-IN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…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838200" y="1278906"/>
            <a:ext cx="10515600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342900" lvl="0" indent="-342900" fontAlgn="base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NativeModule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为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提供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扩展，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中与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有关的组件均是通过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NativeModule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来定义的：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18759" y="1919194"/>
            <a:ext cx="7803030" cy="2677656"/>
            <a:chOff x="3062193" y="1775758"/>
            <a:chExt cx="7803030" cy="267765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193" y="1775758"/>
              <a:ext cx="1971489" cy="1971489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7" name="TextBox 6"/>
            <p:cNvSpPr txBox="1"/>
            <p:nvPr/>
          </p:nvSpPr>
          <p:spPr>
            <a:xfrm>
              <a:off x="5410200" y="1775758"/>
              <a:ext cx="545502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操涛</a:t>
              </a:r>
              <a:endParaRPr lang="en-US" altLang="zh-CN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前端工程师 美团点评 外卖</a:t>
              </a:r>
              <a:endParaRPr lang="en-US" altLang="zh-CN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endParaRPr 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r>
                <a: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年</a:t>
              </a:r>
              <a:r>
                <a: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React/React-Native</a:t>
              </a: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开发经验</a:t>
              </a:r>
              <a:endParaRPr lang="en-US" altLang="zh-CN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r>
                <a: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年</a:t>
              </a:r>
              <a:r>
                <a: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Android/NDK</a:t>
              </a: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开发经验</a:t>
              </a:r>
              <a:endParaRPr lang="en-US" altLang="zh-CN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混迹</a:t>
              </a:r>
              <a:r>
                <a: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Java</a:t>
              </a: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圈多年</a:t>
              </a:r>
              <a:endParaRPr 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如何开发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Module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38200" y="1150706"/>
            <a:ext cx="10515600" cy="4836329"/>
            <a:chOff x="838200" y="1150706"/>
            <a:chExt cx="10515600" cy="4836329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1150706"/>
              <a:ext cx="1051560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1.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定义一个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module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520038"/>
              <a:ext cx="6500751" cy="4466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5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如何开发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Module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38200" y="1104708"/>
            <a:ext cx="10515600" cy="4373066"/>
            <a:chOff x="838200" y="1104708"/>
            <a:chExt cx="10515600" cy="4373066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1104708"/>
              <a:ext cx="1051560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.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创建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ReactPackage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并注册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module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474040"/>
              <a:ext cx="10058400" cy="4003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0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如何开发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Module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38200" y="1150706"/>
            <a:ext cx="10515600" cy="4943913"/>
            <a:chOff x="838200" y="1150706"/>
            <a:chExt cx="10515600" cy="4943913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1150706"/>
              <a:ext cx="1051560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.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注册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Package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520038"/>
              <a:ext cx="7170965" cy="457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0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如何开发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Module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55073" y="1150706"/>
            <a:ext cx="10609448" cy="4427239"/>
            <a:chOff x="755073" y="1150706"/>
            <a:chExt cx="10609448" cy="4427239"/>
          </a:xfrm>
        </p:grpSpPr>
        <p:sp>
          <p:nvSpPr>
            <p:cNvPr id="6" name="TextBox 5"/>
            <p:cNvSpPr txBox="1"/>
            <p:nvPr/>
          </p:nvSpPr>
          <p:spPr>
            <a:xfrm>
              <a:off x="848921" y="1150706"/>
              <a:ext cx="1051560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.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在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JS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侧使用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Native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Module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073" y="1419543"/>
              <a:ext cx="8685810" cy="415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3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整体架构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41972"/>
            <a:ext cx="82319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的整体架构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中的线程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(Android)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性能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UI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的异步更新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APK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的结构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整体架构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93124" y="2915028"/>
            <a:ext cx="6921549" cy="2793319"/>
            <a:chOff x="2751297" y="1645358"/>
            <a:chExt cx="6921549" cy="2793319"/>
          </a:xfrm>
        </p:grpSpPr>
        <p:sp useBgFill="1">
          <p:nvSpPr>
            <p:cNvPr id="4" name="Oval 3"/>
            <p:cNvSpPr/>
            <p:nvPr/>
          </p:nvSpPr>
          <p:spPr>
            <a:xfrm>
              <a:off x="7652741" y="1645358"/>
              <a:ext cx="1728000" cy="172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The Native Realm</a:t>
              </a:r>
            </a:p>
          </p:txBody>
        </p:sp>
        <p:sp useBgFill="1">
          <p:nvSpPr>
            <p:cNvPr id="5" name="Oval 4"/>
            <p:cNvSpPr/>
            <p:nvPr/>
          </p:nvSpPr>
          <p:spPr>
            <a:xfrm>
              <a:off x="2751297" y="1645358"/>
              <a:ext cx="1728000" cy="172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The JavaScript Realm</a:t>
              </a:r>
            </a:p>
          </p:txBody>
        </p:sp>
        <p:sp useBgFill="1">
          <p:nvSpPr>
            <p:cNvPr id="6" name="Left-Right Arrow 5"/>
            <p:cNvSpPr/>
            <p:nvPr/>
          </p:nvSpPr>
          <p:spPr>
            <a:xfrm>
              <a:off x="4577331" y="2031267"/>
              <a:ext cx="2977376" cy="95618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The Bridge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51297" y="3515347"/>
              <a:ext cx="21210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JavaScript</a:t>
              </a:r>
            </a:p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JavaScriptCore(VM)</a:t>
              </a:r>
            </a:p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Single Thread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52741" y="3515347"/>
              <a:ext cx="20201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ObjC + Swift / Java</a:t>
              </a:r>
            </a:p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Main UI Thread</a:t>
              </a:r>
            </a:p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Other BG Thread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8200" y="1490533"/>
            <a:ext cx="9892145" cy="147732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部分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业务逻辑，指定需要渲染的组件与组件的布局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部分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提供宿主环境，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UI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渲染，交互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Bridge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：通信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8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中的线程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(Android)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788303" y="1450820"/>
            <a:ext cx="8615394" cy="4899180"/>
            <a:chOff x="1788303" y="1450820"/>
            <a:chExt cx="8615394" cy="4899180"/>
          </a:xfrm>
        </p:grpSpPr>
        <p:grpSp>
          <p:nvGrpSpPr>
            <p:cNvPr id="43" name="Group 42"/>
            <p:cNvGrpSpPr/>
            <p:nvPr/>
          </p:nvGrpSpPr>
          <p:grpSpPr>
            <a:xfrm>
              <a:off x="1788303" y="1450820"/>
              <a:ext cx="8615394" cy="4899180"/>
              <a:chOff x="1951118" y="1488472"/>
              <a:chExt cx="8615394" cy="489918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956599" y="1822672"/>
                <a:ext cx="1614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JavaScript Side</a:t>
                </a:r>
              </a:p>
            </p:txBody>
          </p:sp>
          <p:sp useBgFill="1">
            <p:nvSpPr>
              <p:cNvPr id="20" name="Oval 19"/>
              <p:cNvSpPr/>
              <p:nvPr/>
            </p:nvSpPr>
            <p:spPr>
              <a:xfrm>
                <a:off x="1951118" y="2918025"/>
                <a:ext cx="1728000" cy="172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qt_js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6597184" y="1488472"/>
                <a:ext cx="3969328" cy="4899180"/>
                <a:chOff x="5784273" y="2378088"/>
                <a:chExt cx="3969328" cy="3858612"/>
              </a:xfrm>
            </p:grpSpPr>
            <p:sp useBgFill="1">
              <p:nvSpPr>
                <p:cNvPr id="13" name="Oval 12"/>
                <p:cNvSpPr/>
                <p:nvPr/>
              </p:nvSpPr>
              <p:spPr>
                <a:xfrm>
                  <a:off x="6527366" y="4966397"/>
                  <a:ext cx="1440000" cy="1134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14" name="Oval 13"/>
                <p:cNvSpPr/>
                <p:nvPr/>
              </p:nvSpPr>
              <p:spPr>
                <a:xfrm>
                  <a:off x="6499436" y="2588122"/>
                  <a:ext cx="1440000" cy="1134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m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an_ui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784273" y="2378088"/>
                  <a:ext cx="3969328" cy="3858612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 useBgFill="1">
            <p:nvSpPr>
              <p:cNvPr id="30" name="Up-Down Arrow 29"/>
              <p:cNvSpPr/>
              <p:nvPr/>
            </p:nvSpPr>
            <p:spPr>
              <a:xfrm>
                <a:off x="7915347" y="3223023"/>
                <a:ext cx="234000" cy="1551758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238517" y="3872337"/>
                <a:ext cx="1858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Handler.postXXX</a:t>
                </a:r>
              </a:p>
            </p:txBody>
          </p:sp>
          <p:sp useBgFill="1">
            <p:nvSpPr>
              <p:cNvPr id="37" name="Left Arrow 36"/>
              <p:cNvSpPr/>
              <p:nvPr/>
            </p:nvSpPr>
            <p:spPr>
              <a:xfrm rot="20490260" flipV="1">
                <a:off x="3678351" y="3092084"/>
                <a:ext cx="2919600" cy="234000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8" name="Right Arrow 37"/>
              <p:cNvSpPr/>
              <p:nvPr/>
            </p:nvSpPr>
            <p:spPr>
              <a:xfrm rot="1269515">
                <a:off x="3604429" y="4564281"/>
                <a:ext cx="3797893" cy="21079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00932" y="1816875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Android Side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62065" y="2364051"/>
                <a:ext cx="1851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jniCallJSFunction</a:t>
                </a:r>
              </a:p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jniCallJSCallback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948092" y="4774781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NativeModule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80920" y="5195669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mqt_native</a:t>
              </a:r>
            </a:p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_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modules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性能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81278" y="1618944"/>
            <a:ext cx="6629444" cy="1728000"/>
            <a:chOff x="2781278" y="2065083"/>
            <a:chExt cx="6629444" cy="1728000"/>
          </a:xfrm>
        </p:grpSpPr>
        <p:sp useBgFill="1">
          <p:nvSpPr>
            <p:cNvPr id="4" name="Oval 3"/>
            <p:cNvSpPr/>
            <p:nvPr/>
          </p:nvSpPr>
          <p:spPr>
            <a:xfrm>
              <a:off x="7682722" y="2065083"/>
              <a:ext cx="1728000" cy="172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The Native Realm</a:t>
              </a:r>
            </a:p>
          </p:txBody>
        </p:sp>
        <p:sp useBgFill="1">
          <p:nvSpPr>
            <p:cNvPr id="5" name="Oval 4"/>
            <p:cNvSpPr/>
            <p:nvPr/>
          </p:nvSpPr>
          <p:spPr>
            <a:xfrm>
              <a:off x="2781278" y="2065083"/>
              <a:ext cx="1728000" cy="172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The JavaScript Realm</a:t>
              </a:r>
            </a:p>
          </p:txBody>
        </p:sp>
        <p:sp useBgFill="1">
          <p:nvSpPr>
            <p:cNvPr id="6" name="Left-Right Arrow 5"/>
            <p:cNvSpPr/>
            <p:nvPr/>
          </p:nvSpPr>
          <p:spPr>
            <a:xfrm>
              <a:off x="4607312" y="2450992"/>
              <a:ext cx="2977376" cy="95618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The Bridge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298759" y="3361751"/>
            <a:ext cx="495925" cy="58477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✔</a:t>
            </a:r>
            <a:endParaRPr lang="en-US" sz="32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8037" y="3361751"/>
            <a:ext cx="495925" cy="58477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✘</a:t>
            </a:r>
            <a:endParaRPr lang="en-US" sz="32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7315" y="3361751"/>
            <a:ext cx="495925" cy="58477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✔</a:t>
            </a:r>
            <a:endParaRPr lang="en-US" sz="32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201091"/>
            <a:ext cx="10515600" cy="175432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在不同域中定义的变量不能相互访问，所有的通信都需要通过桥来完成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域与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域本身的执行速度都非常快，性能的瓶颈通常出现在两个域间的数据转移上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为了构建一个高性能的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APP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，我们必须将桥上传递的数据量保持在最低限度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UI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的异步更新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231635"/>
            <a:ext cx="10515600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一个很明显的性能缺陷：跨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与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域进行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UI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的同步更新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52171" y="1780285"/>
            <a:ext cx="3975264" cy="3449644"/>
            <a:chOff x="996950" y="1817347"/>
            <a:chExt cx="3975264" cy="3449644"/>
          </a:xfrm>
        </p:grpSpPr>
        <p:grpSp>
          <p:nvGrpSpPr>
            <p:cNvPr id="21" name="Group 20"/>
            <p:cNvGrpSpPr/>
            <p:nvPr/>
          </p:nvGrpSpPr>
          <p:grpSpPr>
            <a:xfrm>
              <a:off x="996950" y="1817347"/>
              <a:ext cx="3975264" cy="2954741"/>
              <a:chOff x="3021280" y="1742696"/>
              <a:chExt cx="3975264" cy="2954741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991943" y="1784680"/>
                <a:ext cx="35626" cy="291275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479693" y="1742696"/>
                <a:ext cx="1079089" cy="369332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JS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Realm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46593" y="1742696"/>
                <a:ext cx="1495301" cy="369332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Realm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12" name="Rounded Rectangle 11"/>
              <p:cNvSpPr/>
              <p:nvPr/>
            </p:nvSpPr>
            <p:spPr>
              <a:xfrm>
                <a:off x="3200107" y="2422265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Button.setColor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13" name="Rounded Rectangle 12"/>
              <p:cNvSpPr/>
              <p:nvPr/>
            </p:nvSpPr>
            <p:spPr>
              <a:xfrm>
                <a:off x="3200107" y="3336074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Text.setValue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14" name="Rounded Rectangle 13"/>
              <p:cNvSpPr/>
              <p:nvPr/>
            </p:nvSpPr>
            <p:spPr>
              <a:xfrm>
                <a:off x="5169083" y="2814760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Update Btn’s Col 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15" name="Rounded Rectangle 14"/>
              <p:cNvSpPr/>
              <p:nvPr/>
            </p:nvSpPr>
            <p:spPr>
              <a:xfrm>
                <a:off x="5169083" y="3728569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Update TextView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16" name="Rounded Rectangle 15"/>
              <p:cNvSpPr/>
              <p:nvPr/>
            </p:nvSpPr>
            <p:spPr>
              <a:xfrm>
                <a:off x="3200107" y="4135893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Button.getColor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3021280" y="1784680"/>
                <a:ext cx="35626" cy="291275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960918" y="1750876"/>
                <a:ext cx="35626" cy="291275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2244309" y="4897659"/>
              <a:ext cx="1482234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smtClean="0">
                  <a:latin typeface="Times New Roman" charset="0"/>
                  <a:ea typeface="Times New Roman" charset="0"/>
                  <a:cs typeface="Times New Roman" charset="0"/>
                </a:rPr>
                <a:t>UI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同步更新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60784" y="1703455"/>
            <a:ext cx="3975264" cy="3484914"/>
            <a:chOff x="5482886" y="1782077"/>
            <a:chExt cx="3975264" cy="3484914"/>
          </a:xfrm>
        </p:grpSpPr>
        <p:grpSp>
          <p:nvGrpSpPr>
            <p:cNvPr id="22" name="Group 21"/>
            <p:cNvGrpSpPr/>
            <p:nvPr/>
          </p:nvGrpSpPr>
          <p:grpSpPr>
            <a:xfrm>
              <a:off x="5482886" y="1782077"/>
              <a:ext cx="3975264" cy="2954741"/>
              <a:chOff x="3021280" y="1742696"/>
              <a:chExt cx="3975264" cy="295474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4991943" y="1784680"/>
                <a:ext cx="35626" cy="291275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479693" y="1742696"/>
                <a:ext cx="1079089" cy="369332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JS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Realm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46593" y="1742696"/>
                <a:ext cx="1495301" cy="369332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Realm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6" name="Rounded Rectangle 25"/>
              <p:cNvSpPr/>
              <p:nvPr/>
            </p:nvSpPr>
            <p:spPr>
              <a:xfrm>
                <a:off x="3204451" y="2358407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Button.setColor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7" name="Rounded Rectangle 26"/>
              <p:cNvSpPr/>
              <p:nvPr/>
            </p:nvSpPr>
            <p:spPr>
              <a:xfrm>
                <a:off x="3204451" y="2812775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Text.setValue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8" name="Rounded Rectangle 27"/>
              <p:cNvSpPr/>
              <p:nvPr/>
            </p:nvSpPr>
            <p:spPr>
              <a:xfrm>
                <a:off x="5163110" y="3294279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Update Btn’s Col 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9" name="Rounded Rectangle 28"/>
              <p:cNvSpPr/>
              <p:nvPr/>
            </p:nvSpPr>
            <p:spPr>
              <a:xfrm>
                <a:off x="5175055" y="3732423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Update TextView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30" name="Rounded Rectangle 29"/>
              <p:cNvSpPr/>
              <p:nvPr/>
            </p:nvSpPr>
            <p:spPr>
              <a:xfrm>
                <a:off x="3206080" y="3300130"/>
                <a:ext cx="1650322" cy="392495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Button.getColor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3021280" y="1784680"/>
                <a:ext cx="35626" cy="291275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960918" y="1750876"/>
                <a:ext cx="35626" cy="291275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6792803" y="4897659"/>
              <a:ext cx="1357117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smtClean="0">
                  <a:latin typeface="Times New Roman" charset="0"/>
                  <a:ea typeface="Times New Roman" charset="0"/>
                  <a:cs typeface="Times New Roman" charset="0"/>
                </a:rPr>
                <a:t>UI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异步更新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200" y="5497543"/>
            <a:ext cx="10515600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React.js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web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上解决了一个类似的问题：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virtual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DOM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with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smart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diff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algorithm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2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APK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结构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150706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基于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0.53.3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打出的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APK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结构如下：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7475" y="1680787"/>
            <a:ext cx="93570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waimai_mfe_bee.apk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├── AndroidManifest.xml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├── ... ...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├── assets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├── ... ...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├── </a:t>
            </a:r>
            <a:r>
              <a:rPr lang="pl-PL" sz="1200" b="1" dirty="0">
                <a:latin typeface="Courier New" charset="0"/>
                <a:ea typeface="Courier New" charset="0"/>
                <a:cs typeface="Courier New" charset="0"/>
              </a:rPr>
              <a:t>index.android.bundle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├── index.android.bundle.meta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└── ... ...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├── ... ...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├── lib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├── armeabi-v7a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libfb.so                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ReactAndroid/src/main/jni/first-party/fb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libfolly_json.so        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ReactAndroid/src/main/jni/third-party/folly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libglog.so              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ReactAndroid/src/main/jni/third-party/glog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libglog_init.so         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ReactAndroid/src/main/jni/first-party/fbgloginit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libgnustl_shared.so     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N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libicu_common.so        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N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libimagepipeline.so     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N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</a:t>
            </a:r>
            <a:r>
              <a:rPr lang="pl-PL" sz="1200" b="1" dirty="0">
                <a:latin typeface="Courier New" charset="0"/>
                <a:ea typeface="Courier New" charset="0"/>
                <a:cs typeface="Courier New" charset="0"/>
              </a:rPr>
              <a:t>libjsc.so</a:t>
            </a:r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             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ReactAndroid/src/main/jni/third-party/jsc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libprivatedata.so       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ReactCommon/privatedata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</a:t>
            </a:r>
            <a:r>
              <a:rPr lang="pl-PL" sz="1200" b="1" dirty="0">
                <a:latin typeface="Courier New" charset="0"/>
                <a:ea typeface="Courier New" charset="0"/>
                <a:cs typeface="Courier New" charset="0"/>
              </a:rPr>
              <a:t>libreactnativejni.so        </a:t>
            </a:r>
            <a:r>
              <a:rPr lang="pl-PL" sz="1200" b="1" dirty="0" smtClean="0">
                <a:latin typeface="Courier New" charset="0"/>
                <a:ea typeface="Courier New" charset="0"/>
                <a:cs typeface="Courier New" charset="0"/>
              </a:rPr>
              <a:t>	ReactAndroid/src/main/jni/react/jni </a:t>
            </a:r>
            <a:endParaRPr lang="pl-PL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libsnare_1.0.so         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N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libucrop.so             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N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└── libyoga.so              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ReactAndroid/src/main/jni/first-party/yogajni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└── x86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    └── ... ...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└── ... 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007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38200" y="3865686"/>
            <a:ext cx="10515600" cy="1976314"/>
            <a:chOff x="838200" y="3680267"/>
            <a:chExt cx="10515600" cy="1976314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838200" y="3680267"/>
              <a:ext cx="10515600" cy="7855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3200" dirty="0" smtClean="0">
                  <a:latin typeface="Times New Roman" charset="0"/>
                  <a:ea typeface="Times New Roman" charset="0"/>
                  <a:cs typeface="Times New Roman" charset="0"/>
                </a:rPr>
                <a:t>听完分享你将会：</a:t>
              </a:r>
              <a:endParaRPr lang="en-US" sz="3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0918" y="4456252"/>
              <a:ext cx="10062882" cy="120032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charset="0"/>
                <a:buChar char="•"/>
              </a:pP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掌握</a:t>
              </a:r>
              <a:r>
                <a: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RN</a:t>
              </a: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的一些核心概念</a:t>
              </a:r>
              <a:endParaRPr lang="en-US" altLang="zh-CN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342900" lvl="1" indent="-342900">
                <a:buFont typeface="Arial" charset="0"/>
                <a:buChar char="•"/>
              </a:pPr>
              <a:endParaRPr lang="en-US" altLang="zh-CN" sz="24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342900" lvl="1" indent="-342900">
                <a:buFont typeface="Arial" charset="0"/>
                <a:buChar char="•"/>
              </a:pP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加深对</a:t>
              </a:r>
              <a:r>
                <a: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RN</a:t>
              </a: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工作流程的理解</a:t>
              </a:r>
              <a:endParaRPr lang="en-US" altLang="zh-CN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8200" y="577297"/>
            <a:ext cx="10515600" cy="2714977"/>
            <a:chOff x="838200" y="3680267"/>
            <a:chExt cx="10515600" cy="2714977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838200" y="3680267"/>
              <a:ext cx="10515600" cy="7855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3200" dirty="0">
                  <a:latin typeface="Times New Roman" charset="0"/>
                  <a:ea typeface="Times New Roman" charset="0"/>
                  <a:cs typeface="Times New Roman" charset="0"/>
                </a:rPr>
                <a:t>分享的目的：</a:t>
              </a:r>
              <a:endParaRPr lang="en-US" sz="3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0918" y="4456252"/>
              <a:ext cx="10062882" cy="193899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285750" lvl="1" indent="-285750">
                <a:buFont typeface="Arial" charset="0"/>
                <a:buChar char="•"/>
              </a:pP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从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native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的视角向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FE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的同学介绍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RN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native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侧一些概念与流程</a:t>
              </a:r>
              <a:endParaRPr lang="en-US" altLang="zh-CN" sz="24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endParaRPr lang="en-US" altLang="zh-CN" sz="24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向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native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的同学介绍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RN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到底干了些什么，以及与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native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开发的对比</a:t>
              </a:r>
              <a:endParaRPr lang="en-US" altLang="zh-CN" sz="24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系统地介绍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React-Native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的工作流程以及核心概念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2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端源码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256145"/>
            <a:ext cx="8231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端的初始化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流程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JSBundle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的加载过程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NativeModule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的初始化过程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三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端通信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端初始化流程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61470" y="1150706"/>
            <a:ext cx="11469059" cy="4825149"/>
            <a:chOff x="361470" y="1083779"/>
            <a:chExt cx="11469059" cy="4825149"/>
          </a:xfrm>
        </p:grpSpPr>
        <p:grpSp>
          <p:nvGrpSpPr>
            <p:cNvPr id="17" name="Group 16"/>
            <p:cNvGrpSpPr/>
            <p:nvPr/>
          </p:nvGrpSpPr>
          <p:grpSpPr>
            <a:xfrm>
              <a:off x="361470" y="1083779"/>
              <a:ext cx="11469059" cy="4825149"/>
              <a:chOff x="460049" y="1091104"/>
              <a:chExt cx="11469059" cy="4825149"/>
            </a:xfrm>
          </p:grpSpPr>
          <p:sp useBgFill="1">
            <p:nvSpPr>
              <p:cNvPr id="49" name="Rounded Rectangle 48"/>
              <p:cNvSpPr/>
              <p:nvPr/>
            </p:nvSpPr>
            <p:spPr>
              <a:xfrm>
                <a:off x="2220118" y="1150706"/>
                <a:ext cx="3283455" cy="4923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HostingActivity.onCreate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52" name="Rounded Rectangle 51"/>
              <p:cNvSpPr/>
              <p:nvPr/>
            </p:nvSpPr>
            <p:spPr>
              <a:xfrm>
                <a:off x="460049" y="3029355"/>
                <a:ext cx="3067701" cy="4923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createReactContextInBackground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53" name="Rounded Rectangle 52"/>
              <p:cNvSpPr/>
              <p:nvPr/>
            </p:nvSpPr>
            <p:spPr>
              <a:xfrm>
                <a:off x="8547277" y="1091104"/>
                <a:ext cx="2901208" cy="4923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UIManager.addRootView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54" name="Rounded Rectangle 53"/>
              <p:cNvSpPr/>
              <p:nvPr/>
            </p:nvSpPr>
            <p:spPr>
              <a:xfrm>
                <a:off x="2220119" y="1887248"/>
                <a:ext cx="3283455" cy="4923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ReactRootView.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startReactApplication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55" name="Rounded Rectangle 54"/>
              <p:cNvSpPr/>
              <p:nvPr/>
            </p:nvSpPr>
            <p:spPr>
              <a:xfrm>
                <a:off x="4084311" y="3439928"/>
                <a:ext cx="3067701" cy="4923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attachToReactInstanceManager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56" name="Rounded Rectangle 55"/>
              <p:cNvSpPr/>
              <p:nvPr/>
            </p:nvSpPr>
            <p:spPr>
              <a:xfrm>
                <a:off x="460049" y="3824830"/>
                <a:ext cx="3067701" cy="4923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ReactInstanceManager.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setupReactContext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58" name="Diamond 57"/>
              <p:cNvSpPr/>
              <p:nvPr/>
            </p:nvSpPr>
            <p:spPr>
              <a:xfrm>
                <a:off x="2364200" y="4805854"/>
                <a:ext cx="2924361" cy="918173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ReactContext exist?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59" name="Rounded Rectangle 58"/>
              <p:cNvSpPr/>
              <p:nvPr/>
            </p:nvSpPr>
            <p:spPr>
              <a:xfrm>
                <a:off x="8547277" y="1914543"/>
                <a:ext cx="2901208" cy="4923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ReactRootView.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invokeJSEntryPoint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60" name="Rounded Rectangle 59"/>
              <p:cNvSpPr/>
              <p:nvPr/>
            </p:nvSpPr>
            <p:spPr>
              <a:xfrm>
                <a:off x="8547277" y="2737983"/>
                <a:ext cx="2901208" cy="4923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AppRegistry.runApplication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61" name="Rounded Rectangle 60"/>
              <p:cNvSpPr/>
              <p:nvPr/>
            </p:nvSpPr>
            <p:spPr>
              <a:xfrm>
                <a:off x="8547274" y="4982906"/>
                <a:ext cx="2901208" cy="4923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Executing JS Entry File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3826380" y="2400450"/>
                <a:ext cx="1" cy="298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1993900" y="2699279"/>
                <a:ext cx="362426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55" idx="0"/>
              </p:cNvCxnSpPr>
              <p:nvPr/>
            </p:nvCxnSpPr>
            <p:spPr>
              <a:xfrm>
                <a:off x="5618162" y="2699280"/>
                <a:ext cx="0" cy="740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1993900" y="2699280"/>
                <a:ext cx="0" cy="330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1743049" y="5264940"/>
                <a:ext cx="6211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3826379" y="4518605"/>
                <a:ext cx="0" cy="2872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993900" y="4319568"/>
                <a:ext cx="0" cy="201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55" idx="2"/>
              </p:cNvCxnSpPr>
              <p:nvPr/>
            </p:nvCxnSpPr>
            <p:spPr>
              <a:xfrm>
                <a:off x="5618162" y="3932290"/>
                <a:ext cx="2218" cy="5886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993900" y="4518604"/>
                <a:ext cx="362426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921489" y="4940183"/>
                <a:ext cx="597261" cy="324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latin typeface="Times New Roman" charset="0"/>
                    <a:ea typeface="Times New Roman" charset="0"/>
                    <a:cs typeface="Times New Roman" charset="0"/>
                  </a:rPr>
                  <a:t>No</a:t>
                </a:r>
              </a:p>
            </p:txBody>
          </p:sp>
          <p:sp useBgFill="1">
            <p:nvSpPr>
              <p:cNvPr id="72" name="Rounded Rectangle 71"/>
              <p:cNvSpPr/>
              <p:nvPr/>
            </p:nvSpPr>
            <p:spPr>
              <a:xfrm>
                <a:off x="708679" y="5018759"/>
                <a:ext cx="1034370" cy="4923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Waiting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535334" y="5591496"/>
                <a:ext cx="597261" cy="324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Yes</a:t>
                </a: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10016533" y="1583466"/>
                <a:ext cx="1" cy="331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10016533" y="2408648"/>
                <a:ext cx="1" cy="331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1988666" y="3521718"/>
                <a:ext cx="0" cy="3031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82" name="Rounded Rectangle 81"/>
              <p:cNvSpPr/>
              <p:nvPr/>
            </p:nvSpPr>
            <p:spPr>
              <a:xfrm>
                <a:off x="8547275" y="4235025"/>
                <a:ext cx="2901208" cy="4923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AppRegistry.runApplication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H="1">
                <a:off x="10016532" y="3235778"/>
                <a:ext cx="2" cy="100467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lgDash"/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 useBgFill="1">
            <p:nvSpPr>
              <p:cNvPr id="85" name="Summing Junction 84"/>
              <p:cNvSpPr/>
              <p:nvPr/>
            </p:nvSpPr>
            <p:spPr>
              <a:xfrm>
                <a:off x="2706946" y="2588005"/>
                <a:ext cx="223200" cy="222548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32514" y="2701655"/>
                <a:ext cx="1158391" cy="297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New thread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649612" y="2710714"/>
                <a:ext cx="1207393" cy="297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Main thread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945561" y="2679631"/>
                <a:ext cx="1195959" cy="297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If necessary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148926" y="3772958"/>
                <a:ext cx="1645138" cy="324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JavaScript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Side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8103957" y="3642093"/>
                <a:ext cx="3825151" cy="2016069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Elbow Connector 9"/>
              <p:cNvCxnSpPr>
                <a:stCxn id="58" idx="2"/>
                <a:endCxn id="53" idx="1"/>
              </p:cNvCxnSpPr>
              <p:nvPr/>
            </p:nvCxnSpPr>
            <p:spPr>
              <a:xfrm rot="5400000" flipH="1" flipV="1">
                <a:off x="3993458" y="1170208"/>
                <a:ext cx="4386742" cy="4720896"/>
              </a:xfrm>
              <a:prstGeom prst="bentConnector4">
                <a:avLst>
                  <a:gd name="adj1" fmla="val -5211"/>
                  <a:gd name="adj2" fmla="val 8018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49" idx="2"/>
                <a:endCxn id="54" idx="0"/>
              </p:cNvCxnSpPr>
              <p:nvPr/>
            </p:nvCxnSpPr>
            <p:spPr>
              <a:xfrm>
                <a:off x="3861846" y="1643068"/>
                <a:ext cx="1" cy="2441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82" idx="2"/>
              <a:endCxn id="61" idx="0"/>
            </p:cNvCxnSpPr>
            <p:nvPr/>
          </p:nvCxnSpPr>
          <p:spPr>
            <a:xfrm flipH="1">
              <a:off x="9899299" y="4720062"/>
              <a:ext cx="1" cy="255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57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createReactContext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方法都干了些什么？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8200" y="1150706"/>
            <a:ext cx="10515600" cy="831747"/>
            <a:chOff x="838200" y="1150706"/>
            <a:chExt cx="10515600" cy="831747"/>
          </a:xfrm>
        </p:grpSpPr>
        <p:sp>
          <p:nvSpPr>
            <p:cNvPr id="8" name="TextBox 7"/>
            <p:cNvSpPr txBox="1"/>
            <p:nvPr/>
          </p:nvSpPr>
          <p:spPr>
            <a:xfrm>
              <a:off x="838200" y="1150706"/>
              <a:ext cx="1051560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初始化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NativeModuleRegistery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08847" y="1613121"/>
              <a:ext cx="10044953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NativeModuleRegistry 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nativeModuleRegistry = 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processPackages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(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reactContext, mPackages, false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);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200" y="2249483"/>
            <a:ext cx="10515600" cy="2493740"/>
            <a:chOff x="838200" y="1150706"/>
            <a:chExt cx="10515600" cy="2493740"/>
          </a:xfrm>
        </p:grpSpPr>
        <p:sp>
          <p:nvSpPr>
            <p:cNvPr id="11" name="TextBox 10"/>
            <p:cNvSpPr txBox="1"/>
            <p:nvPr/>
          </p:nvSpPr>
          <p:spPr>
            <a:xfrm>
              <a:off x="838200" y="1150706"/>
              <a:ext cx="1051560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2.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初始化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CatalystInstance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8847" y="1613121"/>
              <a:ext cx="10044953" cy="2031325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CatalystInstanceImpl.Builder catalystInstanceBuilder = new CatalystInstanceImpl.Builder()</a:t>
              </a:r>
            </a:p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	.setReactQueueConfigurationSpec(ReactQueueConfigurationSpec.createDefault())</a:t>
              </a:r>
            </a:p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	.setJSExecutor(jsExecutor)</a:t>
              </a:r>
            </a:p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	.setRegistry(nativeModuleRegistry)</a:t>
              </a:r>
            </a:p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	.setJSBundleLoader(jsBundleLoader)</a:t>
              </a:r>
            </a:p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	.setNativeModuleCallExceptionHandler(exceptionHandler);</a:t>
              </a:r>
            </a:p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catalystInstance = catalystInstanceBuilder.build();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8200" y="5010253"/>
            <a:ext cx="10515600" cy="831747"/>
            <a:chOff x="838200" y="1150706"/>
            <a:chExt cx="10515600" cy="831747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1150706"/>
              <a:ext cx="1051560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3.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加载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JSBundle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08847" y="1613121"/>
              <a:ext cx="10044953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catalystInstance.runJSBundle();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JSBundle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的加载过程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49500" y="2273618"/>
            <a:ext cx="5560810" cy="4344395"/>
            <a:chOff x="4981903" y="677019"/>
            <a:chExt cx="5560810" cy="4344395"/>
          </a:xfrm>
        </p:grpSpPr>
        <p:grpSp>
          <p:nvGrpSpPr>
            <p:cNvPr id="37" name="Group 36"/>
            <p:cNvGrpSpPr/>
            <p:nvPr/>
          </p:nvGrpSpPr>
          <p:grpSpPr>
            <a:xfrm>
              <a:off x="6823976" y="2947123"/>
              <a:ext cx="3718737" cy="1218857"/>
              <a:chOff x="6203184" y="5355535"/>
              <a:chExt cx="3718737" cy="121885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203184" y="5355535"/>
                <a:ext cx="3718737" cy="1218857"/>
                <a:chOff x="5070420" y="5014341"/>
                <a:chExt cx="3718737" cy="1218857"/>
              </a:xfrm>
            </p:grpSpPr>
            <p:sp useBgFill="1">
              <p:nvSpPr>
                <p:cNvPr id="14" name="Rounded Rectangle 13"/>
                <p:cNvSpPr/>
                <p:nvPr/>
              </p:nvSpPr>
              <p:spPr>
                <a:xfrm>
                  <a:off x="5070421" y="5724756"/>
                  <a:ext cx="3718736" cy="5084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JSC evaluateScript</a:t>
                  </a:r>
                </a:p>
              </p:txBody>
            </p:sp>
            <p:sp useBgFill="1">
              <p:nvSpPr>
                <p:cNvPr id="15" name="Rounded Rectangle 14"/>
                <p:cNvSpPr/>
                <p:nvPr/>
              </p:nvSpPr>
              <p:spPr>
                <a:xfrm>
                  <a:off x="5070420" y="5014341"/>
                  <a:ext cx="3718737" cy="51210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JSCEexcutor.cpp  </a:t>
                  </a:r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loadApplicationScript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cxnSp>
            <p:nvCxnSpPr>
              <p:cNvPr id="30" name="Straight Arrow Connector 29"/>
              <p:cNvCxnSpPr>
                <a:stCxn id="15" idx="2"/>
                <a:endCxn id="14" idx="0"/>
              </p:cNvCxnSpPr>
              <p:nvPr/>
            </p:nvCxnSpPr>
            <p:spPr>
              <a:xfrm>
                <a:off x="8062553" y="5867637"/>
                <a:ext cx="0" cy="1983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/>
            <p:nvPr/>
          </p:nvCxnSpPr>
          <p:spPr>
            <a:xfrm>
              <a:off x="4981903" y="3176337"/>
              <a:ext cx="180383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950358" y="677019"/>
              <a:ext cx="28031" cy="434439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59428" y="2321740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mqt_js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thread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63661" y="3187220"/>
              <a:ext cx="1640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handler.postXX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993900" y="2273618"/>
            <a:ext cx="2955600" cy="1159249"/>
            <a:chOff x="2143914" y="2005605"/>
            <a:chExt cx="2955600" cy="1159249"/>
          </a:xfrm>
        </p:grpSpPr>
        <p:grpSp>
          <p:nvGrpSpPr>
            <p:cNvPr id="32" name="Group 31"/>
            <p:cNvGrpSpPr/>
            <p:nvPr/>
          </p:nvGrpSpPr>
          <p:grpSpPr>
            <a:xfrm>
              <a:off x="2143914" y="2005605"/>
              <a:ext cx="2955600" cy="1159249"/>
              <a:chOff x="2146296" y="1684473"/>
              <a:chExt cx="2955600" cy="1159249"/>
            </a:xfrm>
          </p:grpSpPr>
          <p:sp useBgFill="1">
            <p:nvSpPr>
              <p:cNvPr id="6" name="Rounded Rectangle 5"/>
              <p:cNvSpPr/>
              <p:nvPr/>
            </p:nvSpPr>
            <p:spPr>
              <a:xfrm>
                <a:off x="2146296" y="1684473"/>
                <a:ext cx="2955600" cy="4905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catalystInstance.runJSBundle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8" name="Rounded Rectangle 7"/>
              <p:cNvSpPr/>
              <p:nvPr/>
            </p:nvSpPr>
            <p:spPr>
              <a:xfrm>
                <a:off x="2146296" y="2335280"/>
                <a:ext cx="2955600" cy="5084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jniLoadScriptFromXXX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cxnSp>
          <p:nvCxnSpPr>
            <p:cNvPr id="44" name="Straight Arrow Connector 43"/>
            <p:cNvCxnSpPr>
              <a:stCxn id="6" idx="2"/>
              <a:endCxn id="8" idx="0"/>
            </p:cNvCxnSpPr>
            <p:nvPr/>
          </p:nvCxnSpPr>
          <p:spPr>
            <a:xfrm>
              <a:off x="3621714" y="2496175"/>
              <a:ext cx="0" cy="160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993900" y="3911696"/>
            <a:ext cx="2957982" cy="1136501"/>
            <a:chOff x="2143914" y="3643683"/>
            <a:chExt cx="2957982" cy="1136501"/>
          </a:xfrm>
        </p:grpSpPr>
        <p:grpSp>
          <p:nvGrpSpPr>
            <p:cNvPr id="31" name="Group 30"/>
            <p:cNvGrpSpPr/>
            <p:nvPr/>
          </p:nvGrpSpPr>
          <p:grpSpPr>
            <a:xfrm>
              <a:off x="2143914" y="3643683"/>
              <a:ext cx="2957982" cy="1136501"/>
              <a:chOff x="5279336" y="1684473"/>
              <a:chExt cx="2957982" cy="1136501"/>
            </a:xfrm>
          </p:grpSpPr>
          <p:sp useBgFill="1">
            <p:nvSpPr>
              <p:cNvPr id="9" name="Rounded Rectangle 8"/>
              <p:cNvSpPr/>
              <p:nvPr/>
            </p:nvSpPr>
            <p:spPr>
              <a:xfrm>
                <a:off x="5279336" y="1684473"/>
                <a:ext cx="2957982" cy="5121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CatalystInstanceImpl.cpp  jniLoadScriptFromXXX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10" name="Rounded Rectangle 9"/>
              <p:cNvSpPr/>
              <p:nvPr/>
            </p:nvSpPr>
            <p:spPr>
              <a:xfrm>
                <a:off x="5279336" y="2335280"/>
                <a:ext cx="2957982" cy="4856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Instance.cpp  loadScriptFromString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cxnSp>
          <p:nvCxnSpPr>
            <p:cNvPr id="46" name="Straight Arrow Connector 45"/>
            <p:cNvCxnSpPr>
              <a:stCxn id="9" idx="2"/>
              <a:endCxn id="10" idx="0"/>
            </p:cNvCxnSpPr>
            <p:nvPr/>
          </p:nvCxnSpPr>
          <p:spPr>
            <a:xfrm>
              <a:off x="3622905" y="4155785"/>
              <a:ext cx="0" cy="138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>
            <a:stCxn id="8" idx="2"/>
            <a:endCxn id="9" idx="0"/>
          </p:cNvCxnSpPr>
          <p:nvPr/>
        </p:nvCxnSpPr>
        <p:spPr>
          <a:xfrm>
            <a:off x="3471700" y="3432867"/>
            <a:ext cx="1191" cy="47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200" y="1374853"/>
            <a:ext cx="10515600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侧通过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jniLoadScriptFromAssets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和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jniLoadScriptFromFile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来加载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jsbundle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，并将控制权传递到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C++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NativeModule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的初始化过程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470663" y="4036541"/>
            <a:ext cx="3363279" cy="2169514"/>
            <a:chOff x="4470663" y="4036541"/>
            <a:chExt cx="3363279" cy="2169514"/>
          </a:xfrm>
        </p:grpSpPr>
        <p:sp useBgFill="1">
          <p:nvSpPr>
            <p:cNvPr id="71" name="Rounded Rectangle 70"/>
            <p:cNvSpPr/>
            <p:nvPr/>
          </p:nvSpPr>
          <p:spPr>
            <a:xfrm>
              <a:off x="4761063" y="5487349"/>
              <a:ext cx="2808384" cy="544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NativeModule.js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global.nativeModuleProxy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72" name="Rounded Rectangle 71"/>
            <p:cNvSpPr/>
            <p:nvPr/>
          </p:nvSpPr>
          <p:spPr>
            <a:xfrm>
              <a:off x="4748113" y="4175974"/>
              <a:ext cx="2808385" cy="504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equire NativeModule.js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73" name="Rounded Rectangle 72"/>
            <p:cNvSpPr/>
            <p:nvPr/>
          </p:nvSpPr>
          <p:spPr>
            <a:xfrm>
              <a:off x="4748111" y="4828668"/>
              <a:ext cx="2808385" cy="506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lobal.__fbGenNativeModules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genModule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4470663" y="4036541"/>
              <a:ext cx="3363279" cy="216951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12707" y="2620664"/>
            <a:ext cx="2887686" cy="2793200"/>
            <a:chOff x="8712707" y="2620664"/>
            <a:chExt cx="2887686" cy="2793200"/>
          </a:xfrm>
        </p:grpSpPr>
        <p:sp useBgFill="1">
          <p:nvSpPr>
            <p:cNvPr id="88" name="Rounded Rectangle 87"/>
            <p:cNvSpPr/>
            <p:nvPr/>
          </p:nvSpPr>
          <p:spPr>
            <a:xfrm>
              <a:off x="8959428" y="2783866"/>
              <a:ext cx="2394245" cy="506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JSCExecutor.cpp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getNativeModule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89" name="Rounded Rectangle 88"/>
            <p:cNvSpPr/>
            <p:nvPr/>
          </p:nvSpPr>
          <p:spPr>
            <a:xfrm>
              <a:off x="8959428" y="3443528"/>
              <a:ext cx="2394245" cy="506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JSCNativeModule.cpp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createModule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90" name="Rounded Rectangle 89"/>
            <p:cNvSpPr/>
            <p:nvPr/>
          </p:nvSpPr>
          <p:spPr>
            <a:xfrm>
              <a:off x="8959428" y="4751267"/>
              <a:ext cx="2394246" cy="506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NativeModule.js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genModule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91" name="Rounded Rectangle 90"/>
            <p:cNvSpPr/>
            <p:nvPr/>
          </p:nvSpPr>
          <p:spPr>
            <a:xfrm>
              <a:off x="8959428" y="4097397"/>
              <a:ext cx="2394245" cy="506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__fbGenNativeModules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callAsFunction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8712707" y="2620664"/>
              <a:ext cx="2887686" cy="27932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31881" y="3440616"/>
            <a:ext cx="3706475" cy="1200329"/>
            <a:chOff x="731881" y="3440616"/>
            <a:chExt cx="3706475" cy="120032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735816" y="4493508"/>
              <a:ext cx="7025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31881" y="3440616"/>
              <a:ext cx="306365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mr-IN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mr-IN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lang="en-US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catalystInstance.runJSBundle()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1881" y="1934999"/>
            <a:ext cx="24753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new CatalystInstance() {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initBridge()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91407" y="1212681"/>
            <a:ext cx="6768021" cy="5137319"/>
            <a:chOff x="2191407" y="1212681"/>
            <a:chExt cx="6768021" cy="5137319"/>
          </a:xfrm>
        </p:grpSpPr>
        <p:sp>
          <p:nvSpPr>
            <p:cNvPr id="96" name="TextBox 95"/>
            <p:cNvSpPr txBox="1"/>
            <p:nvPr/>
          </p:nvSpPr>
          <p:spPr>
            <a:xfrm>
              <a:off x="8108961" y="2719152"/>
              <a:ext cx="402674" cy="341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cb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191407" y="1212681"/>
              <a:ext cx="6768021" cy="5137319"/>
              <a:chOff x="2191407" y="1212681"/>
              <a:chExt cx="6768021" cy="513731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271132" y="1212681"/>
                <a:ext cx="4688296" cy="5137319"/>
                <a:chOff x="4271132" y="1212681"/>
                <a:chExt cx="4688296" cy="5137319"/>
              </a:xfrm>
            </p:grpSpPr>
            <p:cxnSp>
              <p:nvCxnSpPr>
                <p:cNvPr id="28" name="Straight Arrow Connector 27"/>
                <p:cNvCxnSpPr>
                  <a:stCxn id="88" idx="1"/>
                  <a:endCxn id="62" idx="3"/>
                </p:cNvCxnSpPr>
                <p:nvPr/>
              </p:nvCxnSpPr>
              <p:spPr>
                <a:xfrm flipH="1">
                  <a:off x="7588638" y="3037031"/>
                  <a:ext cx="1370790" cy="6753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4271132" y="1212681"/>
                  <a:ext cx="3965983" cy="5137319"/>
                  <a:chOff x="4271132" y="1212681"/>
                  <a:chExt cx="3965983" cy="5137319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4498080" y="1981619"/>
                    <a:ext cx="3363279" cy="1475065"/>
                    <a:chOff x="4413828" y="1256139"/>
                    <a:chExt cx="3363279" cy="1597420"/>
                  </a:xfrm>
                </p:grpSpPr>
                <p:sp useBgFill="1">
                  <p:nvSpPr>
                    <p:cNvPr id="67" name="Rounded Rectangle 66"/>
                    <p:cNvSpPr/>
                    <p:nvPr/>
                  </p:nvSpPr>
                  <p:spPr>
                    <a:xfrm>
                      <a:off x="4686552" y="1424145"/>
                      <a:ext cx="2817834" cy="54201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JSCExecutor.cpp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installGlobalProxy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 useBgFill="1">
                  <p:nvSpPr>
                    <p:cNvPr id="62" name="Rounded Rectangle 61"/>
                    <p:cNvSpPr/>
                    <p:nvPr/>
                  </p:nvSpPr>
                  <p:spPr>
                    <a:xfrm>
                      <a:off x="4686551" y="2132244"/>
                      <a:ext cx="2817835" cy="54833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global.nativeModuleProxy 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0" name="Rounded Rectangle 19"/>
                    <p:cNvSpPr/>
                    <p:nvPr/>
                  </p:nvSpPr>
                  <p:spPr>
                    <a:xfrm>
                      <a:off x="4413828" y="1256139"/>
                      <a:ext cx="3363279" cy="1597420"/>
                    </a:xfrm>
                    <a:prstGeom prst="roundRect">
                      <a:avLst/>
                    </a:prstGeom>
                    <a:noFill/>
                    <a:ln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 flipV="1">
                    <a:off x="8205584" y="1585134"/>
                    <a:ext cx="31531" cy="4256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Straight Connector 3"/>
                  <p:cNvCxnSpPr/>
                  <p:nvPr/>
                </p:nvCxnSpPr>
                <p:spPr>
                  <a:xfrm>
                    <a:off x="4271132" y="1212682"/>
                    <a:ext cx="0" cy="51373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8033472" y="1212681"/>
                    <a:ext cx="19295" cy="513731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269983" y="1226687"/>
                    <a:ext cx="1845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mqt_js MessageQ</a:t>
                    </a:r>
                    <a:endParaRPr 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2191407" y="2690863"/>
                <a:ext cx="2306673" cy="369332"/>
                <a:chOff x="2191407" y="2690863"/>
                <a:chExt cx="2306673" cy="369332"/>
              </a:xfrm>
            </p:grpSpPr>
            <p:cxnSp>
              <p:nvCxnSpPr>
                <p:cNvPr id="22" name="Straight Arrow Connector 21"/>
                <p:cNvCxnSpPr>
                  <a:endCxn id="20" idx="1"/>
                </p:cNvCxnSpPr>
                <p:nvPr/>
              </p:nvCxnSpPr>
              <p:spPr>
                <a:xfrm>
                  <a:off x="2191407" y="2719152"/>
                  <a:ext cx="23066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547032" y="2690863"/>
                  <a:ext cx="1306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imes New Roman" charset="0"/>
                      <a:ea typeface="Times New Roman" charset="0"/>
                      <a:cs typeface="Times New Roman" charset="0"/>
                    </a:rPr>
                    <a:t>h</a:t>
                  </a:r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andler.post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77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三端通信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81082" y="1721222"/>
            <a:ext cx="5629835" cy="3959413"/>
            <a:chOff x="2356157" y="1128379"/>
            <a:chExt cx="7135800" cy="4928401"/>
          </a:xfrm>
        </p:grpSpPr>
        <p:sp useBgFill="1">
          <p:nvSpPr>
            <p:cNvPr id="4" name="Oval 3"/>
            <p:cNvSpPr/>
            <p:nvPr/>
          </p:nvSpPr>
          <p:spPr>
            <a:xfrm>
              <a:off x="7763957" y="4328780"/>
              <a:ext cx="1728000" cy="172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JavaScript</a:t>
              </a:r>
            </a:p>
          </p:txBody>
        </p:sp>
        <p:sp useBgFill="1">
          <p:nvSpPr>
            <p:cNvPr id="5" name="Oval 4"/>
            <p:cNvSpPr/>
            <p:nvPr/>
          </p:nvSpPr>
          <p:spPr>
            <a:xfrm>
              <a:off x="2356157" y="4328780"/>
              <a:ext cx="1728000" cy="172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Java</a:t>
              </a:r>
            </a:p>
          </p:txBody>
        </p:sp>
        <p:sp useBgFill="1">
          <p:nvSpPr>
            <p:cNvPr id="6" name="Oval 5"/>
            <p:cNvSpPr/>
            <p:nvPr/>
          </p:nvSpPr>
          <p:spPr>
            <a:xfrm>
              <a:off x="5060057" y="1128379"/>
              <a:ext cx="1728000" cy="172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C/C++</a:t>
              </a:r>
            </a:p>
          </p:txBody>
        </p:sp>
        <p:sp useBgFill="1">
          <p:nvSpPr>
            <p:cNvPr id="7" name="Left-Right Arrow 6"/>
            <p:cNvSpPr/>
            <p:nvPr/>
          </p:nvSpPr>
          <p:spPr>
            <a:xfrm rot="19093402">
              <a:off x="3671103" y="3653782"/>
              <a:ext cx="2501991" cy="28514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" name="Left-Right Arrow 7"/>
            <p:cNvSpPr/>
            <p:nvPr/>
          </p:nvSpPr>
          <p:spPr>
            <a:xfrm rot="2520000">
              <a:off x="5677865" y="3680507"/>
              <a:ext cx="2501991" cy="28514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9" name="Left-Right Arrow 8"/>
            <p:cNvSpPr/>
            <p:nvPr/>
          </p:nvSpPr>
          <p:spPr>
            <a:xfrm>
              <a:off x="4167216" y="5050209"/>
              <a:ext cx="3461774" cy="285142"/>
            </a:xfrm>
            <a:prstGeom prst="leftRightArrow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50813" y="361168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charset="0"/>
                  <a:ea typeface="Times New Roman" charset="0"/>
                  <a:cs typeface="Times New Roman" charset="0"/>
                </a:rPr>
                <a:t>JNI</a:t>
              </a:r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70787" y="3611687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JSC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C/C++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15070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可以通过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JNI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来定义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方法的方式来调用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C/C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++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方法，主要有两种方式：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05438" y="3002487"/>
            <a:ext cx="10515600" cy="3022904"/>
            <a:chOff x="946688" y="1866892"/>
            <a:chExt cx="10515600" cy="3022904"/>
          </a:xfrm>
        </p:grpSpPr>
        <p:sp>
          <p:nvSpPr>
            <p:cNvPr id="7" name="TextBox 6"/>
            <p:cNvSpPr txBox="1"/>
            <p:nvPr/>
          </p:nvSpPr>
          <p:spPr>
            <a:xfrm>
              <a:off x="946688" y="1866892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2.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通过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JNI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接口提供的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RegisterNatives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方法</a:t>
              </a: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5183" y="2304473"/>
              <a:ext cx="10078617" cy="2585323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285750" lvl="1" indent="-285750">
                <a:buFont typeface="Arial" charset="0"/>
                <a:buChar char="•"/>
              </a:pP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可以随心所欲的对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C/C++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函数进行命名</a:t>
              </a: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对应的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C/C++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函数无需对外暴露</a:t>
              </a: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在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JNI_OnLoad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方法体中调用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RegisterNatives</a:t>
              </a:r>
            </a:p>
            <a:p>
              <a:pPr marL="285750" lvl="1" indent="-285750">
                <a:buFont typeface="Arial" charset="0"/>
                <a:buChar char="•"/>
              </a:pP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React-Native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通过这种方式来向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Java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注册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native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方法，其在</a:t>
              </a:r>
              <a:r>
                <a:rPr lang="en-US" altLang="zh-CN" sz="1600" b="1" dirty="0">
                  <a:latin typeface="Times New Roman" charset="0"/>
                  <a:ea typeface="Times New Roman" charset="0"/>
                  <a:cs typeface="Times New Roman" charset="0"/>
                </a:rPr>
                <a:t>ReactAndroid/src/main/jni/react/jni/OnLoad.cpp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中定义了</a:t>
              </a:r>
              <a:r>
                <a:rPr lang="en-US" b="1" dirty="0">
                  <a:latin typeface="Times New Roman" charset="0"/>
                  <a:ea typeface="Times New Roman" charset="0"/>
                  <a:cs typeface="Times New Roman" charset="0"/>
                </a:rPr>
                <a:t>JNI_OnLoad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方法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05438" y="1537162"/>
            <a:ext cx="10515600" cy="1322455"/>
            <a:chOff x="946688" y="1841516"/>
            <a:chExt cx="10515600" cy="1322455"/>
          </a:xfrm>
        </p:grpSpPr>
        <p:sp>
          <p:nvSpPr>
            <p:cNvPr id="12" name="TextBox 11"/>
            <p:cNvSpPr txBox="1"/>
            <p:nvPr/>
          </p:nvSpPr>
          <p:spPr>
            <a:xfrm>
              <a:off x="946688" y="1841516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1.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通过函数名的映射</a:t>
              </a: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5183" y="2240641"/>
              <a:ext cx="10078617" cy="92333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285750" lvl="1" indent="-285750">
                <a:buFont typeface="Arial" charset="0"/>
                <a:buChar char="•"/>
              </a:pP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对应的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C/C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++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函数需通过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JNIEXPORT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对外暴露</a:t>
              </a: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对应的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C/C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++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函数必须按照指定的方式进行命名，函数名较长，书写麻烦</a:t>
              </a: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1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CatalystInstanceImpl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中的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0706"/>
            <a:ext cx="10757107" cy="469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C/C++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90600" y="3237139"/>
            <a:ext cx="10515600" cy="1749023"/>
            <a:chOff x="838200" y="1843805"/>
            <a:chExt cx="10515600" cy="1749023"/>
          </a:xfrm>
        </p:grpSpPr>
        <p:sp>
          <p:nvSpPr>
            <p:cNvPr id="7" name="TextBox 6"/>
            <p:cNvSpPr txBox="1"/>
            <p:nvPr/>
          </p:nvSpPr>
          <p:spPr>
            <a:xfrm>
              <a:off x="838200" y="1843805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2. 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调用静态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(static)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方法</a:t>
              </a: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5183" y="2392499"/>
              <a:ext cx="10078617" cy="120032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jmethodID </a:t>
              </a:r>
              <a:r>
                <a:rPr lang="en-US" b="1" dirty="0">
                  <a:latin typeface="Times New Roman" charset="0"/>
                  <a:ea typeface="Times New Roman" charset="0"/>
                  <a:cs typeface="Times New Roman" charset="0"/>
                </a:rPr>
                <a:t>GetStaticMethodID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(JNIEnv *env, jclass clazz,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const char *name, const char *sig);</a:t>
              </a:r>
            </a:p>
            <a:p>
              <a:pPr marL="0" lvl="1"/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r>
                <a:rPr lang="en-US" b="1" i="1" dirty="0">
                  <a:latin typeface="Times New Roman" charset="0"/>
                  <a:ea typeface="Times New Roman" charset="0"/>
                  <a:cs typeface="Times New Roman" charset="0"/>
                </a:rPr>
                <a:t>CallStatic&lt;type&gt;Method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(JNIEnv *env, jclass clazz,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jmethodID methodID, ...);</a:t>
              </a:r>
            </a:p>
            <a:p>
              <a:pPr marL="0" lvl="1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// e.g. CallStaticVoidMethod()	CallStaticObjectMethod()</a:t>
              </a: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90600" y="1303106"/>
            <a:ext cx="10515600" cy="2026022"/>
            <a:chOff x="838200" y="1843805"/>
            <a:chExt cx="10515600" cy="2026022"/>
          </a:xfrm>
        </p:grpSpPr>
        <p:sp>
          <p:nvSpPr>
            <p:cNvPr id="10" name="TextBox 9"/>
            <p:cNvSpPr txBox="1"/>
            <p:nvPr/>
          </p:nvSpPr>
          <p:spPr>
            <a:xfrm>
              <a:off x="838200" y="1843805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1. 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调用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实例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(instance)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方法</a:t>
              </a: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75183" y="2392499"/>
              <a:ext cx="10078617" cy="1477328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jmethodID </a:t>
              </a:r>
              <a:r>
                <a:rPr lang="en-US" b="1" dirty="0">
                  <a:latin typeface="Times New Roman" charset="0"/>
                  <a:ea typeface="Times New Roman" charset="0"/>
                  <a:cs typeface="Times New Roman" charset="0"/>
                </a:rPr>
                <a:t>GetMethodID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 (JNIEnv *env, jclass clazz,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const char *name, const char *sig);</a:t>
              </a:r>
            </a:p>
            <a:p>
              <a:pPr marL="0" lvl="1"/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r>
                <a:rPr lang="en-US" b="1" i="1" dirty="0">
                  <a:latin typeface="Times New Roman" charset="0"/>
                  <a:ea typeface="Times New Roman" charset="0"/>
                  <a:cs typeface="Times New Roman" charset="0"/>
                </a:rPr>
                <a:t>Call&lt;type&gt;Method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(JNIEnv *env, jobject obj,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jmethodID methodID, ...);</a:t>
              </a:r>
            </a:p>
            <a:p>
              <a:pPr marL="0" lvl="1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// e.g. CallVoidMethod()	CallObjectMethod()</a:t>
              </a: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8200" y="524149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中对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jni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做了一层封装，对应的实现在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ReactAndroid/src/main/jni/first-party/fb/jni/fbjni.cpp</a:t>
            </a:r>
          </a:p>
          <a:p>
            <a:pPr marL="0" lvl="1"/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头文件在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ReactAndroid/src/main/jni/first-party/fb/include/fb/fbjni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中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C++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(JavaScriptCore)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455506"/>
            <a:ext cx="10574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JSCHelpers.cpp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中定义了两个方法：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1"/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1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   void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installGlobalFunction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</a:p>
          <a:p>
            <a:pPr marL="0" lvl="1"/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         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JSGlobalContextRef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ctx,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char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*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name,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JSObjectCallAsFunctionWithCallback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callback);</a:t>
            </a:r>
          </a:p>
          <a:p>
            <a:pPr marL="0" lvl="1"/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1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   void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installGlobalProxy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JSGlobalContextRef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ctx,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char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*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name,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JSObjectGetPropertyCallback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callback);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08530" y="3512422"/>
            <a:ext cx="10574940" cy="2159593"/>
            <a:chOff x="808530" y="3512422"/>
            <a:chExt cx="10574940" cy="2159593"/>
          </a:xfrm>
        </p:grpSpPr>
        <p:grpSp>
          <p:nvGrpSpPr>
            <p:cNvPr id="6" name="Group 5"/>
            <p:cNvGrpSpPr/>
            <p:nvPr/>
          </p:nvGrpSpPr>
          <p:grpSpPr>
            <a:xfrm>
              <a:off x="1120666" y="4010022"/>
              <a:ext cx="9379388" cy="1661993"/>
              <a:chOff x="838200" y="1476350"/>
              <a:chExt cx="9379388" cy="166199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838200" y="1476350"/>
                <a:ext cx="4280338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全局方法：</a:t>
                </a: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lvl="1"/>
                <a:endParaRPr lang="en-US" altLang="zh-CN" sz="1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lvl="1"/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nativeFlushQueueImmediate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lvl="1"/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nativeCallSyncHook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lvl="1"/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nativeLoggingHook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lvl="1"/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nativePerformanceNow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937250" y="1476350"/>
                <a:ext cx="428033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全局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Proxy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：</a:t>
                </a: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lvl="1"/>
                <a:endParaRPr lang="en-US" altLang="zh-CN" sz="1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lvl="1"/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nativeModuleProxy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lvl="1"/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nativeExtensions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808530" y="3512422"/>
              <a:ext cx="1057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在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JSCExecutor.cpp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中，利用这两个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方法在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JS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的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global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对象上定义了：</a:t>
              </a: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59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主要内容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1300625" y="1252943"/>
            <a:ext cx="9646427" cy="5097057"/>
            <a:chOff x="1244946" y="1192026"/>
            <a:chExt cx="9646427" cy="5097057"/>
          </a:xfrm>
        </p:grpSpPr>
        <p:grpSp>
          <p:nvGrpSpPr>
            <p:cNvPr id="62" name="Group 61"/>
            <p:cNvGrpSpPr/>
            <p:nvPr/>
          </p:nvGrpSpPr>
          <p:grpSpPr>
            <a:xfrm>
              <a:off x="1244946" y="4408039"/>
              <a:ext cx="3511672" cy="1881044"/>
              <a:chOff x="1108049" y="0"/>
              <a:chExt cx="2729357" cy="1768005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1108049" y="0"/>
                <a:ext cx="2729357" cy="176800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2" name="Rounded Rectangle 4"/>
              <p:cNvSpPr/>
              <p:nvPr/>
            </p:nvSpPr>
            <p:spPr>
              <a:xfrm>
                <a:off x="1146885" y="38837"/>
                <a:ext cx="2021030" cy="12483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marL="285750" lvl="1" indent="-285750">
                  <a:buFont typeface="Arial" charset="0"/>
                  <a:buChar char="•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Android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端的初始化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流程</a:t>
                </a: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85750" lvl="1" indent="-285750">
                  <a:buFont typeface="Arial" charset="0"/>
                  <a:buChar char="•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JSBundle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的加载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过程</a:t>
                </a:r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85750" lvl="1" indent="-285750">
                  <a:buFont typeface="Arial" charset="0"/>
                  <a:buChar char="•"/>
                </a:pP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NativeModule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的初始化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过程</a:t>
                </a:r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85750" lvl="1" indent="-285750">
                  <a:buFont typeface="Arial" charset="0"/>
                  <a:buChar char="•"/>
                </a:pP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三端通信</a:t>
                </a:r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71450" lvl="1" indent="-171450">
                  <a:buFont typeface="Arial" charset="0"/>
                  <a:buChar char="•"/>
                </a:pP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278931" y="1192026"/>
              <a:ext cx="3477687" cy="1928772"/>
              <a:chOff x="1108049" y="3757010"/>
              <a:chExt cx="2729357" cy="1768005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1108049" y="3757010"/>
                <a:ext cx="2729357" cy="176800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0" name="Rounded Rectangle 4"/>
              <p:cNvSpPr/>
              <p:nvPr/>
            </p:nvSpPr>
            <p:spPr>
              <a:xfrm>
                <a:off x="1185723" y="3795846"/>
                <a:ext cx="1994066" cy="12483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marL="171450" lvl="0" indent="-171450">
                  <a:buFont typeface="Arial" charset="0"/>
                  <a:buChar char="•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Android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与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iOS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如何做代码共享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71450" lvl="0" indent="-171450">
                  <a:buFont typeface="Arial" charset="0"/>
                  <a:buChar char="•"/>
                </a:pP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三端代码共享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71450" lvl="0" indent="-171450">
                  <a:buFont typeface="Arial" charset="0"/>
                  <a:buChar char="•"/>
                </a:pP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如何在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Android/iOS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上支持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JavaScript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选择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JavaScript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引擎</a:t>
                </a:r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71450" lvl="0" indent="-171450">
                  <a:buFont typeface="Arial" charset="0"/>
                  <a:buChar char="•"/>
                </a:pP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71450" lvl="1" indent="-17145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charset="0"/>
                  <a:buChar char="•"/>
                </a:pPr>
                <a:endParaRPr lang="en-US" altLang="zh-CN" kern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424730" y="4360311"/>
              <a:ext cx="3466643" cy="1928772"/>
              <a:chOff x="5561212" y="3757010"/>
              <a:chExt cx="2729357" cy="176800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5561212" y="3757010"/>
                <a:ext cx="2729357" cy="176800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8" name="Rounded Rectangle 4"/>
              <p:cNvSpPr/>
              <p:nvPr/>
            </p:nvSpPr>
            <p:spPr>
              <a:xfrm>
                <a:off x="6150596" y="3757010"/>
                <a:ext cx="2062299" cy="12483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altLang="zh-CN" kern="12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kern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React-Native</a:t>
                </a:r>
                <a:r>
                  <a:rPr lang="zh-CN" altLang="en-US" kern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的整体架构</a:t>
                </a:r>
                <a:endParaRPr lang="en-US" altLang="zh-CN" kern="12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lvl="1" indent="-1143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React-Native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中的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线程</a:t>
                </a:r>
                <a:endParaRPr lang="en-US" altLang="zh-CN" kern="12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React-Native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性能</a:t>
                </a: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UI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的异步更新</a:t>
                </a: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kern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Android</a:t>
                </a:r>
                <a:r>
                  <a:rPr lang="zh-CN" altLang="en-US" kern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kern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APK</a:t>
                </a:r>
                <a:r>
                  <a:rPr lang="zh-CN" altLang="en-US" kern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的结构</a:t>
                </a:r>
                <a:endParaRPr lang="en-US" kern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413686" y="1192026"/>
              <a:ext cx="3477687" cy="1928772"/>
              <a:chOff x="5561211" y="3757009"/>
              <a:chExt cx="2729357" cy="1768005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5561211" y="3757009"/>
                <a:ext cx="2729357" cy="176800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6" name="Rounded Rectangle 4"/>
              <p:cNvSpPr/>
              <p:nvPr/>
            </p:nvSpPr>
            <p:spPr>
              <a:xfrm>
                <a:off x="6150841" y="3795845"/>
                <a:ext cx="2062299" cy="1248329"/>
              </a:xfrm>
              <a:prstGeom prst="rect">
                <a:avLst/>
              </a:prstGeom>
              <a:ln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marL="114300" lvl="1" indent="-1143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React-Native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与原生开发的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对比</a:t>
                </a: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lvl="1" indent="-1143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一个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React-Native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工程的目录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结构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lvl="1" indent="-1143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在原生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APP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中集成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React-Native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lvl="1" indent="-1143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如何开发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NativeModule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936000" y="1580555"/>
              <a:ext cx="4320000" cy="4320000"/>
              <a:chOff x="4179298" y="1988728"/>
              <a:chExt cx="3096000" cy="3095999"/>
            </a:xfrm>
          </p:grpSpPr>
          <p:sp>
            <p:nvSpPr>
              <p:cNvPr id="67" name="Pie 66"/>
              <p:cNvSpPr/>
              <p:nvPr/>
            </p:nvSpPr>
            <p:spPr>
              <a:xfrm>
                <a:off x="4179299" y="1988728"/>
                <a:ext cx="2880000" cy="2880000"/>
              </a:xfrm>
              <a:prstGeom prst="pie">
                <a:avLst>
                  <a:gd name="adj1" fmla="val 10804211"/>
                  <a:gd name="adj2" fmla="val 1618338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68" name="Pie 67"/>
              <p:cNvSpPr/>
              <p:nvPr/>
            </p:nvSpPr>
            <p:spPr>
              <a:xfrm rot="5400000">
                <a:off x="4362320" y="1955749"/>
                <a:ext cx="2880000" cy="2945957"/>
              </a:xfrm>
              <a:prstGeom prst="pie">
                <a:avLst>
                  <a:gd name="adj1" fmla="val 10804232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Pie 68"/>
              <p:cNvSpPr/>
              <p:nvPr/>
            </p:nvSpPr>
            <p:spPr>
              <a:xfrm rot="16200000">
                <a:off x="4179298" y="2204727"/>
                <a:ext cx="2880000" cy="2880000"/>
              </a:xfrm>
              <a:prstGeom prst="pie">
                <a:avLst>
                  <a:gd name="adj1" fmla="val 10820649"/>
                  <a:gd name="adj2" fmla="val 1618346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Pie 69"/>
              <p:cNvSpPr/>
              <p:nvPr/>
            </p:nvSpPr>
            <p:spPr>
              <a:xfrm rot="10800000">
                <a:off x="4395298" y="2204726"/>
                <a:ext cx="2880000" cy="2880000"/>
              </a:xfrm>
              <a:prstGeom prst="pie">
                <a:avLst>
                  <a:gd name="adj1" fmla="val 10804214"/>
                  <a:gd name="adj2" fmla="val 1618346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515612" y="3713127"/>
                <a:ext cx="1010827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Android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端源码</a:t>
                </a:r>
                <a:endParaRPr lang="en-US" sz="24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928157" y="3713127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整体</a:t>
                </a:r>
                <a:endParaRPr lang="en-US" altLang="zh-CN" sz="24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架构</a:t>
                </a:r>
                <a:endParaRPr lang="en-US" sz="24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928157" y="2426208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实践</a:t>
                </a:r>
                <a:endParaRPr lang="en-US" sz="24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612039" y="2426208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背景</a:t>
                </a:r>
                <a:endParaRPr lang="en-US" sz="24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sp>
        <p:nvSpPr>
          <p:cNvPr id="83" name="Circular Arrow 82"/>
          <p:cNvSpPr/>
          <p:nvPr/>
        </p:nvSpPr>
        <p:spPr>
          <a:xfrm>
            <a:off x="5710845" y="3280008"/>
            <a:ext cx="825989" cy="718252"/>
          </a:xfrm>
          <a:prstGeom prst="circular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4" name="Circular Arrow 83"/>
          <p:cNvSpPr/>
          <p:nvPr/>
        </p:nvSpPr>
        <p:spPr>
          <a:xfrm rot="10800000">
            <a:off x="5710845" y="3621456"/>
            <a:ext cx="825989" cy="718252"/>
          </a:xfrm>
          <a:prstGeom prst="circular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16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++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(JavaScriptCore)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408209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C++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通过访问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global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对象上的方法和属性来调用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zh-CN" alt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// NativeModule.js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global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.__fbGenNativeModules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genModule(config: ?ModuleConfig, moduleID: number)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// BatchedBridge.js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global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.__fbBatchedBridge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= {</a:t>
            </a: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callFunctionReturnFlushedQueue : Function,</a:t>
            </a: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invokeCallbackAndReturnFlushedQueue : Function,</a:t>
            </a: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flushedQueue : Function,</a:t>
            </a: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callFunctionReturnResultAndFlushedQueue : Function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}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2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++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(JavaScriptCore)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372694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folly::Optional&lt;Object&gt; JSCNativeModules::createModule(const std::string&amp; name, JSContextRef context) {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auto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global = Object::getGlobalObject(context);</a:t>
            </a: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m_genNativeModuleJS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= global.getProperty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(“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__fbGenNativeModule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”).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asObject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();</a:t>
            </a: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m_genNativeModuleJS-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&gt;makeProtected();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auto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result =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m_moduleRegistry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-&gt;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getConfig(name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Value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moduleInfo = 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m_genNativeModuleJS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-&gt;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callAsFunction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({</a:t>
            </a: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    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Value::fromDynamic(context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-&gt;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config),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Value::makeNumber(context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-&gt;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index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});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mr-IN" altLang="zh-C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altLang="zh-C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8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204157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主要通过调用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NativeModule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的方法来完成，例如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NativeModule.ToastModule.show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随后会调用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MessageQueue.js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的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enqueueNativeCall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将这个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调用存到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侧的一个队列中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每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5ms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，会通过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nativeFlushQueueImmediate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这个全局函数将控制权传递到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C++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C++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侧通过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JavaModuleWrapper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将控制权传递到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侧，最后在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JavaMethodWrapper.java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中通过反射的方式来调用对应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2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8" idx="2"/>
            <a:endCxn id="14" idx="0"/>
          </p:cNvCxnSpPr>
          <p:nvPr/>
        </p:nvCxnSpPr>
        <p:spPr>
          <a:xfrm>
            <a:off x="4286682" y="3782592"/>
            <a:ext cx="0" cy="4971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3"/>
            <a:endCxn id="18" idx="1"/>
          </p:cNvCxnSpPr>
          <p:nvPr/>
        </p:nvCxnSpPr>
        <p:spPr>
          <a:xfrm>
            <a:off x="6177226" y="6101836"/>
            <a:ext cx="1161402" cy="5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2162053" y="1165238"/>
            <a:ext cx="4249245" cy="2747184"/>
            <a:chOff x="2080817" y="1166295"/>
            <a:chExt cx="4249245" cy="2947019"/>
          </a:xfrm>
        </p:grpSpPr>
        <p:grpSp>
          <p:nvGrpSpPr>
            <p:cNvPr id="34" name="Group 33"/>
            <p:cNvGrpSpPr/>
            <p:nvPr/>
          </p:nvGrpSpPr>
          <p:grpSpPr>
            <a:xfrm>
              <a:off x="2314896" y="1268296"/>
              <a:ext cx="3781104" cy="2705744"/>
              <a:chOff x="2108628" y="3955430"/>
              <a:chExt cx="3781104" cy="270574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108628" y="3955430"/>
                <a:ext cx="3781104" cy="2705744"/>
                <a:chOff x="1121974" y="2730102"/>
                <a:chExt cx="3781104" cy="2705744"/>
              </a:xfrm>
            </p:grpSpPr>
            <p:sp useBgFill="1">
              <p:nvSpPr>
                <p:cNvPr id="6" name="Rounded Rectangle 5"/>
                <p:cNvSpPr/>
                <p:nvPr/>
              </p:nvSpPr>
              <p:spPr>
                <a:xfrm>
                  <a:off x="1121980" y="2730102"/>
                  <a:ext cx="3781098" cy="442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NativeModule.ToastModule.show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7" name="Rounded Rectangle 6"/>
                <p:cNvSpPr/>
                <p:nvPr/>
              </p:nvSpPr>
              <p:spPr>
                <a:xfrm>
                  <a:off x="1121974" y="3301762"/>
                  <a:ext cx="3781099" cy="442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MessageQueue.js enqueueNativeCall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8" name="Rounded Rectangle 7"/>
                <p:cNvSpPr/>
                <p:nvPr/>
              </p:nvSpPr>
              <p:spPr>
                <a:xfrm>
                  <a:off x="1121974" y="4993834"/>
                  <a:ext cx="3781099" cy="442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global.nativeFlushQueueImmediate(queue)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1550342" y="3875150"/>
                  <a:ext cx="2924361" cy="918173"/>
                  <a:chOff x="1266563" y="2571570"/>
                  <a:chExt cx="2924361" cy="918173"/>
                </a:xfrm>
              </p:grpSpPr>
              <p:sp useBgFill="1">
                <p:nvSpPr>
                  <p:cNvPr id="20" name="Diamond 19"/>
                  <p:cNvSpPr/>
                  <p:nvPr/>
                </p:nvSpPr>
                <p:spPr>
                  <a:xfrm>
                    <a:off x="1266563" y="2571570"/>
                    <a:ext cx="2924361" cy="918173"/>
                  </a:xfrm>
                  <a:prstGeom prst="diamon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787459" y="2830750"/>
                    <a:ext cx="188256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curTime </a:t>
                    </a:r>
                    <a:r>
                      <a:rPr lang="mr-IN" sz="16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–</a:t>
                    </a:r>
                    <a:r>
                      <a:rPr lang="en-US" sz="16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 lastCallT </a:t>
                    </a:r>
                    <a:endPara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&gt; </a:t>
                    </a:r>
                    <a:r>
                      <a:rPr lang="en-US" sz="16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5ms</a:t>
                    </a:r>
                  </a:p>
                </p:txBody>
              </p:sp>
            </p:grpSp>
          </p:grpSp>
          <p:cxnSp>
            <p:nvCxnSpPr>
              <p:cNvPr id="28" name="Straight Arrow Connector 27"/>
              <p:cNvCxnSpPr>
                <a:stCxn id="6" idx="2"/>
                <a:endCxn id="7" idx="0"/>
              </p:cNvCxnSpPr>
              <p:nvPr/>
            </p:nvCxnSpPr>
            <p:spPr>
              <a:xfrm flipH="1">
                <a:off x="3999178" y="4397442"/>
                <a:ext cx="5" cy="129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7" idx="2"/>
                <a:endCxn id="20" idx="0"/>
              </p:cNvCxnSpPr>
              <p:nvPr/>
            </p:nvCxnSpPr>
            <p:spPr>
              <a:xfrm flipH="1">
                <a:off x="3999177" y="4969102"/>
                <a:ext cx="1" cy="1313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0" idx="2"/>
                <a:endCxn id="8" idx="0"/>
              </p:cNvCxnSpPr>
              <p:nvPr/>
            </p:nvCxnSpPr>
            <p:spPr>
              <a:xfrm>
                <a:off x="3999177" y="6018651"/>
                <a:ext cx="1" cy="200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160414" y="5915808"/>
                <a:ext cx="45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smtClean="0">
                    <a:latin typeface="Times New Roman" charset="0"/>
                    <a:ea typeface="Times New Roman" charset="0"/>
                    <a:cs typeface="Times New Roman" charset="0"/>
                  </a:rPr>
                  <a:t>yes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2080817" y="1166295"/>
              <a:ext cx="4249245" cy="294701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185908" y="4099337"/>
            <a:ext cx="4249245" cy="2371657"/>
            <a:chOff x="2104672" y="4313825"/>
            <a:chExt cx="4249245" cy="2544175"/>
          </a:xfrm>
        </p:grpSpPr>
        <p:grpSp>
          <p:nvGrpSpPr>
            <p:cNvPr id="46" name="Group 45"/>
            <p:cNvGrpSpPr/>
            <p:nvPr/>
          </p:nvGrpSpPr>
          <p:grpSpPr>
            <a:xfrm>
              <a:off x="2314891" y="4507359"/>
              <a:ext cx="3781104" cy="2175637"/>
              <a:chOff x="2314891" y="4507359"/>
              <a:chExt cx="3781104" cy="217563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314891" y="4507359"/>
                <a:ext cx="3781104" cy="2175637"/>
                <a:chOff x="7129801" y="1265696"/>
                <a:chExt cx="3781104" cy="2175637"/>
              </a:xfrm>
            </p:grpSpPr>
            <p:sp useBgFill="1">
              <p:nvSpPr>
                <p:cNvPr id="14" name="Rounded Rectangle 13"/>
                <p:cNvSpPr/>
                <p:nvPr/>
              </p:nvSpPr>
              <p:spPr>
                <a:xfrm>
                  <a:off x="7129806" y="1265696"/>
                  <a:ext cx="3781099" cy="442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JSCExecutor.cpp nativeFlushQueueImmediate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15" name="Rounded Rectangle 14"/>
                <p:cNvSpPr/>
                <p:nvPr/>
              </p:nvSpPr>
              <p:spPr>
                <a:xfrm>
                  <a:off x="7129803" y="1843571"/>
                  <a:ext cx="3781099" cy="442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JsToNativeBridge callNativeModules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16" name="Rounded Rectangle 15"/>
                <p:cNvSpPr/>
                <p:nvPr/>
              </p:nvSpPr>
              <p:spPr>
                <a:xfrm>
                  <a:off x="7129802" y="2421446"/>
                  <a:ext cx="3781099" cy="442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ModuleRegistry.cpp callNativeModules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17" name="Rounded Rectangle 16"/>
                <p:cNvSpPr/>
                <p:nvPr/>
              </p:nvSpPr>
              <p:spPr>
                <a:xfrm>
                  <a:off x="7129801" y="2999321"/>
                  <a:ext cx="3781099" cy="442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JavaModuleWrapper.cpp invoke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cxnSp>
            <p:nvCxnSpPr>
              <p:cNvPr id="39" name="Straight Arrow Connector 38"/>
              <p:cNvCxnSpPr>
                <a:stCxn id="14" idx="2"/>
                <a:endCxn id="15" idx="0"/>
              </p:cNvCxnSpPr>
              <p:nvPr/>
            </p:nvCxnSpPr>
            <p:spPr>
              <a:xfrm flipH="1">
                <a:off x="4205443" y="4949371"/>
                <a:ext cx="3" cy="135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5" idx="2"/>
                <a:endCxn id="16" idx="0"/>
              </p:cNvCxnSpPr>
              <p:nvPr/>
            </p:nvCxnSpPr>
            <p:spPr>
              <a:xfrm flipH="1">
                <a:off x="4205442" y="5527246"/>
                <a:ext cx="1" cy="135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16" idx="2"/>
                <a:endCxn id="17" idx="0"/>
              </p:cNvCxnSpPr>
              <p:nvPr/>
            </p:nvCxnSpPr>
            <p:spPr>
              <a:xfrm flipH="1">
                <a:off x="4205441" y="6105121"/>
                <a:ext cx="1" cy="135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2104672" y="4313825"/>
              <a:ext cx="4249245" cy="254417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104553" y="1150707"/>
            <a:ext cx="4249245" cy="2252660"/>
            <a:chOff x="7023317" y="1150707"/>
            <a:chExt cx="4249245" cy="2416522"/>
          </a:xfrm>
        </p:grpSpPr>
        <p:grpSp>
          <p:nvGrpSpPr>
            <p:cNvPr id="22" name="Group 21"/>
            <p:cNvGrpSpPr/>
            <p:nvPr/>
          </p:nvGrpSpPr>
          <p:grpSpPr>
            <a:xfrm>
              <a:off x="7257391" y="1268296"/>
              <a:ext cx="3781101" cy="2180953"/>
              <a:chOff x="6053949" y="1099447"/>
              <a:chExt cx="3781101" cy="2180953"/>
            </a:xfrm>
          </p:grpSpPr>
          <p:sp useBgFill="1">
            <p:nvSpPr>
              <p:cNvPr id="23" name="Rounded Rectangle 22"/>
              <p:cNvSpPr/>
              <p:nvPr/>
            </p:nvSpPr>
            <p:spPr>
              <a:xfrm>
                <a:off x="6053951" y="1099447"/>
                <a:ext cx="3781099" cy="442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ew JSCExecutor()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4" name="Rounded Rectangle 23"/>
              <p:cNvSpPr/>
              <p:nvPr/>
            </p:nvSpPr>
            <p:spPr>
              <a:xfrm>
                <a:off x="6053950" y="1661984"/>
                <a:ext cx="3781099" cy="442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initOnJSVMThread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5" name="Rounded Rectangle 24"/>
              <p:cNvSpPr/>
              <p:nvPr/>
            </p:nvSpPr>
            <p:spPr>
              <a:xfrm>
                <a:off x="6053949" y="2224372"/>
                <a:ext cx="3781099" cy="442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installNativeHook nativeFlushQueueImmediate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6" name="Rounded Rectangle 25"/>
              <p:cNvSpPr/>
              <p:nvPr/>
            </p:nvSpPr>
            <p:spPr>
              <a:xfrm>
                <a:off x="6053949" y="2838388"/>
                <a:ext cx="3781099" cy="442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global.nativeFlushQueueImmediate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7023317" y="1150707"/>
              <a:ext cx="4249245" cy="241652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104555" y="3879267"/>
            <a:ext cx="4249245" cy="2600363"/>
            <a:chOff x="7104555" y="3879267"/>
            <a:chExt cx="4249245" cy="2600363"/>
          </a:xfrm>
        </p:grpSpPr>
        <p:grpSp>
          <p:nvGrpSpPr>
            <p:cNvPr id="65" name="Group 64"/>
            <p:cNvGrpSpPr/>
            <p:nvPr/>
          </p:nvGrpSpPr>
          <p:grpSpPr>
            <a:xfrm>
              <a:off x="7104555" y="3879267"/>
              <a:ext cx="4249245" cy="2600363"/>
              <a:chOff x="7023319" y="4077747"/>
              <a:chExt cx="4249245" cy="27895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257389" y="5558154"/>
                <a:ext cx="3781102" cy="1130849"/>
                <a:chOff x="7257389" y="5537451"/>
                <a:chExt cx="3781102" cy="1130849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7257389" y="5537451"/>
                  <a:ext cx="3781102" cy="1130849"/>
                  <a:chOff x="7572699" y="4146001"/>
                  <a:chExt cx="3781102" cy="1130849"/>
                </a:xfrm>
              </p:grpSpPr>
              <p:sp useBgFill="1">
                <p:nvSpPr>
                  <p:cNvPr id="18" name="Rounded Rectangle 17"/>
                  <p:cNvSpPr/>
                  <p:nvPr/>
                </p:nvSpPr>
                <p:spPr>
                  <a:xfrm>
                    <a:off x="7572702" y="4834838"/>
                    <a:ext cx="3781099" cy="44201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runOnQueue </a:t>
                    </a:r>
                    <a:r>
                      <a:rPr 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  <a:sym typeface="Wingdings"/>
                      </a:rPr>
                      <a:t> 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  <a:sym typeface="Wingdings"/>
                      </a:rPr>
                      <a:t>mqt_native_modules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19" name="Rounded Rectangle 18"/>
                  <p:cNvSpPr/>
                  <p:nvPr/>
                </p:nvSpPr>
                <p:spPr>
                  <a:xfrm>
                    <a:off x="7572699" y="4146001"/>
                    <a:ext cx="3781099" cy="44201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JavaModuleWrapper.java invoke</a:t>
                    </a:r>
                  </a:p>
                </p:txBody>
              </p:sp>
            </p:grpSp>
            <p:cxnSp>
              <p:nvCxnSpPr>
                <p:cNvPr id="55" name="Straight Arrow Connector 54"/>
                <p:cNvCxnSpPr>
                  <a:stCxn id="18" idx="0"/>
                  <a:endCxn id="19" idx="2"/>
                </p:cNvCxnSpPr>
                <p:nvPr/>
              </p:nvCxnSpPr>
              <p:spPr>
                <a:xfrm flipH="1" flipV="1">
                  <a:off x="9147939" y="5979464"/>
                  <a:ext cx="3" cy="2468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7023319" y="4077747"/>
                <a:ext cx="4249245" cy="278951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 useBgFill="1">
          <p:nvSpPr>
            <p:cNvPr id="69" name="Rounded Rectangle 68"/>
            <p:cNvSpPr/>
            <p:nvPr/>
          </p:nvSpPr>
          <p:spPr>
            <a:xfrm>
              <a:off x="7338625" y="4641229"/>
              <a:ext cx="3781099" cy="412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JavaMethodWrapper.java </a:t>
              </a:r>
              <a:r>
                <a: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invoke</a:t>
              </a:r>
            </a:p>
          </p:txBody>
        </p:sp>
        <p:sp useBgFill="1">
          <p:nvSpPr>
            <p:cNvPr id="70" name="Rounded Rectangle 69"/>
            <p:cNvSpPr/>
            <p:nvPr/>
          </p:nvSpPr>
          <p:spPr>
            <a:xfrm>
              <a:off x="7338624" y="4005139"/>
              <a:ext cx="3781099" cy="412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ava.lang.reflect.Method invoke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2" name="Straight Arrow Connector 71"/>
            <p:cNvCxnSpPr>
              <a:stCxn id="19" idx="0"/>
              <a:endCxn id="69" idx="2"/>
            </p:cNvCxnSpPr>
            <p:nvPr/>
          </p:nvCxnSpPr>
          <p:spPr>
            <a:xfrm flipV="1">
              <a:off x="9229175" y="5053269"/>
              <a:ext cx="0" cy="206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9" idx="0"/>
              <a:endCxn id="70" idx="2"/>
            </p:cNvCxnSpPr>
            <p:nvPr/>
          </p:nvCxnSpPr>
          <p:spPr>
            <a:xfrm flipH="1" flipV="1">
              <a:off x="9229174" y="4417179"/>
              <a:ext cx="1" cy="224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59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624942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需要在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JS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侧调用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BatchedBridge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的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registerCallableModule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或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registerLazyCallableModule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来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注册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侧通过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jniCallJSFunction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和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jniCallJSCallback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这两个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方法将控制权传递到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C++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C++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侧，通过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__fbBatchedBridge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内的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callFunctionReturnFlushedQueue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方法将控制权传递到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侧，通过传递过来的模块名，方法名，在已注册的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CallableModule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找到对应的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方法并调用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最常见的就是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AppRegistry</a:t>
            </a:r>
          </a:p>
        </p:txBody>
      </p:sp>
    </p:spTree>
    <p:extLst>
      <p:ext uri="{BB962C8B-B14F-4D97-AF65-F5344CB8AC3E}">
        <p14:creationId xmlns:p14="http://schemas.microsoft.com/office/powerpoint/2010/main" val="31421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374227" y="2145140"/>
            <a:ext cx="3607676" cy="1277378"/>
            <a:chOff x="1374227" y="2145140"/>
            <a:chExt cx="3607676" cy="1277378"/>
          </a:xfrm>
        </p:grpSpPr>
        <p:sp useBgFill="1">
          <p:nvSpPr>
            <p:cNvPr id="13" name="Rounded Rectangle 12"/>
            <p:cNvSpPr/>
            <p:nvPr/>
          </p:nvSpPr>
          <p:spPr>
            <a:xfrm>
              <a:off x="1374227" y="2145140"/>
              <a:ext cx="3607676" cy="492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CatalystInstanceImpl.java jniCallJSFunction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14" name="Rounded Rectangle 13"/>
            <p:cNvSpPr/>
            <p:nvPr/>
          </p:nvSpPr>
          <p:spPr>
            <a:xfrm>
              <a:off x="1374227" y="2930156"/>
              <a:ext cx="3607676" cy="492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CatalystInstanceImpl.cpp jniCallJSFunction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" name="Straight Arrow Connector 3"/>
            <p:cNvCxnSpPr>
              <a:stCxn id="13" idx="2"/>
              <a:endCxn id="14" idx="0"/>
            </p:cNvCxnSpPr>
            <p:nvPr/>
          </p:nvCxnSpPr>
          <p:spPr>
            <a:xfrm>
              <a:off x="3178065" y="2637502"/>
              <a:ext cx="0" cy="292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>
            <a:stCxn id="14" idx="3"/>
            <a:endCxn id="18" idx="1"/>
          </p:cNvCxnSpPr>
          <p:nvPr/>
        </p:nvCxnSpPr>
        <p:spPr>
          <a:xfrm>
            <a:off x="4981903" y="3176337"/>
            <a:ext cx="180383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35936" y="1055519"/>
            <a:ext cx="15765" cy="51992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785741" y="2930156"/>
            <a:ext cx="3607676" cy="2413136"/>
            <a:chOff x="6293069" y="2930156"/>
            <a:chExt cx="3607676" cy="2413136"/>
          </a:xfrm>
        </p:grpSpPr>
        <p:sp useBgFill="1">
          <p:nvSpPr>
            <p:cNvPr id="18" name="Rounded Rectangle 17"/>
            <p:cNvSpPr/>
            <p:nvPr/>
          </p:nvSpPr>
          <p:spPr>
            <a:xfrm>
              <a:off x="6293069" y="2930156"/>
              <a:ext cx="3607676" cy="492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JSCExecutor.cpp callFunction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19" name="Rounded Rectangle 18"/>
            <p:cNvSpPr/>
            <p:nvPr/>
          </p:nvSpPr>
          <p:spPr>
            <a:xfrm>
              <a:off x="6293069" y="3887814"/>
              <a:ext cx="3607676" cy="492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m_callFunctionReturnFlushedQueueJS   -&gt;</a:t>
              </a:r>
              <a:r>
                <a: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callAsFunction</a:t>
              </a:r>
            </a:p>
          </p:txBody>
        </p:sp>
        <p:sp useBgFill="1">
          <p:nvSpPr>
            <p:cNvPr id="21" name="Rounded Rectangle 20"/>
            <p:cNvSpPr/>
            <p:nvPr/>
          </p:nvSpPr>
          <p:spPr>
            <a:xfrm>
              <a:off x="6293069" y="4850930"/>
              <a:ext cx="3607676" cy="492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MessageQueue.js callFunctionReturnFlushedQueue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6" name="Straight Arrow Connector 25"/>
            <p:cNvCxnSpPr>
              <a:stCxn id="18" idx="2"/>
              <a:endCxn id="19" idx="0"/>
            </p:cNvCxnSpPr>
            <p:nvPr/>
          </p:nvCxnSpPr>
          <p:spPr>
            <a:xfrm>
              <a:off x="8096907" y="3422518"/>
              <a:ext cx="0" cy="465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1" idx="0"/>
            </p:cNvCxnSpPr>
            <p:nvPr/>
          </p:nvCxnSpPr>
          <p:spPr>
            <a:xfrm>
              <a:off x="8096907" y="4380176"/>
              <a:ext cx="0" cy="47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169431" y="193718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mqt_js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63661" y="3187220"/>
            <a:ext cx="16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handler.postXX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1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总结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436573"/>
            <a:ext cx="10515600" cy="203132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一切都是为了跨平台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主要由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域，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Bridge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与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域三部分组成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性能的瓶颈一般出现在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Bridge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，需严格控制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Bridge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上传递的数据量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跨语言开发坑很大，慎入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4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反馈入口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0" y="1806904"/>
            <a:ext cx="3149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96950" y="2832846"/>
            <a:ext cx="10515600" cy="824843"/>
          </a:xfrm>
          <a:prstGeom prst="rect">
            <a:avLst/>
          </a:prstGeom>
          <a:ln>
            <a:noFill/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Thank</a:t>
            </a:r>
            <a:r>
              <a:rPr lang="zh-CN" alt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you</a:t>
            </a:r>
            <a:r>
              <a:rPr lang="zh-CN" alt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！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背景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137939"/>
            <a:ext cx="8231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与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iOS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如何做代码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共享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</a:p>
          <a:p>
            <a:pPr marL="285750" lvl="1" indent="-285750">
              <a:buFont typeface="Arial" charset="0"/>
              <a:buChar char="•"/>
            </a:pP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三端代码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共享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如何在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Android/iOS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上支持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JavaScript?</a:t>
            </a:r>
          </a:p>
          <a:p>
            <a:pPr marL="285750" lvl="1" indent="-285750">
              <a:buFont typeface="Arial" charset="0"/>
              <a:buChar char="•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选择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引擎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226" y="3028012"/>
            <a:ext cx="7251194" cy="70347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与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iOS</a:t>
            </a:r>
            <a:r>
              <a:rPr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如何做代码</a:t>
            </a:r>
            <a:r>
              <a:rPr lang="zh-CN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共享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与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iOS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如何做基础功能代码共享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2826272" y="1341257"/>
            <a:ext cx="7792430" cy="462652"/>
            <a:chOff x="2831334" y="1370650"/>
            <a:chExt cx="7792430" cy="462652"/>
          </a:xfrm>
        </p:grpSpPr>
        <p:grpSp>
          <p:nvGrpSpPr>
            <p:cNvPr id="15" name="Group 14"/>
            <p:cNvGrpSpPr/>
            <p:nvPr/>
          </p:nvGrpSpPr>
          <p:grpSpPr>
            <a:xfrm>
              <a:off x="2831334" y="1370650"/>
              <a:ext cx="6529333" cy="462652"/>
              <a:chOff x="2831334" y="1370650"/>
              <a:chExt cx="6529333" cy="462652"/>
            </a:xfrm>
          </p:grpSpPr>
          <p:sp useBgFill="1">
            <p:nvSpPr>
              <p:cNvPr id="7" name="Rounded Rectangle 6"/>
              <p:cNvSpPr/>
              <p:nvPr/>
            </p:nvSpPr>
            <p:spPr>
              <a:xfrm>
                <a:off x="7039440" y="1370650"/>
                <a:ext cx="2321227" cy="4626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iOS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9" name="Rounded Rectangle 8"/>
              <p:cNvSpPr/>
              <p:nvPr/>
            </p:nvSpPr>
            <p:spPr>
              <a:xfrm>
                <a:off x="2831334" y="1370650"/>
                <a:ext cx="2321227" cy="4626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Android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9733777" y="1462449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系统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50402" y="5940874"/>
            <a:ext cx="7855476" cy="462652"/>
            <a:chOff x="2831334" y="5972267"/>
            <a:chExt cx="7855476" cy="462652"/>
          </a:xfrm>
        </p:grpSpPr>
        <p:sp useBgFill="1">
          <p:nvSpPr>
            <p:cNvPr id="4" name="Rounded Rectangle 3"/>
            <p:cNvSpPr/>
            <p:nvPr/>
          </p:nvSpPr>
          <p:spPr>
            <a:xfrm>
              <a:off x="2831334" y="5972267"/>
              <a:ext cx="6529333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C/C++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core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libraries,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e.g.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FFmpeg,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WebRTC,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mr-IN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09647" y="601892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核心库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93900" y="3769263"/>
            <a:ext cx="9073643" cy="2162614"/>
            <a:chOff x="1993900" y="3769263"/>
            <a:chExt cx="9073643" cy="216261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993900" y="5717132"/>
              <a:ext cx="8197451" cy="199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998149" y="4238789"/>
              <a:ext cx="0" cy="1688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8395207" y="4243284"/>
              <a:ext cx="0" cy="1688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790044" y="5475344"/>
              <a:ext cx="0" cy="441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187966" y="5475344"/>
              <a:ext cx="0" cy="45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790044" y="4238789"/>
              <a:ext cx="0" cy="773903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187966" y="4249235"/>
              <a:ext cx="0" cy="773903"/>
            </a:xfrm>
            <a:prstGeom prst="straightConnector1">
              <a:avLst/>
            </a:prstGeom>
            <a:ln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728715" y="445152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跨语言封装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18" name="Rounded Rectangle 17"/>
            <p:cNvSpPr/>
            <p:nvPr/>
          </p:nvSpPr>
          <p:spPr>
            <a:xfrm>
              <a:off x="2827960" y="5012692"/>
              <a:ext cx="2321227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C/C++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API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wrappers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27960" y="3769263"/>
              <a:ext cx="6532705" cy="470974"/>
              <a:chOff x="2827960" y="3769263"/>
              <a:chExt cx="6532705" cy="470974"/>
            </a:xfrm>
          </p:grpSpPr>
          <p:sp useBgFill="1">
            <p:nvSpPr>
              <p:cNvPr id="8" name="Rounded Rectangle 7"/>
              <p:cNvSpPr/>
              <p:nvPr/>
            </p:nvSpPr>
            <p:spPr>
              <a:xfrm>
                <a:off x="2827960" y="3769263"/>
                <a:ext cx="2321227" cy="4626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Java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Native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ethods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9" name="Rounded Rectangle 28"/>
              <p:cNvSpPr/>
              <p:nvPr/>
            </p:nvSpPr>
            <p:spPr>
              <a:xfrm>
                <a:off x="7039438" y="3777585"/>
                <a:ext cx="2321227" cy="4626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OC API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wrappers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3433381" y="4474363"/>
              <a:ext cx="1373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JNI &amp; NDK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93900" y="1810783"/>
            <a:ext cx="8847873" cy="1995711"/>
            <a:chOff x="1993900" y="1810783"/>
            <a:chExt cx="8847873" cy="199571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97274" y="2048953"/>
              <a:ext cx="8197451" cy="199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993900" y="3457190"/>
              <a:ext cx="8197451" cy="199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2826272" y="2560193"/>
              <a:ext cx="8015501" cy="475479"/>
              <a:chOff x="2826272" y="2560193"/>
              <a:chExt cx="8015501" cy="475479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826272" y="2560193"/>
                <a:ext cx="6534393" cy="462652"/>
                <a:chOff x="2827959" y="2544997"/>
                <a:chExt cx="6534393" cy="462652"/>
              </a:xfrm>
            </p:grpSpPr>
            <p:sp useBgFill="1">
              <p:nvSpPr>
                <p:cNvPr id="34" name="Rounded Rectangle 33"/>
                <p:cNvSpPr/>
                <p:nvPr/>
              </p:nvSpPr>
              <p:spPr>
                <a:xfrm>
                  <a:off x="2827959" y="2544997"/>
                  <a:ext cx="2321227" cy="4626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Java</a:t>
                  </a:r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36" name="Rounded Rectangle 35"/>
                <p:cNvSpPr/>
                <p:nvPr/>
              </p:nvSpPr>
              <p:spPr>
                <a:xfrm>
                  <a:off x="7041125" y="2544997"/>
                  <a:ext cx="2321227" cy="4626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Objective C</a:t>
                  </a:r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9733777" y="266634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特定流程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4187966" y="3007650"/>
              <a:ext cx="0" cy="761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790044" y="3017030"/>
              <a:ext cx="0" cy="76161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8395207" y="3017030"/>
              <a:ext cx="0" cy="761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7998149" y="3044881"/>
              <a:ext cx="0" cy="76161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187966" y="1833302"/>
              <a:ext cx="0" cy="711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790044" y="1833302"/>
              <a:ext cx="0" cy="7116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8395207" y="1810783"/>
              <a:ext cx="0" cy="711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7998149" y="1810783"/>
              <a:ext cx="0" cy="7116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468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与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iOS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如何做基础功能代码共享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831334" y="5972267"/>
            <a:ext cx="7801972" cy="462652"/>
            <a:chOff x="2831334" y="5972267"/>
            <a:chExt cx="7801972" cy="462652"/>
          </a:xfrm>
        </p:grpSpPr>
        <p:sp useBgFill="1">
          <p:nvSpPr>
            <p:cNvPr id="4" name="Rounded Rectangle 3"/>
            <p:cNvSpPr/>
            <p:nvPr/>
          </p:nvSpPr>
          <p:spPr>
            <a:xfrm>
              <a:off x="2831334" y="5972267"/>
              <a:ext cx="6529333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C/C++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core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libraries,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e.g.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FFmpeg,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WebRTC,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mr-IN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756143" y="603664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核心库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31334" y="4447031"/>
            <a:ext cx="8032804" cy="1525236"/>
            <a:chOff x="2831334" y="4447031"/>
            <a:chExt cx="8032804" cy="1525236"/>
          </a:xfrm>
        </p:grpSpPr>
        <p:cxnSp>
          <p:nvCxnSpPr>
            <p:cNvPr id="23" name="Straight Arrow Connector 22"/>
            <p:cNvCxnSpPr>
              <a:stCxn id="20" idx="2"/>
            </p:cNvCxnSpPr>
            <p:nvPr/>
          </p:nvCxnSpPr>
          <p:spPr>
            <a:xfrm flipH="1">
              <a:off x="4389005" y="5428776"/>
              <a:ext cx="1" cy="543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2"/>
            </p:cNvCxnSpPr>
            <p:nvPr/>
          </p:nvCxnSpPr>
          <p:spPr>
            <a:xfrm flipH="1">
              <a:off x="7807119" y="5428776"/>
              <a:ext cx="1" cy="54349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831334" y="4447031"/>
              <a:ext cx="8032804" cy="1088956"/>
              <a:chOff x="2831334" y="4447031"/>
              <a:chExt cx="8032804" cy="108895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831334" y="4447031"/>
                <a:ext cx="6529333" cy="1088956"/>
              </a:xfrm>
              <a:prstGeom prst="round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25182" y="4518797"/>
                <a:ext cx="1512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External APIS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0" name="Rectangle 19"/>
              <p:cNvSpPr/>
              <p:nvPr/>
            </p:nvSpPr>
            <p:spPr>
              <a:xfrm>
                <a:off x="3149589" y="4966414"/>
                <a:ext cx="2478833" cy="46236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C/C++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Functions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1" name="Rectangle 20"/>
              <p:cNvSpPr/>
              <p:nvPr/>
            </p:nvSpPr>
            <p:spPr>
              <a:xfrm>
                <a:off x="6567703" y="4966414"/>
                <a:ext cx="2478833" cy="46236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Callbacks: C++ class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756142" y="493759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特定流程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997274" y="1824994"/>
            <a:ext cx="9044095" cy="2626532"/>
            <a:chOff x="1997274" y="1824994"/>
            <a:chExt cx="9044095" cy="2626532"/>
          </a:xfrm>
        </p:grpSpPr>
        <p:sp useBgFill="1">
          <p:nvSpPr>
            <p:cNvPr id="8" name="Rounded Rectangle 7"/>
            <p:cNvSpPr/>
            <p:nvPr/>
          </p:nvSpPr>
          <p:spPr>
            <a:xfrm>
              <a:off x="2831335" y="2285340"/>
              <a:ext cx="2321227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Java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Native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ethods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18" name="Rounded Rectangle 17"/>
            <p:cNvSpPr/>
            <p:nvPr/>
          </p:nvSpPr>
          <p:spPr>
            <a:xfrm>
              <a:off x="2831334" y="3532341"/>
              <a:ext cx="2321227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C/C++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API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wrappers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29" name="Rounded Rectangle 28"/>
            <p:cNvSpPr/>
            <p:nvPr/>
          </p:nvSpPr>
          <p:spPr>
            <a:xfrm>
              <a:off x="7039439" y="2285340"/>
              <a:ext cx="2321227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OC API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wrappers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997274" y="4236781"/>
              <a:ext cx="8197451" cy="199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997274" y="2048953"/>
              <a:ext cx="8197451" cy="199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8001523" y="2758438"/>
              <a:ext cx="0" cy="1688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8398581" y="2762933"/>
              <a:ext cx="0" cy="1688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793418" y="2758438"/>
              <a:ext cx="0" cy="773903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191340" y="2768884"/>
              <a:ext cx="0" cy="773903"/>
            </a:xfrm>
            <a:prstGeom prst="straightConnector1">
              <a:avLst/>
            </a:prstGeom>
            <a:ln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793418" y="3994993"/>
              <a:ext cx="0" cy="441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191340" y="3994993"/>
              <a:ext cx="0" cy="45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436755" y="2994012"/>
              <a:ext cx="1373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JNI &amp; NDK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>
              <a:off x="3793418" y="1833302"/>
              <a:ext cx="5482" cy="464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195957" y="1833302"/>
              <a:ext cx="4515" cy="45021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7997009" y="1833302"/>
              <a:ext cx="9996" cy="462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8398581" y="1824994"/>
              <a:ext cx="0" cy="45852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702541" y="299401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latin typeface="Times New Roman" charset="0"/>
                  <a:ea typeface="Times New Roman" charset="0"/>
                  <a:cs typeface="Times New Roman" charset="0"/>
                </a:rPr>
                <a:t>跨语言封装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31334" y="1370650"/>
            <a:ext cx="7761194" cy="462652"/>
            <a:chOff x="2831334" y="1370650"/>
            <a:chExt cx="7761194" cy="462652"/>
          </a:xfrm>
        </p:grpSpPr>
        <p:sp useBgFill="1">
          <p:nvSpPr>
            <p:cNvPr id="7" name="Rounded Rectangle 6"/>
            <p:cNvSpPr/>
            <p:nvPr/>
          </p:nvSpPr>
          <p:spPr>
            <a:xfrm>
              <a:off x="7039440" y="1370650"/>
              <a:ext cx="2321227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iOS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9" name="Rounded Rectangle 8"/>
            <p:cNvSpPr/>
            <p:nvPr/>
          </p:nvSpPr>
          <p:spPr>
            <a:xfrm>
              <a:off x="2831334" y="1370650"/>
              <a:ext cx="2321227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Android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702541" y="1462203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UI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系统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94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与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iOS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如何做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UI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代码共享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265412" y="5962859"/>
            <a:ext cx="8857155" cy="462652"/>
            <a:chOff x="2265412" y="5962859"/>
            <a:chExt cx="8857155" cy="462652"/>
          </a:xfrm>
        </p:grpSpPr>
        <p:grpSp>
          <p:nvGrpSpPr>
            <p:cNvPr id="4" name="Group 3"/>
            <p:cNvGrpSpPr/>
            <p:nvPr/>
          </p:nvGrpSpPr>
          <p:grpSpPr>
            <a:xfrm>
              <a:off x="2265412" y="5962859"/>
              <a:ext cx="7661177" cy="462652"/>
              <a:chOff x="2265412" y="5962859"/>
              <a:chExt cx="7661177" cy="462652"/>
            </a:xfrm>
          </p:grpSpPr>
          <p:sp useBgFill="1">
            <p:nvSpPr>
              <p:cNvPr id="45" name="Rounded Rectangle 44"/>
              <p:cNvSpPr/>
              <p:nvPr/>
            </p:nvSpPr>
            <p:spPr>
              <a:xfrm>
                <a:off x="2265412" y="5962859"/>
                <a:ext cx="3550995" cy="4626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Android Activity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46" name="Rounded Rectangle 45"/>
              <p:cNvSpPr/>
              <p:nvPr/>
            </p:nvSpPr>
            <p:spPr>
              <a:xfrm>
                <a:off x="6375594" y="5962859"/>
                <a:ext cx="3550995" cy="4626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iOS View Controller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0232580" y="6032112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UI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系统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97274" y="2791294"/>
            <a:ext cx="9767110" cy="3171565"/>
            <a:chOff x="1997274" y="2791294"/>
            <a:chExt cx="9767110" cy="3171565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97274" y="3176394"/>
              <a:ext cx="8197451" cy="199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035129" y="2791294"/>
              <a:ext cx="9729255" cy="3171565"/>
              <a:chOff x="2035129" y="2791294"/>
              <a:chExt cx="9729255" cy="317156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035129" y="2791294"/>
                <a:ext cx="8197451" cy="3171565"/>
                <a:chOff x="2035129" y="2791294"/>
                <a:chExt cx="8197451" cy="3171565"/>
              </a:xfrm>
            </p:grpSpPr>
            <p:sp useBgFill="1">
              <p:nvSpPr>
                <p:cNvPr id="36" name="Rounded Rectangle 35"/>
                <p:cNvSpPr/>
                <p:nvPr/>
              </p:nvSpPr>
              <p:spPr>
                <a:xfrm>
                  <a:off x="2265413" y="3573983"/>
                  <a:ext cx="3550995" cy="4626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Android specified wrapper methods</a:t>
                  </a:r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37" name="Rounded Rectangle 36"/>
                <p:cNvSpPr/>
                <p:nvPr/>
              </p:nvSpPr>
              <p:spPr>
                <a:xfrm>
                  <a:off x="6375593" y="3573983"/>
                  <a:ext cx="3550996" cy="4626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iOS specified </a:t>
                  </a:r>
                  <a:r>
                    <a: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wrapper methods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035129" y="5518012"/>
                  <a:ext cx="8197451" cy="19985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stCxn id="36" idx="2"/>
                  <a:endCxn id="28" idx="0"/>
                </p:cNvCxnSpPr>
                <p:nvPr/>
              </p:nvCxnSpPr>
              <p:spPr>
                <a:xfrm flipH="1">
                  <a:off x="4040910" y="4036635"/>
                  <a:ext cx="1" cy="587412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stCxn id="37" idx="2"/>
                  <a:endCxn id="34" idx="0"/>
                </p:cNvCxnSpPr>
                <p:nvPr/>
              </p:nvCxnSpPr>
              <p:spPr>
                <a:xfrm>
                  <a:off x="8151091" y="4036635"/>
                  <a:ext cx="0" cy="5804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3426492" y="4168070"/>
                  <a:ext cx="1373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JNI &amp; NDK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5" name="Straight Arrow Connector 14"/>
                <p:cNvCxnSpPr>
                  <a:endCxn id="36" idx="0"/>
                </p:cNvCxnSpPr>
                <p:nvPr/>
              </p:nvCxnSpPr>
              <p:spPr>
                <a:xfrm>
                  <a:off x="4040909" y="2793674"/>
                  <a:ext cx="2" cy="780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37" idx="0"/>
                </p:cNvCxnSpPr>
                <p:nvPr/>
              </p:nvCxnSpPr>
              <p:spPr>
                <a:xfrm>
                  <a:off x="8151091" y="2791294"/>
                  <a:ext cx="0" cy="7826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 useBgFill="1">
              <p:nvSpPr>
                <p:cNvPr id="28" name="Rounded Rectangle 27"/>
                <p:cNvSpPr/>
                <p:nvPr/>
              </p:nvSpPr>
              <p:spPr>
                <a:xfrm>
                  <a:off x="2265412" y="4624047"/>
                  <a:ext cx="3550995" cy="4626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Android views &amp; render methods</a:t>
                  </a:r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34" name="Rounded Rectangle 33"/>
                <p:cNvSpPr/>
                <p:nvPr/>
              </p:nvSpPr>
              <p:spPr>
                <a:xfrm>
                  <a:off x="6375593" y="4617101"/>
                  <a:ext cx="3550996" cy="4626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iOS views &amp; render methods</a:t>
                  </a:r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4" name="Straight Arrow Connector 23"/>
                <p:cNvCxnSpPr>
                  <a:stCxn id="28" idx="2"/>
                  <a:endCxn id="45" idx="0"/>
                </p:cNvCxnSpPr>
                <p:nvPr/>
              </p:nvCxnSpPr>
              <p:spPr>
                <a:xfrm>
                  <a:off x="4040910" y="5086699"/>
                  <a:ext cx="0" cy="8761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34" idx="2"/>
                  <a:endCxn id="46" idx="0"/>
                </p:cNvCxnSpPr>
                <p:nvPr/>
              </p:nvCxnSpPr>
              <p:spPr>
                <a:xfrm>
                  <a:off x="8151091" y="5079753"/>
                  <a:ext cx="1" cy="8831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10194724" y="4168070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中间转换系统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2265413" y="1432352"/>
            <a:ext cx="8819298" cy="462652"/>
            <a:chOff x="2265413" y="1432352"/>
            <a:chExt cx="8819298" cy="462652"/>
          </a:xfrm>
        </p:grpSpPr>
        <p:sp useBgFill="1">
          <p:nvSpPr>
            <p:cNvPr id="38" name="Rounded Rectangle 37"/>
            <p:cNvSpPr/>
            <p:nvPr/>
          </p:nvSpPr>
          <p:spPr>
            <a:xfrm>
              <a:off x="2265413" y="1432352"/>
              <a:ext cx="7661176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UI specified codes and logic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194724" y="1515957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UI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逻辑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65413" y="1895004"/>
            <a:ext cx="9286615" cy="896290"/>
            <a:chOff x="2265413" y="1895004"/>
            <a:chExt cx="9286615" cy="896290"/>
          </a:xfrm>
        </p:grpSpPr>
        <p:cxnSp>
          <p:nvCxnSpPr>
            <p:cNvPr id="5" name="Straight Arrow Connector 4"/>
            <p:cNvCxnSpPr>
              <a:stCxn id="38" idx="2"/>
              <a:endCxn id="32" idx="0"/>
            </p:cNvCxnSpPr>
            <p:nvPr/>
          </p:nvCxnSpPr>
          <p:spPr>
            <a:xfrm>
              <a:off x="6096001" y="1895004"/>
              <a:ext cx="0" cy="43363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265413" y="2328642"/>
              <a:ext cx="9286615" cy="462652"/>
              <a:chOff x="2265413" y="2328642"/>
              <a:chExt cx="9286615" cy="462652"/>
            </a:xfrm>
          </p:grpSpPr>
          <p:sp useBgFill="1">
            <p:nvSpPr>
              <p:cNvPr id="32" name="Rounded Rectangle 31"/>
              <p:cNvSpPr/>
              <p:nvPr/>
            </p:nvSpPr>
            <p:spPr>
              <a:xfrm>
                <a:off x="2265413" y="2328642"/>
                <a:ext cx="7661176" cy="4626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Unified View Components &amp; C/C++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layout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library, e.g. Yoga layout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0206788" y="2375302"/>
                <a:ext cx="1345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组件与布局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26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3581</TotalTime>
  <Words>2493</Words>
  <Application>Microsoft Macintosh PowerPoint</Application>
  <PresentationFormat>Widescreen</PresentationFormat>
  <Paragraphs>614</Paragraphs>
  <Slides>48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DengXian</vt:lpstr>
      <vt:lpstr>Times New Roman</vt:lpstr>
      <vt:lpstr>Wingdings</vt:lpstr>
      <vt:lpstr>Office Theme</vt:lpstr>
      <vt:lpstr>React-Native设计与实现-源码分析</vt:lpstr>
      <vt:lpstr>PowerPoint Presentation</vt:lpstr>
      <vt:lpstr>PowerPoint Presentation</vt:lpstr>
      <vt:lpstr>主要内容</vt:lpstr>
      <vt:lpstr>背景</vt:lpstr>
      <vt:lpstr>PowerPoint Presentation</vt:lpstr>
      <vt:lpstr>Android与iOS如何做基础功能代码共享</vt:lpstr>
      <vt:lpstr>Android与iOS如何做基础功能代码共享</vt:lpstr>
      <vt:lpstr>Android与iOS如何做UI代码共享?</vt:lpstr>
      <vt:lpstr>三端代码共享 – 语言的选择</vt:lpstr>
      <vt:lpstr>三端代码共享 – 整体架构</vt:lpstr>
      <vt:lpstr>如何在Android/iOS上支持JavaScript？</vt:lpstr>
      <vt:lpstr>React-Native  vs. Cordova, PhoneGap</vt:lpstr>
      <vt:lpstr>选择JavaScript引擎</vt:lpstr>
      <vt:lpstr>实践</vt:lpstr>
      <vt:lpstr>React-Native与原生开发的对比</vt:lpstr>
      <vt:lpstr>一个React-Native工程的目录结构</vt:lpstr>
      <vt:lpstr>在原生APP中集成React-Native</vt:lpstr>
      <vt:lpstr>如何开发Native Module</vt:lpstr>
      <vt:lpstr>如何开发Native Module</vt:lpstr>
      <vt:lpstr>如何开发Native Module</vt:lpstr>
      <vt:lpstr>如何开发Native Module</vt:lpstr>
      <vt:lpstr>如何开发Native Module</vt:lpstr>
      <vt:lpstr>整体架构</vt:lpstr>
      <vt:lpstr>React-Native整体架构</vt:lpstr>
      <vt:lpstr>React-Native中的线程(Android)</vt:lpstr>
      <vt:lpstr>React-Native性能</vt:lpstr>
      <vt:lpstr>UI的异步更新</vt:lpstr>
      <vt:lpstr>Android APK结构</vt:lpstr>
      <vt:lpstr>Android端源码</vt:lpstr>
      <vt:lpstr>Android端初始化流程</vt:lpstr>
      <vt:lpstr>createReactContext方法都干了些什么？</vt:lpstr>
      <vt:lpstr>JSBundle的加载过程</vt:lpstr>
      <vt:lpstr>NativeModule的初始化过程</vt:lpstr>
      <vt:lpstr>三端通信</vt:lpstr>
      <vt:lpstr>Java调用C/C++方法</vt:lpstr>
      <vt:lpstr>CatalystInstanceImpl中的native方法</vt:lpstr>
      <vt:lpstr>C/C++调用Java方法</vt:lpstr>
      <vt:lpstr>JavaScript调用C++方法(JavaScriptCore)</vt:lpstr>
      <vt:lpstr>C++调用JavaScript方法(JavaScriptCore)</vt:lpstr>
      <vt:lpstr>C++调用JavaScript方法(JavaScriptCore)</vt:lpstr>
      <vt:lpstr>JavaScript调用Java方法</vt:lpstr>
      <vt:lpstr>JavaScript调用Java方法</vt:lpstr>
      <vt:lpstr>Java调用JavaScript方法</vt:lpstr>
      <vt:lpstr>Java调用JavaScript方法</vt:lpstr>
      <vt:lpstr>总结</vt:lpstr>
      <vt:lpstr>反馈入口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626</cp:revision>
  <dcterms:created xsi:type="dcterms:W3CDTF">2018-07-02T11:59:26Z</dcterms:created>
  <dcterms:modified xsi:type="dcterms:W3CDTF">2018-07-26T08:24:44Z</dcterms:modified>
</cp:coreProperties>
</file>