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74" r:id="rId4"/>
    <p:sldId id="261" r:id="rId5"/>
    <p:sldId id="273" r:id="rId6"/>
    <p:sldId id="275" r:id="rId7"/>
    <p:sldId id="276" r:id="rId8"/>
    <p:sldId id="262" r:id="rId9"/>
    <p:sldId id="259" r:id="rId10"/>
    <p:sldId id="257" r:id="rId11"/>
    <p:sldId id="258" r:id="rId12"/>
    <p:sldId id="266" r:id="rId13"/>
    <p:sldId id="267" r:id="rId14"/>
    <p:sldId id="268" r:id="rId15"/>
    <p:sldId id="269" r:id="rId16"/>
    <p:sldId id="270" r:id="rId17"/>
    <p:sldId id="279" r:id="rId18"/>
    <p:sldId id="271" r:id="rId19"/>
    <p:sldId id="272" r:id="rId20"/>
    <p:sldId id="277" r:id="rId21"/>
    <p:sldId id="278" r:id="rId22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5396-4DB6-4C0C-9C61-44FD13F0D749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8"/>
          <p:cNvSpPr/>
          <p:nvPr userDrawn="1"/>
        </p:nvSpPr>
        <p:spPr>
          <a:xfrm>
            <a:off x="4667323" y="6433005"/>
            <a:ext cx="6532244" cy="1943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algn="l" rtl="0" eaLnBrk="0">
              <a:lnSpc>
                <a:spcPct val="79000"/>
              </a:lnSpc>
            </a:pPr>
            <a:r>
              <a:rPr sz="1400" kern="0" spc="0" dirty="0">
                <a:solidFill>
                  <a:srgbClr val="003399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CS132:</a:t>
            </a:r>
            <a:r>
              <a:rPr sz="1400" kern="0" spc="80" dirty="0">
                <a:solidFill>
                  <a:srgbClr val="003399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400" kern="0" spc="0" dirty="0">
                <a:solidFill>
                  <a:srgbClr val="003399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Software Enginee</a:t>
            </a:r>
            <a:r>
              <a:rPr sz="1400" kern="0" spc="-10" dirty="0">
                <a:solidFill>
                  <a:srgbClr val="003399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ring</a:t>
            </a:r>
            <a:endParaRPr lang="en-US" altLang="en-US" sz="1400" dirty="0"/>
          </a:p>
        </p:txBody>
      </p:sp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3919" y="44195"/>
            <a:ext cx="1133856" cy="306323"/>
          </a:xfrm>
          <a:prstGeom prst="rect">
            <a:avLst/>
          </a:prstGeom>
        </p:spPr>
      </p:pic>
      <p:pic>
        <p:nvPicPr>
          <p:cNvPr id="9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4400" y="376237"/>
            <a:ext cx="10363200" cy="9525"/>
          </a:xfrm>
          <a:prstGeom prst="rect">
            <a:avLst/>
          </a:prstGeom>
        </p:spPr>
      </p:pic>
      <p:sp>
        <p:nvSpPr>
          <p:cNvPr id="10" name="rect"/>
          <p:cNvSpPr/>
          <p:nvPr userDrawn="1"/>
        </p:nvSpPr>
        <p:spPr>
          <a:xfrm>
            <a:off x="914400" y="6319837"/>
            <a:ext cx="10363200" cy="9525"/>
          </a:xfrm>
          <a:prstGeom prst="rect">
            <a:avLst/>
          </a:prstGeom>
          <a:solidFill>
            <a:srgbClr val="00339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5396-4DB6-4C0C-9C61-44FD13F0D749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5396-4DB6-4C0C-9C61-44FD13F0D749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5396-4DB6-4C0C-9C61-44FD13F0D749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8"/>
          <p:cNvSpPr/>
          <p:nvPr userDrawn="1"/>
        </p:nvSpPr>
        <p:spPr>
          <a:xfrm>
            <a:off x="4667323" y="6433005"/>
            <a:ext cx="6532244" cy="1943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algn="l" rtl="0" eaLnBrk="0">
              <a:lnSpc>
                <a:spcPct val="79000"/>
              </a:lnSpc>
            </a:pPr>
            <a:r>
              <a:rPr sz="1400" kern="0" spc="0" dirty="0">
                <a:solidFill>
                  <a:srgbClr val="003399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CS132:</a:t>
            </a:r>
            <a:r>
              <a:rPr sz="1400" kern="0" spc="80" dirty="0">
                <a:solidFill>
                  <a:srgbClr val="003399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400" kern="0" spc="0" dirty="0">
                <a:solidFill>
                  <a:srgbClr val="003399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Software Enginee</a:t>
            </a:r>
            <a:r>
              <a:rPr sz="1400" kern="0" spc="-10" dirty="0">
                <a:solidFill>
                  <a:srgbClr val="003399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ring</a:t>
            </a:r>
            <a:endParaRPr lang="en-US" altLang="en-US" sz="1400" dirty="0"/>
          </a:p>
        </p:txBody>
      </p:sp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3919" y="44195"/>
            <a:ext cx="1133856" cy="306323"/>
          </a:xfrm>
          <a:prstGeom prst="rect">
            <a:avLst/>
          </a:prstGeom>
        </p:spPr>
      </p:pic>
      <p:pic>
        <p:nvPicPr>
          <p:cNvPr id="9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4400" y="376237"/>
            <a:ext cx="10363200" cy="9525"/>
          </a:xfrm>
          <a:prstGeom prst="rect">
            <a:avLst/>
          </a:prstGeom>
        </p:spPr>
      </p:pic>
      <p:sp>
        <p:nvSpPr>
          <p:cNvPr id="10" name="rect"/>
          <p:cNvSpPr/>
          <p:nvPr userDrawn="1"/>
        </p:nvSpPr>
        <p:spPr>
          <a:xfrm>
            <a:off x="914400" y="6319837"/>
            <a:ext cx="10363200" cy="9525"/>
          </a:xfrm>
          <a:prstGeom prst="rect">
            <a:avLst/>
          </a:prstGeom>
          <a:solidFill>
            <a:srgbClr val="00339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5396-4DB6-4C0C-9C61-44FD13F0D749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box 8"/>
          <p:cNvSpPr/>
          <p:nvPr userDrawn="1"/>
        </p:nvSpPr>
        <p:spPr>
          <a:xfrm>
            <a:off x="4667323" y="6433005"/>
            <a:ext cx="6532244" cy="1943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algn="l" rtl="0" eaLnBrk="0">
              <a:lnSpc>
                <a:spcPct val="79000"/>
              </a:lnSpc>
            </a:pPr>
            <a:r>
              <a:rPr sz="1400" kern="0" spc="0" dirty="0">
                <a:solidFill>
                  <a:srgbClr val="003399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CS132:</a:t>
            </a:r>
            <a:r>
              <a:rPr sz="1400" kern="0" spc="80" dirty="0">
                <a:solidFill>
                  <a:srgbClr val="003399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400" kern="0" spc="0" dirty="0">
                <a:solidFill>
                  <a:srgbClr val="003399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Software Enginee</a:t>
            </a:r>
            <a:r>
              <a:rPr sz="1400" kern="0" spc="-10" dirty="0">
                <a:solidFill>
                  <a:srgbClr val="003399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ring</a:t>
            </a:r>
            <a:endParaRPr lang="en-US" altLang="en-US" sz="1400" dirty="0"/>
          </a:p>
        </p:txBody>
      </p:sp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3919" y="44195"/>
            <a:ext cx="1133856" cy="306323"/>
          </a:xfrm>
          <a:prstGeom prst="rect">
            <a:avLst/>
          </a:prstGeom>
        </p:spPr>
      </p:pic>
      <p:pic>
        <p:nvPicPr>
          <p:cNvPr id="10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4400" y="376237"/>
            <a:ext cx="10363200" cy="9525"/>
          </a:xfrm>
          <a:prstGeom prst="rect">
            <a:avLst/>
          </a:prstGeom>
        </p:spPr>
      </p:pic>
      <p:sp>
        <p:nvSpPr>
          <p:cNvPr id="11" name="rect"/>
          <p:cNvSpPr/>
          <p:nvPr userDrawn="1"/>
        </p:nvSpPr>
        <p:spPr>
          <a:xfrm>
            <a:off x="914400" y="6319837"/>
            <a:ext cx="10363200" cy="9525"/>
          </a:xfrm>
          <a:prstGeom prst="rect">
            <a:avLst/>
          </a:prstGeom>
          <a:solidFill>
            <a:srgbClr val="00339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5396-4DB6-4C0C-9C61-44FD13F0D749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5396-4DB6-4C0C-9C61-44FD13F0D749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5396-4DB6-4C0C-9C61-44FD13F0D749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5396-4DB6-4C0C-9C61-44FD13F0D749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5396-4DB6-4C0C-9C61-44FD13F0D749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5396-4DB6-4C0C-9C61-44FD13F0D749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5396-4DB6-4C0C-9C61-44FD13F0D749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box 8"/>
          <p:cNvSpPr/>
          <p:nvPr userDrawn="1"/>
        </p:nvSpPr>
        <p:spPr>
          <a:xfrm>
            <a:off x="4667323" y="6433005"/>
            <a:ext cx="6532244" cy="1943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algn="l" rtl="0" eaLnBrk="0">
              <a:lnSpc>
                <a:spcPct val="79000"/>
              </a:lnSpc>
            </a:pPr>
            <a:r>
              <a:rPr sz="1400" kern="0" spc="0" dirty="0">
                <a:solidFill>
                  <a:srgbClr val="003399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CS132:</a:t>
            </a:r>
            <a:r>
              <a:rPr sz="1400" kern="0" spc="80" dirty="0">
                <a:solidFill>
                  <a:srgbClr val="003399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400" kern="0" spc="0" dirty="0">
                <a:solidFill>
                  <a:srgbClr val="003399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Software Enginee</a:t>
            </a:r>
            <a:r>
              <a:rPr sz="1400" kern="0" spc="-10" dirty="0">
                <a:solidFill>
                  <a:srgbClr val="003399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ring</a:t>
            </a:r>
            <a:endParaRPr lang="en-US" altLang="en-US" sz="1400" dirty="0"/>
          </a:p>
        </p:txBody>
      </p:sp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3919" y="44195"/>
            <a:ext cx="1133856" cy="306323"/>
          </a:xfrm>
          <a:prstGeom prst="rect">
            <a:avLst/>
          </a:prstGeom>
        </p:spPr>
      </p:pic>
      <p:pic>
        <p:nvPicPr>
          <p:cNvPr id="10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4400" y="376237"/>
            <a:ext cx="10363200" cy="9525"/>
          </a:xfrm>
          <a:prstGeom prst="rect">
            <a:avLst/>
          </a:prstGeom>
        </p:spPr>
      </p:pic>
      <p:sp>
        <p:nvSpPr>
          <p:cNvPr id="11" name="rect"/>
          <p:cNvSpPr/>
          <p:nvPr userDrawn="1"/>
        </p:nvSpPr>
        <p:spPr>
          <a:xfrm>
            <a:off x="914400" y="6319837"/>
            <a:ext cx="10363200" cy="9525"/>
          </a:xfrm>
          <a:prstGeom prst="rect">
            <a:avLst/>
          </a:prstGeom>
          <a:solidFill>
            <a:srgbClr val="00339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5396-4DB6-4C0C-9C61-44FD13F0D749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5396-4DB6-4C0C-9C61-44FD13F0D749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5396-4DB6-4C0C-9C61-44FD13F0D749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5396-4DB6-4C0C-9C61-44FD13F0D749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5396-4DB6-4C0C-9C61-44FD13F0D749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5396-4DB6-4C0C-9C61-44FD13F0D749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5396-4DB6-4C0C-9C61-44FD13F0D749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5396-4DB6-4C0C-9C61-44FD13F0D749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5396-4DB6-4C0C-9C61-44FD13F0D749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5396-4DB6-4C0C-9C61-44FD13F0D749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15396-4DB6-4C0C-9C61-44FD13F0D749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15396-4DB6-4C0C-9C61-44FD13F0D749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CS132 API Specification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Spring24</a:t>
            </a:r>
          </a:p>
          <a:p>
            <a:r>
              <a:rPr lang="en-US" altLang="zh-CN" sz="2000" dirty="0" err="1"/>
              <a:t>Peilin</a:t>
            </a:r>
            <a:r>
              <a:rPr lang="en-US" altLang="zh-CN" sz="2000" dirty="0"/>
              <a:t> He, </a:t>
            </a:r>
          </a:p>
          <a:p>
            <a:r>
              <a:rPr lang="en-US" altLang="zh-CN" sz="2000" dirty="0" err="1"/>
              <a:t>Wentao</a:t>
            </a:r>
            <a:r>
              <a:rPr lang="en-US" altLang="zh-CN" sz="2000" dirty="0"/>
              <a:t> Wang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Elevator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//available system event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    "</a:t>
            </a:r>
            <a:r>
              <a:rPr lang="en-US" altLang="zh-CN" sz="1600" b="1" dirty="0" err="1"/>
              <a:t>door_opened</a:t>
            </a:r>
            <a:r>
              <a:rPr lang="en-US" altLang="zh-CN" sz="1600" b="1" dirty="0"/>
              <a:t>": </a:t>
            </a:r>
            <a:r>
              <a:rPr lang="en-US" altLang="zh-CN" sz="1600" dirty="0"/>
              <a:t>["#1", "#2"], door_opened#1 means the doors of elevator #1 have opened.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    "</a:t>
            </a:r>
            <a:r>
              <a:rPr lang="en-US" altLang="zh-CN" sz="1600" b="1" dirty="0" err="1"/>
              <a:t>door_closed</a:t>
            </a:r>
            <a:r>
              <a:rPr lang="en-US" altLang="zh-CN" sz="1600" b="1" dirty="0"/>
              <a:t>": </a:t>
            </a:r>
            <a:r>
              <a:rPr lang="en-US" altLang="zh-CN" sz="1600" dirty="0"/>
              <a:t>["#1", "#2"], door_closed#1 means the doors of elevator #1 have closed.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</a:t>
            </a:r>
            <a:r>
              <a:rPr lang="en-US" altLang="zh-CN" sz="1600" b="1" dirty="0"/>
              <a:t>"</a:t>
            </a:r>
            <a:r>
              <a:rPr lang="en-US" altLang="zh-CN" sz="1600" b="1" dirty="0" err="1"/>
              <a:t>floor_arrived</a:t>
            </a:r>
            <a:r>
              <a:rPr lang="en-US" altLang="zh-CN" sz="1600" dirty="0"/>
              <a:t>":["</a:t>
            </a:r>
            <a:r>
              <a:rPr lang="en-US" altLang="zh-CN" sz="1600" dirty="0" err="1"/>
              <a:t>up","down</a:t>
            </a:r>
            <a:r>
              <a:rPr lang="en-US" altLang="zh-CN" sz="1600" dirty="0"/>
              <a:t>",""],["-1","1","2","3"],["#1", "#2"] //"up_floor_1_arrived#1"</a:t>
            </a:r>
            <a:r>
              <a:rPr lang="zh-CN" altLang="en-US" sz="1600" dirty="0"/>
              <a:t>， </a:t>
            </a:r>
            <a:r>
              <a:rPr lang="en-US" altLang="zh-CN" sz="1600" dirty="0"/>
              <a:t>indicating that elevator #1 has arrived at the first floor while moving upwards. "floor_1_arrived#1",indicating that elevator #1 has stopped at the first floor.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Elevator system initial assumption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Assume that both elevators(#1, #2) initially </a:t>
            </a:r>
            <a:r>
              <a:rPr lang="en-US" altLang="zh-CN" sz="1600" b="1" dirty="0"/>
              <a:t>stop on the first floor </a:t>
            </a:r>
            <a:r>
              <a:rPr lang="en-US" altLang="zh-CN" sz="1600" dirty="0"/>
              <a:t>and the doors are </a:t>
            </a:r>
            <a:r>
              <a:rPr lang="en-US" altLang="zh-CN" sz="1600" b="1" dirty="0"/>
              <a:t>closed</a:t>
            </a:r>
            <a:r>
              <a:rPr lang="en-US" altLang="zh-CN" sz="1600" dirty="0"/>
              <a:t>.</a:t>
            </a:r>
            <a:endParaRPr lang="zh-CN" altLang="en-US" sz="16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Banking System Project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Banking System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ym typeface="+mn-ea"/>
              </a:rPr>
              <a:t>//available user operation</a:t>
            </a:r>
            <a:endParaRPr lang="en-US" altLang="zh-CN" sz="1800"/>
          </a:p>
          <a:p>
            <a:pPr>
              <a:lnSpc>
                <a:spcPct val="150000"/>
              </a:lnSpc>
            </a:pPr>
            <a:r>
              <a:rPr lang="en-US" altLang="zh-CN" sz="1800"/>
              <a:t>ON ATM: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    "create_acount@password":  // E.g. create_acount@123456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    "close_acount"   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    "insert_card@id":  // E.g. insert_card@2024132789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    "return_card"  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    "deposit_cash@num":  // E.g. deposit_cash@2000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    "withdraw_cash@num@password"  // E.g. withdraw_cash@1000@123456</a:t>
            </a:r>
          </a:p>
          <a:p>
            <a:pPr>
              <a:lnSpc>
                <a:spcPct val="150000"/>
              </a:lnSpc>
            </a:pPr>
            <a:endParaRPr lang="en-US" altLang="zh-CN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Banking System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ON APP: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    "</a:t>
            </a:r>
            <a:r>
              <a:rPr lang="en-US" altLang="zh-CN" sz="1800" dirty="0" err="1"/>
              <a:t>log_in@id@password#app_id</a:t>
            </a:r>
            <a:r>
              <a:rPr lang="en-US" altLang="zh-CN" sz="1800" dirty="0"/>
              <a:t>":  // E.g. log_in@2024132789@123456#1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    "</a:t>
            </a:r>
            <a:r>
              <a:rPr lang="en-US" altLang="zh-CN" sz="1800" dirty="0" err="1"/>
              <a:t>log_out#app_id</a:t>
            </a:r>
            <a:r>
              <a:rPr lang="en-US" altLang="zh-CN" sz="1800" dirty="0"/>
              <a:t>":  // E.g. log_out#1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    "</a:t>
            </a:r>
            <a:r>
              <a:rPr lang="en-US" altLang="zh-CN" sz="1800" dirty="0" err="1"/>
              <a:t>close_app#app_id</a:t>
            </a:r>
            <a:r>
              <a:rPr lang="en-US" altLang="zh-CN" sz="1800" dirty="0"/>
              <a:t>":  // E.g. close_app#1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Both: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    "</a:t>
            </a:r>
            <a:r>
              <a:rPr lang="en-US" altLang="zh-CN" sz="1800" dirty="0" err="1"/>
              <a:t>change_password@new_password</a:t>
            </a:r>
            <a:r>
              <a:rPr lang="en-US" altLang="zh-CN" sz="1800" dirty="0"/>
              <a:t>(#app_id)":  // E.g. change_password@654321(#1)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    "</a:t>
            </a:r>
            <a:r>
              <a:rPr lang="en-US" altLang="zh-CN" sz="1800" dirty="0" err="1"/>
              <a:t>transfer_money@receiver_id@num</a:t>
            </a:r>
            <a:r>
              <a:rPr lang="en-US" altLang="zh-CN" sz="1800" dirty="0"/>
              <a:t>(#app_id)"  // E.g. transfer_money@2023123456@500(#1)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    "query(#app_id)":  // E.g. query(#1) 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</a:rPr>
              <a:t>note: () means optional, if (#app_id) exists, it means the query is for the corresponding app, otherwise it is for the ATM.</a:t>
            </a:r>
            <a:r>
              <a:rPr lang="zh-CN" altLang="en-US" sz="1800" b="1" dirty="0">
                <a:solidFill>
                  <a:srgbClr val="FF0000"/>
                </a:solidFill>
              </a:rPr>
              <a:t>（</a:t>
            </a:r>
            <a:r>
              <a:rPr lang="en-US" altLang="zh-CN" sz="1800" b="1" dirty="0">
                <a:solidFill>
                  <a:srgbClr val="FF0000"/>
                </a:solidFill>
              </a:rPr>
              <a:t>2024.5.3updated</a:t>
            </a:r>
            <a:r>
              <a:rPr lang="zh-CN" altLang="en-US" sz="1800" b="1" dirty="0">
                <a:solidFill>
                  <a:srgbClr val="FF0000"/>
                </a:solidFill>
              </a:rPr>
              <a:t>）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800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700770" y="1775143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/>
              <a:t>Other: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    "open_app"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    "reset"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Banking System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    "logged_in@id#app_id":  // E.g. logged_in@2024132789#1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"logged_out@id#app_id":  // E.g. logged_out@2024132789#1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"app_closed#app_id":  // E.g. app_closed#1</a:t>
            </a:r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"password_changed(#app_id)":  // E.g. password_changed(#1)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"money_transfered@num(#app_id)":  // E.g. money_transfered@500(#1)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"query_showed(#app_id)":  // E.g. query_showed(#1)</a:t>
            </a:r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"failed": ["create_acount", "close_acount", "insert_card", "return_card", "deposit_cash", "withdraw_cash",  "log_in#app_id", "log_out#app_id", "close_app#app_id", "change_password(#app_id)", "transfer_money(#app_id)", "query(#app_id)", "open_app]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Banking System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//available system event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    "acount_created@id":  // E.g. acount_created@2024132789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    "acount_closed@id":  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    "card_inserted@id":  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    "card_returned@id":  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    "cash_deposited@num":  // E.g. cash_deposited@2000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    "cash_withdrawn@num":  // E.g. cash_withdrawn@1000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    "app_opened#app_id":  // E.g. app_opened#2</a:t>
            </a:r>
          </a:p>
          <a:p>
            <a:pPr>
              <a:lnSpc>
                <a:spcPct val="150000"/>
              </a:lnSpc>
            </a:pPr>
            <a:endParaRPr lang="en-US" altLang="zh-CN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AED8D-9DBE-1AB0-88D1-67EF8977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Banking System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BF48D2-A83A-4B90-79C3-910741C5A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solidFill>
                  <a:srgbClr val="FF0000"/>
                </a:solidFill>
              </a:rPr>
              <a:t>In the banking system project, if the previous user does not retrieve their card after completing their operations, subsequent users are not permitted to perform any operations.</a:t>
            </a:r>
            <a:r>
              <a:rPr lang="zh-CN" altLang="en-US" sz="2000" b="1" dirty="0">
                <a:solidFill>
                  <a:srgbClr val="FF0000"/>
                </a:solidFill>
              </a:rPr>
              <a:t> （</a:t>
            </a:r>
            <a:r>
              <a:rPr lang="en-US" altLang="zh-CN" sz="2000" b="1" dirty="0">
                <a:solidFill>
                  <a:srgbClr val="FF0000"/>
                </a:solidFill>
              </a:rPr>
              <a:t>Updated 2024.06.07</a:t>
            </a:r>
            <a:r>
              <a:rPr lang="zh-CN" altLang="en-US" sz="2000" b="1" dirty="0">
                <a:solidFill>
                  <a:srgbClr val="FF0000"/>
                </a:solidFill>
              </a:rPr>
              <a:t>）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030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Painkiller Injection System Project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Painkiller Injection System 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ym typeface="+mn-ea"/>
              </a:rPr>
              <a:t>//available user operation</a:t>
            </a:r>
            <a:endParaRPr lang="en-US" altLang="zh-CN" sz="1800"/>
          </a:p>
          <a:p>
            <a:pPr>
              <a:lnSpc>
                <a:spcPct val="150000"/>
              </a:lnSpc>
            </a:pPr>
            <a:r>
              <a:rPr lang="en-US" altLang="zh-CN" sz="1800"/>
              <a:t>doctor: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        "set_baseline":  e.g. set_baseline@0.01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        "set_bolus":  e.g. set_bolus@0.2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        "baseline_on"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        "baseline_off"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patient: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        "request_bolus"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67B62-6A1B-72A5-1224-17944B98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32FF8-B2A4-15E5-91C2-2CCC51299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/>
              <a:t>If the API documentation is unclear, please contact us.</a:t>
            </a:r>
          </a:p>
          <a:p>
            <a:r>
              <a:rPr lang="en-US" altLang="zh-CN" b="1" dirty="0"/>
              <a:t>Last updated on</a:t>
            </a:r>
            <a:r>
              <a:rPr lang="zh-CN" altLang="en-US" b="1" dirty="0"/>
              <a:t>：</a:t>
            </a:r>
            <a:r>
              <a:rPr lang="en-US" altLang="zh-CN" b="1" dirty="0"/>
              <a:t>2024.06.07</a:t>
            </a:r>
          </a:p>
          <a:p>
            <a:endParaRPr lang="en-US" altLang="zh-CN" b="1" dirty="0"/>
          </a:p>
          <a:p>
            <a:endParaRPr lang="zh-CN" altLang="en-US" b="1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299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process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ABAE8DA-8D6B-0210-25F6-7A19BC818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324" y="3050493"/>
            <a:ext cx="1576251" cy="157625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DB35530-94D1-7EDC-893A-0D0573EBC8C9}"/>
              </a:ext>
            </a:extLst>
          </p:cNvPr>
          <p:cNvSpPr txBox="1"/>
          <p:nvPr/>
        </p:nvSpPr>
        <p:spPr>
          <a:xfrm>
            <a:off x="8943056" y="2681161"/>
            <a:ext cx="1020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007A979-6741-9AB3-91DB-982C5435D074}"/>
              </a:ext>
            </a:extLst>
          </p:cNvPr>
          <p:cNvSpPr txBox="1"/>
          <p:nvPr/>
        </p:nvSpPr>
        <p:spPr>
          <a:xfrm>
            <a:off x="3526677" y="3429000"/>
            <a:ext cx="407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0.Server: ”Hosting on port 27132!”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26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EE98B-0238-855F-2A36-13AEDA77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Change Log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731254-5D57-0D38-882B-D7CA6C677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2024.06.07</a:t>
            </a:r>
            <a:r>
              <a:rPr lang="zh-CN" altLang="en-US" sz="2000" dirty="0"/>
              <a:t>（</a:t>
            </a:r>
            <a:r>
              <a:rPr lang="en-US" altLang="zh-CN" sz="2000" dirty="0"/>
              <a:t>Update To This Version </a:t>
            </a:r>
            <a:r>
              <a:rPr lang="en-US" altLang="zh-CN" sz="2000" dirty="0">
                <a:solidFill>
                  <a:srgbClr val="FF0000"/>
                </a:solidFill>
              </a:rPr>
              <a:t>ASAP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en-US" altLang="zh-CN" sz="1600" dirty="0"/>
              <a:t>Add corresponding elevator code to </a:t>
            </a:r>
            <a:r>
              <a:rPr lang="en-US" altLang="zh-CN" sz="1600" dirty="0" err="1"/>
              <a:t>open_door</a:t>
            </a:r>
            <a:r>
              <a:rPr lang="en-US" altLang="zh-CN" sz="1600" dirty="0"/>
              <a:t> and </a:t>
            </a:r>
            <a:r>
              <a:rPr lang="en-US" altLang="zh-CN" sz="1600" dirty="0" err="1"/>
              <a:t>close_door</a:t>
            </a:r>
            <a:r>
              <a:rPr lang="en-US" altLang="zh-CN" sz="1600" dirty="0"/>
              <a:t> event.</a:t>
            </a:r>
          </a:p>
          <a:p>
            <a:pPr lvl="1"/>
            <a:r>
              <a:rPr lang="en-US" altLang="zh-CN" sz="1600" dirty="0"/>
              <a:t>In the banking system project, if the previous user does not retrieve their card after completing their operations, subsequent users are not permitted to perform any operations.</a:t>
            </a:r>
          </a:p>
          <a:p>
            <a:pPr lvl="1"/>
            <a:r>
              <a:rPr lang="en-US" altLang="zh-CN" sz="1600" b="1" dirty="0"/>
              <a:t>Important Update: </a:t>
            </a:r>
            <a:r>
              <a:rPr lang="en-US" altLang="zh-CN" sz="1600" dirty="0"/>
              <a:t>Both NetClient.py and Server.py have been updated. All outgoing strings are now required to have a minimum sending interval of 800ms. There are no changes to </a:t>
            </a:r>
            <a:r>
              <a:rPr lang="en-US" altLang="zh-CN" sz="1600" b="1" dirty="0" err="1"/>
              <a:t>ZmqClientThread.sendMsg</a:t>
            </a:r>
            <a:r>
              <a:rPr lang="en-US" altLang="zh-CN" sz="1600" dirty="0"/>
              <a:t>, so you can continue using this function to send strings as usual.</a:t>
            </a:r>
            <a:endParaRPr lang="en-US" altLang="zh-CN" sz="2000" dirty="0"/>
          </a:p>
          <a:p>
            <a:r>
              <a:rPr lang="en-US" altLang="zh-CN" sz="2000" dirty="0"/>
              <a:t>2024.05.03 </a:t>
            </a:r>
          </a:p>
          <a:p>
            <a:pPr lvl="1"/>
            <a:r>
              <a:rPr lang="en-US" altLang="zh-CN" sz="1600" dirty="0"/>
              <a:t>Fix a misspelling of the word “account” in the banking system project</a:t>
            </a:r>
          </a:p>
          <a:p>
            <a:pPr lvl="1"/>
            <a:r>
              <a:rPr lang="en-US" altLang="zh-CN" sz="1800" dirty="0"/>
              <a:t>explain the meaning of the word "query" in the banking system project</a:t>
            </a:r>
          </a:p>
          <a:p>
            <a:r>
              <a:rPr lang="en-US" altLang="zh-CN" sz="2000" dirty="0"/>
              <a:t>2024.04.08 fix some typos in comments.</a:t>
            </a:r>
          </a:p>
          <a:p>
            <a:r>
              <a:rPr lang="en-US" altLang="zh-CN" sz="2000" dirty="0"/>
              <a:t>2024.04.07 Initialization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2197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process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E99EBDA-BC9D-91E5-25C3-856C86CFB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882" y="3050493"/>
            <a:ext cx="1388723" cy="1388723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ABAE8DA-8D6B-0210-25F6-7A19BC818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5324" y="3050493"/>
            <a:ext cx="1576251" cy="1576251"/>
          </a:xfrm>
          <a:prstGeom prst="rect">
            <a:avLst/>
          </a:prstGeom>
        </p:spPr>
      </p:pic>
      <p:sp>
        <p:nvSpPr>
          <p:cNvPr id="16" name="箭头: 虚尾 15">
            <a:extLst>
              <a:ext uri="{FF2B5EF4-FFF2-40B4-BE49-F238E27FC236}">
                <a16:creationId xmlns:a16="http://schemas.microsoft.com/office/drawing/2014/main" id="{B9A06732-B7EE-6ECB-B03D-C82C14FC7A1F}"/>
              </a:ext>
            </a:extLst>
          </p:cNvPr>
          <p:cNvSpPr/>
          <p:nvPr/>
        </p:nvSpPr>
        <p:spPr>
          <a:xfrm>
            <a:off x="4238501" y="3232126"/>
            <a:ext cx="3252651" cy="393748"/>
          </a:xfrm>
          <a:prstGeom prst="stripedRightArrow">
            <a:avLst>
              <a:gd name="adj1" fmla="val 33411"/>
              <a:gd name="adj2" fmla="val 4336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16A0E8F-B419-1F08-FA1E-839F65B0413B}"/>
              </a:ext>
            </a:extLst>
          </p:cNvPr>
          <p:cNvSpPr txBox="1"/>
          <p:nvPr/>
        </p:nvSpPr>
        <p:spPr>
          <a:xfrm>
            <a:off x="1786491" y="2681161"/>
            <a:ext cx="124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Your Code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DB35530-94D1-7EDC-893A-0D0573EBC8C9}"/>
              </a:ext>
            </a:extLst>
          </p:cNvPr>
          <p:cNvSpPr txBox="1"/>
          <p:nvPr/>
        </p:nvSpPr>
        <p:spPr>
          <a:xfrm>
            <a:off x="8943056" y="2681161"/>
            <a:ext cx="1020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007A979-6741-9AB3-91DB-982C5435D074}"/>
              </a:ext>
            </a:extLst>
          </p:cNvPr>
          <p:cNvSpPr txBox="1"/>
          <p:nvPr/>
        </p:nvSpPr>
        <p:spPr>
          <a:xfrm>
            <a:off x="4503021" y="2965904"/>
            <a:ext cx="309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1.Your code: ”I’m online!”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process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E99EBDA-BC9D-91E5-25C3-856C86CFB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882" y="3050493"/>
            <a:ext cx="1388723" cy="1388723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ABAE8DA-8D6B-0210-25F6-7A19BC818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5324" y="3050493"/>
            <a:ext cx="1576251" cy="1576251"/>
          </a:xfrm>
          <a:prstGeom prst="rect">
            <a:avLst/>
          </a:prstGeom>
        </p:spPr>
      </p:pic>
      <p:sp>
        <p:nvSpPr>
          <p:cNvPr id="16" name="箭头: 虚尾 15">
            <a:extLst>
              <a:ext uri="{FF2B5EF4-FFF2-40B4-BE49-F238E27FC236}">
                <a16:creationId xmlns:a16="http://schemas.microsoft.com/office/drawing/2014/main" id="{B9A06732-B7EE-6ECB-B03D-C82C14FC7A1F}"/>
              </a:ext>
            </a:extLst>
          </p:cNvPr>
          <p:cNvSpPr/>
          <p:nvPr/>
        </p:nvSpPr>
        <p:spPr>
          <a:xfrm rot="10800000">
            <a:off x="4147752" y="4045468"/>
            <a:ext cx="3252651" cy="393748"/>
          </a:xfrm>
          <a:prstGeom prst="stripedRightArrow">
            <a:avLst>
              <a:gd name="adj1" fmla="val 33411"/>
              <a:gd name="adj2" fmla="val 4336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16A0E8F-B419-1F08-FA1E-839F65B0413B}"/>
              </a:ext>
            </a:extLst>
          </p:cNvPr>
          <p:cNvSpPr txBox="1"/>
          <p:nvPr/>
        </p:nvSpPr>
        <p:spPr>
          <a:xfrm>
            <a:off x="1786491" y="2681161"/>
            <a:ext cx="124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Your Code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DB35530-94D1-7EDC-893A-0D0573EBC8C9}"/>
              </a:ext>
            </a:extLst>
          </p:cNvPr>
          <p:cNvSpPr txBox="1"/>
          <p:nvPr/>
        </p:nvSpPr>
        <p:spPr>
          <a:xfrm>
            <a:off x="8943056" y="2681161"/>
            <a:ext cx="1020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007A979-6741-9AB3-91DB-982C5435D074}"/>
              </a:ext>
            </a:extLst>
          </p:cNvPr>
          <p:cNvSpPr txBox="1"/>
          <p:nvPr/>
        </p:nvSpPr>
        <p:spPr>
          <a:xfrm>
            <a:off x="4523158" y="3779246"/>
            <a:ext cx="309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2.Server: ”API String”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箭头: 虚尾 2">
            <a:extLst>
              <a:ext uri="{FF2B5EF4-FFF2-40B4-BE49-F238E27FC236}">
                <a16:creationId xmlns:a16="http://schemas.microsoft.com/office/drawing/2014/main" id="{7F42CA35-C546-E8A1-628F-3EF0C834AFD4}"/>
              </a:ext>
            </a:extLst>
          </p:cNvPr>
          <p:cNvSpPr/>
          <p:nvPr/>
        </p:nvSpPr>
        <p:spPr>
          <a:xfrm>
            <a:off x="4238501" y="3232126"/>
            <a:ext cx="3252651" cy="393748"/>
          </a:xfrm>
          <a:prstGeom prst="stripedRightArrow">
            <a:avLst>
              <a:gd name="adj1" fmla="val 33411"/>
              <a:gd name="adj2" fmla="val 43365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107D1E-DF2B-F049-01F0-C39AEDD9DB28}"/>
              </a:ext>
            </a:extLst>
          </p:cNvPr>
          <p:cNvSpPr txBox="1"/>
          <p:nvPr/>
        </p:nvSpPr>
        <p:spPr>
          <a:xfrm>
            <a:off x="4503021" y="2965904"/>
            <a:ext cx="309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1.Your code: ”I’m online!”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33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process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E99EBDA-BC9D-91E5-25C3-856C86CFB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882" y="3050493"/>
            <a:ext cx="1388723" cy="1388723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ABAE8DA-8D6B-0210-25F6-7A19BC818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5324" y="3050493"/>
            <a:ext cx="1576251" cy="1576251"/>
          </a:xfrm>
          <a:prstGeom prst="rect">
            <a:avLst/>
          </a:prstGeom>
        </p:spPr>
      </p:pic>
      <p:sp>
        <p:nvSpPr>
          <p:cNvPr id="16" name="箭头: 虚尾 15">
            <a:extLst>
              <a:ext uri="{FF2B5EF4-FFF2-40B4-BE49-F238E27FC236}">
                <a16:creationId xmlns:a16="http://schemas.microsoft.com/office/drawing/2014/main" id="{B9A06732-B7EE-6ECB-B03D-C82C14FC7A1F}"/>
              </a:ext>
            </a:extLst>
          </p:cNvPr>
          <p:cNvSpPr/>
          <p:nvPr/>
        </p:nvSpPr>
        <p:spPr>
          <a:xfrm rot="10800000">
            <a:off x="4147752" y="4045468"/>
            <a:ext cx="3252651" cy="393748"/>
          </a:xfrm>
          <a:prstGeom prst="stripedRightArrow">
            <a:avLst>
              <a:gd name="adj1" fmla="val 33411"/>
              <a:gd name="adj2" fmla="val 43365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16A0E8F-B419-1F08-FA1E-839F65B0413B}"/>
              </a:ext>
            </a:extLst>
          </p:cNvPr>
          <p:cNvSpPr txBox="1"/>
          <p:nvPr/>
        </p:nvSpPr>
        <p:spPr>
          <a:xfrm>
            <a:off x="1786491" y="2681161"/>
            <a:ext cx="124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Your Code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DB35530-94D1-7EDC-893A-0D0573EBC8C9}"/>
              </a:ext>
            </a:extLst>
          </p:cNvPr>
          <p:cNvSpPr txBox="1"/>
          <p:nvPr/>
        </p:nvSpPr>
        <p:spPr>
          <a:xfrm>
            <a:off x="8943056" y="2681161"/>
            <a:ext cx="1020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007A979-6741-9AB3-91DB-982C5435D074}"/>
              </a:ext>
            </a:extLst>
          </p:cNvPr>
          <p:cNvSpPr txBox="1"/>
          <p:nvPr/>
        </p:nvSpPr>
        <p:spPr>
          <a:xfrm>
            <a:off x="4523158" y="3779246"/>
            <a:ext cx="309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2.Server: ”API String”</a:t>
            </a:r>
            <a:endParaRPr lang="zh-CN" altLang="en-US" dirty="0"/>
          </a:p>
        </p:txBody>
      </p:sp>
      <p:sp>
        <p:nvSpPr>
          <p:cNvPr id="3" name="箭头: 虚尾 2">
            <a:extLst>
              <a:ext uri="{FF2B5EF4-FFF2-40B4-BE49-F238E27FC236}">
                <a16:creationId xmlns:a16="http://schemas.microsoft.com/office/drawing/2014/main" id="{7F42CA35-C546-E8A1-628F-3EF0C834AFD4}"/>
              </a:ext>
            </a:extLst>
          </p:cNvPr>
          <p:cNvSpPr/>
          <p:nvPr/>
        </p:nvSpPr>
        <p:spPr>
          <a:xfrm>
            <a:off x="4238501" y="3232126"/>
            <a:ext cx="3252651" cy="393748"/>
          </a:xfrm>
          <a:prstGeom prst="stripedRightArrow">
            <a:avLst>
              <a:gd name="adj1" fmla="val 33411"/>
              <a:gd name="adj2" fmla="val 43365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107D1E-DF2B-F049-01F0-C39AEDD9DB28}"/>
              </a:ext>
            </a:extLst>
          </p:cNvPr>
          <p:cNvSpPr txBox="1"/>
          <p:nvPr/>
        </p:nvSpPr>
        <p:spPr>
          <a:xfrm>
            <a:off x="4369526" y="2941487"/>
            <a:ext cx="309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3.Your code: ”return String”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23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process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E99EBDA-BC9D-91E5-25C3-856C86CFB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882" y="3050493"/>
            <a:ext cx="1388723" cy="1388723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ABAE8DA-8D6B-0210-25F6-7A19BC818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5324" y="3050493"/>
            <a:ext cx="1576251" cy="157625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16A0E8F-B419-1F08-FA1E-839F65B0413B}"/>
              </a:ext>
            </a:extLst>
          </p:cNvPr>
          <p:cNvSpPr txBox="1"/>
          <p:nvPr/>
        </p:nvSpPr>
        <p:spPr>
          <a:xfrm>
            <a:off x="1786491" y="2681161"/>
            <a:ext cx="124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Your Code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DB35530-94D1-7EDC-893A-0D0573EBC8C9}"/>
              </a:ext>
            </a:extLst>
          </p:cNvPr>
          <p:cNvSpPr txBox="1"/>
          <p:nvPr/>
        </p:nvSpPr>
        <p:spPr>
          <a:xfrm>
            <a:off x="8943056" y="2681161"/>
            <a:ext cx="1020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007A979-6741-9AB3-91DB-982C5435D074}"/>
              </a:ext>
            </a:extLst>
          </p:cNvPr>
          <p:cNvSpPr txBox="1"/>
          <p:nvPr/>
        </p:nvSpPr>
        <p:spPr>
          <a:xfrm>
            <a:off x="4523158" y="3779246"/>
            <a:ext cx="309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4.Server: Pass/Failed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箭头: 虚尾 2">
            <a:extLst>
              <a:ext uri="{FF2B5EF4-FFF2-40B4-BE49-F238E27FC236}">
                <a16:creationId xmlns:a16="http://schemas.microsoft.com/office/drawing/2014/main" id="{7F42CA35-C546-E8A1-628F-3EF0C834AFD4}"/>
              </a:ext>
            </a:extLst>
          </p:cNvPr>
          <p:cNvSpPr/>
          <p:nvPr/>
        </p:nvSpPr>
        <p:spPr>
          <a:xfrm>
            <a:off x="4238501" y="3232126"/>
            <a:ext cx="3252651" cy="393748"/>
          </a:xfrm>
          <a:prstGeom prst="stripedRightArrow">
            <a:avLst>
              <a:gd name="adj1" fmla="val 33411"/>
              <a:gd name="adj2" fmla="val 43365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107D1E-DF2B-F049-01F0-C39AEDD9DB28}"/>
              </a:ext>
            </a:extLst>
          </p:cNvPr>
          <p:cNvSpPr txBox="1"/>
          <p:nvPr/>
        </p:nvSpPr>
        <p:spPr>
          <a:xfrm>
            <a:off x="4503021" y="2965904"/>
            <a:ext cx="309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3.Your code: ”return String”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CA817EA-D80F-7D4D-A548-477ECBE5D2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031" y="4148578"/>
            <a:ext cx="614962" cy="614962"/>
          </a:xfrm>
          <a:prstGeom prst="rect">
            <a:avLst/>
          </a:prstGeom>
          <a:noFill/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F1C0364-6E65-7BE0-A7B7-450E2C7BC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626" y="4239685"/>
            <a:ext cx="432747" cy="43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2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Elevator Project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FSM of Passenger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Goal</a:t>
            </a:r>
            <a:r>
              <a:rPr lang="zh-CN" altLang="en-US" dirty="0"/>
              <a:t>：</a:t>
            </a:r>
            <a:r>
              <a:rPr lang="en-US" altLang="zh-CN" dirty="0"/>
              <a:t>Go to the target floor.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11E76F-0C6E-F768-EA65-CCAAAFDFA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5796"/>
            <a:ext cx="12192000" cy="26130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Elevator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available operation/event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    //available user operation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    </a:t>
            </a:r>
            <a:r>
              <a:rPr lang="en-US" altLang="zh-CN" sz="1800" b="1" dirty="0"/>
              <a:t>“</a:t>
            </a:r>
            <a:r>
              <a:rPr lang="en-US" altLang="zh-CN" sz="1800" b="1" dirty="0" err="1"/>
              <a:t>open_door</a:t>
            </a:r>
            <a:r>
              <a:rPr lang="en-US" altLang="zh-CN" sz="1800" b="1" dirty="0"/>
              <a:t>”: [“#1”, “#2”], </a:t>
            </a:r>
            <a:r>
              <a:rPr lang="zh-CN" altLang="en-US" sz="1800" b="1" dirty="0">
                <a:solidFill>
                  <a:srgbClr val="FF0000"/>
                </a:solidFill>
              </a:rPr>
              <a:t>（</a:t>
            </a:r>
            <a:r>
              <a:rPr lang="en-US" altLang="zh-CN" sz="1800" b="1" dirty="0">
                <a:solidFill>
                  <a:srgbClr val="FF0000"/>
                </a:solidFill>
              </a:rPr>
              <a:t>Updated 2024.06.07</a:t>
            </a:r>
            <a:r>
              <a:rPr lang="zh-CN" altLang="en-US" sz="1800" b="1" dirty="0">
                <a:solidFill>
                  <a:srgbClr val="FF0000"/>
                </a:solidFill>
              </a:rPr>
              <a:t>）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/>
              <a:t>    </a:t>
            </a:r>
            <a:r>
              <a:rPr lang="en-US" altLang="zh-CN" sz="1800" b="1" dirty="0"/>
              <a:t>“</a:t>
            </a:r>
            <a:r>
              <a:rPr lang="en-US" altLang="zh-CN" sz="1800" b="1" dirty="0" err="1"/>
              <a:t>close_door</a:t>
            </a:r>
            <a:r>
              <a:rPr lang="en-US" altLang="zh-CN" sz="1800" b="1" dirty="0"/>
              <a:t>”: [“#1”, “#2”], </a:t>
            </a:r>
            <a:r>
              <a:rPr lang="zh-CN" altLang="en-US" sz="1800" b="1" dirty="0">
                <a:solidFill>
                  <a:srgbClr val="FF0000"/>
                </a:solidFill>
              </a:rPr>
              <a:t>（</a:t>
            </a:r>
            <a:r>
              <a:rPr lang="en-US" altLang="zh-CN" sz="1800" b="1" dirty="0">
                <a:solidFill>
                  <a:srgbClr val="FF0000"/>
                </a:solidFill>
              </a:rPr>
              <a:t>Updated 2024.06.07</a:t>
            </a:r>
            <a:r>
              <a:rPr lang="zh-CN" altLang="en-US" sz="1800" b="1" dirty="0">
                <a:solidFill>
                  <a:srgbClr val="FF0000"/>
                </a:solidFill>
              </a:rPr>
              <a:t>）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/>
              <a:t>    "</a:t>
            </a:r>
            <a:r>
              <a:rPr lang="en-US" altLang="zh-CN" sz="1800" b="1" dirty="0" err="1"/>
              <a:t>call_up</a:t>
            </a:r>
            <a:r>
              <a:rPr lang="en-US" altLang="zh-CN" sz="1800" b="1" dirty="0"/>
              <a:t>": </a:t>
            </a:r>
            <a:r>
              <a:rPr lang="en-US" altLang="zh-CN" sz="1800" dirty="0"/>
              <a:t>["-1", "1", "2"], //For example, call_up@1 means a user on the first floor presses the button to call the elevator to go upwards.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    </a:t>
            </a:r>
            <a:r>
              <a:rPr lang="en-US" altLang="zh-CN" sz="1800" b="1" dirty="0"/>
              <a:t>"</a:t>
            </a:r>
            <a:r>
              <a:rPr lang="en-US" altLang="zh-CN" sz="1800" b="1" dirty="0" err="1"/>
              <a:t>call_down</a:t>
            </a:r>
            <a:r>
              <a:rPr lang="en-US" altLang="zh-CN" sz="1800" b="1" dirty="0"/>
              <a:t>"</a:t>
            </a:r>
            <a:r>
              <a:rPr lang="en-US" altLang="zh-CN" sz="1800" dirty="0"/>
              <a:t>: ["3", "2", "1"], //For instance, call_down@3 signifies a user on the third floor pressing the button to call the elevator to go downwards.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    </a:t>
            </a:r>
            <a:r>
              <a:rPr lang="en-US" altLang="zh-CN" sz="1800" b="1" dirty="0"/>
              <a:t>"</a:t>
            </a:r>
            <a:r>
              <a:rPr lang="en-US" altLang="zh-CN" sz="1800" b="1" dirty="0" err="1"/>
              <a:t>select_floor</a:t>
            </a:r>
            <a:r>
              <a:rPr lang="en-US" altLang="zh-CN" sz="1800" b="1" dirty="0"/>
              <a:t>": </a:t>
            </a:r>
            <a:r>
              <a:rPr lang="en-US" altLang="zh-CN" sz="1800" dirty="0"/>
              <a:t>["-1#1", "-1#2", "1#1", "1#2", "2#1", "2#2", "3#1", "3#2"], //For example, select_floor@2#1 means a user in elevator #1 selects to go to the second floor.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    </a:t>
            </a:r>
            <a:r>
              <a:rPr lang="en-US" altLang="zh-CN" sz="1800" b="1" dirty="0"/>
              <a:t>"reset"</a:t>
            </a:r>
            <a:r>
              <a:rPr lang="en-US" altLang="zh-CN" sz="1800" dirty="0"/>
              <a:t>: When your elevator system receives a reset signal, it should reset the elevator's state machine to its initial state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MzZGI4NTRhMjMxNDFkYjM0MDY4NzkxZmUwNTI0OW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1357</Words>
  <Application>Microsoft Office PowerPoint</Application>
  <PresentationFormat>宽屏</PresentationFormat>
  <Paragraphs>112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Arial</vt:lpstr>
      <vt:lpstr>Times New Roman</vt:lpstr>
      <vt:lpstr>Office 主题​​</vt:lpstr>
      <vt:lpstr>1_Office 主题​​</vt:lpstr>
      <vt:lpstr>CS132 API Specification</vt:lpstr>
      <vt:lpstr>evaluation process</vt:lpstr>
      <vt:lpstr>evaluation process</vt:lpstr>
      <vt:lpstr>evaluation process</vt:lpstr>
      <vt:lpstr>evaluation process</vt:lpstr>
      <vt:lpstr>evaluation process</vt:lpstr>
      <vt:lpstr>Elevator Project</vt:lpstr>
      <vt:lpstr>FSM of Passenger</vt:lpstr>
      <vt:lpstr>Elevator API</vt:lpstr>
      <vt:lpstr>Elevator API</vt:lpstr>
      <vt:lpstr>Banking System Project</vt:lpstr>
      <vt:lpstr>Banking System API</vt:lpstr>
      <vt:lpstr>Banking System API</vt:lpstr>
      <vt:lpstr>Banking System API</vt:lpstr>
      <vt:lpstr>Banking System API</vt:lpstr>
      <vt:lpstr>Banking System API</vt:lpstr>
      <vt:lpstr>Painkiller Injection System Project</vt:lpstr>
      <vt:lpstr>Painkiller Injection System API</vt:lpstr>
      <vt:lpstr>PowerPoint 演示文稿</vt:lpstr>
      <vt:lpstr>Change 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沛霖 何</dc:creator>
  <cp:lastModifiedBy>沛霖 何</cp:lastModifiedBy>
  <cp:revision>35</cp:revision>
  <dcterms:created xsi:type="dcterms:W3CDTF">2024-04-14T08:05:00Z</dcterms:created>
  <dcterms:modified xsi:type="dcterms:W3CDTF">2024-06-09T10:00:07Z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0D6F89227E9940B48AC59C22A94D0B8F_12</vt:lpwstr>
  </property>
  <property fmtid="{D5CDD505-2E9C-101B-9397-08002B2CF9AE}" pid="3" name="KSOProductBuildVer">
    <vt:lpwstr>2052-12.1.0.16417</vt:lpwstr>
  </property>
</Properties>
</file>