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2" r:id="rId3"/>
    <p:sldId id="273" r:id="rId4"/>
    <p:sldId id="274" r:id="rId5"/>
    <p:sldId id="277" r:id="rId6"/>
    <p:sldId id="278" r:id="rId7"/>
    <p:sldId id="292" r:id="rId8"/>
    <p:sldId id="279" r:id="rId9"/>
    <p:sldId id="29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59" r:id="rId19"/>
    <p:sldId id="260" r:id="rId20"/>
    <p:sldId id="261" r:id="rId21"/>
    <p:sldId id="262" r:id="rId22"/>
    <p:sldId id="263" r:id="rId23"/>
    <p:sldId id="264" r:id="rId24"/>
    <p:sldId id="294" r:id="rId25"/>
    <p:sldId id="266" r:id="rId26"/>
    <p:sldId id="267" r:id="rId27"/>
    <p:sldId id="268" r:id="rId28"/>
    <p:sldId id="271" r:id="rId29"/>
    <p:sldId id="265" r:id="rId30"/>
    <p:sldId id="289" r:id="rId31"/>
    <p:sldId id="290" r:id="rId32"/>
    <p:sldId id="291" r:id="rId3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1503FB"/>
    <a:srgbClr val="000000"/>
    <a:srgbClr val="33CC33"/>
    <a:srgbClr val="56FF21"/>
    <a:srgbClr val="66FF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0" autoAdjust="0"/>
    <p:restoredTop sz="91740" autoAdjust="0"/>
  </p:normalViewPr>
  <p:slideViewPr>
    <p:cSldViewPr snapToGrid="0">
      <p:cViewPr varScale="1">
        <p:scale>
          <a:sx n="79" d="100"/>
          <a:sy n="79" d="100"/>
        </p:scale>
        <p:origin x="984" y="67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27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9AF457-9364-4AC2-A1BA-5D16DAD4F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0EEB1-62A0-408C-B50C-F6700675D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0EEB1-62A0-408C-B50C-F6700675DBA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0EEB1-62A0-408C-B50C-F6700675DB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74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CF5E49-7B71-4FFE-AA5A-F671C2A772EF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3A51E-88AD-424E-8F35-E58E24B14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40806-6320-4411-92D0-033418133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578B-2C13-433F-BA82-864DDE9E4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92E5-C3E4-44FD-9D95-4394759F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FC80C-C25D-40B2-BF23-F037AC234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B048-5917-479C-A60D-EA87FAD68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3269-1DBF-4A5E-BDF4-B4DB1D799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7465-EF65-49B0-A497-F48446308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AB41-0DF5-4EFA-A81D-5BC4ABBDA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C2637-BF36-42F5-9CD8-F3770D4F2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17EDD-96D6-4884-82EA-39D4C0406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2DBD3-35E3-4106-96D9-1667A7608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06F4-56BE-458F-A2A7-9D2F61F29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F3F1227-DD12-495E-980D-6D9A2E6F6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lexityzoo.uwaterloo.ca/Complexity_Zo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Reductions, P, NP and </a:t>
            </a:r>
            <a:br>
              <a:rPr lang="en-US" altLang="en-US" sz="4000" dirty="0"/>
            </a:br>
            <a:r>
              <a:rPr lang="en-US" altLang="en-US" sz="4000" dirty="0"/>
              <a:t>NP-completeness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475874" y="4267200"/>
            <a:ext cx="7515726" cy="1752600"/>
          </a:xfrm>
        </p:spPr>
        <p:txBody>
          <a:bodyPr/>
          <a:lstStyle/>
          <a:p>
            <a:pPr algn="just" eaLnBrk="1" hangingPunct="1"/>
            <a:r>
              <a:rPr lang="en-US" sz="3600" dirty="0"/>
              <a:t>Excerpted from CS240 Spring 2022</a:t>
            </a:r>
          </a:p>
          <a:p>
            <a:pPr algn="r" eaLnBrk="1" hangingPunct="1"/>
            <a:r>
              <a:rPr lang="en-US" sz="3600" i="1" dirty="0"/>
              <a:t>By Prof. Rui Fan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E82501-D0A5-C892-5332-6FEA71BF9702}"/>
              </a:ext>
            </a:extLst>
          </p:cNvPr>
          <p:cNvSpPr txBox="1"/>
          <p:nvPr/>
        </p:nvSpPr>
        <p:spPr>
          <a:xfrm>
            <a:off x="3072063" y="399871"/>
            <a:ext cx="484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CS101 Fall 2023 </a:t>
            </a:r>
          </a:p>
          <a:p>
            <a:r>
              <a:rPr lang="en-US" altLang="zh-CN" sz="3600" dirty="0"/>
              <a:t>Supplementary Notes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4-coloring is in NP</a:t>
            </a:r>
          </a:p>
        </p:txBody>
      </p:sp>
      <p:pic>
        <p:nvPicPr>
          <p:cNvPr id="14340" name="Picture 5" descr="grotzsch-4-co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44" y="1204232"/>
            <a:ext cx="2454955" cy="245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31844" cy="5153025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/>
              <a:t>Given a graph, can we assign each vertex one of 4 colors, such that adjacent vertices have different colors?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Verifier (certifier) </a:t>
            </a:r>
          </a:p>
          <a:p>
            <a:pPr lvl="1">
              <a:defRPr/>
            </a:pPr>
            <a:r>
              <a:rPr lang="en-US" dirty="0"/>
              <a:t>Certificate y is an assignment of colors to the vertices of graph x.</a:t>
            </a:r>
          </a:p>
          <a:p>
            <a:pPr lvl="1">
              <a:defRPr/>
            </a:pPr>
            <a:r>
              <a:rPr lang="en-US" dirty="0"/>
              <a:t>Check y uses at most 4 colors.  If not, output no.</a:t>
            </a:r>
          </a:p>
          <a:p>
            <a:pPr lvl="1">
              <a:defRPr/>
            </a:pPr>
            <a:r>
              <a:rPr lang="en-US" dirty="0"/>
              <a:t>Go through all edges of x, and checks endpoints of each edge have different colors.</a:t>
            </a:r>
          </a:p>
          <a:p>
            <a:pPr lvl="1">
              <a:defRPr/>
            </a:pPr>
            <a:r>
              <a:rPr lang="en-US" dirty="0"/>
              <a:t>If true for all edges, output 1.  Else output 0.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If x has solution </a:t>
            </a:r>
          </a:p>
          <a:p>
            <a:pPr lvl="1">
              <a:defRPr/>
            </a:pPr>
            <a:r>
              <a:rPr lang="en-US" dirty="0"/>
              <a:t>Then x is 4-colorable.  </a:t>
            </a:r>
          </a:p>
          <a:p>
            <a:pPr lvl="1">
              <a:defRPr/>
            </a:pPr>
            <a:r>
              <a:rPr lang="en-US" dirty="0"/>
              <a:t>So there’s way to assign each vertex one of 4 colors </a:t>
            </a:r>
            <a:r>
              <a:rPr lang="en-US" dirty="0" err="1"/>
              <a:t>s.t.</a:t>
            </a:r>
            <a:r>
              <a:rPr lang="en-US" dirty="0"/>
              <a:t> endpoints of each edge have different colors.  </a:t>
            </a:r>
          </a:p>
          <a:p>
            <a:pPr lvl="1">
              <a:defRPr/>
            </a:pPr>
            <a:r>
              <a:rPr lang="en-US" dirty="0"/>
              <a:t>Let y be this assignment, and give y to V.</a:t>
            </a:r>
          </a:p>
          <a:p>
            <a:pPr lvl="1">
              <a:defRPr/>
            </a:pPr>
            <a:r>
              <a:rPr lang="en-US" dirty="0"/>
              <a:t>Clearly V outputs 1.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x has no solution</a:t>
            </a:r>
          </a:p>
          <a:p>
            <a:pPr lvl="1">
              <a:defRPr/>
            </a:pPr>
            <a:r>
              <a:rPr lang="en-US" dirty="0"/>
              <a:t>Then x is not 4-colorable.</a:t>
            </a:r>
          </a:p>
          <a:p>
            <a:pPr lvl="1">
              <a:defRPr/>
            </a:pPr>
            <a:r>
              <a:rPr lang="en-US" dirty="0"/>
              <a:t>So no matter how we assign 4 colors to vertices of x, some edge has endpoints with the same order.</a:t>
            </a:r>
          </a:p>
          <a:p>
            <a:pPr lvl="1">
              <a:defRPr/>
            </a:pPr>
            <a:r>
              <a:rPr lang="en-US" dirty="0"/>
              <a:t>So V outputs 0, for any input y.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 runs in </a:t>
            </a:r>
            <a:r>
              <a:rPr lang="en-US" dirty="0" err="1">
                <a:solidFill>
                  <a:srgbClr val="1503FB"/>
                </a:solidFill>
              </a:rPr>
              <a:t>polytime</a:t>
            </a:r>
            <a:r>
              <a:rPr lang="en-US" dirty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If x has n vertices, then it has O(n</a:t>
            </a:r>
            <a:r>
              <a:rPr lang="en-US" baseline="30000" dirty="0"/>
              <a:t>2</a:t>
            </a:r>
            <a:r>
              <a:rPr lang="en-US" dirty="0">
                <a:solidFill>
                  <a:srgbClr val="000000"/>
                </a:solidFill>
              </a:rPr>
              <a:t>) edges, so V runs in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>
                <a:solidFill>
                  <a:srgbClr val="000000"/>
                </a:solidFill>
              </a:rPr>
              <a:t>time. </a:t>
            </a:r>
          </a:p>
        </p:txBody>
      </p:sp>
    </p:spTree>
    <p:extLst>
      <p:ext uri="{BB962C8B-B14F-4D97-AF65-F5344CB8AC3E}">
        <p14:creationId xmlns:p14="http://schemas.microsoft.com/office/powerpoint/2010/main" val="13430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Factoring is in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2400" dirty="0"/>
                  <a:t>Given an integer x, does it have a factor y </a:t>
                </a:r>
                <a:r>
                  <a:rPr lang="en-US" altLang="en-US" sz="2400" dirty="0">
                    <a:latin typeface="Symbol" panose="05050102010706020507" pitchFamily="18" charset="2"/>
                  </a:rPr>
                  <a:t>¹</a:t>
                </a:r>
                <a:r>
                  <a:rPr lang="en-US" altLang="en-US" sz="2400" dirty="0"/>
                  <a:t> 1,x.</a:t>
                </a:r>
                <a:endParaRPr lang="en-US" altLang="en-US" sz="2000" dirty="0"/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Verifier (Certifier) </a:t>
                </a:r>
              </a:p>
              <a:p>
                <a:pPr lvl="1"/>
                <a:r>
                  <a:rPr lang="en-US" altLang="en-US" sz="2000" dirty="0"/>
                  <a:t>Certificate y is a number.  </a:t>
                </a:r>
              </a:p>
              <a:p>
                <a:pPr lvl="1"/>
                <a:r>
                  <a:rPr lang="en-US" altLang="en-US" sz="2000" dirty="0"/>
                  <a:t>Check y divides x, and y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dirty="0"/>
                  <a:t> 1,x.  </a:t>
                </a:r>
              </a:p>
              <a:p>
                <a:pPr lvl="1"/>
                <a:r>
                  <a:rPr lang="en-US" altLang="en-US" sz="2000" dirty="0"/>
                  <a:t>If so, output 1, else output 0.</a:t>
                </a:r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If x has a solution.</a:t>
                </a:r>
              </a:p>
              <a:p>
                <a:pPr lvl="1"/>
                <a:r>
                  <a:rPr lang="en-US" altLang="en-US" sz="2000" dirty="0"/>
                  <a:t>Then x has a nontrivial factor y.  </a:t>
                </a:r>
              </a:p>
              <a:p>
                <a:pPr lvl="1"/>
                <a:r>
                  <a:rPr lang="en-US" altLang="en-US" sz="2000" dirty="0"/>
                  <a:t>Give y to V, and V outputs 1.</a:t>
                </a:r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If x has no solution.</a:t>
                </a:r>
              </a:p>
              <a:p>
                <a:pPr lvl="1"/>
                <a:r>
                  <a:rPr lang="en-US" altLang="en-US" sz="2000" dirty="0"/>
                  <a:t>Then every factor of x is either 1 or x.</a:t>
                </a:r>
              </a:p>
              <a:p>
                <a:pPr lvl="1"/>
                <a:r>
                  <a:rPr lang="en-US" altLang="en-US" sz="2000" dirty="0"/>
                  <a:t>So for any y</a:t>
                </a:r>
                <a:r>
                  <a:rPr lang="en-US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dirty="0"/>
                  <a:t> 1,x given to V, V outputs 0.</a:t>
                </a:r>
              </a:p>
              <a:p>
                <a:r>
                  <a:rPr lang="en-US" altLang="en-US" sz="2400" dirty="0">
                    <a:solidFill>
                      <a:srgbClr val="1503FB"/>
                    </a:solidFill>
                  </a:rPr>
                  <a:t>V runs in polytime.</a:t>
                </a:r>
              </a:p>
              <a:p>
                <a:pPr lvl="1"/>
                <a:r>
                  <a:rPr lang="en-US" altLang="en-US" sz="2000" dirty="0"/>
                  <a:t>Dividing x by y takes polynomial time.</a:t>
                </a:r>
              </a:p>
              <a:p>
                <a:pPr>
                  <a:defRPr/>
                </a:pPr>
                <a:r>
                  <a:rPr lang="en-US" sz="2400" dirty="0"/>
                  <a:t>However, factoring does not seem to be in P.</a:t>
                </a:r>
              </a:p>
              <a:p>
                <a:pPr lvl="1">
                  <a:defRPr/>
                </a:pPr>
                <a:r>
                  <a:rPr lang="en-US" sz="2000" dirty="0"/>
                  <a:t>Given an n digit number, there’s no known way determine if it has a nontrivial factor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time, for any constant k.</a:t>
                </a:r>
              </a:p>
              <a:p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  <a:blipFill>
                <a:blip r:embed="rId2"/>
                <a:stretch>
                  <a:fillRect l="-295" t="-2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74153" y="2192111"/>
            <a:ext cx="3171825" cy="64633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503FB"/>
                </a:solidFill>
              </a:rPr>
              <a:t>999999866000004473 = 999999929 x 999999937</a:t>
            </a:r>
          </a:p>
        </p:txBody>
      </p:sp>
    </p:spTree>
    <p:extLst>
      <p:ext uri="{BB962C8B-B14F-4D97-AF65-F5344CB8AC3E}">
        <p14:creationId xmlns:p14="http://schemas.microsoft.com/office/powerpoint/2010/main" val="19405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Traveling salesman is in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sz="2400" dirty="0"/>
                  <a:t>Given a set of n cities, and distances between each pair of cities, is there a path visit each city exactly once, and has distance at most D, for a given D?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Verifier (Certifier) </a:t>
                </a:r>
              </a:p>
              <a:p>
                <a:pPr lvl="1">
                  <a:defRPr/>
                </a:pPr>
                <a:r>
                  <a:rPr lang="en-US" sz="2000" dirty="0"/>
                  <a:t>Certificate y is a path through the graph.</a:t>
                </a:r>
              </a:p>
              <a:p>
                <a:pPr lvl="1">
                  <a:defRPr/>
                </a:pPr>
                <a:r>
                  <a:rPr lang="en-US" sz="2000" dirty="0"/>
                  <a:t>Check y goes through every vertex once, and total length of 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.  </a:t>
                </a:r>
                <a:r>
                  <a:rPr lang="en-US" sz="2000" dirty="0"/>
                  <a:t>If so, output 1, else output 0.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If x has a solution.</a:t>
                </a:r>
              </a:p>
              <a:p>
                <a:pPr lvl="1">
                  <a:defRPr/>
                </a:pPr>
                <a:r>
                  <a:rPr lang="en-US" sz="2000" dirty="0"/>
                  <a:t>Then there is a path going through each vertex once with total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defRPr/>
                </a:pPr>
                <a:r>
                  <a:rPr lang="en-US" sz="2000" dirty="0"/>
                  <a:t>Call the path y and give it to V.</a:t>
                </a:r>
              </a:p>
              <a:p>
                <a:pPr lvl="1">
                  <a:defRPr/>
                </a:pPr>
                <a:r>
                  <a:rPr lang="en-US" sz="2000" dirty="0"/>
                  <a:t>Clearly V outputs 1.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If x has no solution.</a:t>
                </a:r>
              </a:p>
              <a:p>
                <a:pPr lvl="1">
                  <a:defRPr/>
                </a:pPr>
                <a:r>
                  <a:rPr lang="en-US" sz="2000" dirty="0"/>
                  <a:t>Then no matter what path y you use, either y doesn’t go through each city once, or y has length &gt; D.</a:t>
                </a:r>
              </a:p>
              <a:p>
                <a:pPr lvl="1">
                  <a:defRPr/>
                </a:pPr>
                <a:r>
                  <a:rPr lang="en-US" sz="2000" dirty="0"/>
                  <a:t>So V outputs 0, no matter what y it gets.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1503FB"/>
                    </a:solidFill>
                  </a:rPr>
                  <a:t>V runs in </a:t>
                </a:r>
                <a:r>
                  <a:rPr lang="en-US" sz="2400" dirty="0" err="1">
                    <a:solidFill>
                      <a:srgbClr val="1503FB"/>
                    </a:solidFill>
                  </a:rPr>
                  <a:t>polytime</a:t>
                </a:r>
                <a:r>
                  <a:rPr lang="en-US" sz="2400" dirty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z="2000" dirty="0"/>
                  <a:t>If the graph has n vertices, then all of V’s checks can be done in O(n)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  <a:blipFill>
                <a:blip r:embed="rId2"/>
                <a:stretch>
                  <a:fillRect l="-201" t="-1818" r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s://www-m9.ma.tum.de/games/tsp-game/img/tour_1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44" y="1247775"/>
            <a:ext cx="2279339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k-Clique is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5771" cy="516527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000" dirty="0"/>
              <a:t>Given a graph with n nodes and a number k, are there k nodes that form a clique, i.e. that are all connected to each other?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Verifier (Certifier) </a:t>
            </a:r>
          </a:p>
          <a:p>
            <a:pPr lvl="1">
              <a:defRPr/>
            </a:pPr>
            <a:r>
              <a:rPr lang="en-US" sz="2000" dirty="0"/>
              <a:t>Certificate y is a set of k nodes in x.</a:t>
            </a:r>
          </a:p>
          <a:p>
            <a:pPr lvl="1">
              <a:defRPr/>
            </a:pPr>
            <a:r>
              <a:rPr lang="en-US" sz="2000" dirty="0"/>
              <a:t>Check each pair of the k nodes is connected by an edge.  If so, output 1.  Otherwise output 0.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If x has a solution.</a:t>
            </a:r>
          </a:p>
          <a:p>
            <a:pPr lvl="1">
              <a:defRPr/>
            </a:pPr>
            <a:r>
              <a:rPr lang="en-US" sz="2000" dirty="0"/>
              <a:t>Then there are k nodes that are mutually connected.  </a:t>
            </a:r>
          </a:p>
          <a:p>
            <a:pPr lvl="1">
              <a:defRPr/>
            </a:pPr>
            <a:r>
              <a:rPr lang="en-US" sz="2000" dirty="0"/>
              <a:t>Call this set y and give it to V.</a:t>
            </a:r>
          </a:p>
          <a:p>
            <a:pPr lvl="1">
              <a:defRPr/>
            </a:pPr>
            <a:r>
              <a:rPr lang="en-US" sz="2000" dirty="0"/>
              <a:t>Clearly V outputs 1.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If x has no solution.</a:t>
            </a:r>
          </a:p>
          <a:p>
            <a:pPr lvl="1">
              <a:defRPr/>
            </a:pPr>
            <a:r>
              <a:rPr lang="en-US" sz="2000" dirty="0"/>
              <a:t>Then in any set of k nodes, some 2 nodes aren’t connected.</a:t>
            </a:r>
          </a:p>
          <a:p>
            <a:pPr lvl="1">
              <a:defRPr/>
            </a:pPr>
            <a:r>
              <a:rPr lang="en-US" sz="2000" dirty="0"/>
              <a:t>So V outputs 0, no matter what set of k nodes it gets.</a:t>
            </a:r>
          </a:p>
          <a:p>
            <a:pPr>
              <a:defRPr/>
            </a:pPr>
            <a:r>
              <a:rPr lang="en-US" sz="2400" dirty="0">
                <a:solidFill>
                  <a:srgbClr val="1503FB"/>
                </a:solidFill>
              </a:rPr>
              <a:t>V runs in </a:t>
            </a:r>
            <a:r>
              <a:rPr lang="en-US" sz="2400" dirty="0" err="1">
                <a:solidFill>
                  <a:srgbClr val="1503FB"/>
                </a:solidFill>
              </a:rPr>
              <a:t>polytime</a:t>
            </a:r>
            <a:r>
              <a:rPr lang="en-US" sz="2400" dirty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sz="2000" dirty="0"/>
              <a:t>Checking k nodes are mutually connected takes </a:t>
            </a:r>
            <a:r>
              <a:rPr lang="en-US" sz="1800" dirty="0">
                <a:solidFill>
                  <a:srgbClr val="000000"/>
                </a:solidFill>
              </a:rPr>
              <a:t>O(k</a:t>
            </a:r>
            <a:r>
              <a:rPr lang="en-US" sz="1800" baseline="30000" dirty="0"/>
              <a:t>2</a:t>
            </a:r>
            <a:r>
              <a:rPr lang="en-US" sz="1800" dirty="0">
                <a:solidFill>
                  <a:srgbClr val="000000"/>
                </a:solidFill>
              </a:rPr>
              <a:t>) time.</a:t>
            </a:r>
            <a:endParaRPr lang="en-US" sz="2000" dirty="0"/>
          </a:p>
        </p:txBody>
      </p:sp>
      <p:pic>
        <p:nvPicPr>
          <p:cNvPr id="10242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20" y="1500867"/>
            <a:ext cx="3103219" cy="25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All problems in P are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9818" cy="5218339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Let A be a problem in P.  I.e. there’s a </a:t>
            </a:r>
            <a:r>
              <a:rPr lang="en-US" dirty="0" err="1"/>
              <a:t>polytime</a:t>
            </a:r>
            <a:r>
              <a:rPr lang="en-US" dirty="0"/>
              <a:t> algorithm S </a:t>
            </a:r>
            <a:r>
              <a:rPr lang="en-US" dirty="0" err="1"/>
              <a:t>s.t</a:t>
            </a:r>
            <a:r>
              <a:rPr lang="en-US" dirty="0"/>
              <a:t>. on every instance x of A</a:t>
            </a:r>
          </a:p>
          <a:p>
            <a:pPr lvl="1">
              <a:defRPr/>
            </a:pPr>
            <a:r>
              <a:rPr lang="en-US" dirty="0"/>
              <a:t>If x has a solution, S returns a solution.</a:t>
            </a:r>
          </a:p>
          <a:p>
            <a:pPr lvl="1">
              <a:defRPr/>
            </a:pPr>
            <a:r>
              <a:rPr lang="en-US" dirty="0"/>
              <a:t>If x has no solution, S returns fail.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Verifier (Certifier) </a:t>
            </a:r>
          </a:p>
          <a:p>
            <a:pPr lvl="1">
              <a:defRPr/>
            </a:pPr>
            <a:r>
              <a:rPr lang="en-US" dirty="0"/>
              <a:t>V runs S.  If S finds a solution, V outputs 1.  Otherwise V outputs 0.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If x has a solution.</a:t>
            </a:r>
          </a:p>
          <a:p>
            <a:pPr lvl="1">
              <a:defRPr/>
            </a:pPr>
            <a:r>
              <a:rPr lang="en-US" dirty="0"/>
              <a:t>S finds a solution, so V outputs 1.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If x has no solution.</a:t>
            </a:r>
          </a:p>
          <a:p>
            <a:pPr lvl="1">
              <a:defRPr/>
            </a:pPr>
            <a:r>
              <a:rPr lang="en-US" dirty="0"/>
              <a:t>S returns fail, so V outputs 0.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V runs in </a:t>
            </a:r>
            <a:r>
              <a:rPr lang="en-US" dirty="0" err="1">
                <a:solidFill>
                  <a:srgbClr val="1503FB"/>
                </a:solidFill>
              </a:rPr>
              <a:t>polytime</a:t>
            </a:r>
            <a:r>
              <a:rPr lang="en-US" dirty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/>
              <a:t>Because V just runs S, which runs in polytime.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300" dirty="0"/>
              <a:t>Notice that for problems in P, V doesn’t need a certificate y.</a:t>
            </a:r>
          </a:p>
          <a:p>
            <a:pPr lvl="1">
              <a:defRPr/>
            </a:pPr>
            <a:r>
              <a:rPr lang="en-US" dirty="0"/>
              <a:t>For problems in P, it’s easy to determine if they’re solvable or not.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But for hard problems (not in P), V isn’t powerful enough to determine solvability by itself.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So it needs a hint / witness / certificate.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Ex</a:t>
            </a:r>
            <a:r>
              <a:rPr lang="en-US" dirty="0"/>
              <a:t> In factoring, a polytime verifier</a:t>
            </a:r>
            <a:r>
              <a:rPr lang="en-US" altLang="zh-CN" dirty="0"/>
              <a:t>(certifier) </a:t>
            </a:r>
            <a:r>
              <a:rPr lang="en-US" dirty="0"/>
              <a:t>isn’t powerful enough to find a nontrivial factor of an input.  </a:t>
            </a:r>
          </a:p>
          <a:p>
            <a:pPr lvl="1">
              <a:defRPr/>
            </a:pPr>
            <a:r>
              <a:rPr lang="en-US" dirty="0"/>
              <a:t>But if it’s given a nontrivial factor, it can check the factor works in polytime, and therefore verify the input is composite.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Primes is in NP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7256"/>
                <a:ext cx="8074479" cy="6534765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/>
                  <a:t>Proving a problem is in NP isn’t always so easy...</a:t>
                </a:r>
              </a:p>
              <a:p>
                <a:pPr>
                  <a:defRPr/>
                </a:pPr>
                <a:r>
                  <a:rPr lang="en-US" dirty="0"/>
                  <a:t>Given a number x, is x prime?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 (Certifier)</a:t>
                </a:r>
              </a:p>
              <a:p>
                <a:pPr lvl="1">
                  <a:defRPr/>
                </a:pPr>
                <a:r>
                  <a:rPr lang="en-US" dirty="0"/>
                  <a:t>What should the certificate y be?</a:t>
                </a:r>
              </a:p>
              <a:p>
                <a:pPr lvl="1">
                  <a:defRPr/>
                </a:pPr>
                <a:r>
                  <a:rPr lang="en-US" dirty="0"/>
                  <a:t>If y is a single number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y doesn’t certify that x is prime.</a:t>
                </a:r>
              </a:p>
              <a:p>
                <a:pPr lvl="1">
                  <a:defRPr/>
                </a:pPr>
                <a:r>
                  <a:rPr lang="en-US" dirty="0"/>
                  <a:t>Suppose y a vector giving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V returns 1 if all these aren’t integers, and 0 otherwise.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If x has a solution.</a:t>
                </a:r>
              </a:p>
              <a:p>
                <a:pPr lvl="1">
                  <a:defRPr/>
                </a:pPr>
                <a:r>
                  <a:rPr lang="en-US" dirty="0"/>
                  <a:t>I.e., x is prime.  Then all the quotients are non-integer, so V returns 1.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If x has no solution.</a:t>
                </a:r>
              </a:p>
              <a:p>
                <a:pPr lvl="1">
                  <a:defRPr/>
                </a:pPr>
                <a:r>
                  <a:rPr lang="en-US" dirty="0"/>
                  <a:t>Then x is composite, so x has a factor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is integer, and V outputs 0.</a:t>
                </a:r>
              </a:p>
              <a:p>
                <a:pPr>
                  <a:defRPr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1503FB"/>
                    </a:solidFill>
                  </a:rPr>
                  <a:t>V runs in </a:t>
                </a:r>
                <a:r>
                  <a:rPr lang="en-US" dirty="0" err="1">
                    <a:solidFill>
                      <a:srgbClr val="1503FB"/>
                    </a:solidFill>
                  </a:rPr>
                  <a:t>polytime</a:t>
                </a:r>
                <a:r>
                  <a:rPr lang="en-US" dirty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No it doesn’t!</a:t>
                </a:r>
              </a:p>
              <a:p>
                <a:pPr lvl="1">
                  <a:defRPr/>
                </a:pPr>
                <a:r>
                  <a:rPr lang="en-US" dirty="0"/>
                  <a:t>Say x has n digits.  Then there are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numbers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so y has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 lvl="1">
                  <a:defRPr/>
                </a:pPr>
                <a:r>
                  <a:rPr lang="en-US" dirty="0"/>
                  <a:t>Since V has to check all values in y, it doesn’t run in poly(n) time.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So, this verifier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(certifier)</a:t>
                </a:r>
                <a:r>
                  <a:rPr lang="en-US" dirty="0">
                    <a:highlight>
                      <a:srgbClr val="FFFF00"/>
                    </a:highlight>
                  </a:rPr>
                  <a:t> is incorrect.  </a:t>
                </a:r>
                <a:r>
                  <a:rPr lang="en-US" dirty="0"/>
                  <a:t>This verifier</a:t>
                </a:r>
                <a:r>
                  <a:rPr lang="en-US" altLang="zh-CN" dirty="0"/>
                  <a:t>(certifier)</a:t>
                </a:r>
                <a:r>
                  <a:rPr lang="en-US" dirty="0"/>
                  <a:t> does not show Primes is in NP.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That doesn’t mean Primes </a:t>
                </a:r>
                <a14:m>
                  <m:oMath xmlns:m="http://schemas.openxmlformats.org/officeDocument/2006/math">
                    <m:r>
                      <a:rPr lang="en-US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NP, it just means our verifier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(certifier)</a:t>
                </a:r>
                <a:r>
                  <a:rPr lang="en-US" dirty="0">
                    <a:highlight>
                      <a:srgbClr val="FFFF00"/>
                    </a:highlight>
                  </a:rPr>
                  <a:t> doesn’t work.</a:t>
                </a:r>
              </a:p>
              <a:p>
                <a:pPr>
                  <a:defRPr/>
                </a:pPr>
                <a:r>
                  <a:rPr lang="en-US" dirty="0"/>
                  <a:t>We can show Primes is in NP using another verifier</a:t>
                </a:r>
                <a:r>
                  <a:rPr lang="en-US" altLang="zh-CN" dirty="0"/>
                  <a:t>(certifier)</a:t>
                </a:r>
                <a:r>
                  <a:rPr lang="en-US" dirty="0"/>
                  <a:t> and some number theory.  This is called Pratt’s Theorem, and is beyond our scope.</a:t>
                </a: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7256"/>
                <a:ext cx="8074479" cy="6534765"/>
              </a:xfrm>
              <a:blipFill>
                <a:blip r:embed="rId2"/>
                <a:stretch>
                  <a:fillRect l="-75" t="-1399" r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Incorrect verifiers</a:t>
            </a:r>
            <a:r>
              <a:rPr lang="en-US" altLang="zh-CN" dirty="0"/>
              <a:t>(certifiers)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6050345" cy="6278529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/>
                  <a:t>We showed k-Clique is in NP by giving a correct verifier</a:t>
                </a:r>
                <a:r>
                  <a:rPr lang="en-US" altLang="zh-CN" dirty="0"/>
                  <a:t>(certifier)</a:t>
                </a:r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/>
                  <a:t>Let’s see some </a:t>
                </a:r>
                <a:r>
                  <a:rPr lang="en-US" dirty="0">
                    <a:solidFill>
                      <a:srgbClr val="FF0000"/>
                    </a:solidFill>
                  </a:rPr>
                  <a:t>incorrect verifiers (certifier)</a:t>
                </a:r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None of these verifiers</a:t>
                </a:r>
                <a:r>
                  <a:rPr lang="en-US" altLang="zh-CN" dirty="0"/>
                  <a:t>(certifiers)</a:t>
                </a:r>
                <a:r>
                  <a:rPr lang="en-US" dirty="0"/>
                  <a:t> can be used to prove k-Clique is in NP.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Verifier(Certifier)  1 </a:t>
                </a:r>
                <a:r>
                  <a:rPr lang="en-US" dirty="0"/>
                  <a:t>Always outputs 1, regardless of y.</a:t>
                </a:r>
              </a:p>
              <a:p>
                <a:pPr lvl="1">
                  <a:defRPr/>
                </a:pPr>
                <a:r>
                  <a:rPr lang="en-US" dirty="0"/>
                  <a:t>Wrong, because when graph doesn’t contain a k-clique, V is supposed to output 0.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Verifier(Certifier)  2 </a:t>
                </a:r>
                <a:r>
                  <a:rPr lang="en-US" dirty="0">
                    <a:solidFill>
                      <a:srgbClr val="000000"/>
                    </a:solidFill>
                  </a:rPr>
                  <a:t>Always output 0, regardless of y.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Wrong, because when the graph </a:t>
                </a:r>
                <a:r>
                  <a:rPr lang="en-US" dirty="0"/>
                  <a:t>does contain a k-clique</a:t>
                </a:r>
                <a:r>
                  <a:rPr lang="en-US" dirty="0">
                    <a:solidFill>
                      <a:srgbClr val="000000"/>
                    </a:solidFill>
                  </a:rPr>
                  <a:t>, V is supposed to output 1, for some y.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Verifier(Certifier)  3 </a:t>
                </a:r>
                <a:r>
                  <a:rPr lang="en-US" dirty="0">
                    <a:solidFill>
                      <a:srgbClr val="000000"/>
                    </a:solidFill>
                  </a:rPr>
                  <a:t>Check all subsets of k nodes.  If any form a clique, output 1, else output 0.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Seems OK.  When x has a k-clique, V outputs 1, and when x doesn’t, it outputs 0.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But V is still wrong, because it </a:t>
                </a:r>
                <a:r>
                  <a:rPr lang="en-US" dirty="0">
                    <a:highlight>
                      <a:srgbClr val="FFFF00"/>
                    </a:highlight>
                  </a:rPr>
                  <a:t>doesn’t run in polytime. 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subsets of k nodes, and V checks all of them.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6050345" cy="6278529"/>
              </a:xfrm>
              <a:blipFill>
                <a:blip r:embed="rId2"/>
                <a:stretch>
                  <a:fillRect l="-302" t="-1456" r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44" y="1950098"/>
            <a:ext cx="2558895" cy="211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P vs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/>
                  <a:t>Does </a:t>
                </a:r>
                <a:r>
                  <a:rPr lang="en-US" dirty="0">
                    <a:solidFill>
                      <a:srgbClr val="FF0000"/>
                    </a:solidFill>
                  </a:rPr>
                  <a:t>P=NP?</a:t>
                </a:r>
                <a:r>
                  <a:rPr lang="en-US" dirty="0"/>
                  <a:t>  </a:t>
                </a:r>
              </a:p>
              <a:p>
                <a:pPr lvl="1">
                  <a:defRPr/>
                </a:pPr>
                <a:r>
                  <a:rPr lang="en-US" dirty="0"/>
                  <a:t>I.e. suppose there’s a problem for which we can </a:t>
                </a:r>
                <a:r>
                  <a:rPr lang="en-US" dirty="0">
                    <a:solidFill>
                      <a:srgbClr val="FF0000"/>
                    </a:solidFill>
                  </a:rPr>
                  <a:t>verify solvability </a:t>
                </a:r>
                <a:r>
                  <a:rPr lang="en-US" dirty="0"/>
                  <a:t>in polynomial time.  Does that mean we can actually </a:t>
                </a:r>
                <a:r>
                  <a:rPr lang="en-US" dirty="0">
                    <a:solidFill>
                      <a:srgbClr val="FF0000"/>
                    </a:solidFill>
                  </a:rPr>
                  <a:t>find a solution </a:t>
                </a:r>
                <a:r>
                  <a:rPr lang="en-US" dirty="0"/>
                  <a:t>in polynomial time?</a:t>
                </a:r>
              </a:p>
              <a:p>
                <a:pPr>
                  <a:defRPr/>
                </a:pPr>
                <a:r>
                  <a:rPr lang="en-US" dirty="0"/>
                  <a:t>This is the arguably the most important question in computer science.</a:t>
                </a:r>
              </a:p>
              <a:p>
                <a:pPr lvl="1">
                  <a:defRPr/>
                </a:pPr>
                <a:r>
                  <a:rPr lang="en-US" dirty="0"/>
                  <a:t>The other would be to produce general AI.</a:t>
                </a:r>
              </a:p>
              <a:p>
                <a:pPr>
                  <a:defRPr/>
                </a:pPr>
                <a:r>
                  <a:rPr lang="en-US" dirty="0"/>
                  <a:t>Many real-world problems are in NP.  If P=NP, we can solve them efficiently.  If P</a:t>
                </a:r>
                <a:r>
                  <a:rPr lang="en-US" dirty="0">
                    <a:latin typeface="Symbol" pitchFamily="18" charset="2"/>
                  </a:rPr>
                  <a:t>¹</a:t>
                </a:r>
                <a:r>
                  <a:rPr lang="en-US" dirty="0"/>
                  <a:t>NP, then we can’t.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Every P problem is in NP, as we saw.  So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>
                  <a:defRPr/>
                </a:pPr>
                <a:r>
                  <a:rPr lang="en-US" dirty="0"/>
                  <a:t>Is every NP problem in 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dirty="0"/>
                  <a:t>After 50 years, nobody knows.  </a:t>
                </a:r>
              </a:p>
              <a:p>
                <a:pPr lvl="1">
                  <a:defRPr/>
                </a:pPr>
                <a:r>
                  <a:rPr lang="en-US" dirty="0"/>
                  <a:t>Most, but not all researchers think not all NP problems are in P.</a:t>
                </a:r>
              </a:p>
              <a:p>
                <a:pPr lvl="1">
                  <a:defRPr/>
                </a:pPr>
                <a:r>
                  <a:rPr lang="en-US" dirty="0"/>
                  <a:t>There are probably problems we can efficiently verify but not efficiently solve.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Factoring is something we can efficiently verify, but not solve.</a:t>
                </a:r>
              </a:p>
              <a:p>
                <a:pPr>
                  <a:defRPr/>
                </a:pPr>
                <a:r>
                  <a:rPr lang="en-US" dirty="0"/>
                  <a:t>If you can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, or even better,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you 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>
                    <a:solidFill>
                      <a:srgbClr val="000000"/>
                    </a:solidFill>
                  </a:rPr>
                  <a:t> Newton 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>
                    <a:solidFill>
                      <a:srgbClr val="000000"/>
                    </a:solidFill>
                  </a:rPr>
                  <a:t> Einstein 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>
                    <a:solidFill>
                      <a:srgbClr val="000000"/>
                    </a:solidFill>
                  </a:rPr>
                  <a:t> …</a:t>
                </a:r>
              </a:p>
              <a:p>
                <a:pPr lvl="1">
                  <a:defRPr/>
                </a:pPr>
                <a:r>
                  <a:rPr lang="en-US" dirty="0"/>
                  <a:t>You also get $1M from the Clay Math Institute.</a:t>
                </a:r>
              </a:p>
              <a:p>
                <a:pPr>
                  <a:defRPr/>
                </a:pPr>
                <a:r>
                  <a:rPr lang="en-US" dirty="0"/>
                  <a:t>Answering this question has vast and </a:t>
                </a:r>
                <a:r>
                  <a:rPr lang="en-US" dirty="0">
                    <a:solidFill>
                      <a:srgbClr val="000000"/>
                    </a:solidFill>
                  </a:rPr>
                  <a:t>profound implications </a:t>
                </a:r>
                <a:r>
                  <a:rPr lang="en-US" dirty="0"/>
                  <a:t>for CS, AI, math, physics, etc.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  <a:blipFill>
                <a:blip r:embed="rId2"/>
                <a:stretch>
                  <a:fillRect l="-75" t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10588" cy="5000625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Out of all the NP problems, there’s a </a:t>
            </a:r>
            <a:r>
              <a:rPr lang="en-US" altLang="en-US" dirty="0">
                <a:highlight>
                  <a:srgbClr val="FFFF00"/>
                </a:highlight>
              </a:rPr>
              <a:t>subset</a:t>
            </a:r>
            <a:r>
              <a:rPr lang="en-US" altLang="en-US" dirty="0"/>
              <a:t> of </a:t>
            </a:r>
            <a:r>
              <a:rPr lang="en-US" altLang="en-US" dirty="0">
                <a:highlight>
                  <a:srgbClr val="FFFF00"/>
                </a:highlight>
              </a:rPr>
              <a:t>NP</a:t>
            </a:r>
            <a:r>
              <a:rPr lang="en-US" altLang="en-US" dirty="0"/>
              <a:t> problems called </a:t>
            </a:r>
            <a:r>
              <a:rPr lang="en-US" altLang="en-US" dirty="0">
                <a:solidFill>
                  <a:srgbClr val="FF0000"/>
                </a:solidFill>
              </a:rPr>
              <a:t>NP-complete</a:t>
            </a:r>
            <a:r>
              <a:rPr lang="en-US" altLang="en-US" dirty="0"/>
              <a:t> (NPC) problems that are the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“hardest”</a:t>
            </a:r>
            <a:r>
              <a:rPr lang="en-US" altLang="en-US" dirty="0">
                <a:solidFill>
                  <a:srgbClr val="000000"/>
                </a:solidFill>
              </a:rPr>
              <a:t> NP </a:t>
            </a:r>
            <a:r>
              <a:rPr lang="en-US" altLang="en-US" dirty="0"/>
              <a:t>problems.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To determine whether P=NP, it suffices to know whether 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P=NPC.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If the hardest problems can be solved in polytime, then all NP problems can be solved in polytime.  I.e. P=NP.</a:t>
            </a:r>
          </a:p>
          <a:p>
            <a:r>
              <a:rPr lang="en-US" altLang="en-US" dirty="0"/>
              <a:t>So the study of P vs NP focuses on NPC problems.</a:t>
            </a:r>
          </a:p>
        </p:txBody>
      </p:sp>
    </p:spTree>
    <p:extLst>
      <p:ext uri="{BB962C8B-B14F-4D97-AF65-F5344CB8AC3E}">
        <p14:creationId xmlns:p14="http://schemas.microsoft.com/office/powerpoint/2010/main" val="25534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Hardness and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What does it mean to say problem B is harder than problem A?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It means if you can solve B, you can also solve A.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Algebra is harder than arithmetic, because if you can do algebra, you can also do arithmetic.</a:t>
                </a:r>
              </a:p>
              <a:p>
                <a:pPr lvl="1">
                  <a:defRPr/>
                </a:pPr>
                <a:r>
                  <a:rPr lang="en-US" dirty="0"/>
                  <a:t>So if I have an algorithm for solving B, I can use it to solve A.</a:t>
                </a:r>
              </a:p>
              <a:p>
                <a:pPr>
                  <a:defRPr/>
                </a:pPr>
                <a:r>
                  <a:rPr lang="en-US" dirty="0"/>
                  <a:t>We say A </a:t>
                </a:r>
                <a:r>
                  <a:rPr lang="en-US" dirty="0">
                    <a:solidFill>
                      <a:srgbClr val="FF0000"/>
                    </a:solidFill>
                  </a:rPr>
                  <a:t>reduces to </a:t>
                </a:r>
                <a:r>
                  <a:rPr lang="en-US" dirty="0">
                    <a:solidFill>
                      <a:srgbClr val="000000"/>
                    </a:solidFill>
                  </a:rPr>
                  <a:t>B.</a:t>
                </a:r>
              </a:p>
              <a:p>
                <a:pPr lvl="1">
                  <a:defRPr/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Read this as “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A is equally or less difficult than B</a:t>
                </a:r>
                <a:r>
                  <a:rPr lang="en-US" dirty="0">
                    <a:solidFill>
                      <a:srgbClr val="000000"/>
                    </a:solidFill>
                  </a:rPr>
                  <a:t>”.</a:t>
                </a: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  <a:blipFill>
                <a:blip r:embed="rId2"/>
                <a:stretch>
                  <a:fillRect l="-820" t="-2561" r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Limits of efficiency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fastest way to solve a problem?</a:t>
            </a:r>
          </a:p>
          <a:p>
            <a:pPr lvl="1"/>
            <a:r>
              <a:rPr lang="en-US" altLang="en-US"/>
              <a:t>E.g. sorting n numbers takes O(n log n) operations using mergesort.</a:t>
            </a:r>
          </a:p>
          <a:p>
            <a:pPr lvl="1"/>
            <a:r>
              <a:rPr lang="en-US" altLang="en-US"/>
              <a:t>Is there a different algorithm that sorts n numbers faster, say in O(n) time?</a:t>
            </a:r>
          </a:p>
          <a:p>
            <a:pPr lvl="1"/>
            <a:r>
              <a:rPr lang="en-US" altLang="en-US"/>
              <a:t>No.  Sorting n numbers takes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(n log n) time if the algorithm can only compare numbers.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FACTOR-ALL(n) </a:t>
                </a:r>
                <a:r>
                  <a:rPr lang="en-US" dirty="0"/>
                  <a:t>finds all the factors of a number n</a:t>
                </a:r>
                <a:r>
                  <a:rPr lang="en-US"/>
                  <a:t>.  </a:t>
                </a:r>
              </a:p>
              <a:p>
                <a:pPr>
                  <a:defRPr/>
                </a:pPr>
                <a:r>
                  <a:rPr lang="en-US"/>
                  <a:t>FACTOR-1(n</a:t>
                </a:r>
                <a:r>
                  <a:rPr lang="en-US" dirty="0"/>
                  <a:t>) finds one </a:t>
                </a:r>
                <a:r>
                  <a:rPr lang="en-US"/>
                  <a:t>factor.</a:t>
                </a:r>
              </a:p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Of course, 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0000"/>
                    </a:solidFill>
                  </a:rPr>
                  <a:t> FACTOR-ALL.  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If we can find all the factors, we can certainly find one.</a:t>
                </a:r>
                <a:endParaRPr lang="en-US" dirty="0"/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FACTOR-1.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We use FACTOR-1(n) to find one factor m of n</a:t>
                </a:r>
                <a:r>
                  <a:rPr lang="en-US">
                    <a:solidFill>
                      <a:srgbClr val="000000"/>
                    </a:solidFill>
                  </a:rPr>
                  <a:t>.  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Then </a:t>
                </a:r>
                <a:r>
                  <a:rPr lang="en-US" dirty="0"/>
                  <a:t>divide n by m</a:t>
                </a:r>
                <a:r>
                  <a:rPr lang="en-US" dirty="0">
                    <a:solidFill>
                      <a:srgbClr val="000000"/>
                    </a:solidFill>
                  </a:rPr>
                  <a:t>, and run FACTOR-1 on </a:t>
                </a:r>
                <a:r>
                  <a:rPr lang="en-US">
                    <a:solidFill>
                      <a:srgbClr val="000000"/>
                    </a:solidFill>
                  </a:rPr>
                  <a:t>the result, to find another factor of n.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Keep repeating the previous steps until we </a:t>
                </a:r>
                <a:r>
                  <a:rPr lang="en-US" dirty="0">
                    <a:solidFill>
                      <a:srgbClr val="000000"/>
                    </a:solidFill>
                  </a:rPr>
                  <a:t>get all the factors.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 hard part about factoring a number, is just to find one factor.</a:t>
                </a:r>
              </a:p>
              <a:p>
                <a:pPr lvl="1"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Since 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0000"/>
                    </a:solidFill>
                  </a:rPr>
                  <a:t> FACTOR-ALL, </a:t>
                </a:r>
                <a:r>
                  <a:rPr lang="en-US" dirty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>
                    <a:solidFill>
                      <a:srgbClr val="000000"/>
                    </a:solidFill>
                  </a:rPr>
                  <a:t>FACTOR-1, these problems have </a:t>
                </a:r>
                <a:r>
                  <a:rPr lang="en-US" dirty="0">
                    <a:solidFill>
                      <a:srgbClr val="000000"/>
                    </a:solidFill>
                  </a:rPr>
                  <a:t>the </a:t>
                </a:r>
                <a:r>
                  <a:rPr lang="en-US" dirty="0"/>
                  <a:t>same hardness.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  <a:blipFill>
                <a:blip r:embed="rId2"/>
                <a:stretch>
                  <a:fillRect l="-525" t="-262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Reductions,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686800" cy="507138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/>
                  <a:t>Let A and B be two decision problems.</a:t>
                </a:r>
              </a:p>
              <a:p>
                <a:pPr>
                  <a:defRPr/>
                </a:pPr>
                <a:r>
                  <a:rPr lang="en-US" dirty="0"/>
                  <a:t>Let X and Y be the set of yes instances for A and B, resp</a:t>
                </a:r>
                <a:r>
                  <a:rPr lang="en-US" altLang="zh-CN" dirty="0"/>
                  <a:t>ectively</a:t>
                </a:r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Say A = PRIME and B = k-CLIQUE.</a:t>
                </a:r>
              </a:p>
              <a:p>
                <a:pPr lvl="1">
                  <a:defRPr/>
                </a:pPr>
                <a:r>
                  <a:rPr lang="en-US" dirty="0"/>
                  <a:t>X is the set of prime numbers.</a:t>
                </a:r>
              </a:p>
              <a:p>
                <a:pPr lvl="1">
                  <a:defRPr/>
                </a:pPr>
                <a:r>
                  <a:rPr lang="en-US" dirty="0"/>
                  <a:t>Y is the set of graphs containing a k-clique.</a:t>
                </a:r>
              </a:p>
              <a:p>
                <a:pPr>
                  <a:defRPr/>
                </a:pPr>
                <a:r>
                  <a:rPr lang="en-US" dirty="0"/>
                  <a:t>Let f be a function that maps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instances of A to instances of B. 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reduces to </a:t>
                </a:r>
                <a:r>
                  <a:rPr lang="en-US" dirty="0">
                    <a:highlight>
                      <a:srgbClr val="FFFF00"/>
                    </a:highlight>
                  </a:rPr>
                  <a:t>B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 err="1">
                    <a:highlight>
                      <a:srgbClr val="FFFF00"/>
                    </a:highlight>
                  </a:rPr>
                  <a:t>s.t</a:t>
                </a:r>
                <a:r>
                  <a:rPr lang="en-US" dirty="0">
                    <a:highlight>
                      <a:srgbClr val="FFFF00"/>
                    </a:highlight>
                  </a:rPr>
                  <a:t>. for all instances x of A,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To show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, just give the mapping f !!!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then we can use an algorithm for B to solve A.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To solve an instance of A, first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map</a:t>
                </a:r>
                <a:r>
                  <a:rPr lang="en-US" dirty="0">
                    <a:solidFill>
                      <a:srgbClr val="000000"/>
                    </a:solidFill>
                  </a:rPr>
                  <a:t> it to an instance of B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using f</a:t>
                </a:r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Then run the B algorithm.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Return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the same</a:t>
                </a:r>
                <a:r>
                  <a:rPr lang="en-US" dirty="0">
                    <a:solidFill>
                      <a:srgbClr val="000000"/>
                    </a:solidFill>
                  </a:rPr>
                  <a:t> answer for A as the B algorithm gives.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By definition, A is true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f(A) is true.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686800" cy="5071381"/>
              </a:xfrm>
              <a:blipFill>
                <a:blip r:embed="rId2"/>
                <a:stretch>
                  <a:fillRect l="-281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/>
                  <a:t>Suppose we want to show </a:t>
                </a:r>
                <a:r>
                  <a:rPr lang="en-US" dirty="0">
                    <a:solidFill>
                      <a:srgbClr val="000000"/>
                    </a:solidFill>
                  </a:rPr>
                  <a:t>PRIME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k-CLIQUE.  </a:t>
                </a:r>
              </a:p>
              <a:p>
                <a:pPr>
                  <a:defRPr/>
                </a:pPr>
                <a:r>
                  <a:rPr lang="en-US" dirty="0"/>
                  <a:t>This means there’s some </a:t>
                </a:r>
                <a:r>
                  <a:rPr lang="en-US" dirty="0">
                    <a:solidFill>
                      <a:srgbClr val="000000"/>
                    </a:solidFill>
                  </a:rPr>
                  <a:t>mapping f</a:t>
                </a:r>
                <a:r>
                  <a:rPr lang="en-US" dirty="0"/>
                  <a:t> such that.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Given an instance of PRIME, i.e. a number n.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f(n) is an instance of k-CLIQUE, i.e. f(n) is a graph G.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 is prime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and only if</a:t>
                </a:r>
                <a:r>
                  <a:rPr lang="en-US" dirty="0">
                    <a:solidFill>
                      <a:srgbClr val="000000"/>
                    </a:solidFill>
                  </a:rPr>
                  <a:t> f(n) contains a k-clique. </a:t>
                </a:r>
              </a:p>
              <a:p>
                <a:pPr>
                  <a:defRPr/>
                </a:pPr>
                <a:r>
                  <a:rPr lang="en-US" dirty="0"/>
                  <a:t>If we have an algorithm to solve k-CLIQUE, we can use it solve PRIME.</a:t>
                </a:r>
              </a:p>
              <a:p>
                <a:pPr lvl="1">
                  <a:defRPr/>
                </a:pPr>
                <a:r>
                  <a:rPr lang="en-US" dirty="0"/>
                  <a:t>To tell if n is prime, map n to a graph G and run the k-CLIQUE algorithm on G.  </a:t>
                </a:r>
              </a:p>
              <a:p>
                <a:pPr lvl="1">
                  <a:defRPr/>
                </a:pPr>
                <a:r>
                  <a:rPr lang="en-US" dirty="0"/>
                  <a:t>If it returns true, n is prime.  Otherwise n isn’t.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Polynomial 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/>
                  <a:t>If the </a:t>
                </a:r>
                <a:r>
                  <a:rPr lang="en-US" dirty="0">
                    <a:highlight>
                      <a:srgbClr val="FFFF00"/>
                    </a:highlight>
                  </a:rPr>
                  <a:t>mapping function</a:t>
                </a:r>
                <a:r>
                  <a:rPr lang="en-US" dirty="0"/>
                  <a:t> from A to B runs in </a:t>
                </a:r>
                <a:r>
                  <a:rPr lang="en-US" dirty="0">
                    <a:highlight>
                      <a:srgbClr val="FFFF00"/>
                    </a:highlight>
                  </a:rPr>
                  <a:t>polynomial time</a:t>
                </a:r>
                <a:r>
                  <a:rPr lang="en-US" dirty="0"/>
                  <a:t>, then it’s a </a:t>
                </a:r>
                <a:r>
                  <a:rPr lang="en-US" dirty="0">
                    <a:solidFill>
                      <a:srgbClr val="FF0000"/>
                    </a:solidFill>
                  </a:rPr>
                  <a:t>polynomial time reduction</a:t>
                </a:r>
                <a:r>
                  <a:rPr lang="en-US" dirty="0">
                    <a:solidFill>
                      <a:srgbClr val="000000"/>
                    </a:solidFill>
                  </a:rPr>
                  <a:t>, and we write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If we’re reducing PRIME to k-CLIQUE, then the function to generate a graph from a number must run in polytime.</a:t>
                </a:r>
              </a:p>
              <a:p>
                <a:pPr>
                  <a:defRPr/>
                </a:pPr>
                <a:r>
                  <a:rPr lang="en-US" dirty="0" err="1">
                    <a:solidFill>
                      <a:srgbClr val="1503FB"/>
                    </a:solidFill>
                  </a:rPr>
                  <a:t>Thm</a:t>
                </a:r>
                <a:r>
                  <a:rPr lang="en-US" dirty="0">
                    <a:solidFill>
                      <a:srgbClr val="1503FB"/>
                    </a:solidFill>
                  </a:rPr>
                  <a:t> 1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Let A, B and C be three problems, and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Proof</a:t>
                </a:r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there’s a polytime mapping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instances of A to instances of B.</a:t>
                </a:r>
              </a:p>
              <a:p>
                <a:pPr lvl="1">
                  <a:defRPr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there’s a polytime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from instances of B to instances of C.</a:t>
                </a:r>
              </a:p>
              <a:p>
                <a:pPr lvl="1">
                  <a:defRPr/>
                </a:pPr>
                <a:r>
                  <a:rPr lang="en-US" dirty="0"/>
                  <a:t>Given an instance X of A,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Then X is a yes instance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Y is a yes instance of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Z is a yes instance of C.</a:t>
                </a:r>
              </a:p>
              <a:p>
                <a:pPr lvl="1">
                  <a:defRPr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valid mapping of A to C.</a:t>
                </a:r>
              </a:p>
              <a:p>
                <a:pPr lvl="1">
                  <a:defRPr/>
                </a:pPr>
                <a:r>
                  <a:rPr lang="en-US" dirty="0"/>
                  <a:t>Since f and g are both polytime,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also polytime.</a:t>
                </a:r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  <a:blipFill>
                <a:blip r:embed="rId2"/>
                <a:stretch>
                  <a:fillRect l="-295" t="-2014" r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6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altLang="en-US" dirty="0"/>
                  <a:t> A problem A is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NP-complete</a:t>
                </a:r>
                <a:r>
                  <a:rPr lang="en-US" altLang="en-US" dirty="0"/>
                  <a:t> (NPC) if the following are true.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Given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any other</a:t>
                </a:r>
                <a:r>
                  <a:rPr lang="en-US" altLang="en-US" dirty="0"/>
                  <a:t> problem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Thus, a NP-complete problem is an NP problem that can be used to solve any other NP problem.</a:t>
                </a:r>
              </a:p>
              <a:p>
                <a:pPr lvl="1"/>
                <a:r>
                  <a:rPr lang="en-US" altLang="en-US" dirty="0"/>
                  <a:t>It’s a “hardest” NP problem.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Do NP-complete problems really exist?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Can we really find an NP problem that can be used to </a:t>
                </a:r>
                <a:r>
                  <a:rPr lang="en-US" dirty="0"/>
                  <a:t>solve every other </a:t>
                </a:r>
                <a:r>
                  <a:rPr lang="en-US" dirty="0">
                    <a:solidFill>
                      <a:srgbClr val="000000"/>
                    </a:solidFill>
                  </a:rPr>
                  <a:t>NP problem?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One problem to rule them all?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Yes! 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Steve Cook and Leonid Levin proved around 1970 </a:t>
                </a:r>
                <a:r>
                  <a:rPr lang="en-US" dirty="0">
                    <a:highlight>
                      <a:srgbClr val="FFFF00"/>
                    </a:highlight>
                  </a:rPr>
                  <a:t>that SAT is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NP-complete.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SAT</a:t>
                </a:r>
                <a:r>
                  <a:rPr lang="en-US" dirty="0">
                    <a:solidFill>
                      <a:srgbClr val="000000"/>
                    </a:solidFill>
                  </a:rPr>
                  <a:t> = </a:t>
                </a:r>
                <a:r>
                  <a:rPr lang="en-US" dirty="0" err="1">
                    <a:solidFill>
                      <a:srgbClr val="000000"/>
                    </a:solidFill>
                  </a:rPr>
                  <a:t>satisfiable</a:t>
                </a:r>
                <a:r>
                  <a:rPr lang="en-US" dirty="0">
                    <a:solidFill>
                      <a:srgbClr val="000000"/>
                    </a:solidFill>
                  </a:rPr>
                  <a:t> Boolean formulas.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Given a Boolean formula, is there any </a:t>
                </a:r>
                <a:r>
                  <a:rPr lang="en-US" dirty="0"/>
                  <a:t>setting for the variables which makes the formula true?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Setting A=B=C=true, D=false makes the formula true.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The formula’s false for all settings of A.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  <a:blipFill>
                <a:blip r:embed="rId2"/>
                <a:stretch>
                  <a:fillRect l="-681" t="-2764" r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>
                    <a:solidFill>
                      <a:srgbClr val="FF0000"/>
                    </a:solidFill>
                  </a:rPr>
                  <a:t>Cook-Levin theorem 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says 2 things.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SAT</a:t>
                </a:r>
                <a:r>
                  <a:rPr lang="en-US" altLang="en-US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Î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NP.  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</a:rPr>
                  <a:t>Prove this yourself.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Every NP problem reduces to SAT. 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I.e. every problem A in NP can be mapped to an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 in polytime, such that  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 is true,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 is satisfiable.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 is false,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 is not satisfiable.</a:t>
                </a:r>
              </a:p>
              <a:p>
                <a:r>
                  <a:rPr lang="en-US" altLang="en-US" dirty="0">
                    <a:solidFill>
                      <a:srgbClr val="000000"/>
                    </a:solidFill>
                  </a:rPr>
                  <a:t>Basic idea of the theorem is to use the logical operations in a SAT formula to emulate the logical operations in any algorithm.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Any NP problem X has a polytime verifier</a:t>
                </a:r>
                <a:r>
                  <a:rPr lang="en-US" altLang="zh-CN" dirty="0"/>
                  <a:t>(certifier)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V.  The Cook-Levin theorem uses a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 to emulate the verifier’s </a:t>
                </a:r>
                <a:r>
                  <a:rPr lang="en-US" altLang="zh-CN" dirty="0"/>
                  <a:t>(certifier’s)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operations.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For a yes instance of X, there’s some certificate making V return 1.</a:t>
                </a:r>
              </a:p>
              <a:p>
                <a:pPr lvl="2"/>
                <a:r>
                  <a:rPr lang="en-US" altLang="en-US" dirty="0">
                    <a:solidFill>
                      <a:srgbClr val="000000"/>
                    </a:solidFill>
                  </a:rPr>
                  <a:t>The certificate can be transformed to a 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Any certificate making V return 0 corresponds to a non-satisfying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dirty="0">
                    <a:solidFill>
                      <a:srgbClr val="000000"/>
                    </a:solidFill>
                    <a:highlight>
                      <a:srgbClr val="FFFF00"/>
                    </a:highlight>
                  </a:rPr>
                  <a:t>if and only if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X is a yes instance,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  <a:blipFill>
                <a:blip r:embed="rId2"/>
                <a:stretch>
                  <a:fillRect l="-290" t="-1952" r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The web of NP-completeness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/>
                  <a:t>For every problem in the picture, if A points to B, it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So A can be </a:t>
                </a:r>
                <a:r>
                  <a:rPr lang="en-US" dirty="0"/>
                  <a:t>solved using B.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CIRCUIT-SAT was the original problem that Cook-Levin proved was NP-complete.</a:t>
                </a:r>
              </a:p>
              <a:p>
                <a:pPr>
                  <a:defRPr/>
                </a:pPr>
                <a:r>
                  <a:rPr lang="en-US" dirty="0"/>
                  <a:t>So every problem in NP can be solved using CIRCUIT-SAT.</a:t>
                </a:r>
              </a:p>
              <a:p>
                <a:pPr>
                  <a:defRPr/>
                </a:pPr>
                <a:r>
                  <a:rPr lang="en-US" dirty="0"/>
                  <a:t>But CIRCUIT-SAT can be solved using SAT, because </a:t>
                </a:r>
                <a:r>
                  <a:rPr lang="en-US" dirty="0">
                    <a:solidFill>
                      <a:srgbClr val="000000"/>
                    </a:solidFill>
                  </a:rPr>
                  <a:t>CIRCUIT-SAT</a:t>
                </a:r>
                <a:r>
                  <a:rPr lang="en-US" dirty="0">
                    <a:solidFill>
                      <a:srgbClr val="000000"/>
                    </a:solidFill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SAT.</a:t>
                </a:r>
              </a:p>
              <a:p>
                <a:pPr lvl="1">
                  <a:defRPr/>
                </a:pPr>
                <a:r>
                  <a:rPr lang="en-US" dirty="0"/>
                  <a:t>So every problem in NP can be solved using SAT.</a:t>
                </a:r>
              </a:p>
              <a:p>
                <a:pPr lvl="1">
                  <a:defRPr/>
                </a:pPr>
                <a:r>
                  <a:rPr lang="en-US" dirty="0"/>
                  <a:t>So SAT is also NP-complete!</a:t>
                </a:r>
              </a:p>
              <a:p>
                <a:pPr>
                  <a:defRPr/>
                </a:pPr>
                <a:r>
                  <a:rPr lang="en-US" dirty="0"/>
                  <a:t>SAT can be solved using 3-CNF-SAT.</a:t>
                </a:r>
              </a:p>
              <a:p>
                <a:pPr lvl="1">
                  <a:defRPr/>
                </a:pPr>
                <a:r>
                  <a:rPr lang="en-US" dirty="0"/>
                  <a:t>So every NP problem can be solved using 3-CNF-SAT.</a:t>
                </a:r>
              </a:p>
              <a:p>
                <a:pPr lvl="1">
                  <a:defRPr/>
                </a:pPr>
                <a:r>
                  <a:rPr lang="en-US" dirty="0"/>
                  <a:t>So 3-CNF-SAT is also NP-complete.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All problems in the diagram are NP-complete.</a:t>
                </a:r>
              </a:p>
              <a:p>
                <a:pPr>
                  <a:defRPr/>
                </a:pPr>
                <a:r>
                  <a:rPr lang="en-US" dirty="0"/>
                  <a:t>Of course, each of the reductions requires a proof, which is sometimes tricky.</a:t>
                </a:r>
              </a:p>
              <a:p>
                <a:pPr lvl="1">
                  <a:defRPr/>
                </a:pPr>
                <a:r>
                  <a:rPr lang="en-US" dirty="0"/>
                  <a:t>We’ll see some reduction proofs next lecture.  </a:t>
                </a:r>
              </a:p>
              <a:p>
                <a:pPr>
                  <a:defRPr/>
                </a:pPr>
                <a:r>
                  <a:rPr lang="en-US" dirty="0"/>
                  <a:t>There are thousands of other NPC problems.</a:t>
                </a:r>
              </a:p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  <a:blipFill>
                <a:blip r:embed="rId2"/>
                <a:stretch>
                  <a:fillRect l="-105" t="-1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web of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Thm </a:t>
                </a:r>
                <a:r>
                  <a:rPr lang="en-US" dirty="0">
                    <a:highlight>
                      <a:srgbClr val="FFFF00"/>
                    </a:highlight>
                  </a:rPr>
                  <a:t>Given two NP problems A and B, suppose A is NP-complete, and A</a:t>
                </a:r>
                <a:r>
                  <a:rPr lang="en-US" dirty="0">
                    <a:highlight>
                      <a:srgbClr val="FFFF00"/>
                    </a:highlight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aseline="-25000" dirty="0">
                    <a:highlight>
                      <a:srgbClr val="FFFF00"/>
                    </a:highlight>
                  </a:rPr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B.  Then B is also NP-complete.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Proof</a:t>
                </a:r>
                <a:r>
                  <a:rPr lang="en-US" dirty="0"/>
                  <a:t> Let C be any NP problem.  Then 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A, since A is NP-complete.</a:t>
                </a:r>
              </a:p>
              <a:p>
                <a:pPr lvl="1">
                  <a:defRPr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by Theorem 1,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Since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, then B is NPC.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00FFFF"/>
                    </a:highlight>
                  </a:rPr>
                  <a:t>To prove a problem B is NP-complete</a:t>
                </a:r>
              </a:p>
              <a:p>
                <a:pPr lvl="1">
                  <a:defRPr/>
                </a:pPr>
                <a:r>
                  <a:rPr lang="en-US" dirty="0">
                    <a:highlight>
                      <a:srgbClr val="00FFFF"/>
                    </a:highlight>
                  </a:rPr>
                  <a:t>Take a problem A you know is NPC, and prove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highlight>
                      <a:srgbClr val="00FFFF"/>
                    </a:highlight>
                  </a:rPr>
                  <a:t>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E.g., A can be any problem in the previous diagram.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, you need to give a polytime reduction from A to B.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000000"/>
                    </a:solidFill>
                    <a:highlight>
                      <a:srgbClr val="00FFFF"/>
                    </a:highlight>
                  </a:rPr>
                  <a:t>This can sometimes be quite challenging.</a:t>
                </a:r>
              </a:p>
              <a:p>
                <a:pPr lvl="1">
                  <a:defRPr/>
                </a:pPr>
                <a:r>
                  <a:rPr lang="en-US" dirty="0">
                    <a:highlight>
                      <a:srgbClr val="00FFFF"/>
                    </a:highlight>
                  </a:rPr>
                  <a:t>You also have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>
                    <a:highlight>
                      <a:srgbClr val="00FFFF"/>
                    </a:highlight>
                  </a:rPr>
                  <a:t>, but that’s usually not hard.</a:t>
                </a: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  <a:blipFill>
                <a:blip r:embed="rId2"/>
                <a:stretch>
                  <a:fillRect l="-441" t="-2009" r="-2867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57D6CA-F332-CA54-C16F-E1BBB209087B}"/>
              </a:ext>
            </a:extLst>
          </p:cNvPr>
          <p:cNvSpPr txBox="1"/>
          <p:nvPr/>
        </p:nvSpPr>
        <p:spPr>
          <a:xfrm>
            <a:off x="5375660" y="4542817"/>
            <a:ext cx="294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3600" dirty="0">
                <a:solidFill>
                  <a:srgbClr val="FF0000"/>
                </a:solidFill>
              </a:rPr>
              <a:t>Important!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 and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en-US" dirty="0" err="1">
                    <a:solidFill>
                      <a:srgbClr val="1503FB"/>
                    </a:solidFill>
                  </a:rPr>
                  <a:t>Thm</a:t>
                </a:r>
                <a:r>
                  <a:rPr lang="en-US" altLang="en-US" dirty="0">
                    <a:solidFill>
                      <a:srgbClr val="1503FB"/>
                    </a:solidFill>
                  </a:rPr>
                  <a:t> 2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Suppose a problem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.  Then P=NP.</a:t>
                </a:r>
              </a:p>
              <a:p>
                <a:r>
                  <a:rPr lang="en-US" altLang="en-US" dirty="0">
                    <a:solidFill>
                      <a:srgbClr val="1503FB"/>
                    </a:solidFill>
                  </a:rPr>
                  <a:t>Proof</a:t>
                </a:r>
                <a:r>
                  <a:rPr lang="en-US" altLang="en-US" dirty="0"/>
                  <a:t> Consider any other NP problem B.  We’ll show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is NPC, there’s a polytime mapping f from B to A.</a:t>
                </a:r>
              </a:p>
              <a:p>
                <a:pPr lvl="1"/>
                <a:r>
                  <a:rPr lang="en-US" altLang="en-US" dirty="0"/>
                  <a:t>Given an instance X of B, run f on X to get an instance Y of A.</a:t>
                </a:r>
              </a:p>
              <a:p>
                <a:pPr lvl="1"/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, there’s a polytime algorithm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dirty="0"/>
                  <a:t> to solve A.</a:t>
                </a:r>
              </a:p>
              <a:p>
                <a:pPr lvl="1"/>
                <a:r>
                  <a:rPr lang="en-US" altLang="en-US" dirty="0"/>
                  <a:t>Run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and return the same answer for X.</a:t>
                </a:r>
              </a:p>
              <a:p>
                <a:pPr lvl="1"/>
                <a:r>
                  <a:rPr lang="en-US" altLang="en-US" dirty="0"/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true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en-US" dirty="0"/>
                  <a:t> X is true.</a:t>
                </a:r>
              </a:p>
              <a:p>
                <a:pPr lvl="1"/>
                <a:r>
                  <a:rPr lang="en-US" altLang="en-US" dirty="0"/>
                  <a:t>Running f and g both take polytime.  So we can solve B in polytime.</a:t>
                </a:r>
              </a:p>
              <a:p>
                <a:r>
                  <a:rPr lang="en-US" altLang="en-US" dirty="0">
                    <a:solidFill>
                      <a:srgbClr val="1503FB"/>
                    </a:solidFill>
                  </a:rPr>
                  <a:t>Cor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highlight>
                      <a:srgbClr val="FFFF00"/>
                    </a:highlight>
                  </a:rPr>
                  <a:t>Suppose a problem A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.  Then for any NP-complete problem B,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.</a:t>
                </a:r>
              </a:p>
              <a:p>
                <a:pPr lvl="1"/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, then since B is NPC, we have P = NP by Theorem 2.  So 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/>
                  <a:t>,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, a contradiction.</a:t>
                </a:r>
              </a:p>
              <a:p>
                <a:r>
                  <a:rPr lang="en-US" altLang="en-US" dirty="0">
                    <a:highlight>
                      <a:srgbClr val="FFFF00"/>
                    </a:highlight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dirty="0">
                    <a:highlight>
                      <a:srgbClr val="FFFF00"/>
                    </a:highlight>
                  </a:rPr>
                  <a:t> (which is what most people think), it’s enough to show one NPC problem is not solvable in polytime, by the corollary.</a:t>
                </a:r>
              </a:p>
              <a:p>
                <a:pPr lvl="1"/>
                <a:r>
                  <a:rPr lang="en-US" altLang="en-US" dirty="0"/>
                  <a:t>But after 50 years, no one has any such proof.</a:t>
                </a:r>
              </a:p>
              <a:p>
                <a:pPr lvl="1"/>
                <a:r>
                  <a:rPr lang="en-US" altLang="en-US" dirty="0"/>
                  <a:t>Nor has anyone shown a polytime algorithm for any NPC problem.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  <a:blipFill>
                <a:blip r:embed="rId2"/>
                <a:stretch>
                  <a:fillRect l="-227" t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4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Limits of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/>
                  <a:t>How much time does it take to solve a more difficult problem, </a:t>
                </a:r>
                <a:r>
                  <a:rPr lang="en-US"/>
                  <a:t>like coloring</a:t>
                </a:r>
                <a:r>
                  <a:rPr lang="en-US" dirty="0"/>
                  <a:t>?</a:t>
                </a:r>
              </a:p>
              <a:p>
                <a:pPr>
                  <a:defRPr/>
                </a:pPr>
                <a:r>
                  <a:rPr lang="en-US"/>
                  <a:t>Four Color Theorem says </a:t>
                </a:r>
                <a:r>
                  <a:rPr lang="en-US" dirty="0"/>
                  <a:t>every map can be colored with 4 colors, </a:t>
                </a:r>
                <a:r>
                  <a:rPr lang="en-US" dirty="0" err="1"/>
                  <a:t>s.t</a:t>
                </a:r>
                <a:r>
                  <a:rPr lang="en-US" dirty="0"/>
                  <a:t>. adjacent regions have different </a:t>
                </a:r>
                <a:r>
                  <a:rPr lang="en-US"/>
                  <a:t>colors.</a:t>
                </a:r>
              </a:p>
              <a:p>
                <a:pPr>
                  <a:defRPr/>
                </a:pPr>
                <a:r>
                  <a:rPr lang="en-US"/>
                  <a:t>So given a map, we can always efficiently answer the question whether the map can be 4-colored.  Namely, yes.</a:t>
                </a:r>
              </a:p>
              <a:p>
                <a:pPr>
                  <a:defRPr/>
                </a:pPr>
                <a:r>
                  <a:rPr lang="en-US"/>
                  <a:t>But sometimes 3 colors are enough to color the map.</a:t>
                </a:r>
              </a:p>
              <a:p>
                <a:pPr>
                  <a:defRPr/>
                </a:pPr>
                <a:r>
                  <a:rPr lang="en-US"/>
                  <a:t>Can we efficiently determine whether a map can be 3-colored?</a:t>
                </a:r>
                <a:endParaRPr lang="en-US" dirty="0"/>
              </a:p>
              <a:p>
                <a:pPr>
                  <a:defRPr/>
                </a:pPr>
                <a:r>
                  <a:rPr lang="en-US"/>
                  <a:t>If there </a:t>
                </a:r>
                <a:r>
                  <a:rPr lang="en-US" dirty="0"/>
                  <a:t>are n regions, we can find </a:t>
                </a:r>
                <a:r>
                  <a:rPr lang="en-US"/>
                  <a:t>a 3-coloring </a:t>
                </a:r>
                <a:r>
                  <a:rPr lang="en-US" dirty="0"/>
                  <a:t>by trying all possible colorings.</a:t>
                </a:r>
              </a:p>
              <a:p>
                <a:pPr lvl="1">
                  <a:defRPr/>
                </a:pPr>
                <a:r>
                  <a:rPr lang="en-US" dirty="0"/>
                  <a:t>There </a:t>
                </a:r>
                <a:r>
                  <a:rPr lang="en-US"/>
                  <a:t>are 3</a:t>
                </a:r>
                <a:r>
                  <a:rPr lang="en-US" baseline="30000"/>
                  <a:t>n</a:t>
                </a:r>
                <a:r>
                  <a:rPr lang="en-US"/>
                  <a:t> </a:t>
                </a:r>
                <a:r>
                  <a:rPr lang="en-US" dirty="0"/>
                  <a:t>possible colorings.</a:t>
                </a:r>
              </a:p>
              <a:p>
                <a:pPr lvl="1">
                  <a:defRPr/>
                </a:pPr>
                <a:r>
                  <a:rPr lang="en-US"/>
                  <a:t>There are 195 countries in the world,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possible colorings!</a:t>
                </a: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  <a:blipFill>
                <a:blip r:embed="rId3"/>
                <a:stretch>
                  <a:fillRect l="-350" t="-1734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Beyond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561138" cy="5242832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en-US" sz="1600" dirty="0"/>
                  <a:t>NP includes many important and practical problems.</a:t>
                </a:r>
              </a:p>
              <a:p>
                <a:pPr>
                  <a:defRPr/>
                </a:pPr>
                <a:r>
                  <a:rPr lang="en-US" sz="1600" dirty="0"/>
                  <a:t>But not all problems are in NP.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In the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graph isomorphism </a:t>
                </a:r>
                <a:r>
                  <a:rPr lang="en-US" sz="1600" dirty="0"/>
                  <a:t>(GRAPH-ISO) </a:t>
                </a:r>
                <a:r>
                  <a:rPr lang="en-US" sz="1600" dirty="0">
                    <a:solidFill>
                      <a:srgbClr val="000000"/>
                    </a:solidFill>
                  </a:rPr>
                  <a:t>problem, we ask whether two graphs simply </a:t>
                </a:r>
                <a:r>
                  <a:rPr lang="en-US" sz="1600" dirty="0" err="1"/>
                  <a:t>relabelings</a:t>
                </a:r>
                <a:r>
                  <a:rPr lang="en-US" sz="1600" dirty="0"/>
                  <a:t> o</a:t>
                </a:r>
                <a:r>
                  <a:rPr lang="en-US" sz="1600" dirty="0">
                    <a:solidFill>
                      <a:srgbClr val="000000"/>
                    </a:solidFill>
                  </a:rPr>
                  <a:t>f each other.</a:t>
                </a: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I.e. Given two graphs G = (V,E) and G’=(V, E’), is there a permutation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s.t.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This is </a:t>
                </a:r>
                <a:r>
                  <a:rPr lang="en-US" sz="1600" dirty="0"/>
                  <a:t>in NP, </a:t>
                </a:r>
                <a:r>
                  <a:rPr lang="en-US" sz="1600" dirty="0">
                    <a:solidFill>
                      <a:srgbClr val="000000"/>
                    </a:solidFill>
                  </a:rPr>
                  <a:t>because on “yes” instances, we just give the relabeling to the verifier</a:t>
                </a:r>
                <a:r>
                  <a:rPr lang="en-US" altLang="zh-CN" sz="1600" dirty="0"/>
                  <a:t>(certifier)</a:t>
                </a:r>
                <a:r>
                  <a:rPr lang="en-US" sz="1600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The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graph non-isomorphism </a:t>
                </a:r>
                <a:r>
                  <a:rPr lang="en-US" sz="1600" dirty="0"/>
                  <a:t>(GRAPH-NONISO) </a:t>
                </a:r>
                <a:r>
                  <a:rPr lang="en-US" sz="1600" dirty="0">
                    <a:solidFill>
                      <a:srgbClr val="000000"/>
                    </a:solidFill>
                  </a:rPr>
                  <a:t>problem is the opposite: are two graphs </a:t>
                </a:r>
                <a:r>
                  <a:rPr lang="en-US" sz="1600" dirty="0"/>
                  <a:t>really different</a:t>
                </a:r>
                <a:r>
                  <a:rPr lang="en-US" sz="1600" dirty="0">
                    <a:solidFill>
                      <a:srgbClr val="000000"/>
                    </a:solidFill>
                  </a:rPr>
                  <a:t>, and not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relabelings</a:t>
                </a:r>
                <a:r>
                  <a:rPr lang="en-US" sz="1600" dirty="0">
                    <a:solidFill>
                      <a:srgbClr val="000000"/>
                    </a:solidFill>
                  </a:rPr>
                  <a:t> of each other.</a:t>
                </a:r>
              </a:p>
              <a:p>
                <a:pPr lvl="1">
                  <a:defRPr/>
                </a:pPr>
                <a:r>
                  <a:rPr lang="en-US" sz="1600" dirty="0"/>
                  <a:t>We don’t know if GRAPH-NONISO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/>
                  <a:t> NP.</a:t>
                </a: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If two graphs are really different, </a:t>
                </a:r>
                <a:r>
                  <a:rPr lang="en-US" sz="1600" dirty="0"/>
                  <a:t>how do we produce a certificate to prove </a:t>
                </a:r>
                <a:r>
                  <a:rPr lang="en-US" sz="1600" dirty="0">
                    <a:solidFill>
                      <a:srgbClr val="000000"/>
                    </a:solidFill>
                  </a:rPr>
                  <a:t>this to a polytime verifier</a:t>
                </a:r>
                <a:r>
                  <a:rPr lang="en-US" altLang="zh-CN" sz="1600" dirty="0"/>
                  <a:t>(certifier)</a:t>
                </a:r>
                <a:r>
                  <a:rPr lang="en-US" sz="1600" dirty="0">
                    <a:solidFill>
                      <a:srgbClr val="000000"/>
                    </a:solidFill>
                  </a:rPr>
                  <a:t>?</a:t>
                </a:r>
              </a:p>
              <a:p>
                <a:pPr lvl="1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We could give the verifier</a:t>
                </a:r>
                <a:r>
                  <a:rPr lang="en-US" altLang="zh-CN" sz="1600" dirty="0"/>
                  <a:t>(certifier)</a:t>
                </a:r>
                <a:r>
                  <a:rPr lang="en-US" sz="1600" dirty="0">
                    <a:solidFill>
                      <a:srgbClr val="000000"/>
                    </a:solidFill>
                  </a:rPr>
                  <a:t> a </a:t>
                </a:r>
                <a:r>
                  <a:rPr lang="en-US" sz="1600" dirty="0"/>
                  <a:t>list of all possible </a:t>
                </a:r>
                <a:r>
                  <a:rPr lang="en-US" sz="1600" dirty="0" err="1"/>
                  <a:t>relabelings</a:t>
                </a:r>
                <a:r>
                  <a:rPr lang="en-US" sz="1600" dirty="0"/>
                  <a:t>, and show the graphs are different under each.</a:t>
                </a:r>
              </a:p>
              <a:p>
                <a:pPr lvl="2"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But </a:t>
                </a:r>
                <a:r>
                  <a:rPr lang="en-US" sz="1600" dirty="0"/>
                  <a:t>this isn’t </a:t>
                </a:r>
                <a:r>
                  <a:rPr lang="en-US" sz="1600" dirty="0" err="1"/>
                  <a:t>polytime</a:t>
                </a:r>
                <a:r>
                  <a:rPr lang="en-US" sz="1600" dirty="0"/>
                  <a:t> because </a:t>
                </a:r>
                <a:r>
                  <a:rPr lang="en-US" sz="1600" dirty="0">
                    <a:solidFill>
                      <a:srgbClr val="000000"/>
                    </a:solidFill>
                  </a:rPr>
                  <a:t>there are n!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relabelings</a:t>
                </a:r>
                <a:r>
                  <a:rPr lang="en-US" sz="16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z="1600" dirty="0"/>
                  <a:t>We also don’t know if GRAPH-NONISO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/>
                  <a:t> 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561138" cy="5242832"/>
              </a:xfrm>
              <a:blipFill>
                <a:blip r:embed="rId2"/>
                <a:stretch>
                  <a:fillRect t="-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3" descr="100px-Graph_isomorphism_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1239838"/>
            <a:ext cx="11906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500px-Graph_isomorphism_b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4003675"/>
            <a:ext cx="212566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More complexity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4696" cy="487135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co-NP</a:t>
            </a:r>
            <a:r>
              <a:rPr lang="en-US" dirty="0"/>
              <a:t> All problems whose “complement” is in NP.</a:t>
            </a:r>
          </a:p>
          <a:p>
            <a:pPr lvl="1">
              <a:defRPr/>
            </a:pPr>
            <a:r>
              <a:rPr lang="en-US" dirty="0"/>
              <a:t>E.g. GRAPH-ISO</a:t>
            </a:r>
            <a:r>
              <a:rPr lang="en-US" dirty="0">
                <a:latin typeface="Symbol" pitchFamily="18" charset="2"/>
              </a:rPr>
              <a:t>Î</a:t>
            </a:r>
            <a:r>
              <a:rPr lang="en-US" dirty="0"/>
              <a:t>NP, so GRAPH-</a:t>
            </a:r>
            <a:r>
              <a:rPr lang="en-US" dirty="0" err="1"/>
              <a:t>NONISO</a:t>
            </a:r>
            <a:r>
              <a:rPr lang="en-US" dirty="0" err="1">
                <a:latin typeface="Symbol" pitchFamily="18" charset="2"/>
              </a:rPr>
              <a:t>Î</a:t>
            </a:r>
            <a:r>
              <a:rPr lang="en-US" dirty="0" err="1"/>
              <a:t>co</a:t>
            </a:r>
            <a:r>
              <a:rPr lang="en-US" dirty="0"/>
              <a:t>-NP.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PSPACE</a:t>
            </a:r>
            <a:r>
              <a:rPr lang="en-US" dirty="0"/>
              <a:t> All problems whose computation takes polynomial amount of space.</a:t>
            </a:r>
          </a:p>
          <a:p>
            <a:pPr lvl="1">
              <a:defRPr/>
            </a:pPr>
            <a:r>
              <a:rPr lang="en-US" dirty="0"/>
              <a:t>Includes all problems in P.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EXPTIME</a:t>
            </a:r>
            <a:r>
              <a:rPr lang="en-US" dirty="0"/>
              <a:t> All problems whose computation takes at most exponential amount of time.</a:t>
            </a:r>
          </a:p>
          <a:p>
            <a:pPr lvl="1">
              <a:defRPr/>
            </a:pPr>
            <a:r>
              <a:rPr lang="en-US" dirty="0"/>
              <a:t>Includes all problems in P and NP.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NEXPTIME</a:t>
            </a:r>
            <a:r>
              <a:rPr lang="en-US" dirty="0"/>
              <a:t> All problems whose correct answer can be verified in at most exponential amount of time.</a:t>
            </a:r>
          </a:p>
          <a:p>
            <a:pPr lvl="1">
              <a:defRPr/>
            </a:pPr>
            <a:r>
              <a:rPr lang="en-US" dirty="0"/>
              <a:t>NEXPTIME is to EXPTIME what NP is to P.</a:t>
            </a:r>
          </a:p>
          <a:p>
            <a:pPr>
              <a:defRPr/>
            </a:pPr>
            <a:r>
              <a:rPr lang="en-US" dirty="0"/>
              <a:t>Each of these is called a </a:t>
            </a:r>
            <a:r>
              <a:rPr lang="en-US" dirty="0">
                <a:solidFill>
                  <a:srgbClr val="FF0000"/>
                </a:solidFill>
              </a:rPr>
              <a:t>complexity class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Many, many other complexity classes, some very obscure.</a:t>
            </a:r>
          </a:p>
          <a:p>
            <a:pPr lvl="1">
              <a:defRPr/>
            </a:pPr>
            <a:r>
              <a:rPr lang="en-US" dirty="0"/>
              <a:t>“Complexity zoo</a:t>
            </a:r>
            <a:r>
              <a:rPr lang="en-US"/>
              <a:t>”: </a:t>
            </a:r>
            <a:r>
              <a:rPr lang="en-US">
                <a:hlinkClick r:id="rId2"/>
              </a:rPr>
              <a:t>https://complexityzoo.uwaterloo.ca/Complexity_Zoo</a:t>
            </a:r>
            <a:endParaRPr lang="en-US"/>
          </a:p>
          <a:p>
            <a:pPr marL="457200" lvl="1" indent="0">
              <a:buNone/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hp_venn_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07" y="1419226"/>
            <a:ext cx="3010393" cy="27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/>
                  <a:t>A central goal of </a:t>
                </a:r>
                <a:r>
                  <a:rPr lang="en-US" dirty="0">
                    <a:solidFill>
                      <a:srgbClr val="FF0000"/>
                    </a:solidFill>
                  </a:rPr>
                  <a:t>complexity theory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0000"/>
                    </a:solidFill>
                  </a:rPr>
                  <a:t>theoretical computer science </a:t>
                </a:r>
                <a:r>
                  <a:rPr lang="en-US" dirty="0"/>
                  <a:t>is to study the relationship between complexity classes.</a:t>
                </a:r>
              </a:p>
              <a:p>
                <a:pPr>
                  <a:defRPr/>
                </a:pPr>
                <a:r>
                  <a:rPr lang="en-US" dirty="0"/>
                  <a:t>We </a:t>
                </a:r>
                <a:r>
                  <a:rPr lang="en-US" dirty="0">
                    <a:solidFill>
                      <a:srgbClr val="000000"/>
                    </a:solidFill>
                  </a:rPr>
                  <a:t>know </a:t>
                </a:r>
                <a:r>
                  <a:rPr lang="en-US" dirty="0"/>
                  <a:t>some trivial things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en-US"/>
                  <a:t>like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/>
                  <a:t>NP</a:t>
                </a:r>
                <a:r>
                  <a:rPr lang="en-US" dirty="0"/>
                  <a:t>, </a:t>
                </a:r>
                <a:r>
                  <a:rPr lang="en-US"/>
                  <a:t>or NP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/>
                  <a:t>EXPTIME</a:t>
                </a:r>
                <a:r>
                  <a:rPr lang="en-US" dirty="0"/>
                  <a:t>. </a:t>
                </a:r>
              </a:p>
              <a:p>
                <a:pPr>
                  <a:defRPr/>
                </a:pPr>
                <a:r>
                  <a:rPr lang="en-US" dirty="0"/>
                  <a:t>We </a:t>
                </a:r>
                <a:r>
                  <a:rPr lang="en-US" dirty="0">
                    <a:solidFill>
                      <a:srgbClr val="000000"/>
                    </a:solidFill>
                  </a:rPr>
                  <a:t>know a few </a:t>
                </a:r>
                <a:r>
                  <a:rPr lang="en-US" dirty="0"/>
                  <a:t>nontrivial things, like PSPACE=NPSPACE=IP, and NL=</a:t>
                </a:r>
                <a:r>
                  <a:rPr lang="en-US" dirty="0" err="1"/>
                  <a:t>coNL</a:t>
                </a:r>
                <a:r>
                  <a:rPr lang="en-US" dirty="0"/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dirty="0"/>
                  <a:t>Beyond this, we really know hardly anything!</a:t>
                </a:r>
              </a:p>
              <a:p>
                <a:pPr>
                  <a:defRPr/>
                </a:pPr>
                <a:r>
                  <a:rPr lang="en-US" dirty="0"/>
                  <a:t>P</a:t>
                </a:r>
                <a:r>
                  <a:rPr lang="en-US"/>
                  <a:t>?=NP, </a:t>
                </a:r>
                <a:r>
                  <a:rPr lang="en-US" dirty="0"/>
                  <a:t>P </a:t>
                </a:r>
                <a:r>
                  <a:rPr lang="en-US"/>
                  <a:t>?=co-NP, </a:t>
                </a:r>
                <a:r>
                  <a:rPr lang="en-US" dirty="0"/>
                  <a:t>NP</a:t>
                </a:r>
                <a:r>
                  <a:rPr lang="en-US"/>
                  <a:t>?=co-NP, </a:t>
                </a:r>
                <a:r>
                  <a:rPr lang="en-US" dirty="0"/>
                  <a:t>NP</a:t>
                </a:r>
                <a:r>
                  <a:rPr lang="en-US"/>
                  <a:t>?=PSPACE, </a:t>
                </a:r>
                <a:r>
                  <a:rPr lang="en-US" dirty="0"/>
                  <a:t>NP</a:t>
                </a:r>
                <a:r>
                  <a:rPr lang="en-US"/>
                  <a:t>?=EXPTIME.</a:t>
                </a:r>
                <a:endParaRPr lang="en-US" dirty="0"/>
              </a:p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In the </a:t>
                </a:r>
                <a:r>
                  <a:rPr lang="en-US">
                    <a:solidFill>
                      <a:srgbClr val="000000"/>
                    </a:solidFill>
                  </a:rPr>
                  <a:t>last 50 </a:t>
                </a:r>
                <a:r>
                  <a:rPr lang="en-US" dirty="0">
                    <a:solidFill>
                      <a:srgbClr val="000000"/>
                    </a:solidFill>
                  </a:rPr>
                  <a:t>years</a:t>
                </a:r>
                <a:r>
                  <a:rPr lang="en-US">
                    <a:solidFill>
                      <a:srgbClr val="000000"/>
                    </a:solidFill>
                  </a:rPr>
                  <a:t>, we haven’t gotten much closer.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Maybe our </a:t>
                </a:r>
                <a:r>
                  <a:rPr lang="en-US" dirty="0">
                    <a:solidFill>
                      <a:srgbClr val="000000"/>
                    </a:solidFill>
                  </a:rPr>
                  <a:t>techniques </a:t>
                </a:r>
                <a:r>
                  <a:rPr lang="en-US">
                    <a:solidFill>
                      <a:srgbClr val="000000"/>
                    </a:solidFill>
                  </a:rPr>
                  <a:t>are wrong?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dirty="0"/>
                  <a:t>Understanding any of the relationships </a:t>
                </a:r>
                <a:r>
                  <a:rPr lang="en-US"/>
                  <a:t>would have many </a:t>
                </a:r>
                <a:r>
                  <a:rPr lang="en-US" dirty="0"/>
                  <a:t>profound implications.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  <a:blipFill>
                <a:blip r:embed="rId4"/>
                <a:stretch>
                  <a:fillRect l="-335" t="-1761" r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Limits of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31279" cy="51366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Is there a much more efficient algorithm?</a:t>
            </a:r>
          </a:p>
          <a:p>
            <a:pPr>
              <a:defRPr/>
            </a:pPr>
            <a:r>
              <a:rPr lang="en-US" dirty="0"/>
              <a:t>Nobody knows of one.  And almost everybody thinks no such algorithm exists.</a:t>
            </a:r>
          </a:p>
          <a:p>
            <a:pPr>
              <a:defRPr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no one can prove </a:t>
            </a:r>
            <a:r>
              <a:rPr lang="en-US" dirty="0"/>
              <a:t>it doesn’t exist either.</a:t>
            </a:r>
          </a:p>
          <a:p>
            <a:pPr>
              <a:defRPr/>
            </a:pPr>
            <a:r>
              <a:rPr lang="en-US" dirty="0"/>
              <a:t>The theory of </a:t>
            </a:r>
            <a:r>
              <a:rPr lang="en-US" dirty="0">
                <a:solidFill>
                  <a:srgbClr val="FF0000"/>
                </a:solidFill>
              </a:rPr>
              <a:t>NP-completeness</a:t>
            </a:r>
            <a:r>
              <a:rPr lang="en-US" dirty="0"/>
              <a:t> is a mathematical attempt to prove some problems have no efficient solutions.</a:t>
            </a:r>
          </a:p>
          <a:p>
            <a:pPr lvl="1">
              <a:defRPr/>
            </a:pPr>
            <a:r>
              <a:rPr lang="en-US" dirty="0"/>
              <a:t>So far, it’s led to more questions than answers...</a:t>
            </a:r>
          </a:p>
          <a:p>
            <a:pPr>
              <a:defRPr/>
            </a:pPr>
            <a:r>
              <a:rPr lang="en-US"/>
              <a:t>We’ll define P, NP, and NP-completeness.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polynomial time (</a:t>
                </a:r>
                <a:r>
                  <a:rPr lang="en-US" dirty="0" err="1">
                    <a:solidFill>
                      <a:srgbClr val="FF0000"/>
                    </a:solidFill>
                  </a:rPr>
                  <a:t>polytime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algorithm is one that runs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time, for some constant k, </a:t>
                </a:r>
                <a:r>
                  <a:rPr lang="en-US" dirty="0">
                    <a:highlight>
                      <a:srgbClr val="FFFF00"/>
                    </a:highlight>
                  </a:rPr>
                  <a:t>when input has size n</a:t>
                </a:r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>
                    <a:highlight>
                      <a:srgbClr val="FFFF00"/>
                    </a:highlight>
                  </a:rPr>
                  <a:t>P is the set of all problems that can be solved by a </a:t>
                </a:r>
                <a:r>
                  <a:rPr lang="en-US" dirty="0" err="1">
                    <a:highlight>
                      <a:srgbClr val="FFFF00"/>
                    </a:highlight>
                  </a:rPr>
                  <a:t>polytime</a:t>
                </a:r>
                <a:r>
                  <a:rPr lang="en-US" dirty="0">
                    <a:highlight>
                      <a:srgbClr val="FFFF00"/>
                    </a:highlight>
                  </a:rPr>
                  <a:t> algorithm.</a:t>
                </a:r>
              </a:p>
              <a:p>
                <a:pPr lvl="1">
                  <a:defRPr/>
                </a:pPr>
                <a:r>
                  <a:rPr lang="en-US" dirty="0"/>
                  <a:t>These problems are called “efficiently computable”, because a polytime algorithm is considered efficient.</a:t>
                </a:r>
              </a:p>
              <a:p>
                <a:pPr lvl="1">
                  <a:defRPr/>
                </a:pPr>
                <a:r>
                  <a:rPr lang="en-US" dirty="0"/>
                  <a:t>In practice though, an e.g.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algorithm is quite slow, even for moderate sized n.  </a:t>
                </a:r>
              </a:p>
              <a:p>
                <a:pPr>
                  <a:defRPr/>
                </a:pPr>
                <a:r>
                  <a:rPr lang="en-US" dirty="0"/>
                  <a:t>If a problem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for any constant k, it’s considered not efficiently solvable.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dirty="0"/>
                  <a:t> time algorithm isn’t efficient.</a:t>
                </a:r>
              </a:p>
              <a:p>
                <a:pPr lvl="1">
                  <a:defRPr/>
                </a:pPr>
                <a:r>
                  <a:rPr lang="en-US" dirty="0"/>
                  <a:t>We only know how to 3-color a map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(more or less), so 3-coloring (currently) can’t be solved efficiently.</a:t>
                </a:r>
              </a:p>
              <a:p>
                <a:pPr lvl="1">
                  <a:defRPr/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algorithm is much slower than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algorithm.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If n=10000,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4771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  <a:blipFill>
                <a:blip r:embed="rId2"/>
                <a:stretch>
                  <a:fillRect l="-306" t="-1995" r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396968" cy="51571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NP = Nondeterministic polynomial time.</a:t>
            </a:r>
          </a:p>
          <a:p>
            <a:pPr>
              <a:defRPr/>
            </a:pPr>
            <a:r>
              <a:rPr lang="en-US" dirty="0">
                <a:solidFill>
                  <a:srgbClr val="1503FB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instance</a:t>
            </a:r>
            <a:r>
              <a:rPr lang="en-US" dirty="0">
                <a:highlight>
                  <a:srgbClr val="FFFF00"/>
                </a:highlight>
              </a:rPr>
              <a:t> of a problem consists of an input for the problem.</a:t>
            </a:r>
          </a:p>
          <a:p>
            <a:pPr lvl="1">
              <a:defRPr/>
            </a:pPr>
            <a:r>
              <a:rPr lang="en-US" dirty="0">
                <a:solidFill>
                  <a:srgbClr val="1503FB"/>
                </a:solidFill>
              </a:rPr>
              <a:t>Ex</a:t>
            </a:r>
            <a:r>
              <a:rPr lang="en-US" dirty="0"/>
              <a:t> An instance of the sorting problem is a set {3,1,2,4} that we want to sort.</a:t>
            </a:r>
          </a:p>
          <a:p>
            <a:pPr lvl="1">
              <a:defRPr/>
            </a:pPr>
            <a:r>
              <a:rPr lang="en-US" dirty="0">
                <a:solidFill>
                  <a:srgbClr val="1503FB"/>
                </a:solidFill>
              </a:rPr>
              <a:t>Ex</a:t>
            </a:r>
            <a:r>
              <a:rPr lang="en-US" dirty="0"/>
              <a:t> An instance of the SSSP problem is a weighted graph along with a source node.</a:t>
            </a:r>
          </a:p>
          <a:p>
            <a:pPr>
              <a:defRPr/>
            </a:pPr>
            <a:r>
              <a:rPr lang="en-US" dirty="0"/>
              <a:t>P is the class of problems for which all instances can be </a:t>
            </a:r>
            <a:r>
              <a:rPr lang="en-US" dirty="0">
                <a:solidFill>
                  <a:srgbClr val="FF0000"/>
                </a:solidFill>
              </a:rPr>
              <a:t>solved</a:t>
            </a:r>
            <a:r>
              <a:rPr lang="en-US" dirty="0"/>
              <a:t> in polynomial time by some algorithm.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NP is the class of problems for which the solvability of an instance can be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verified</a:t>
            </a:r>
            <a:r>
              <a:rPr lang="en-US" dirty="0">
                <a:highlight>
                  <a:srgbClr val="FFFF00"/>
                </a:highlight>
              </a:rPr>
              <a:t> in polynomial time.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The verification is done by a “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verifier (certifier)</a:t>
            </a:r>
            <a:r>
              <a:rPr lang="en-US" dirty="0">
                <a:highlight>
                  <a:srgbClr val="FFFF00"/>
                </a:highlight>
              </a:rPr>
              <a:t>” algorithm.</a:t>
            </a:r>
          </a:p>
          <a:p>
            <a:pPr lvl="1">
              <a:defRPr/>
            </a:pPr>
            <a:r>
              <a:rPr lang="en-US" dirty="0"/>
              <a:t>The verifier(certifier) needs an additional “hint” to work correctly.</a:t>
            </a:r>
          </a:p>
          <a:p>
            <a:pPr lvl="2">
              <a:defRPr/>
            </a:pPr>
            <a:r>
              <a:rPr lang="en-US" dirty="0">
                <a:highlight>
                  <a:srgbClr val="FFFF00"/>
                </a:highlight>
              </a:rPr>
              <a:t>The hint is also called a “witness” or “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certificate</a:t>
            </a:r>
            <a:r>
              <a:rPr lang="en-US" dirty="0">
                <a:highlight>
                  <a:srgbClr val="FFFF00"/>
                </a:highlight>
              </a:rPr>
              <a:t>”.</a:t>
            </a:r>
          </a:p>
          <a:p>
            <a:pPr lvl="1">
              <a:defRPr/>
            </a:pPr>
            <a:r>
              <a:rPr lang="en-US" dirty="0"/>
              <a:t>The verifier</a:t>
            </a:r>
            <a:r>
              <a:rPr lang="en-US" altLang="zh-CN" dirty="0"/>
              <a:t>(certifier)</a:t>
            </a:r>
            <a:r>
              <a:rPr lang="en-US" dirty="0"/>
              <a:t> doesn’t find a solution to a problem instance, </a:t>
            </a:r>
            <a:r>
              <a:rPr lang="en-US" dirty="0">
                <a:highlight>
                  <a:srgbClr val="FFFF00"/>
                </a:highlight>
              </a:rPr>
              <a:t>but only checks that the instance has been solved.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86800" cy="552275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The verifier(certifier) has the following properties.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The verifier</a:t>
            </a:r>
            <a:r>
              <a:rPr lang="en-US" altLang="zh-CN" dirty="0">
                <a:highlight>
                  <a:srgbClr val="FFFF00"/>
                </a:highlight>
              </a:rPr>
              <a:t>(certifier)</a:t>
            </a:r>
            <a:r>
              <a:rPr lang="en-US" dirty="0">
                <a:highlight>
                  <a:srgbClr val="FFFF00"/>
                </a:highlight>
              </a:rPr>
              <a:t>’s input is a problem instance x, and a certificate y.</a:t>
            </a:r>
          </a:p>
          <a:p>
            <a:pPr lvl="1">
              <a:defRPr/>
            </a:pPr>
            <a:r>
              <a:rPr lang="en-US" dirty="0"/>
              <a:t>The verifier(certifier)’s output is either “accept(</a:t>
            </a:r>
            <a:r>
              <a:rPr lang="en-US" dirty="0">
                <a:highlight>
                  <a:srgbClr val="FFFF00"/>
                </a:highlight>
              </a:rPr>
              <a:t>yes</a:t>
            </a:r>
            <a:r>
              <a:rPr lang="en-US" dirty="0"/>
              <a:t>)” or “reject(</a:t>
            </a:r>
            <a:r>
              <a:rPr lang="en-US" dirty="0">
                <a:highlight>
                  <a:srgbClr val="FFFF00"/>
                </a:highlight>
              </a:rPr>
              <a:t>no</a:t>
            </a:r>
            <a:r>
              <a:rPr lang="en-US" dirty="0"/>
              <a:t>)”.</a:t>
            </a:r>
          </a:p>
          <a:p>
            <a:pPr lvl="1">
              <a:defRPr/>
            </a:pPr>
            <a:r>
              <a:rPr lang="en-US" dirty="0"/>
              <a:t>If x has a solution, then if y is a “good” certificate, the verifier</a:t>
            </a:r>
            <a:r>
              <a:rPr lang="en-US" altLang="zh-CN" dirty="0"/>
              <a:t>(certifier)</a:t>
            </a:r>
            <a:r>
              <a:rPr lang="en-US" dirty="0"/>
              <a:t> will output accept.</a:t>
            </a:r>
          </a:p>
          <a:p>
            <a:pPr lvl="2">
              <a:defRPr/>
            </a:pPr>
            <a:r>
              <a:rPr lang="en-US" dirty="0"/>
              <a:t>If y is not a “good” certificate, the verifier</a:t>
            </a:r>
            <a:r>
              <a:rPr lang="en-US" altLang="zh-CN" dirty="0"/>
              <a:t>(certifier)</a:t>
            </a:r>
            <a:r>
              <a:rPr lang="en-US" dirty="0"/>
              <a:t> can either accept or reject.</a:t>
            </a:r>
          </a:p>
          <a:p>
            <a:pPr lvl="1">
              <a:defRPr/>
            </a:pPr>
            <a:r>
              <a:rPr lang="en-US" dirty="0"/>
              <a:t>If x has no solution, the verifier</a:t>
            </a:r>
            <a:r>
              <a:rPr lang="en-US" altLang="zh-CN" dirty="0"/>
              <a:t>(certifier)</a:t>
            </a:r>
            <a:r>
              <a:rPr lang="en-US" dirty="0"/>
              <a:t> rejects no matter what y is.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Intuitively, the certificate y indicates x is solvable.</a:t>
            </a:r>
          </a:p>
          <a:p>
            <a:pPr lvl="2">
              <a:defRPr/>
            </a:pPr>
            <a:r>
              <a:rPr lang="en-US" dirty="0"/>
              <a:t>For example, y can be a solution to x.</a:t>
            </a:r>
          </a:p>
          <a:p>
            <a:pPr lvl="2">
              <a:defRPr/>
            </a:pPr>
            <a:r>
              <a:rPr lang="en-US" dirty="0"/>
              <a:t>But y can also be an indirect representation of a solution.</a:t>
            </a:r>
          </a:p>
          <a:p>
            <a:pPr lvl="1">
              <a:defRPr/>
            </a:pPr>
            <a:r>
              <a:rPr lang="en-US" dirty="0">
                <a:highlight>
                  <a:srgbClr val="FFFF00"/>
                </a:highlight>
              </a:rPr>
              <a:t>The verifier</a:t>
            </a:r>
            <a:r>
              <a:rPr lang="en-US" altLang="zh-CN" dirty="0">
                <a:highlight>
                  <a:srgbClr val="FFFF00"/>
                </a:highlight>
              </a:rPr>
              <a:t>(certifier)</a:t>
            </a:r>
            <a:r>
              <a:rPr lang="en-US" dirty="0">
                <a:highlight>
                  <a:srgbClr val="FFFF00"/>
                </a:highlight>
              </a:rPr>
              <a:t> is efficient, i.e. runs in polynomial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The class NP, formally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2865" cy="514078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decision problem </a:t>
                </a:r>
                <a:r>
                  <a:rPr lang="en-US" dirty="0">
                    <a:highlight>
                      <a:srgbClr val="FFFF00"/>
                    </a:highlight>
                  </a:rPr>
                  <a:t>is a problem with a yes / no answer.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 </a:t>
                </a:r>
                <a:r>
                  <a:rPr lang="en-US" dirty="0"/>
                  <a:t>Given a graph, is there a path from node s to t?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 </a:t>
                </a:r>
                <a:r>
                  <a:rPr lang="en-US" dirty="0"/>
                  <a:t>Given a map, is there a way to 3-color it?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 </a:t>
                </a:r>
                <a:r>
                  <a:rPr lang="en-US" dirty="0"/>
                  <a:t>Given a number, is it prime?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Given a decision problem, the set of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yes</a:t>
                </a:r>
                <a:r>
                  <a:rPr lang="en-US" dirty="0">
                    <a:highlight>
                      <a:srgbClr val="FFFF00"/>
                    </a:highlight>
                  </a:rPr>
                  <a:t> (resp.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no</a:t>
                </a:r>
                <a:r>
                  <a:rPr lang="en-US" dirty="0">
                    <a:highlight>
                      <a:srgbClr val="FFFF00"/>
                    </a:highlight>
                  </a:rPr>
                  <a:t>)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instances</a:t>
                </a:r>
                <a:r>
                  <a:rPr lang="en-US" dirty="0">
                    <a:highlight>
                      <a:srgbClr val="FFFF00"/>
                    </a:highlight>
                  </a:rPr>
                  <a:t> are the instances of the problem for which the answer is yes (resp. no).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Ex</a:t>
                </a:r>
                <a:r>
                  <a:rPr lang="en-US" dirty="0"/>
                  <a:t> 11 is a yes instance to the prime problem, 10 is a no instance.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1503FB"/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Given a decision problem A, a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polynomial time verifier(certifier) </a:t>
                </a:r>
                <a:r>
                  <a:rPr lang="en-US" dirty="0">
                    <a:highlight>
                      <a:srgbClr val="FFFF00"/>
                    </a:highlight>
                  </a:rPr>
                  <a:t>V for A is an algorithm that does the following</a:t>
                </a:r>
              </a:p>
              <a:p>
                <a:pPr lvl="1">
                  <a:defRPr/>
                </a:pPr>
                <a:r>
                  <a:rPr lang="en-US" dirty="0"/>
                  <a:t>V’s input is an instance x of A, and a certificate string y.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representing “reject(no)” and “accept(yes)”, respectively.</a:t>
                </a:r>
              </a:p>
              <a:p>
                <a:pPr lvl="1">
                  <a:defRPr/>
                </a:pPr>
                <a:r>
                  <a:rPr lang="en-US" dirty="0"/>
                  <a:t>If x is a yes instance, there exists a y for which V outputs 1, 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If x is a no instance, every y makes V output 0,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defRPr/>
                </a:pPr>
                <a:r>
                  <a:rPr lang="en-US" dirty="0"/>
                  <a:t>V runs in polynomial time.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NP</a:t>
                </a:r>
                <a:r>
                  <a:rPr lang="en-US" dirty="0">
                    <a:highlight>
                      <a:srgbClr val="FFFF00"/>
                    </a:highlight>
                  </a:rPr>
                  <a:t> is the set of all decision problems with polytime verifiers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(certifiers)</a:t>
                </a:r>
                <a:r>
                  <a:rPr lang="en-US" dirty="0">
                    <a:highlight>
                      <a:srgbClr val="FFFF00"/>
                    </a:highlight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2865" cy="5140780"/>
              </a:xfrm>
              <a:blipFill>
                <a:blip r:embed="rId2"/>
                <a:stretch>
                  <a:fillRect l="-216" t="-1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Showing a problem is in P or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14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show a problem is in P, give an algorithm solving the problem that runs in polynomial time.</a:t>
            </a:r>
          </a:p>
          <a:p>
            <a:r>
              <a:rPr lang="en-US" dirty="0"/>
              <a:t>To show a decision problem is in NP, give a polynomial time verifier</a:t>
            </a:r>
            <a:r>
              <a:rPr lang="en-US" altLang="zh-CN" dirty="0"/>
              <a:t>(certifier)</a:t>
            </a:r>
            <a:r>
              <a:rPr lang="en-US" dirty="0"/>
              <a:t> for the problem satisfying the properties on the previous slide.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This requires specifying what the certificates are, and how the verifier</a:t>
            </a:r>
            <a:r>
              <a:rPr lang="en-US" altLang="zh-CN" dirty="0">
                <a:highlight>
                  <a:srgbClr val="FFFF00"/>
                </a:highlight>
              </a:rPr>
              <a:t>(certifier)</a:t>
            </a:r>
            <a:r>
              <a:rPr lang="en-US" dirty="0">
                <a:highlight>
                  <a:srgbClr val="FFFF00"/>
                </a:highlight>
              </a:rPr>
              <a:t> operates, given an instance of the problem and a certificate.</a:t>
            </a:r>
          </a:p>
        </p:txBody>
      </p:sp>
    </p:spTree>
    <p:extLst>
      <p:ext uri="{BB962C8B-B14F-4D97-AF65-F5344CB8AC3E}">
        <p14:creationId xmlns:p14="http://schemas.microsoft.com/office/powerpoint/2010/main" val="21705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26035</TotalTime>
  <Words>4914</Words>
  <Application>Microsoft Office PowerPoint</Application>
  <PresentationFormat>全屏显示(4:3)</PresentationFormat>
  <Paragraphs>371</Paragraphs>
  <Slides>32</Slides>
  <Notes>3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Reductions, P, NP and  NP-completeness</vt:lpstr>
      <vt:lpstr>Limits of efficiency </vt:lpstr>
      <vt:lpstr>Limits of efficiency</vt:lpstr>
      <vt:lpstr>Limits of efficiency</vt:lpstr>
      <vt:lpstr>The class P</vt:lpstr>
      <vt:lpstr>The class NP</vt:lpstr>
      <vt:lpstr>The class NP</vt:lpstr>
      <vt:lpstr>The class NP, formally</vt:lpstr>
      <vt:lpstr>Showing a problem is in P or NP</vt:lpstr>
      <vt:lpstr>4-coloring is in NP</vt:lpstr>
      <vt:lpstr>Factoring is in NP</vt:lpstr>
      <vt:lpstr>Traveling salesman is in NP</vt:lpstr>
      <vt:lpstr>k-Clique is in NP</vt:lpstr>
      <vt:lpstr>All problems in P are in NP</vt:lpstr>
      <vt:lpstr>Primes is in NP </vt:lpstr>
      <vt:lpstr>Incorrect verifiers(certifiers) </vt:lpstr>
      <vt:lpstr>P vs NP</vt:lpstr>
      <vt:lpstr>NP-completeness</vt:lpstr>
      <vt:lpstr>Hardness and reductions</vt:lpstr>
      <vt:lpstr>Example</vt:lpstr>
      <vt:lpstr>Reductions, formally</vt:lpstr>
      <vt:lpstr>Example</vt:lpstr>
      <vt:lpstr>Polynomial time reductions</vt:lpstr>
      <vt:lpstr>NP-completeness</vt:lpstr>
      <vt:lpstr>NP-completeness and SAT</vt:lpstr>
      <vt:lpstr>NP-completeness and SAT</vt:lpstr>
      <vt:lpstr>The web of NP-completeness</vt:lpstr>
      <vt:lpstr>The web of NP-completeness</vt:lpstr>
      <vt:lpstr>NP-completeness and P vs NP</vt:lpstr>
      <vt:lpstr>Beyond NP</vt:lpstr>
      <vt:lpstr> More complexity classes</vt:lpstr>
      <vt:lpstr>Complexity theory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 Fan</dc:creator>
  <cp:lastModifiedBy>芷轩 周</cp:lastModifiedBy>
  <cp:revision>1873</cp:revision>
  <cp:lastPrinted>2018-11-12T12:51:08Z</cp:lastPrinted>
  <dcterms:created xsi:type="dcterms:W3CDTF">2004-01-06T19:40:29Z</dcterms:created>
  <dcterms:modified xsi:type="dcterms:W3CDTF">2024-01-05T10:45:22Z</dcterms:modified>
</cp:coreProperties>
</file>