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3" autoAdjust="0"/>
    <p:restoredTop sz="85683" autoAdjust="0"/>
  </p:normalViewPr>
  <p:slideViewPr>
    <p:cSldViewPr>
      <p:cViewPr varScale="1">
        <p:scale>
          <a:sx n="136" d="100"/>
          <a:sy n="136" d="100"/>
        </p:scale>
        <p:origin x="2600" y="200"/>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11/22/23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8</a:t>
            </a:fld>
            <a:endParaRPr lang="en-CA"/>
          </a:p>
        </p:txBody>
      </p:sp>
    </p:spTree>
    <p:extLst>
      <p:ext uri="{BB962C8B-B14F-4D97-AF65-F5344CB8AC3E}">
        <p14:creationId xmlns:p14="http://schemas.microsoft.com/office/powerpoint/2010/main" val="22382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dirty="0"/>
              <a:t>Note that everything along the path got pointed to c.</a:t>
            </a:r>
          </a:p>
          <a:p>
            <a:endParaRPr lang="en-US" altLang="zh-CN" dirty="0"/>
          </a:p>
          <a:p>
            <a:r>
              <a:rPr lang="en-US" altLang="zh-CN" dirty="0"/>
              <a:t>Note also that this is definitely </a:t>
            </a:r>
            <a:r>
              <a:rPr lang="en-US" altLang="zh-CN" b="1" dirty="0"/>
              <a:t>not</a:t>
            </a:r>
            <a:r>
              <a:rPr lang="en-US" altLang="zh-CN" dirty="0"/>
              <a:t> a binary tree!</a:t>
            </a:r>
          </a:p>
          <a:p>
            <a:endParaRPr lang="en-US" altLang="zh-CN" dirty="0"/>
          </a:p>
        </p:txBody>
      </p:sp>
    </p:spTree>
    <p:extLst>
      <p:ext uri="{BB962C8B-B14F-4D97-AF65-F5344CB8AC3E}">
        <p14:creationId xmlns:p14="http://schemas.microsoft.com/office/powerpoint/2010/main" val="402751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spTree>
    <p:extLst>
      <p:ext uri="{BB962C8B-B14F-4D97-AF65-F5344CB8AC3E}">
        <p14:creationId xmlns:p14="http://schemas.microsoft.com/office/powerpoint/2010/main" val="112051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name="Equation" r:id="rId2" imgW="2552400" imgH="1168200" progId="Equation.DSMT4">
                  <p:embed/>
                </p:oleObj>
              </mc:Choice>
              <mc:Fallback>
                <p:oleObj name="Equation" r:id="rId2" imgW="2552400" imgH="1168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name="Equation" r:id="rId3" imgW="1028520" imgH="482400" progId="Equation.3">
                  <p:embed/>
                </p:oleObj>
              </mc:Choice>
              <mc:Fallback>
                <p:oleObj name="Equation" r:id="rId3" imgW="10285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name="Equation" r:id="rId5" imgW="1015920" imgH="482400" progId="Equation.3">
                  <p:embed/>
                </p:oleObj>
              </mc:Choice>
              <mc:Fallback>
                <p:oleObj name="Equation" r:id="rId5" imgW="101592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name="Equation" r:id="rId7" imgW="1168200" imgH="444240" progId="Equation.3">
                  <p:embed/>
                </p:oleObj>
              </mc:Choice>
              <mc:Fallback>
                <p:oleObj name="Equation" r:id="rId7" imgW="11682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the best case, all elements point to the same entry with a resulting height of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name="Equation" r:id="rId3" imgW="634680" imgH="190440" progId="Equation.DSMT4">
                  <p:embed/>
                </p:oleObj>
              </mc:Choice>
              <mc:Fallback>
                <p:oleObj name="Equation" r:id="rId3" imgW="634680" imgH="190440" progId="Equation.DSMT4">
                  <p:embed/>
                  <p:pic>
                    <p:nvPicPr>
                      <p:cNvPr id="0" name=""/>
                      <p:cNvPicPr/>
                      <p:nvPr/>
                    </p:nvPicPr>
                    <p:blipFill>
                      <a:blip r:embed="rId4"/>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a:latin typeface="Times New Roman" pitchFamily="18" charset="0"/>
                <a:cs typeface="Arial" charset="0"/>
              </a:rPr>
              <a:t>A(</a:t>
            </a:r>
            <a:r>
              <a:rPr lang="en-US" altLang="en-US" i="1" dirty="0" err="1">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i</a:t>
            </a:r>
            <a:r>
              <a:rPr lang="en-US" altLang="en-US" dirty="0">
                <a:latin typeface="Times New Roman" pitchFamily="18" charset="0"/>
                <a:cs typeface="Arial" charset="0"/>
              </a:rPr>
              <a:t>)</a:t>
            </a:r>
            <a:r>
              <a:rPr lang="en-US" altLang="en-US" dirty="0">
                <a:latin typeface="Arial" charset="0"/>
                <a:cs typeface="Arial" charset="0"/>
              </a:rPr>
              <a:t>, that is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where </a:t>
            </a:r>
            <a:r>
              <a:rPr lang="en-US" altLang="en-US" dirty="0">
                <a:latin typeface="Times New Roman" pitchFamily="18" charset="0"/>
                <a:cs typeface="Arial" charset="0"/>
              </a:rPr>
              <a:t>A(</a:t>
            </a:r>
            <a:r>
              <a:rPr lang="en-US" altLang="en-US" i="1" dirty="0">
                <a:latin typeface="Times New Roman" pitchFamily="18" charset="0"/>
                <a:cs typeface="Arial" charset="0"/>
              </a:rPr>
              <a:t>i</a:t>
            </a:r>
            <a:r>
              <a:rPr lang="en-US" altLang="en-US" dirty="0">
                <a:latin typeface="Times New Roman" pitchFamily="18" charset="0"/>
                <a:cs typeface="Arial" charset="0"/>
              </a:rPr>
              <a:t>, </a:t>
            </a:r>
            <a:r>
              <a:rPr lang="en-US" altLang="en-US" i="1" dirty="0">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The first values are:</a:t>
            </a:r>
          </a:p>
          <a:p>
            <a:pPr>
              <a:buFont typeface="Arial" charset="0"/>
              <a:buNone/>
            </a:pPr>
            <a:r>
              <a:rPr lang="en-US" altLang="en-US" dirty="0">
                <a:latin typeface="Arial" charset="0"/>
                <a:cs typeface="Arial" charset="0"/>
              </a:rPr>
              <a:t>                    </a:t>
            </a:r>
            <a:r>
              <a:rPr lang="en-US" altLang="en-US" dirty="0">
                <a:latin typeface="Times New Roman" pitchFamily="18" charset="0"/>
                <a:cs typeface="Arial" charset="0"/>
              </a:rPr>
              <a:t>A(0, 0) = 1,   A(1, 1) =3,   A(2, 2) = 7,   A(3, 3) = 61</a:t>
            </a:r>
          </a:p>
        </p:txBody>
      </p:sp>
      <p:sp>
        <p:nvSpPr>
          <p:cNvPr id="2" name="Rectangle 1"/>
          <p:cNvSpPr/>
          <p:nvPr/>
        </p:nvSpPr>
        <p:spPr>
          <a:xfrm>
            <a:off x="3056072" y="3284984"/>
            <a:ext cx="3254865" cy="430887"/>
          </a:xfrm>
          <a:prstGeom prst="rect">
            <a:avLst/>
          </a:prstGeom>
        </p:spPr>
        <p:txBody>
          <a:bodyPr wrap="none">
            <a:spAutoFit/>
          </a:bodyPr>
          <a:lstStyle/>
          <a:p>
            <a:r>
              <a:rPr lang="en-US" altLang="en-US" sz="2200" dirty="0"/>
              <a:t> </a:t>
            </a:r>
            <a:r>
              <a:rPr lang="en-US" altLang="en-US" sz="2200" dirty="0">
                <a:latin typeface="Symbol" pitchFamily="18" charset="2"/>
              </a:rPr>
              <a:t>a</a:t>
            </a:r>
            <a:r>
              <a:rPr lang="en-US" altLang="en-US" sz="2200" dirty="0">
                <a:latin typeface="Times New Roman" pitchFamily="18" charset="0"/>
              </a:rPr>
              <a:t>(</a:t>
            </a:r>
            <a:r>
              <a:rPr lang="en-US" altLang="en-US" sz="2200" i="1" dirty="0">
                <a:latin typeface="Times New Roman" pitchFamily="18" charset="0"/>
              </a:rPr>
              <a:t>n</a:t>
            </a:r>
            <a:r>
              <a:rPr lang="en-US" altLang="en-US" sz="2200" dirty="0">
                <a:latin typeface="Times New Roman" pitchFamily="18" charset="0"/>
              </a:rPr>
              <a:t>) = min{</a:t>
            </a:r>
            <a:r>
              <a:rPr lang="en-US" altLang="en-US" sz="2200" i="1" dirty="0" err="1">
                <a:latin typeface="Times New Roman" pitchFamily="18" charset="0"/>
              </a:rPr>
              <a:t>i</a:t>
            </a:r>
            <a:r>
              <a:rPr lang="en-US" altLang="en-US" sz="2200" dirty="0">
                <a:latin typeface="Times New Roman" pitchFamily="18" charset="0"/>
              </a:rPr>
              <a:t> | A(</a:t>
            </a:r>
            <a:r>
              <a:rPr lang="en-US" altLang="en-US" sz="2200" i="1" dirty="0" err="1">
                <a:latin typeface="Times New Roman" pitchFamily="18" charset="0"/>
              </a:rPr>
              <a:t>i</a:t>
            </a:r>
            <a:r>
              <a:rPr lang="en-US" altLang="en-US" sz="2200" dirty="0"/>
              <a:t>,</a:t>
            </a:r>
            <a:r>
              <a:rPr lang="en-US" altLang="en-US" sz="2200" dirty="0">
                <a:latin typeface="Times New Roman" pitchFamily="18" charset="0"/>
              </a:rPr>
              <a:t> </a:t>
            </a:r>
            <a:r>
              <a:rPr lang="en-US" altLang="en-US" sz="2200" i="1" dirty="0" err="1">
                <a:latin typeface="Times New Roman" pitchFamily="18" charset="0"/>
              </a:rPr>
              <a:t>i</a:t>
            </a:r>
            <a:r>
              <a:rPr lang="en-US" altLang="en-US" sz="2200" dirty="0">
                <a:latin typeface="Times New Roman" pitchFamily="18" charset="0"/>
              </a:rPr>
              <a:t>)</a:t>
            </a:r>
            <a:r>
              <a:rPr lang="en-US" altLang="en-US" sz="2200" dirty="0"/>
              <a:t> </a:t>
            </a:r>
            <a:r>
              <a:rPr lang="en-US" altLang="en-US" sz="2200" dirty="0">
                <a:latin typeface="Times New Roman" pitchFamily="18" charset="0"/>
              </a:rPr>
              <a:t>≥ n }</a:t>
            </a:r>
            <a:endParaRPr lang="en-US" sz="2200" dirty="0"/>
          </a:p>
        </p:txBody>
      </p:sp>
      <p:graphicFrame>
        <p:nvGraphicFramePr>
          <p:cNvPr id="6" name="Object 4"/>
          <p:cNvGraphicFramePr>
            <a:graphicFrameLocks noChangeAspect="1"/>
          </p:cNvGraphicFramePr>
          <p:nvPr>
            <p:extLst>
              <p:ext uri="{D42A27DB-BD31-4B8C-83A1-F6EECF244321}">
                <p14:modId xmlns:p14="http://schemas.microsoft.com/office/powerpoint/2010/main" val="598363133"/>
              </p:ext>
            </p:extLst>
          </p:nvPr>
        </p:nvGraphicFramePr>
        <p:xfrm>
          <a:off x="1985963" y="4125913"/>
          <a:ext cx="5168900" cy="1274762"/>
        </p:xfrm>
        <a:graphic>
          <a:graphicData uri="http://schemas.openxmlformats.org/presentationml/2006/ole">
            <mc:AlternateContent xmlns:mc="http://schemas.openxmlformats.org/markup-compatibility/2006">
              <mc:Choice xmlns:v="urn:schemas-microsoft-com:vml" Requires="v">
                <p:oleObj name="Equation" r:id="rId2" imgW="2882880" imgH="711000" progId="Equation.3">
                  <p:embed/>
                </p:oleObj>
              </mc:Choice>
              <mc:Fallback>
                <p:oleObj name="Equation" r:id="rId2" imgW="2882880" imgH="711000" progId="Equation.3">
                  <p:embed/>
                  <p:pic>
                    <p:nvPicPr>
                      <p:cNvPr id="3074" name="Object 4"/>
                      <p:cNvPicPr>
                        <a:picLocks noChangeAspect="1" noChangeArrowheads="1"/>
                      </p:cNvPicPr>
                      <p:nvPr/>
                    </p:nvPicPr>
                    <p:blipFill>
                      <a:blip r:embed="rId3"/>
                      <a:srcRect/>
                      <a:stretch>
                        <a:fillRect/>
                      </a:stretch>
                    </p:blipFill>
                    <p:spPr bwMode="auto">
                      <a:xfrm>
                        <a:off x="1985963" y="4125913"/>
                        <a:ext cx="516890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a:latin typeface="Times New Roman" pitchFamily="18" charset="0"/>
                <a:cs typeface="Arial" charset="0"/>
              </a:rPr>
              <a:t> 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p>
          <a:p>
            <a:pPr>
              <a:buFont typeface="Arial" charset="0"/>
              <a:buNone/>
              <a:defRPr/>
            </a:pPr>
            <a:endParaRPr lang="en-US" dirty="0">
              <a:latin typeface="Arial" charset="0"/>
              <a:cs typeface="Arial" charset="0"/>
            </a:endParaRPr>
          </a:p>
          <a:p>
            <a:pPr>
              <a:buNone/>
              <a:defRPr/>
            </a:pPr>
            <a:r>
              <a:rPr lang="en-US" dirty="0">
                <a:latin typeface="Arial" charset="0"/>
                <a:cs typeface="Arial" charset="0"/>
              </a:rPr>
              <a:t>	</a:t>
            </a:r>
            <a:r>
              <a:rPr lang="en-US" dirty="0">
                <a:latin typeface="Times New Roman" pitchFamily="18" charset="0"/>
                <a:cs typeface="Arial" charset="0"/>
              </a:rPr>
              <a:t>A(4, 4) </a:t>
            </a:r>
            <a:r>
              <a:rPr lang="en-US" dirty="0">
                <a:latin typeface="Arial" charset="0"/>
                <a:cs typeface="Arial" charset="0"/>
              </a:rPr>
              <a:t>is a “huge </a:t>
            </a:r>
            <a:r>
              <a:rPr lang="en-US" dirty="0" err="1">
                <a:latin typeface="Arial" charset="0"/>
                <a:cs typeface="Arial" charset="0"/>
              </a:rPr>
              <a:t>huge</a:t>
            </a:r>
            <a:r>
              <a:rPr lang="en-US" dirty="0">
                <a:latin typeface="Arial" charset="0"/>
                <a:cs typeface="Arial" charset="0"/>
              </a:rPr>
              <a:t>” number and we know </a:t>
            </a:r>
            <a:r>
              <a:rPr lang="en-US" altLang="en-US" dirty="0">
                <a:latin typeface="Symbol" pitchFamily="18" charset="2"/>
              </a:rPr>
              <a:t>a</a:t>
            </a:r>
            <a:r>
              <a:rPr lang="en-US" altLang="en-US" dirty="0">
                <a:latin typeface="Times New Roman" pitchFamily="18" charset="0"/>
              </a:rPr>
              <a:t>(</a:t>
            </a:r>
            <a:r>
              <a:rPr lang="en-US" altLang="en-US" i="1" dirty="0">
                <a:latin typeface="Times New Roman" pitchFamily="18" charset="0"/>
              </a:rPr>
              <a:t>n</a:t>
            </a:r>
            <a:r>
              <a:rPr lang="en-US" altLang="en-US" dirty="0">
                <a:latin typeface="Times New Roman" pitchFamily="18" charset="0"/>
              </a:rPr>
              <a:t>) ≤ 4 </a:t>
            </a:r>
            <a:r>
              <a:rPr lang="en-US" dirty="0">
                <a:latin typeface="Arial" charset="0"/>
                <a:cs typeface="Arial" charset="0"/>
              </a:rPr>
              <a:t>in practice</a:t>
            </a:r>
            <a:r>
              <a:rPr lang="en-US" altLang="en-US" dirty="0">
                <a:latin typeface="Times New Roman" pitchFamily="18" charset="0"/>
              </a:rPr>
              <a:t>!</a:t>
            </a:r>
            <a:endParaRPr lang="en-US" dirty="0">
              <a:latin typeface="Arial" charset="0"/>
              <a:cs typeface="Arial" charset="0"/>
            </a:endParaRPr>
          </a:p>
          <a:p>
            <a:pPr>
              <a:buNone/>
              <a:defRPr/>
            </a:pPr>
            <a:endParaRPr lang="en-US" dirty="0">
              <a:latin typeface="Arial" charset="0"/>
              <a:cs typeface="Arial" charset="0"/>
            </a:endParaRPr>
          </a:p>
        </p:txBody>
      </p:sp>
    </p:spTree>
    <p:extLst>
      <p:ext uri="{BB962C8B-B14F-4D97-AF65-F5344CB8AC3E}">
        <p14:creationId xmlns:p14="http://schemas.microsoft.com/office/powerpoint/2010/main" val="515197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practice, state that the time complexity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not beyond 4; in theory, it is still a function of </a:t>
            </a:r>
            <a:r>
              <a:rPr lang="en-US" altLang="en-US" i="1" dirty="0">
                <a:latin typeface="Times New Roman" pitchFamily="18" charset="0"/>
                <a:cs typeface="Arial" charset="0"/>
              </a:rPr>
              <a:t>n.</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2845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02892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481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1829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23 and join the disjoint set Q with the set identified by L</a:t>
            </a:r>
          </a:p>
          <a:p>
            <a:pPr lvl="1"/>
            <a:r>
              <a:rPr lang="en-US" altLang="en-US">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spTree>
    <p:extLst>
      <p:ext uri="{BB962C8B-B14F-4D97-AF65-F5344CB8AC3E}">
        <p14:creationId xmlns:p14="http://schemas.microsoft.com/office/powerpoint/2010/main" val="4116286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18387</TotalTime>
  <Words>5288</Words>
  <Application>Microsoft Macintosh PowerPoint</Application>
  <PresentationFormat>On-screen Show (4:3)</PresentationFormat>
  <Paragraphs>625</Paragraphs>
  <Slides>87</Slides>
  <Notes>9</Notes>
  <HiddenSlides>33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6" baseType="lpstr">
      <vt:lpstr>Arial</vt:lpstr>
      <vt:lpstr>Calibri</vt:lpstr>
      <vt:lpstr>Consolas</vt:lpstr>
      <vt:lpstr>Courier New</vt:lpstr>
      <vt:lpstr>Symbol</vt:lpstr>
      <vt:lpstr>Times</vt:lpstr>
      <vt:lpstr>Times New Roman</vt:lpstr>
      <vt:lpstr>Custom Design</vt:lpstr>
      <vt:lpstr>Equation</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hongjiang wei</cp:lastModifiedBy>
  <cp:revision>1217</cp:revision>
  <dcterms:created xsi:type="dcterms:W3CDTF">2009-09-11T23:00:44Z</dcterms:created>
  <dcterms:modified xsi:type="dcterms:W3CDTF">2023-11-23T03:38:10Z</dcterms:modified>
</cp:coreProperties>
</file>