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6"/>
  </p:notesMasterIdLst>
  <p:sldIdLst>
    <p:sldId id="508" r:id="rId6"/>
    <p:sldId id="554" r:id="rId7"/>
    <p:sldId id="558" r:id="rId8"/>
    <p:sldId id="561" r:id="rId9"/>
    <p:sldId id="560" r:id="rId10"/>
    <p:sldId id="559" r:id="rId11"/>
    <p:sldId id="464" r:id="rId12"/>
    <p:sldId id="509" r:id="rId13"/>
    <p:sldId id="465" r:id="rId14"/>
    <p:sldId id="466" r:id="rId15"/>
    <p:sldId id="467" r:id="rId16"/>
    <p:sldId id="468" r:id="rId17"/>
    <p:sldId id="469" r:id="rId18"/>
    <p:sldId id="471" r:id="rId19"/>
    <p:sldId id="472" r:id="rId20"/>
    <p:sldId id="473" r:id="rId21"/>
    <p:sldId id="474" r:id="rId22"/>
    <p:sldId id="475" r:id="rId23"/>
    <p:sldId id="477" r:id="rId24"/>
    <p:sldId id="534" r:id="rId25"/>
    <p:sldId id="265" r:id="rId26"/>
    <p:sldId id="267" r:id="rId27"/>
    <p:sldId id="268" r:id="rId28"/>
    <p:sldId id="269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270" r:id="rId40"/>
    <p:sldId id="538" r:id="rId41"/>
    <p:sldId id="535" r:id="rId42"/>
    <p:sldId id="274" r:id="rId43"/>
    <p:sldId id="275" r:id="rId44"/>
    <p:sldId id="277" r:id="rId45"/>
    <p:sldId id="278" r:id="rId46"/>
    <p:sldId id="27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280" r:id="rId58"/>
    <p:sldId id="281" r:id="rId59"/>
    <p:sldId id="551" r:id="rId60"/>
    <p:sldId id="282" r:id="rId61"/>
    <p:sldId id="537" r:id="rId62"/>
    <p:sldId id="284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536" r:id="rId73"/>
    <p:sldId id="299" r:id="rId74"/>
    <p:sldId id="301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3" autoAdjust="0"/>
    <p:restoredTop sz="90605" autoAdjust="0"/>
  </p:normalViewPr>
  <p:slideViewPr>
    <p:cSldViewPr snapToGrid="0">
      <p:cViewPr>
        <p:scale>
          <a:sx n="92" d="100"/>
          <a:sy n="92" d="100"/>
        </p:scale>
        <p:origin x="2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rPr dirty="0"/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rPr dirty="0"/>
              <a:t>this provides one reason why we need at least d classrooms. Are there any other reasons? No!</a:t>
            </a:r>
          </a:p>
          <a:p>
            <a:endParaRPr dirty="0"/>
          </a:p>
          <a:p>
            <a:r>
              <a:rPr dirty="0"/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our definition of inversion is slightly stronger than K-T. We still consider i-j an inversion even if di = dj, as long as i &lt; j and j scheduled before i.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k can equal i (if so, i-j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小数点后每个数字都可以被不多于三个</a:t>
            </a:r>
            <a:r>
              <a:rPr lang="en-US" altLang="zh-CN" dirty="0"/>
              <a:t>coin </a:t>
            </a:r>
            <a:r>
              <a:rPr lang="zh-CN" altLang="en-US" dirty="0"/>
              <a:t>组合出来，比如</a:t>
            </a:r>
            <a:r>
              <a:rPr lang="en-US" altLang="zh-CN" dirty="0"/>
              <a:t>0.97</a:t>
            </a:r>
            <a:r>
              <a:rPr lang="zh-CN" altLang="en-US" dirty="0"/>
              <a:t>，</a:t>
            </a:r>
            <a:r>
              <a:rPr lang="en-US" altLang="zh-CN" dirty="0"/>
              <a:t>0.9</a:t>
            </a:r>
            <a:r>
              <a:rPr lang="zh-CN" altLang="en-US" dirty="0"/>
              <a:t>和</a:t>
            </a:r>
            <a:r>
              <a:rPr lang="en-US" altLang="zh-CN" dirty="0"/>
              <a:t>0.07</a:t>
            </a:r>
            <a:r>
              <a:rPr lang="zh-CN" altLang="en-US" dirty="0"/>
              <a:t>可以分开，</a:t>
            </a:r>
            <a:r>
              <a:rPr lang="en-US" altLang="zh-CN" dirty="0"/>
              <a:t>0.9=0.5+0.2+0.2</a:t>
            </a:r>
            <a:r>
              <a:rPr lang="zh-CN" altLang="en-US" dirty="0"/>
              <a:t>，</a:t>
            </a:r>
            <a:r>
              <a:rPr lang="en-US" altLang="zh-CN" dirty="0"/>
              <a:t>0.07=0.05+0.02</a:t>
            </a:r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Arial" charset="0"/>
                <a:cs typeface="Arial" charset="0"/>
              </a:rPr>
              <a:t> vertices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34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76913" y="51090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77626" y="6897792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dirty="0"/>
              <a:t>Proposition.  </a:t>
            </a:r>
            <a:r>
              <a:rPr dirty="0">
                <a:solidFill>
                  <a:srgbClr val="000000"/>
                </a:solidFill>
              </a:rPr>
              <a:t>Can implement earliest-finish-time first in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rgbClr val="000000"/>
                </a:solidFill>
              </a:rPr>
              <a:t>time.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/>
              <a:t>Keep track of 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dirty="0"/>
              <a:t> that was added last to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is compatible with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 </a:t>
            </a:r>
            <a:r>
              <a:rPr dirty="0" err="1"/>
              <a:t>if</a:t>
            </a:r>
            <a:r>
              <a:rPr lang="en-US" dirty="0" err="1"/>
              <a:t>f</a:t>
            </a:r>
            <a:r>
              <a:rPr dirty="0"/>
              <a:t>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* </a:t>
            </a:r>
            <a:r>
              <a:rPr dirty="0"/>
              <a:t>.</a:t>
            </a:r>
          </a:p>
          <a:p>
            <a:pPr lvl="1"/>
            <a:r>
              <a:rPr dirty="0"/>
              <a:t>Sorting by finish times takes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rPr dirty="0"/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Earliest-Finish-Time-First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</a:t>
            </a:r>
            <a:r>
              <a:t> s</a:t>
            </a:r>
            <a:r>
              <a:rPr i="0" baseline="-5999"/>
              <a:t>1</a:t>
            </a:r>
            <a:r>
              <a:rPr i="0"/>
              <a:t>, </a:t>
            </a:r>
            <a:r>
              <a:t>s</a:t>
            </a:r>
            <a:r>
              <a:rPr i="0" baseline="-5999"/>
              <a:t>2</a:t>
            </a:r>
            <a:r>
              <a:rPr i="0"/>
              <a:t>, …, </a:t>
            </a:r>
            <a:r>
              <a:t>s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f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2</a:t>
            </a:r>
            <a:r>
              <a:rPr i="0"/>
              <a:t>, …, </a:t>
            </a:r>
            <a:r>
              <a:t>f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rPr i="1" cap="small"/>
              <a:t> </a:t>
            </a:r>
            <a:r>
              <a:t>jobs by finish times and renumber so that  </a:t>
            </a:r>
            <a:r>
              <a:rPr i="1"/>
              <a:t>f</a:t>
            </a:r>
            <a:r>
              <a:rPr baseline="-5999"/>
              <a:t>1 </a:t>
            </a:r>
            <a:r>
              <a:t> ≤ </a:t>
            </a:r>
            <a:r>
              <a:rPr i="1"/>
              <a:t> f</a:t>
            </a:r>
            <a:r>
              <a:rPr baseline="-5999"/>
              <a:t>2</a:t>
            </a:r>
            <a:r>
              <a:t>  ≤  …  ≤ </a:t>
            </a:r>
            <a:r>
              <a:rPr i="1"/>
              <a:t> f</a:t>
            </a:r>
            <a:r>
              <a:rPr i="1" baseline="-5999"/>
              <a:t>n</a:t>
            </a:r>
            <a:r>
              <a:t>.</a:t>
            </a:r>
            <a:endParaRPr i="1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 ←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 1</a:t>
            </a:r>
            <a:r>
              <a:t> 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 cap="small">
                <a:solidFill>
                  <a:srgbClr val="003F83"/>
                </a:solidFill>
              </a:rPr>
              <a:t>If</a:t>
            </a:r>
            <a:r>
              <a:t>  </a:t>
            </a:r>
            <a:r>
              <a:rPr i="0"/>
              <a:t>(job</a:t>
            </a:r>
            <a:r>
              <a:t> j </a:t>
            </a:r>
            <a:r>
              <a:rPr i="0"/>
              <a:t>is compatible with</a:t>
            </a:r>
            <a:r>
              <a:t> S</a:t>
            </a:r>
            <a:r>
              <a:rPr i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S  ← S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/>
              <a:t> {  </a:t>
            </a:r>
            <a:r>
              <a:t>j </a:t>
            </a:r>
            <a:r>
              <a:rPr i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S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30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/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t> exists</a:t>
              </a:r>
            </a:p>
            <a:p>
              <a:pPr>
                <a:lnSpc>
                  <a:spcPct val="80000"/>
                </a:lnSpc>
              </a:pPr>
              <a:r>
                <a:t>because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  <a:br/>
            <a:br/>
            <a:endParaRPr/>
          </a:p>
          <a:p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>
                <a:normAutofit/>
              </a:bodyPr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01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6" cy="381001"/>
            <a:chOff x="0" y="0"/>
            <a:chExt cx="1783645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56556" y="1239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altLang="zh-CN" dirty="0"/>
                <a:t>j</a:t>
              </a:r>
              <a:endParaRPr dirty="0"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63741"/>
            <a:ext cx="1772357" cy="394006"/>
            <a:chOff x="0" y="-13005"/>
            <a:chExt cx="1772356" cy="394005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56276" y="-1300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</a:t>
            </a:r>
            <a:r>
              <a:rPr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Pf. </a:t>
            </a:r>
            <a:r>
              <a:rPr>
                <a:solidFill>
                  <a:srgbClr val="000000"/>
                </a:solidFill>
              </a:rPr>
              <a:t> Store classrooms in a </a:t>
            </a:r>
            <a:r>
              <a:rPr>
                <a:solidFill>
                  <a:srgbClr val="8D3124"/>
                </a:solidFill>
              </a:rPr>
              <a:t>priority queue</a:t>
            </a:r>
            <a:r>
              <a:rPr>
                <a:solidFill>
                  <a:srgbClr val="000000"/>
                </a:solidFill>
              </a:rPr>
              <a:t> (key = finish time of its last lecture).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 determine whether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some classroom,</a:t>
            </a:r>
            <a:br/>
            <a:r>
              <a:t>compare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key of min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 in priority queue.</a:t>
            </a:r>
          </a:p>
          <a:p>
            <a:pPr lvl="1"/>
            <a:r>
              <a:t>To add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, increase key of classroom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t>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Total number of priority queue operations is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t>.</a:t>
            </a:r>
          </a:p>
          <a:p>
            <a:pPr lvl="1"/>
            <a:r>
              <a:t>Sorting by start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t>Remark.  </a:t>
            </a:r>
            <a:r>
              <a:rPr>
                <a:solidFill>
                  <a:srgbClr val="000000"/>
                </a:solidFill>
              </a:rPr>
              <a:t>This implementation chooses a classroom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solidFill>
                  <a:srgbClr val="000000"/>
                </a:solidFill>
              </a:rPr>
              <a:t> whose finish time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of its last lecture is the </a:t>
            </a:r>
            <a:r>
              <a:rPr>
                <a:solidFill>
                  <a:srgbClr val="8D3124"/>
                </a:solidFill>
              </a:rPr>
              <a:t>earliest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rPr dirty="0"/>
              <a:t>Pf.  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= number of classrooms that the algorithm allocates.</a:t>
            </a:r>
          </a:p>
          <a:p>
            <a:pPr lvl="1"/>
            <a:r>
              <a:rPr dirty="0"/>
              <a:t>Classroom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is opened because we needed to schedule a lecture, say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</a:t>
            </a:r>
            <a:br>
              <a:rPr dirty="0"/>
            </a:br>
            <a:r>
              <a:rPr dirty="0"/>
              <a:t>that is incompatible with a lecture in each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– 1</a:t>
            </a:r>
            <a:r>
              <a:rPr dirty="0"/>
              <a:t> other classrooms.</a:t>
            </a:r>
          </a:p>
          <a:p>
            <a:pPr lvl="1"/>
            <a:r>
              <a:rPr dirty="0"/>
              <a:t>Thus, these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altLang="zh-CN" i="1" dirty="0">
                <a:latin typeface="Times"/>
                <a:ea typeface="Times"/>
                <a:cs typeface="Times"/>
                <a:sym typeface="Times"/>
              </a:rPr>
              <a:t>-1</a:t>
            </a:r>
            <a:r>
              <a:rPr dirty="0"/>
              <a:t> lectures each end after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Since we sorted by start time, each of these incompatible lectures start no later than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Thus, we have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lectures overlapping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e</a:t>
            </a:r>
            <a:r>
              <a:rPr dirty="0"/>
              <a:t>.</a:t>
            </a:r>
          </a:p>
          <a:p>
            <a:pPr lvl="1"/>
            <a:r>
              <a:rPr dirty="0"/>
              <a:t>Key observation  </a:t>
            </a:r>
            <a:r>
              <a:rPr dirty="0" err="1">
                <a:latin typeface="Symbol"/>
                <a:ea typeface="Symbol"/>
                <a:cs typeface="Symbol"/>
                <a:sym typeface="Symbol"/>
              </a:rPr>
              <a:t>Þ</a:t>
            </a:r>
            <a:r>
              <a:rPr dirty="0"/>
              <a:t>  all schedules use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dirty="0"/>
              <a:t>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classrooms.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3: Construct a new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′+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which has smaller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weight than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However,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is a MST and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Contradiction!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85" t="-870" r="-1627" b="-22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52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754716"/>
            <a:chOff x="0" y="0"/>
            <a:chExt cx="4642887" cy="175471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75471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754716"/>
            <a:chOff x="0" y="0"/>
            <a:chExt cx="4684444" cy="175471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75471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 1.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t>Observation 2.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7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3.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is the unique idle-free schedule with no inversions.</a:t>
            </a:r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93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4.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an idle-free schedule has an inversion, then it has an adjacent inversion.</a:t>
            </a:r>
          </a:p>
          <a:p>
            <a:r>
              <a:t>Pf.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 be a closest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 be element immediately to the right of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&gt;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  <a:r>
              <a:rPr>
                <a:uFill>
                  <a:solidFill>
                    <a:srgbClr val="000000"/>
                  </a:solidFill>
                </a:uFill>
              </a:rPr>
              <a:t> 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an adjacent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</a:t>
            </a:r>
            <a:r>
              <a:rPr>
                <a:uFill>
                  <a:solidFill>
                    <a:srgbClr val="000000"/>
                  </a:solidFill>
                </a:uFill>
              </a:rPr>
              <a:t>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 closer inversion 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.  ※ </a:t>
            </a:r>
          </a:p>
        </p:txBody>
      </p:sp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102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Key 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Exchanging two adjacent, inverted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reduces the number of inversions by 1 and does not increase the max lateness.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lateness before the swap, and 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it afterwards.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=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for all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t>If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late,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239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</a:p>
        </p:txBody>
      </p:sp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45783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240" y="2016196"/>
            <a:ext cx="11704320" cy="34117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0240" y="5779008"/>
            <a:ext cx="11704320" cy="397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4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56623" indent="-4063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5575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76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7580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92603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None/>
              <a:tabLst/>
            </a:pPr>
            <a:r>
              <a:rPr lang="en-US" altLang="en-US" sz="4000" dirty="0">
                <a:latin typeface="Arial" charset="0"/>
                <a:cs typeface="Arial" charset="0"/>
              </a:rPr>
              <a:t>   Greedy exchange argument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Modify a solution incrementally by any other algorithm into the solution by your greedy algorithm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Justify the modification doesn’t make the solution worsen.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Your solution is at least as good as that of any other solution (optimal solution).</a:t>
            </a: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7192518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58864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230081"/>
            <a:chOff x="-9841" y="351367"/>
            <a:chExt cx="2484028" cy="6638663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627249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5638800"/>
            <a:chOff x="0" y="0"/>
            <a:chExt cx="5021750" cy="56387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232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5638800"/>
            <a:chOff x="70920" y="0"/>
            <a:chExt cx="5357415" cy="56387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232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572000"/>
            <a:chOff x="0" y="0"/>
            <a:chExt cx="4932173" cy="45719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1655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604560"/>
            <a:chOff x="0" y="0"/>
            <a:chExt cx="4928666" cy="4263011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3856611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572000"/>
            <a:chOff x="775741" y="0"/>
            <a:chExt cx="2299793" cy="45719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1655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572000"/>
            <a:chOff x="0" y="0"/>
            <a:chExt cx="4946883" cy="45719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1655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572000"/>
            <a:chOff x="38423" y="0"/>
            <a:chExt cx="3022972" cy="45719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1655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br/>
            <a:br/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8114</Words>
  <Application>Microsoft Macintosh PowerPoint</Application>
  <PresentationFormat>Custom</PresentationFormat>
  <Paragraphs>1777</Paragraphs>
  <Slides>80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80</vt:i4>
      </vt:variant>
    </vt:vector>
  </HeadingPairs>
  <TitlesOfParts>
    <vt:vector size="95" baseType="lpstr">
      <vt:lpstr>Arial</vt:lpstr>
      <vt:lpstr>Calibri</vt:lpstr>
      <vt:lpstr>Cambria Math</vt:lpstr>
      <vt:lpstr>Consolas</vt:lpstr>
      <vt:lpstr>Futura</vt:lpstr>
      <vt:lpstr>Lucida Grande</vt:lpstr>
      <vt:lpstr>Lucida Sans</vt:lpstr>
      <vt:lpstr>Symbol</vt:lpstr>
      <vt:lpstr>Times</vt:lpstr>
      <vt:lpstr>Times New Roman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Greedy algorithms</vt:lpstr>
      <vt:lpstr>Outline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Greedy Algorithms</dc:title>
  <dc:creator>Zhihao Jiang</dc:creator>
  <cp:lastModifiedBy>hongjiang wei</cp:lastModifiedBy>
  <cp:revision>144</cp:revision>
  <dcterms:modified xsi:type="dcterms:W3CDTF">2023-12-07T14:07:44Z</dcterms:modified>
</cp:coreProperties>
</file>