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av" ContentType="audio/x-wav"/>
  <Default Extension="vml" ContentType="application/vnd.openxmlformats-officedocument.vmlDrawing"/>
  <Default Extension="xlsx" ContentType="application/vnd.openxmlformats-officedocument.spreadsheetml.sheet"/>
  <Default Extension="jp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Lst>
  <p:notesMasterIdLst>
    <p:notesMasterId r:id="rId164"/>
  </p:notesMasterIdLst>
  <p:sldIdLst>
    <p:sldId id="256" r:id="rId2"/>
    <p:sldId id="653" r:id="rId3"/>
    <p:sldId id="789" r:id="rId4"/>
    <p:sldId id="770" r:id="rId5"/>
    <p:sldId id="771" r:id="rId6"/>
    <p:sldId id="772" r:id="rId7"/>
    <p:sldId id="773" r:id="rId8"/>
    <p:sldId id="774" r:id="rId9"/>
    <p:sldId id="775" r:id="rId10"/>
    <p:sldId id="776" r:id="rId11"/>
    <p:sldId id="777" r:id="rId12"/>
    <p:sldId id="778" r:id="rId13"/>
    <p:sldId id="779" r:id="rId14"/>
    <p:sldId id="780" r:id="rId15"/>
    <p:sldId id="781" r:id="rId16"/>
    <p:sldId id="782" r:id="rId17"/>
    <p:sldId id="783" r:id="rId18"/>
    <p:sldId id="784" r:id="rId19"/>
    <p:sldId id="712" r:id="rId20"/>
    <p:sldId id="766" r:id="rId21"/>
    <p:sldId id="428" r:id="rId22"/>
    <p:sldId id="429" r:id="rId23"/>
    <p:sldId id="430" r:id="rId24"/>
    <p:sldId id="767" r:id="rId25"/>
    <p:sldId id="787" r:id="rId26"/>
    <p:sldId id="769" r:id="rId27"/>
    <p:sldId id="786" r:id="rId28"/>
    <p:sldId id="671" r:id="rId29"/>
    <p:sldId id="471" r:id="rId30"/>
    <p:sldId id="473" r:id="rId31"/>
    <p:sldId id="474" r:id="rId32"/>
    <p:sldId id="475" r:id="rId33"/>
    <p:sldId id="477" r:id="rId34"/>
    <p:sldId id="478" r:id="rId35"/>
    <p:sldId id="480" r:id="rId36"/>
    <p:sldId id="481" r:id="rId37"/>
    <p:sldId id="482" r:id="rId38"/>
    <p:sldId id="483" r:id="rId39"/>
    <p:sldId id="484" r:id="rId40"/>
    <p:sldId id="485" r:id="rId41"/>
    <p:sldId id="486" r:id="rId42"/>
    <p:sldId id="487" r:id="rId43"/>
    <p:sldId id="488" r:id="rId44"/>
    <p:sldId id="490" r:id="rId45"/>
    <p:sldId id="495" r:id="rId46"/>
    <p:sldId id="496" r:id="rId47"/>
    <p:sldId id="497" r:id="rId48"/>
    <p:sldId id="498" r:id="rId49"/>
    <p:sldId id="499" r:id="rId50"/>
    <p:sldId id="500" r:id="rId51"/>
    <p:sldId id="501" r:id="rId52"/>
    <p:sldId id="502" r:id="rId53"/>
    <p:sldId id="503" r:id="rId54"/>
    <p:sldId id="504" r:id="rId55"/>
    <p:sldId id="505" r:id="rId56"/>
    <p:sldId id="506" r:id="rId57"/>
    <p:sldId id="507" r:id="rId58"/>
    <p:sldId id="508" r:id="rId59"/>
    <p:sldId id="509" r:id="rId60"/>
    <p:sldId id="510" r:id="rId61"/>
    <p:sldId id="511" r:id="rId62"/>
    <p:sldId id="512" r:id="rId63"/>
    <p:sldId id="513" r:id="rId64"/>
    <p:sldId id="514" r:id="rId65"/>
    <p:sldId id="515" r:id="rId66"/>
    <p:sldId id="517" r:id="rId67"/>
    <p:sldId id="522" r:id="rId68"/>
    <p:sldId id="523" r:id="rId69"/>
    <p:sldId id="524" r:id="rId70"/>
    <p:sldId id="525" r:id="rId71"/>
    <p:sldId id="531" r:id="rId72"/>
    <p:sldId id="532" r:id="rId73"/>
    <p:sldId id="533" r:id="rId74"/>
    <p:sldId id="534" r:id="rId75"/>
    <p:sldId id="535" r:id="rId76"/>
    <p:sldId id="536" r:id="rId77"/>
    <p:sldId id="540" r:id="rId78"/>
    <p:sldId id="541" r:id="rId79"/>
    <p:sldId id="542" r:id="rId80"/>
    <p:sldId id="544" r:id="rId81"/>
    <p:sldId id="545" r:id="rId82"/>
    <p:sldId id="546" r:id="rId83"/>
    <p:sldId id="547" r:id="rId84"/>
    <p:sldId id="548" r:id="rId85"/>
    <p:sldId id="549" r:id="rId86"/>
    <p:sldId id="550" r:id="rId87"/>
    <p:sldId id="685" r:id="rId88"/>
    <p:sldId id="684" r:id="rId89"/>
    <p:sldId id="687" r:id="rId90"/>
    <p:sldId id="688" r:id="rId91"/>
    <p:sldId id="686" r:id="rId92"/>
    <p:sldId id="689" r:id="rId93"/>
    <p:sldId id="558" r:id="rId94"/>
    <p:sldId id="561" r:id="rId95"/>
    <p:sldId id="562" r:id="rId96"/>
    <p:sldId id="563" r:id="rId97"/>
    <p:sldId id="564" r:id="rId98"/>
    <p:sldId id="565" r:id="rId99"/>
    <p:sldId id="566" r:id="rId100"/>
    <p:sldId id="567" r:id="rId101"/>
    <p:sldId id="568" r:id="rId102"/>
    <p:sldId id="569" r:id="rId103"/>
    <p:sldId id="570" r:id="rId104"/>
    <p:sldId id="571" r:id="rId105"/>
    <p:sldId id="572" r:id="rId106"/>
    <p:sldId id="573" r:id="rId107"/>
    <p:sldId id="574" r:id="rId108"/>
    <p:sldId id="576" r:id="rId109"/>
    <p:sldId id="577" r:id="rId110"/>
    <p:sldId id="591" r:id="rId111"/>
    <p:sldId id="592" r:id="rId112"/>
    <p:sldId id="593" r:id="rId113"/>
    <p:sldId id="594" r:id="rId114"/>
    <p:sldId id="595" r:id="rId115"/>
    <p:sldId id="788" r:id="rId116"/>
    <p:sldId id="690" r:id="rId117"/>
    <p:sldId id="597" r:id="rId118"/>
    <p:sldId id="598" r:id="rId119"/>
    <p:sldId id="656" r:id="rId120"/>
    <p:sldId id="657" r:id="rId121"/>
    <p:sldId id="673" r:id="rId122"/>
    <p:sldId id="658" r:id="rId123"/>
    <p:sldId id="662" r:id="rId124"/>
    <p:sldId id="663" r:id="rId125"/>
    <p:sldId id="664" r:id="rId126"/>
    <p:sldId id="672" r:id="rId127"/>
    <p:sldId id="618" r:id="rId128"/>
    <p:sldId id="619" r:id="rId129"/>
    <p:sldId id="620" r:id="rId130"/>
    <p:sldId id="621" r:id="rId131"/>
    <p:sldId id="622" r:id="rId132"/>
    <p:sldId id="623" r:id="rId133"/>
    <p:sldId id="624" r:id="rId134"/>
    <p:sldId id="625" r:id="rId135"/>
    <p:sldId id="626" r:id="rId136"/>
    <p:sldId id="627" r:id="rId137"/>
    <p:sldId id="628" r:id="rId138"/>
    <p:sldId id="629" r:id="rId139"/>
    <p:sldId id="630" r:id="rId140"/>
    <p:sldId id="631" r:id="rId141"/>
    <p:sldId id="632" r:id="rId142"/>
    <p:sldId id="633" r:id="rId143"/>
    <p:sldId id="634" r:id="rId144"/>
    <p:sldId id="635" r:id="rId145"/>
    <p:sldId id="636" r:id="rId146"/>
    <p:sldId id="637" r:id="rId147"/>
    <p:sldId id="638" r:id="rId148"/>
    <p:sldId id="639" r:id="rId149"/>
    <p:sldId id="640" r:id="rId150"/>
    <p:sldId id="641" r:id="rId151"/>
    <p:sldId id="642" r:id="rId152"/>
    <p:sldId id="643" r:id="rId153"/>
    <p:sldId id="644" r:id="rId154"/>
    <p:sldId id="645" r:id="rId155"/>
    <p:sldId id="646" r:id="rId156"/>
    <p:sldId id="647" r:id="rId157"/>
    <p:sldId id="648" r:id="rId158"/>
    <p:sldId id="649" r:id="rId159"/>
    <p:sldId id="650" r:id="rId160"/>
    <p:sldId id="756" r:id="rId161"/>
    <p:sldId id="765" r:id="rId162"/>
    <p:sldId id="692" r:id="rId163"/>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521415D9-36F7-43E2-AB2F-B90AF26B5E84}">
      <p14:sectionLst xmlns:p14="http://schemas.microsoft.com/office/powerpoint/2010/main">
        <p14:section name="Default Section" id="{BF621E33-7E97-44A9-8D32-284F309D1D79}">
          <p14:sldIdLst>
            <p14:sldId id="256"/>
            <p14:sldId id="653"/>
            <p14:sldId id="789"/>
            <p14:sldId id="770"/>
            <p14:sldId id="771"/>
            <p14:sldId id="772"/>
            <p14:sldId id="773"/>
            <p14:sldId id="774"/>
            <p14:sldId id="775"/>
            <p14:sldId id="776"/>
            <p14:sldId id="777"/>
            <p14:sldId id="778"/>
            <p14:sldId id="779"/>
            <p14:sldId id="780"/>
            <p14:sldId id="781"/>
            <p14:sldId id="782"/>
            <p14:sldId id="783"/>
            <p14:sldId id="784"/>
            <p14:sldId id="712"/>
            <p14:sldId id="766"/>
            <p14:sldId id="428"/>
            <p14:sldId id="429"/>
            <p14:sldId id="430"/>
            <p14:sldId id="767"/>
            <p14:sldId id="787"/>
            <p14:sldId id="769"/>
            <p14:sldId id="786"/>
          </p14:sldIdLst>
        </p14:section>
        <p14:section name="Untitled Section" id="{74D54BE9-B66E-4C15-BFF0-13EC4B842390}">
          <p14:sldIdLst>
            <p14:sldId id="671"/>
            <p14:sldId id="471"/>
            <p14:sldId id="473"/>
            <p14:sldId id="474"/>
            <p14:sldId id="475"/>
            <p14:sldId id="477"/>
            <p14:sldId id="478"/>
            <p14:sldId id="480"/>
            <p14:sldId id="481"/>
            <p14:sldId id="482"/>
            <p14:sldId id="483"/>
            <p14:sldId id="484"/>
            <p14:sldId id="485"/>
            <p14:sldId id="486"/>
            <p14:sldId id="487"/>
            <p14:sldId id="488"/>
            <p14:sldId id="490"/>
            <p14:sldId id="495"/>
            <p14:sldId id="496"/>
            <p14:sldId id="497"/>
            <p14:sldId id="498"/>
            <p14:sldId id="499"/>
            <p14:sldId id="500"/>
            <p14:sldId id="501"/>
            <p14:sldId id="502"/>
            <p14:sldId id="503"/>
            <p14:sldId id="504"/>
            <p14:sldId id="505"/>
            <p14:sldId id="506"/>
            <p14:sldId id="507"/>
            <p14:sldId id="508"/>
            <p14:sldId id="509"/>
            <p14:sldId id="510"/>
            <p14:sldId id="511"/>
            <p14:sldId id="512"/>
            <p14:sldId id="513"/>
            <p14:sldId id="514"/>
            <p14:sldId id="515"/>
            <p14:sldId id="517"/>
            <p14:sldId id="522"/>
            <p14:sldId id="523"/>
            <p14:sldId id="524"/>
            <p14:sldId id="525"/>
            <p14:sldId id="531"/>
            <p14:sldId id="532"/>
            <p14:sldId id="533"/>
            <p14:sldId id="534"/>
            <p14:sldId id="535"/>
            <p14:sldId id="536"/>
            <p14:sldId id="540"/>
            <p14:sldId id="541"/>
            <p14:sldId id="542"/>
            <p14:sldId id="544"/>
            <p14:sldId id="545"/>
            <p14:sldId id="546"/>
            <p14:sldId id="547"/>
            <p14:sldId id="548"/>
            <p14:sldId id="549"/>
            <p14:sldId id="550"/>
            <p14:sldId id="685"/>
            <p14:sldId id="684"/>
            <p14:sldId id="687"/>
            <p14:sldId id="688"/>
            <p14:sldId id="686"/>
            <p14:sldId id="689"/>
            <p14:sldId id="558"/>
            <p14:sldId id="561"/>
            <p14:sldId id="562"/>
            <p14:sldId id="563"/>
            <p14:sldId id="564"/>
            <p14:sldId id="565"/>
            <p14:sldId id="566"/>
            <p14:sldId id="567"/>
            <p14:sldId id="568"/>
            <p14:sldId id="569"/>
            <p14:sldId id="570"/>
            <p14:sldId id="571"/>
            <p14:sldId id="572"/>
            <p14:sldId id="573"/>
            <p14:sldId id="574"/>
            <p14:sldId id="576"/>
            <p14:sldId id="577"/>
            <p14:sldId id="591"/>
            <p14:sldId id="592"/>
            <p14:sldId id="593"/>
            <p14:sldId id="594"/>
            <p14:sldId id="595"/>
            <p14:sldId id="788"/>
            <p14:sldId id="690"/>
            <p14:sldId id="597"/>
            <p14:sldId id="598"/>
            <p14:sldId id="656"/>
            <p14:sldId id="657"/>
          </p14:sldIdLst>
        </p14:section>
        <p14:section name="Untitled Section" id="{472257EC-8E56-4203-AD47-20C15647D68F}">
          <p14:sldIdLst>
            <p14:sldId id="673"/>
            <p14:sldId id="658"/>
            <p14:sldId id="662"/>
            <p14:sldId id="663"/>
            <p14:sldId id="664"/>
          </p14:sldIdLst>
        </p14:section>
        <p14:section name="Untitled Section" id="{74E501DF-35A4-4D35-AD47-1B8FC1ADEBBA}">
          <p14:sldIdLst>
            <p14:sldId id="672"/>
            <p14:sldId id="618"/>
            <p14:sldId id="619"/>
            <p14:sldId id="620"/>
            <p14:sldId id="621"/>
            <p14:sldId id="622"/>
            <p14:sldId id="623"/>
            <p14:sldId id="624"/>
            <p14:sldId id="625"/>
            <p14:sldId id="626"/>
            <p14:sldId id="627"/>
            <p14:sldId id="628"/>
            <p14:sldId id="629"/>
            <p14:sldId id="630"/>
            <p14:sldId id="631"/>
            <p14:sldId id="632"/>
            <p14:sldId id="633"/>
            <p14:sldId id="634"/>
            <p14:sldId id="635"/>
            <p14:sldId id="636"/>
            <p14:sldId id="637"/>
            <p14:sldId id="638"/>
            <p14:sldId id="639"/>
            <p14:sldId id="640"/>
            <p14:sldId id="641"/>
            <p14:sldId id="642"/>
            <p14:sldId id="643"/>
            <p14:sldId id="644"/>
            <p14:sldId id="645"/>
            <p14:sldId id="646"/>
            <p14:sldId id="647"/>
            <p14:sldId id="648"/>
            <p14:sldId id="649"/>
            <p14:sldId id="650"/>
          </p14:sldIdLst>
        </p14:section>
        <p14:section name="Untitled Section" id="{FBE75E3F-ADC9-4D90-8F62-43B526ADD01E}">
          <p14:sldIdLst>
            <p14:sldId id="756"/>
            <p14:sldId id="765"/>
          </p14:sldIdLst>
        </p14:section>
        <p14:section name="Untitled Section" id="{389D2582-1A8C-4097-BB9B-7F61B987736F}">
          <p14:sldIdLst>
            <p14:sldId id="692"/>
          </p14:sldIdLst>
        </p14:section>
        <p14:section name="Untitled Section" id="{C7796FF6-B3DD-40CE-B1D0-43F94DF8A0FA}">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C6615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DD94174-42D2-41A2-980D-236274E47115}" v="216" dt="2022-09-06T09:07:45.19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310" autoAdjust="0"/>
    <p:restoredTop sz="80548" autoAdjust="0"/>
  </p:normalViewPr>
  <p:slideViewPr>
    <p:cSldViewPr>
      <p:cViewPr varScale="1">
        <p:scale>
          <a:sx n="81" d="100"/>
          <a:sy n="81" d="100"/>
        </p:scale>
        <p:origin x="2502" y="108"/>
      </p:cViewPr>
      <p:guideLst>
        <p:guide orient="horz" pos="2160"/>
        <p:guide pos="2880"/>
      </p:guideLst>
    </p:cSldViewPr>
  </p:slideViewPr>
  <p:outlineViewPr>
    <p:cViewPr>
      <p:scale>
        <a:sx n="33" d="100"/>
        <a:sy n="33" d="100"/>
      </p:scale>
      <p:origin x="0" y="0"/>
    </p:cViewPr>
  </p:outlineViewPr>
  <p:notesTextViewPr>
    <p:cViewPr>
      <p:scale>
        <a:sx n="3" d="2"/>
        <a:sy n="3" d="2"/>
      </p:scale>
      <p:origin x="0" y="0"/>
    </p:cViewPr>
  </p:notesTextViewPr>
  <p:sorterViewPr>
    <p:cViewPr>
      <p:scale>
        <a:sx n="140" d="100"/>
        <a:sy n="140" d="100"/>
      </p:scale>
      <p:origin x="0" y="-64416"/>
    </p:cViewPr>
  </p:sorterViewPr>
  <p:notesViewPr>
    <p:cSldViewPr>
      <p:cViewPr varScale="1">
        <p:scale>
          <a:sx n="92" d="100"/>
          <a:sy n="92" d="100"/>
        </p:scale>
        <p:origin x="-3768"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microsoft.com/office/2015/10/relationships/revisionInfo" Target="revisionInfo.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notesMaster" Target="notesMasters/notesMaster1.xml"/><Relationship Id="rId16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presProps" Target="presProps.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e gong" userId="UFkJoCYcaFOiUBSxBqBXn3FFkIJz03tvt1UDeLWXMnI=" providerId="None" clId="Web-{3DD94174-42D2-41A2-980D-236274E47115}"/>
    <pc:docChg chg="addSld delSld modSld modSection">
      <pc:chgData name="ke gong" userId="UFkJoCYcaFOiUBSxBqBXn3FFkIJz03tvt1UDeLWXMnI=" providerId="None" clId="Web-{3DD94174-42D2-41A2-980D-236274E47115}" dt="2022-09-06T09:07:45.191" v="214" actId="20577"/>
      <pc:docMkLst>
        <pc:docMk/>
      </pc:docMkLst>
      <pc:sldChg chg="modSp">
        <pc:chgData name="ke gong" userId="UFkJoCYcaFOiUBSxBqBXn3FFkIJz03tvt1UDeLWXMnI=" providerId="None" clId="Web-{3DD94174-42D2-41A2-980D-236274E47115}" dt="2022-09-06T08:58:34.393" v="158" actId="20577"/>
        <pc:sldMkLst>
          <pc:docMk/>
          <pc:sldMk cId="2686617241" sldId="577"/>
        </pc:sldMkLst>
        <pc:spChg chg="mod">
          <ac:chgData name="ke gong" userId="UFkJoCYcaFOiUBSxBqBXn3FFkIJz03tvt1UDeLWXMnI=" providerId="None" clId="Web-{3DD94174-42D2-41A2-980D-236274E47115}" dt="2022-09-06T08:58:34.393" v="158" actId="20577"/>
          <ac:spMkLst>
            <pc:docMk/>
            <pc:sldMk cId="2686617241" sldId="577"/>
            <ac:spMk id="82947" creationId="{00000000-0000-0000-0000-000000000000}"/>
          </ac:spMkLst>
        </pc:spChg>
      </pc:sldChg>
      <pc:sldChg chg="new del">
        <pc:chgData name="ke gong" userId="UFkJoCYcaFOiUBSxBqBXn3FFkIJz03tvt1UDeLWXMnI=" providerId="None" clId="Web-{3DD94174-42D2-41A2-980D-236274E47115}" dt="2022-09-06T08:59:09.066" v="160"/>
        <pc:sldMkLst>
          <pc:docMk/>
          <pc:sldMk cId="4028671644" sldId="788"/>
        </pc:sldMkLst>
      </pc:sldChg>
      <pc:sldChg chg="modSp add replId">
        <pc:chgData name="ke gong" userId="UFkJoCYcaFOiUBSxBqBXn3FFkIJz03tvt1UDeLWXMnI=" providerId="None" clId="Web-{3DD94174-42D2-41A2-980D-236274E47115}" dt="2022-09-06T09:07:45.191" v="214" actId="20577"/>
        <pc:sldMkLst>
          <pc:docMk/>
          <pc:sldMk cId="4049709709" sldId="788"/>
        </pc:sldMkLst>
        <pc:spChg chg="mod">
          <ac:chgData name="ke gong" userId="UFkJoCYcaFOiUBSxBqBXn3FFkIJz03tvt1UDeLWXMnI=" providerId="None" clId="Web-{3DD94174-42D2-41A2-980D-236274E47115}" dt="2022-09-06T09:07:45.191" v="214" actId="20577"/>
          <ac:spMkLst>
            <pc:docMk/>
            <pc:sldMk cId="4049709709" sldId="788"/>
            <ac:spMk id="91139" creationId="{00000000-0000-0000-0000-000000000000}"/>
          </ac:spMkLst>
        </pc:spChg>
      </pc:sldChg>
    </pc:docChg>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104.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CA"/>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4A6F3147-B3C0-4B2A-B964-AB106F786BE1}" type="datetimeFigureOut">
              <a:rPr lang="en-US"/>
              <a:pPr>
                <a:defRPr/>
              </a:pPr>
              <a:t>10/7/2023</a:t>
            </a:fld>
            <a:endParaRPr lang="en-CA"/>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CA"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CA"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CA"/>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1BF7B1FF-DFE5-4B27-8E0E-F1DDF2FB76BC}" type="slidenum">
              <a:rPr lang="en-CA"/>
              <a:pPr>
                <a:defRPr/>
              </a:pPr>
              <a:t>‹#›</a:t>
            </a:fld>
            <a:endParaRPr lang="en-CA"/>
          </a:p>
        </p:txBody>
      </p:sp>
    </p:spTree>
    <p:extLst>
      <p:ext uri="{BB962C8B-B14F-4D97-AF65-F5344CB8AC3E}">
        <p14:creationId xmlns:p14="http://schemas.microsoft.com/office/powerpoint/2010/main" val="229561097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16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bwMode="auto">
          <a:noFill/>
          <a:ln>
            <a:solidFill>
              <a:srgbClr val="000000"/>
            </a:solidFill>
            <a:miter lim="800000"/>
            <a:headEnd/>
            <a:tailEnd/>
          </a:ln>
        </p:spPr>
      </p:sp>
      <p:sp>
        <p:nvSpPr>
          <p:cNvPr id="50179" name="Notes Placeholder 2"/>
          <p:cNvSpPr>
            <a:spLocks noGrp="1"/>
          </p:cNvSpPr>
          <p:nvPr>
            <p:ph type="body" idx="1"/>
          </p:nvPr>
        </p:nvSpPr>
        <p:spPr bwMode="auto">
          <a:noFill/>
        </p:spPr>
        <p:txBody>
          <a:bodyPr wrap="square" numCol="1" anchor="t" anchorCtr="0" compatLnSpc="1">
            <a:prstTxWarp prst="textNoShape">
              <a:avLst/>
            </a:prstTxWarp>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ltLang="zh-CN" dirty="0"/>
          </a:p>
        </p:txBody>
      </p:sp>
      <p:sp>
        <p:nvSpPr>
          <p:cNvPr id="717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E6226FB-55D5-4CAA-90EF-D8DC53E1A20F}" type="slidenum">
              <a:rPr lang="en-CA" smtClean="0"/>
              <a:pPr fontAlgn="base">
                <a:spcBef>
                  <a:spcPct val="0"/>
                </a:spcBef>
                <a:spcAft>
                  <a:spcPct val="0"/>
                </a:spcAft>
                <a:defRPr/>
              </a:pPr>
              <a:t>1</a:t>
            </a:fld>
            <a:endParaRPr lang="en-CA"/>
          </a:p>
        </p:txBody>
      </p:sp>
    </p:spTree>
    <p:extLst>
      <p:ext uri="{BB962C8B-B14F-4D97-AF65-F5344CB8AC3E}">
        <p14:creationId xmlns:p14="http://schemas.microsoft.com/office/powerpoint/2010/main" val="30045436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1BF7B1FF-DFE5-4B27-8E0E-F1DDF2FB76BC}" type="slidenum">
              <a:rPr lang="en-CA" smtClean="0"/>
              <a:pPr>
                <a:defRPr/>
              </a:pPr>
              <a:t>27</a:t>
            </a:fld>
            <a:endParaRPr lang="en-CA"/>
          </a:p>
        </p:txBody>
      </p:sp>
    </p:spTree>
    <p:extLst>
      <p:ext uri="{BB962C8B-B14F-4D97-AF65-F5344CB8AC3E}">
        <p14:creationId xmlns:p14="http://schemas.microsoft.com/office/powerpoint/2010/main" val="21067073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pPr>
              <a:defRPr/>
            </a:pPr>
            <a:fld id="{1BF7B1FF-DFE5-4B27-8E0E-F1DDF2FB76BC}" type="slidenum">
              <a:rPr lang="en-CA" smtClean="0"/>
              <a:pPr>
                <a:defRPr/>
              </a:pPr>
              <a:t>29</a:t>
            </a:fld>
            <a:endParaRPr lang="en-CA"/>
          </a:p>
        </p:txBody>
      </p:sp>
    </p:spTree>
    <p:extLst>
      <p:ext uri="{BB962C8B-B14F-4D97-AF65-F5344CB8AC3E}">
        <p14:creationId xmlns:p14="http://schemas.microsoft.com/office/powerpoint/2010/main" val="37715949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1BF7B1FF-DFE5-4B27-8E0E-F1DDF2FB76BC}" type="slidenum">
              <a:rPr lang="en-CA" smtClean="0"/>
              <a:pPr>
                <a:defRPr/>
              </a:pPr>
              <a:t>30</a:t>
            </a:fld>
            <a:endParaRPr lang="en-CA"/>
          </a:p>
        </p:txBody>
      </p:sp>
    </p:spTree>
    <p:extLst>
      <p:ext uri="{BB962C8B-B14F-4D97-AF65-F5344CB8AC3E}">
        <p14:creationId xmlns:p14="http://schemas.microsoft.com/office/powerpoint/2010/main" val="12081405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CA" altLang="zh-CN" dirty="0"/>
              <a:t>Member functions that do not change the object acted</a:t>
            </a:r>
            <a:br>
              <a:rPr lang="en-CA" altLang="zh-CN" dirty="0"/>
            </a:br>
            <a:r>
              <a:rPr lang="en-CA" altLang="zh-CN" dirty="0"/>
              <a:t>upon are variously </a:t>
            </a:r>
            <a:r>
              <a:rPr lang="en-CA" altLang="zh-CN"/>
              <a:t>called </a:t>
            </a:r>
            <a:r>
              <a:rPr lang="en-CA" altLang="zh-CN" i="1"/>
              <a:t>accessors</a:t>
            </a:r>
            <a:r>
              <a:rPr lang="en-CA" altLang="zh-CN" dirty="0"/>
              <a:t>, </a:t>
            </a:r>
            <a:r>
              <a:rPr lang="en-CA" altLang="zh-CN" i="1" dirty="0" err="1"/>
              <a:t>readonly</a:t>
            </a:r>
            <a:r>
              <a:rPr lang="en-CA" altLang="zh-CN" i="1" dirty="0"/>
              <a:t> functions</a:t>
            </a:r>
            <a:r>
              <a:rPr lang="en-CA" altLang="zh-CN" dirty="0"/>
              <a:t>,</a:t>
            </a:r>
            <a:br>
              <a:rPr lang="en-CA" altLang="zh-CN" dirty="0"/>
            </a:br>
            <a:r>
              <a:rPr lang="en-CA" altLang="zh-CN" i="1" dirty="0"/>
              <a:t>inspectors</a:t>
            </a:r>
            <a:r>
              <a:rPr lang="en-CA" altLang="zh-CN" dirty="0"/>
              <a:t>, and, when it involves simply returning a</a:t>
            </a:r>
            <a:br>
              <a:rPr lang="en-CA" altLang="zh-CN" dirty="0"/>
            </a:br>
            <a:r>
              <a:rPr lang="en-CA" altLang="zh-CN" dirty="0"/>
              <a:t>member variable, </a:t>
            </a:r>
            <a:r>
              <a:rPr lang="en-CA" altLang="zh-CN" i="1" dirty="0"/>
              <a:t>getters</a:t>
            </a:r>
          </a:p>
          <a:p>
            <a:endParaRPr lang="zh-CN" altLang="en-US" dirty="0"/>
          </a:p>
        </p:txBody>
      </p:sp>
      <p:sp>
        <p:nvSpPr>
          <p:cNvPr id="4" name="Slide Number Placeholder 3"/>
          <p:cNvSpPr>
            <a:spLocks noGrp="1"/>
          </p:cNvSpPr>
          <p:nvPr>
            <p:ph type="sldNum" sz="quarter" idx="10"/>
          </p:nvPr>
        </p:nvSpPr>
        <p:spPr/>
        <p:txBody>
          <a:bodyPr/>
          <a:lstStyle/>
          <a:p>
            <a:pPr>
              <a:defRPr/>
            </a:pPr>
            <a:fld id="{1BF7B1FF-DFE5-4B27-8E0E-F1DDF2FB76BC}" type="slidenum">
              <a:rPr lang="en-CA" smtClean="0"/>
              <a:pPr>
                <a:defRPr/>
              </a:pPr>
              <a:t>32</a:t>
            </a:fld>
            <a:endParaRPr lang="en-CA"/>
          </a:p>
        </p:txBody>
      </p:sp>
    </p:spTree>
    <p:extLst>
      <p:ext uri="{BB962C8B-B14F-4D97-AF65-F5344CB8AC3E}">
        <p14:creationId xmlns:p14="http://schemas.microsoft.com/office/powerpoint/2010/main" val="9985212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1BF7B1FF-DFE5-4B27-8E0E-F1DDF2FB76BC}" type="slidenum">
              <a:rPr lang="en-CA" smtClean="0"/>
              <a:pPr>
                <a:defRPr/>
              </a:pPr>
              <a:t>39</a:t>
            </a:fld>
            <a:endParaRPr lang="en-CA"/>
          </a:p>
        </p:txBody>
      </p:sp>
    </p:spTree>
    <p:extLst>
      <p:ext uri="{BB962C8B-B14F-4D97-AF65-F5344CB8AC3E}">
        <p14:creationId xmlns:p14="http://schemas.microsoft.com/office/powerpoint/2010/main" val="19844298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a:p>
            <a:endParaRPr lang="en-US" altLang="zh-CN" dirty="0"/>
          </a:p>
        </p:txBody>
      </p:sp>
      <p:sp>
        <p:nvSpPr>
          <p:cNvPr id="4" name="灯片编号占位符 3"/>
          <p:cNvSpPr>
            <a:spLocks noGrp="1"/>
          </p:cNvSpPr>
          <p:nvPr>
            <p:ph type="sldNum" sz="quarter" idx="10"/>
          </p:nvPr>
        </p:nvSpPr>
        <p:spPr/>
        <p:txBody>
          <a:bodyPr/>
          <a:lstStyle/>
          <a:p>
            <a:pPr>
              <a:defRPr/>
            </a:pPr>
            <a:fld id="{1BF7B1FF-DFE5-4B27-8E0E-F1DDF2FB76BC}" type="slidenum">
              <a:rPr lang="en-CA" smtClean="0"/>
              <a:pPr>
                <a:defRPr/>
              </a:pPr>
              <a:t>40</a:t>
            </a:fld>
            <a:endParaRPr lang="en-CA"/>
          </a:p>
        </p:txBody>
      </p:sp>
    </p:spTree>
    <p:extLst>
      <p:ext uri="{BB962C8B-B14F-4D97-AF65-F5344CB8AC3E}">
        <p14:creationId xmlns:p14="http://schemas.microsoft.com/office/powerpoint/2010/main" val="37180732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1BF7B1FF-DFE5-4B27-8E0E-F1DDF2FB76BC}" type="slidenum">
              <a:rPr lang="en-CA" smtClean="0"/>
              <a:pPr>
                <a:defRPr/>
              </a:pPr>
              <a:t>41</a:t>
            </a:fld>
            <a:endParaRPr lang="en-CA"/>
          </a:p>
        </p:txBody>
      </p:sp>
    </p:spTree>
    <p:extLst>
      <p:ext uri="{BB962C8B-B14F-4D97-AF65-F5344CB8AC3E}">
        <p14:creationId xmlns:p14="http://schemas.microsoft.com/office/powerpoint/2010/main" val="150070816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1BF7B1FF-DFE5-4B27-8E0E-F1DDF2FB76BC}" type="slidenum">
              <a:rPr lang="en-CA" smtClean="0"/>
              <a:pPr>
                <a:defRPr/>
              </a:pPr>
              <a:t>42</a:t>
            </a:fld>
            <a:endParaRPr lang="en-CA"/>
          </a:p>
        </p:txBody>
      </p:sp>
    </p:spTree>
    <p:extLst>
      <p:ext uri="{BB962C8B-B14F-4D97-AF65-F5344CB8AC3E}">
        <p14:creationId xmlns:p14="http://schemas.microsoft.com/office/powerpoint/2010/main" val="160716536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dirty="0"/>
          </a:p>
        </p:txBody>
      </p:sp>
      <p:sp>
        <p:nvSpPr>
          <p:cNvPr id="4" name="Slide Number Placeholder 3"/>
          <p:cNvSpPr>
            <a:spLocks noGrp="1"/>
          </p:cNvSpPr>
          <p:nvPr>
            <p:ph type="sldNum" sz="quarter" idx="10"/>
          </p:nvPr>
        </p:nvSpPr>
        <p:spPr/>
        <p:txBody>
          <a:bodyPr/>
          <a:lstStyle/>
          <a:p>
            <a:pPr>
              <a:defRPr/>
            </a:pPr>
            <a:fld id="{1BF7B1FF-DFE5-4B27-8E0E-F1DDF2FB76BC}" type="slidenum">
              <a:rPr lang="en-CA" smtClean="0"/>
              <a:pPr>
                <a:defRPr/>
              </a:pPr>
              <a:t>43</a:t>
            </a:fld>
            <a:endParaRPr lang="en-CA"/>
          </a:p>
        </p:txBody>
      </p:sp>
    </p:spTree>
    <p:extLst>
      <p:ext uri="{BB962C8B-B14F-4D97-AF65-F5344CB8AC3E}">
        <p14:creationId xmlns:p14="http://schemas.microsoft.com/office/powerpoint/2010/main" val="252947100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1BF7B1FF-DFE5-4B27-8E0E-F1DDF2FB76BC}" type="slidenum">
              <a:rPr lang="en-CA" smtClean="0"/>
              <a:pPr>
                <a:defRPr/>
              </a:pPr>
              <a:t>44</a:t>
            </a:fld>
            <a:endParaRPr lang="en-CA"/>
          </a:p>
        </p:txBody>
      </p:sp>
    </p:spTree>
    <p:extLst>
      <p:ext uri="{BB962C8B-B14F-4D97-AF65-F5344CB8AC3E}">
        <p14:creationId xmlns:p14="http://schemas.microsoft.com/office/powerpoint/2010/main" val="9320061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4BB1DDD4-1FA5-4541-9BB6-BAF86EAF426F}" type="slidenum">
              <a:rPr lang="en-CA" smtClean="0"/>
              <a:pPr>
                <a:defRPr/>
              </a:pPr>
              <a:t>4</a:t>
            </a:fld>
            <a:endParaRPr lang="en-CA"/>
          </a:p>
        </p:txBody>
      </p:sp>
    </p:spTree>
    <p:extLst>
      <p:ext uri="{BB962C8B-B14F-4D97-AF65-F5344CB8AC3E}">
        <p14:creationId xmlns:p14="http://schemas.microsoft.com/office/powerpoint/2010/main" val="45980483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zh-CN" altLang="en-US" dirty="0"/>
          </a:p>
        </p:txBody>
      </p:sp>
      <p:sp>
        <p:nvSpPr>
          <p:cNvPr id="4" name="Slide Number Placeholder 3"/>
          <p:cNvSpPr>
            <a:spLocks noGrp="1"/>
          </p:cNvSpPr>
          <p:nvPr>
            <p:ph type="sldNum" sz="quarter" idx="10"/>
          </p:nvPr>
        </p:nvSpPr>
        <p:spPr/>
        <p:txBody>
          <a:bodyPr/>
          <a:lstStyle/>
          <a:p>
            <a:pPr>
              <a:defRPr/>
            </a:pPr>
            <a:fld id="{1BF7B1FF-DFE5-4B27-8E0E-F1DDF2FB76BC}" type="slidenum">
              <a:rPr lang="en-CA" smtClean="0"/>
              <a:pPr>
                <a:defRPr/>
              </a:pPr>
              <a:t>53</a:t>
            </a:fld>
            <a:endParaRPr lang="en-CA"/>
          </a:p>
        </p:txBody>
      </p:sp>
    </p:spTree>
    <p:extLst>
      <p:ext uri="{BB962C8B-B14F-4D97-AF65-F5344CB8AC3E}">
        <p14:creationId xmlns:p14="http://schemas.microsoft.com/office/powerpoint/2010/main" val="309063807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1BF7B1FF-DFE5-4B27-8E0E-F1DDF2FB76BC}" type="slidenum">
              <a:rPr lang="en-CA" smtClean="0"/>
              <a:pPr>
                <a:defRPr/>
              </a:pPr>
              <a:t>54</a:t>
            </a:fld>
            <a:endParaRPr lang="en-CA"/>
          </a:p>
        </p:txBody>
      </p:sp>
    </p:spTree>
    <p:extLst>
      <p:ext uri="{BB962C8B-B14F-4D97-AF65-F5344CB8AC3E}">
        <p14:creationId xmlns:p14="http://schemas.microsoft.com/office/powerpoint/2010/main" val="383395239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1BF7B1FF-DFE5-4B27-8E0E-F1DDF2FB76BC}" type="slidenum">
              <a:rPr lang="en-CA" smtClean="0"/>
              <a:pPr>
                <a:defRPr/>
              </a:pPr>
              <a:t>55</a:t>
            </a:fld>
            <a:endParaRPr lang="en-CA"/>
          </a:p>
        </p:txBody>
      </p:sp>
    </p:spTree>
    <p:extLst>
      <p:ext uri="{BB962C8B-B14F-4D97-AF65-F5344CB8AC3E}">
        <p14:creationId xmlns:p14="http://schemas.microsoft.com/office/powerpoint/2010/main" val="314161819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1BF7B1FF-DFE5-4B27-8E0E-F1DDF2FB76BC}" type="slidenum">
              <a:rPr lang="en-CA" smtClean="0"/>
              <a:pPr>
                <a:defRPr/>
              </a:pPr>
              <a:t>56</a:t>
            </a:fld>
            <a:endParaRPr lang="en-CA"/>
          </a:p>
        </p:txBody>
      </p:sp>
    </p:spTree>
    <p:extLst>
      <p:ext uri="{BB962C8B-B14F-4D97-AF65-F5344CB8AC3E}">
        <p14:creationId xmlns:p14="http://schemas.microsoft.com/office/powerpoint/2010/main" val="178495055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1BF7B1FF-DFE5-4B27-8E0E-F1DDF2FB76BC}" type="slidenum">
              <a:rPr lang="en-CA" smtClean="0"/>
              <a:pPr>
                <a:defRPr/>
              </a:pPr>
              <a:t>57</a:t>
            </a:fld>
            <a:endParaRPr lang="en-CA"/>
          </a:p>
        </p:txBody>
      </p:sp>
    </p:spTree>
    <p:extLst>
      <p:ext uri="{BB962C8B-B14F-4D97-AF65-F5344CB8AC3E}">
        <p14:creationId xmlns:p14="http://schemas.microsoft.com/office/powerpoint/2010/main" val="400673622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1BF7B1FF-DFE5-4B27-8E0E-F1DDF2FB76BC}" type="slidenum">
              <a:rPr lang="en-CA" smtClean="0"/>
              <a:pPr>
                <a:defRPr/>
              </a:pPr>
              <a:t>58</a:t>
            </a:fld>
            <a:endParaRPr lang="en-CA"/>
          </a:p>
        </p:txBody>
      </p:sp>
    </p:spTree>
    <p:extLst>
      <p:ext uri="{BB962C8B-B14F-4D97-AF65-F5344CB8AC3E}">
        <p14:creationId xmlns:p14="http://schemas.microsoft.com/office/powerpoint/2010/main" val="354901535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1BF7B1FF-DFE5-4B27-8E0E-F1DDF2FB76BC}" type="slidenum">
              <a:rPr lang="en-CA" smtClean="0"/>
              <a:pPr>
                <a:defRPr/>
              </a:pPr>
              <a:t>59</a:t>
            </a:fld>
            <a:endParaRPr lang="en-CA"/>
          </a:p>
        </p:txBody>
      </p:sp>
    </p:spTree>
    <p:extLst>
      <p:ext uri="{BB962C8B-B14F-4D97-AF65-F5344CB8AC3E}">
        <p14:creationId xmlns:p14="http://schemas.microsoft.com/office/powerpoint/2010/main" val="39649233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1BF7B1FF-DFE5-4B27-8E0E-F1DDF2FB76BC}" type="slidenum">
              <a:rPr lang="en-CA" smtClean="0"/>
              <a:pPr>
                <a:defRPr/>
              </a:pPr>
              <a:t>61</a:t>
            </a:fld>
            <a:endParaRPr lang="en-CA"/>
          </a:p>
        </p:txBody>
      </p:sp>
    </p:spTree>
    <p:extLst>
      <p:ext uri="{BB962C8B-B14F-4D97-AF65-F5344CB8AC3E}">
        <p14:creationId xmlns:p14="http://schemas.microsoft.com/office/powerpoint/2010/main" val="399012356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1BF7B1FF-DFE5-4B27-8E0E-F1DDF2FB76BC}" type="slidenum">
              <a:rPr lang="en-CA" smtClean="0"/>
              <a:pPr>
                <a:defRPr/>
              </a:pPr>
              <a:t>65</a:t>
            </a:fld>
            <a:endParaRPr lang="en-CA"/>
          </a:p>
        </p:txBody>
      </p:sp>
    </p:spTree>
    <p:extLst>
      <p:ext uri="{BB962C8B-B14F-4D97-AF65-F5344CB8AC3E}">
        <p14:creationId xmlns:p14="http://schemas.microsoft.com/office/powerpoint/2010/main" val="82568389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1BF7B1FF-DFE5-4B27-8E0E-F1DDF2FB76BC}" type="slidenum">
              <a:rPr lang="en-CA" smtClean="0"/>
              <a:pPr>
                <a:defRPr/>
              </a:pPr>
              <a:t>66</a:t>
            </a:fld>
            <a:endParaRPr lang="en-CA"/>
          </a:p>
        </p:txBody>
      </p:sp>
    </p:spTree>
    <p:extLst>
      <p:ext uri="{BB962C8B-B14F-4D97-AF65-F5344CB8AC3E}">
        <p14:creationId xmlns:p14="http://schemas.microsoft.com/office/powerpoint/2010/main" val="23995240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1BF7B1FF-DFE5-4B27-8E0E-F1DDF2FB76BC}" type="slidenum">
              <a:rPr lang="en-CA" smtClean="0"/>
              <a:pPr>
                <a:defRPr/>
              </a:pPr>
              <a:t>7</a:t>
            </a:fld>
            <a:endParaRPr lang="en-CA"/>
          </a:p>
        </p:txBody>
      </p:sp>
    </p:spTree>
    <p:extLst>
      <p:ext uri="{BB962C8B-B14F-4D97-AF65-F5344CB8AC3E}">
        <p14:creationId xmlns:p14="http://schemas.microsoft.com/office/powerpoint/2010/main" val="223016526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1BF7B1FF-DFE5-4B27-8E0E-F1DDF2FB76BC}" type="slidenum">
              <a:rPr lang="en-CA" smtClean="0"/>
              <a:pPr>
                <a:defRPr/>
              </a:pPr>
              <a:t>67</a:t>
            </a:fld>
            <a:endParaRPr lang="en-CA"/>
          </a:p>
        </p:txBody>
      </p:sp>
    </p:spTree>
    <p:extLst>
      <p:ext uri="{BB962C8B-B14F-4D97-AF65-F5344CB8AC3E}">
        <p14:creationId xmlns:p14="http://schemas.microsoft.com/office/powerpoint/2010/main" val="137674114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1BF7B1FF-DFE5-4B27-8E0E-F1DDF2FB76BC}" type="slidenum">
              <a:rPr lang="en-CA" smtClean="0"/>
              <a:pPr>
                <a:defRPr/>
              </a:pPr>
              <a:t>71</a:t>
            </a:fld>
            <a:endParaRPr lang="en-CA"/>
          </a:p>
        </p:txBody>
      </p:sp>
    </p:spTree>
    <p:extLst>
      <p:ext uri="{BB962C8B-B14F-4D97-AF65-F5344CB8AC3E}">
        <p14:creationId xmlns:p14="http://schemas.microsoft.com/office/powerpoint/2010/main" val="202159787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1BF7B1FF-DFE5-4B27-8E0E-F1DDF2FB76BC}" type="slidenum">
              <a:rPr lang="en-CA" smtClean="0"/>
              <a:pPr>
                <a:defRPr/>
              </a:pPr>
              <a:t>74</a:t>
            </a:fld>
            <a:endParaRPr lang="en-CA"/>
          </a:p>
        </p:txBody>
      </p:sp>
    </p:spTree>
    <p:extLst>
      <p:ext uri="{BB962C8B-B14F-4D97-AF65-F5344CB8AC3E}">
        <p14:creationId xmlns:p14="http://schemas.microsoft.com/office/powerpoint/2010/main" val="348539163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1BF7B1FF-DFE5-4B27-8E0E-F1DDF2FB76BC}" type="slidenum">
              <a:rPr lang="en-CA" smtClean="0"/>
              <a:pPr>
                <a:defRPr/>
              </a:pPr>
              <a:t>76</a:t>
            </a:fld>
            <a:endParaRPr lang="en-CA"/>
          </a:p>
        </p:txBody>
      </p:sp>
    </p:spTree>
    <p:extLst>
      <p:ext uri="{BB962C8B-B14F-4D97-AF65-F5344CB8AC3E}">
        <p14:creationId xmlns:p14="http://schemas.microsoft.com/office/powerpoint/2010/main" val="97342092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CA" altLang="zh-CN" dirty="0"/>
              <a:t>Reference:  Howard </a:t>
            </a:r>
            <a:r>
              <a:rPr lang="en-CA" altLang="zh-CN" dirty="0" err="1"/>
              <a:t>Hinnant</a:t>
            </a:r>
            <a:endParaRPr lang="en-CA" altLang="zh-CN" dirty="0"/>
          </a:p>
        </p:txBody>
      </p:sp>
      <p:sp>
        <p:nvSpPr>
          <p:cNvPr id="4" name="Slide Number Placeholder 3"/>
          <p:cNvSpPr>
            <a:spLocks noGrp="1"/>
          </p:cNvSpPr>
          <p:nvPr>
            <p:ph type="sldNum" sz="quarter" idx="10"/>
          </p:nvPr>
        </p:nvSpPr>
        <p:spPr/>
        <p:txBody>
          <a:bodyPr/>
          <a:lstStyle/>
          <a:p>
            <a:pPr>
              <a:defRPr/>
            </a:pPr>
            <a:fld id="{1BF7B1FF-DFE5-4B27-8E0E-F1DDF2FB76BC}" type="slidenum">
              <a:rPr lang="en-CA" smtClean="0"/>
              <a:pPr>
                <a:defRPr/>
              </a:pPr>
              <a:t>116</a:t>
            </a:fld>
            <a:endParaRPr lang="en-CA"/>
          </a:p>
        </p:txBody>
      </p:sp>
    </p:spTree>
    <p:extLst>
      <p:ext uri="{BB962C8B-B14F-4D97-AF65-F5344CB8AC3E}">
        <p14:creationId xmlns:p14="http://schemas.microsoft.com/office/powerpoint/2010/main" val="243879969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CA" altLang="zh-CN" dirty="0"/>
              <a:t>Reference:  Howard </a:t>
            </a:r>
            <a:r>
              <a:rPr lang="en-CA" altLang="zh-CN" dirty="0" err="1"/>
              <a:t>Hinnant</a:t>
            </a:r>
            <a:endParaRPr lang="en-CA" altLang="zh-CN" dirty="0"/>
          </a:p>
        </p:txBody>
      </p:sp>
      <p:sp>
        <p:nvSpPr>
          <p:cNvPr id="4" name="Slide Number Placeholder 3"/>
          <p:cNvSpPr>
            <a:spLocks noGrp="1"/>
          </p:cNvSpPr>
          <p:nvPr>
            <p:ph type="sldNum" sz="quarter" idx="10"/>
          </p:nvPr>
        </p:nvSpPr>
        <p:spPr/>
        <p:txBody>
          <a:bodyPr/>
          <a:lstStyle/>
          <a:p>
            <a:pPr>
              <a:defRPr/>
            </a:pPr>
            <a:fld id="{1BF7B1FF-DFE5-4B27-8E0E-F1DDF2FB76BC}" type="slidenum">
              <a:rPr lang="en-CA" smtClean="0"/>
              <a:pPr>
                <a:defRPr/>
              </a:pPr>
              <a:t>117</a:t>
            </a:fld>
            <a:endParaRPr lang="en-CA"/>
          </a:p>
        </p:txBody>
      </p:sp>
    </p:spTree>
    <p:extLst>
      <p:ext uri="{BB962C8B-B14F-4D97-AF65-F5344CB8AC3E}">
        <p14:creationId xmlns:p14="http://schemas.microsoft.com/office/powerpoint/2010/main" val="350047664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50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dirty="0"/>
          </a:p>
        </p:txBody>
      </p:sp>
      <p:sp>
        <p:nvSpPr>
          <p:cNvPr id="4" name="Slide Number Placeholder 3"/>
          <p:cNvSpPr>
            <a:spLocks noGrp="1"/>
          </p:cNvSpPr>
          <p:nvPr>
            <p:ph type="sldNum" sz="quarter" idx="5"/>
          </p:nvPr>
        </p:nvSpPr>
        <p:spPr/>
        <p:txBody>
          <a:bodyPr/>
          <a:lstStyle/>
          <a:p>
            <a:pPr>
              <a:defRPr/>
            </a:pPr>
            <a:fld id="{6D4EAE20-62FB-4D03-8A68-1F85D486D0E9}" type="slidenum">
              <a:rPr lang="en-CA" smtClean="0"/>
              <a:pPr>
                <a:defRPr/>
              </a:pPr>
              <a:t>119</a:t>
            </a:fld>
            <a:endParaRPr lang="en-CA"/>
          </a:p>
        </p:txBody>
      </p:sp>
    </p:spTree>
    <p:extLst>
      <p:ext uri="{BB962C8B-B14F-4D97-AF65-F5344CB8AC3E}">
        <p14:creationId xmlns:p14="http://schemas.microsoft.com/office/powerpoint/2010/main" val="259452984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50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6D4EAE20-62FB-4D03-8A68-1F85D486D0E9}" type="slidenum">
              <a:rPr lang="en-CA" smtClean="0"/>
              <a:pPr>
                <a:defRPr/>
              </a:pPr>
              <a:t>120</a:t>
            </a:fld>
            <a:endParaRPr lang="en-CA"/>
          </a:p>
        </p:txBody>
      </p:sp>
    </p:spTree>
    <p:extLst>
      <p:ext uri="{BB962C8B-B14F-4D97-AF65-F5344CB8AC3E}">
        <p14:creationId xmlns:p14="http://schemas.microsoft.com/office/powerpoint/2010/main" val="329135481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50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6D4EAE20-62FB-4D03-8A68-1F85D486D0E9}" type="slidenum">
              <a:rPr lang="en-CA" smtClean="0"/>
              <a:pPr>
                <a:defRPr/>
              </a:pPr>
              <a:t>122</a:t>
            </a:fld>
            <a:endParaRPr lang="en-CA"/>
          </a:p>
        </p:txBody>
      </p:sp>
    </p:spTree>
    <p:extLst>
      <p:ext uri="{BB962C8B-B14F-4D97-AF65-F5344CB8AC3E}">
        <p14:creationId xmlns:p14="http://schemas.microsoft.com/office/powerpoint/2010/main" val="48141981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04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398EAF07-42A8-4C5A-98DF-E0BB46C31A2A}" type="slidenum">
              <a:rPr lang="en-CA" smtClean="0"/>
              <a:pPr>
                <a:defRPr/>
              </a:pPr>
              <a:t>123</a:t>
            </a:fld>
            <a:endParaRPr lang="en-CA"/>
          </a:p>
        </p:txBody>
      </p:sp>
    </p:spTree>
    <p:extLst>
      <p:ext uri="{BB962C8B-B14F-4D97-AF65-F5344CB8AC3E}">
        <p14:creationId xmlns:p14="http://schemas.microsoft.com/office/powerpoint/2010/main" val="4173447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1BF7B1FF-DFE5-4B27-8E0E-F1DDF2FB76BC}" type="slidenum">
              <a:rPr lang="en-CA" smtClean="0"/>
              <a:pPr>
                <a:defRPr/>
              </a:pPr>
              <a:t>18</a:t>
            </a:fld>
            <a:endParaRPr lang="en-CA"/>
          </a:p>
        </p:txBody>
      </p:sp>
    </p:spTree>
    <p:extLst>
      <p:ext uri="{BB962C8B-B14F-4D97-AF65-F5344CB8AC3E}">
        <p14:creationId xmlns:p14="http://schemas.microsoft.com/office/powerpoint/2010/main" val="390920375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buFont typeface="Arial" charset="0"/>
              <a:buNone/>
            </a:pPr>
            <a:r>
              <a:rPr lang="en-US" altLang="en-US" dirty="0">
                <a:latin typeface="Arial" charset="0"/>
                <a:cs typeface="Arial" charset="0"/>
              </a:rPr>
              <a:t>As well as determining run times, we are also interested in memory usage</a:t>
            </a:r>
          </a:p>
          <a:p>
            <a:pPr>
              <a:buFont typeface="Arial" charset="0"/>
              <a:buNone/>
            </a:pPr>
            <a:r>
              <a:rPr lang="en-US" altLang="en-US" dirty="0">
                <a:latin typeface="Arial" charset="0"/>
                <a:cs typeface="Arial" charset="0"/>
              </a:rPr>
              <a:t>	</a:t>
            </a:r>
            <a:endParaRPr lang="en-CA" altLang="en-US" dirty="0"/>
          </a:p>
        </p:txBody>
      </p:sp>
      <p:sp>
        <p:nvSpPr>
          <p:cNvPr id="4" name="Slide Number Placeholder 3"/>
          <p:cNvSpPr>
            <a:spLocks noGrp="1"/>
          </p:cNvSpPr>
          <p:nvPr>
            <p:ph type="sldNum" sz="quarter" idx="5"/>
          </p:nvPr>
        </p:nvSpPr>
        <p:spPr/>
        <p:txBody>
          <a:bodyPr/>
          <a:lstStyle/>
          <a:p>
            <a:pPr>
              <a:defRPr/>
            </a:pPr>
            <a:fld id="{B9472550-1D85-449B-B954-2F989E193FAB}" type="slidenum">
              <a:rPr lang="en-CA" smtClean="0"/>
              <a:pPr>
                <a:defRPr/>
              </a:pPr>
              <a:t>124</a:t>
            </a:fld>
            <a:endParaRPr lang="en-CA"/>
          </a:p>
        </p:txBody>
      </p:sp>
    </p:spTree>
    <p:extLst>
      <p:ext uri="{BB962C8B-B14F-4D97-AF65-F5344CB8AC3E}">
        <p14:creationId xmlns:p14="http://schemas.microsoft.com/office/powerpoint/2010/main" val="115799085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24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E051F235-F880-4231-B03D-C4C40DAE84B7}" type="slidenum">
              <a:rPr lang="en-CA" smtClean="0"/>
              <a:pPr>
                <a:defRPr/>
              </a:pPr>
              <a:t>125</a:t>
            </a:fld>
            <a:endParaRPr lang="en-CA"/>
          </a:p>
        </p:txBody>
      </p:sp>
    </p:spTree>
    <p:extLst>
      <p:ext uri="{BB962C8B-B14F-4D97-AF65-F5344CB8AC3E}">
        <p14:creationId xmlns:p14="http://schemas.microsoft.com/office/powerpoint/2010/main" val="35331736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pPr>
              <a:defRPr/>
            </a:pPr>
            <a:fld id="{1BF7B1FF-DFE5-4B27-8E0E-F1DDF2FB76BC}" type="slidenum">
              <a:rPr lang="en-CA" smtClean="0"/>
              <a:pPr>
                <a:defRPr/>
              </a:pPr>
              <a:t>132</a:t>
            </a:fld>
            <a:endParaRPr lang="en-CA"/>
          </a:p>
        </p:txBody>
      </p:sp>
    </p:spTree>
    <p:extLst>
      <p:ext uri="{BB962C8B-B14F-4D97-AF65-F5344CB8AC3E}">
        <p14:creationId xmlns:p14="http://schemas.microsoft.com/office/powerpoint/2010/main" val="217938311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a:t>稀疏矩阵应用</a:t>
            </a:r>
            <a:r>
              <a:rPr kumimoji="1" lang="zh-CN" altLang="en-US" dirty="0"/>
              <a:t>于类似图像处理、电路分析、机器学习、压缩感知等领域。</a:t>
            </a:r>
          </a:p>
        </p:txBody>
      </p:sp>
      <p:sp>
        <p:nvSpPr>
          <p:cNvPr id="4" name="灯片编号占位符 3"/>
          <p:cNvSpPr>
            <a:spLocks noGrp="1"/>
          </p:cNvSpPr>
          <p:nvPr>
            <p:ph type="sldNum" sz="quarter" idx="5"/>
          </p:nvPr>
        </p:nvSpPr>
        <p:spPr/>
        <p:txBody>
          <a:bodyPr/>
          <a:lstStyle/>
          <a:p>
            <a:pPr>
              <a:defRPr/>
            </a:pPr>
            <a:fld id="{1BF7B1FF-DFE5-4B27-8E0E-F1DDF2FB76BC}" type="slidenum">
              <a:rPr lang="en-CA" smtClean="0"/>
              <a:pPr>
                <a:defRPr/>
              </a:pPr>
              <a:t>161</a:t>
            </a:fld>
            <a:endParaRPr lang="en-CA"/>
          </a:p>
        </p:txBody>
      </p:sp>
    </p:spTree>
    <p:extLst>
      <p:ext uri="{BB962C8B-B14F-4D97-AF65-F5344CB8AC3E}">
        <p14:creationId xmlns:p14="http://schemas.microsoft.com/office/powerpoint/2010/main" val="24591410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dirty="0">
              <a:solidFill>
                <a:srgbClr val="FF0000"/>
              </a:solidFill>
            </a:endParaRPr>
          </a:p>
        </p:txBody>
      </p:sp>
      <p:sp>
        <p:nvSpPr>
          <p:cNvPr id="4" name="Slide Number Placeholder 3"/>
          <p:cNvSpPr>
            <a:spLocks noGrp="1"/>
          </p:cNvSpPr>
          <p:nvPr>
            <p:ph type="sldNum" sz="quarter" idx="5"/>
          </p:nvPr>
        </p:nvSpPr>
        <p:spPr/>
        <p:txBody>
          <a:bodyPr/>
          <a:lstStyle/>
          <a:p>
            <a:pPr>
              <a:defRPr/>
            </a:pPr>
            <a:fld id="{4BE287AA-185E-4BFD-AB53-2ED7C1596889}" type="slidenum">
              <a:rPr lang="en-CA" smtClean="0"/>
              <a:pPr>
                <a:defRPr/>
              </a:pPr>
              <a:t>21</a:t>
            </a:fld>
            <a:endParaRPr lang="en-CA"/>
          </a:p>
        </p:txBody>
      </p:sp>
    </p:spTree>
    <p:extLst>
      <p:ext uri="{BB962C8B-B14F-4D97-AF65-F5344CB8AC3E}">
        <p14:creationId xmlns:p14="http://schemas.microsoft.com/office/powerpoint/2010/main" val="18481303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zh-CN" dirty="0"/>
          </a:p>
        </p:txBody>
      </p:sp>
      <p:sp>
        <p:nvSpPr>
          <p:cNvPr id="4" name="Slide Number Placeholder 3"/>
          <p:cNvSpPr>
            <a:spLocks noGrp="1"/>
          </p:cNvSpPr>
          <p:nvPr>
            <p:ph type="sldNum" sz="quarter" idx="5"/>
          </p:nvPr>
        </p:nvSpPr>
        <p:spPr/>
        <p:txBody>
          <a:bodyPr/>
          <a:lstStyle/>
          <a:p>
            <a:pPr>
              <a:defRPr/>
            </a:pPr>
            <a:fld id="{4BB1DDD4-1FA5-4541-9BB6-BAF86EAF426F}" type="slidenum">
              <a:rPr lang="en-CA" smtClean="0"/>
              <a:pPr>
                <a:defRPr/>
              </a:pPr>
              <a:t>22</a:t>
            </a:fld>
            <a:endParaRPr lang="en-CA"/>
          </a:p>
        </p:txBody>
      </p:sp>
    </p:spTree>
    <p:extLst>
      <p:ext uri="{BB962C8B-B14F-4D97-AF65-F5344CB8AC3E}">
        <p14:creationId xmlns:p14="http://schemas.microsoft.com/office/powerpoint/2010/main" val="11971801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30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208B6DC2-D50A-4AD0-8B10-EC0ED83FFDD2}" type="slidenum">
              <a:rPr lang="en-CA" smtClean="0"/>
              <a:pPr>
                <a:defRPr/>
              </a:pPr>
              <a:t>23</a:t>
            </a:fld>
            <a:endParaRPr lang="en-CA"/>
          </a:p>
        </p:txBody>
      </p:sp>
    </p:spTree>
    <p:extLst>
      <p:ext uri="{BB962C8B-B14F-4D97-AF65-F5344CB8AC3E}">
        <p14:creationId xmlns:p14="http://schemas.microsoft.com/office/powerpoint/2010/main" val="41675876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1BF7B1FF-DFE5-4B27-8E0E-F1DDF2FB76BC}" type="slidenum">
              <a:rPr lang="en-CA" smtClean="0"/>
              <a:pPr>
                <a:defRPr/>
              </a:pPr>
              <a:t>24</a:t>
            </a:fld>
            <a:endParaRPr lang="en-CA"/>
          </a:p>
        </p:txBody>
      </p:sp>
    </p:spTree>
    <p:extLst>
      <p:ext uri="{BB962C8B-B14F-4D97-AF65-F5344CB8AC3E}">
        <p14:creationId xmlns:p14="http://schemas.microsoft.com/office/powerpoint/2010/main" val="31150571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1BF7B1FF-DFE5-4B27-8E0E-F1DDF2FB76BC}" type="slidenum">
              <a:rPr lang="en-CA" smtClean="0"/>
              <a:pPr>
                <a:defRPr/>
              </a:pPr>
              <a:t>26</a:t>
            </a:fld>
            <a:endParaRPr lang="en-CA"/>
          </a:p>
        </p:txBody>
      </p:sp>
    </p:spTree>
    <p:extLst>
      <p:ext uri="{BB962C8B-B14F-4D97-AF65-F5344CB8AC3E}">
        <p14:creationId xmlns:p14="http://schemas.microsoft.com/office/powerpoint/2010/main" val="32249115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normAutofit/>
          </a:bodyPr>
          <a:lstStyle>
            <a:lvl1pPr>
              <a:defRPr sz="4000"/>
            </a:lvl1pPr>
          </a:lstStyle>
          <a:p>
            <a:r>
              <a:rPr lang="en-US" dirty="0"/>
              <a:t>Click to edit Master title style</a:t>
            </a:r>
            <a:endParaRPr lang="en-CA"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2800"/>
            </a:lvl1pPr>
          </a:lstStyle>
          <a:p>
            <a:r>
              <a:rPr lang="en-US" dirty="0"/>
              <a:t>Click to edit Master title style</a:t>
            </a:r>
            <a:endParaRPr lang="en-CA" dirty="0"/>
          </a:p>
        </p:txBody>
      </p:sp>
      <p:sp>
        <p:nvSpPr>
          <p:cNvPr id="3" name="Content Placeholder 2"/>
          <p:cNvSpPr>
            <a:spLocks noGrp="1"/>
          </p:cNvSpPr>
          <p:nvPr>
            <p:ph idx="1"/>
          </p:nvPr>
        </p:nvSpPr>
        <p:spPr/>
        <p:txBody>
          <a:bodyPr>
            <a:normAutofit/>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CA"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174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endParaRPr lang="en-CA"/>
          </a:p>
        </p:txBody>
      </p:sp>
      <p:sp>
        <p:nvSpPr>
          <p:cNvPr id="3174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endParaRPr lang="en-CA"/>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Lst>
  <p:hf hdr="0" dt="0"/>
  <p:txStyles>
    <p:titleStyle>
      <a:lvl1pPr algn="ctr" rtl="0" eaLnBrk="0" fontAlgn="base" hangingPunct="0">
        <a:spcBef>
          <a:spcPct val="0"/>
        </a:spcBef>
        <a:spcAft>
          <a:spcPct val="0"/>
        </a:spcAft>
        <a:defRPr sz="2800" kern="1200">
          <a:solidFill>
            <a:schemeClr val="tx1"/>
          </a:solidFill>
          <a:latin typeface="Arial" pitchFamily="34" charset="0"/>
          <a:ea typeface="+mj-ea"/>
          <a:cs typeface="Arial" pitchFamily="34" charset="0"/>
        </a:defRPr>
      </a:lvl1pPr>
      <a:lvl2pPr algn="ctr" rtl="0" eaLnBrk="0" fontAlgn="base" hangingPunct="0">
        <a:spcBef>
          <a:spcPct val="0"/>
        </a:spcBef>
        <a:spcAft>
          <a:spcPct val="0"/>
        </a:spcAft>
        <a:defRPr sz="2800">
          <a:solidFill>
            <a:schemeClr val="tx1"/>
          </a:solidFill>
          <a:latin typeface="Arial" charset="0"/>
          <a:cs typeface="Arial" charset="0"/>
        </a:defRPr>
      </a:lvl2pPr>
      <a:lvl3pPr algn="ctr" rtl="0" eaLnBrk="0" fontAlgn="base" hangingPunct="0">
        <a:spcBef>
          <a:spcPct val="0"/>
        </a:spcBef>
        <a:spcAft>
          <a:spcPct val="0"/>
        </a:spcAft>
        <a:defRPr sz="2800">
          <a:solidFill>
            <a:schemeClr val="tx1"/>
          </a:solidFill>
          <a:latin typeface="Arial" charset="0"/>
          <a:cs typeface="Arial" charset="0"/>
        </a:defRPr>
      </a:lvl3pPr>
      <a:lvl4pPr algn="ctr" rtl="0" eaLnBrk="0" fontAlgn="base" hangingPunct="0">
        <a:spcBef>
          <a:spcPct val="0"/>
        </a:spcBef>
        <a:spcAft>
          <a:spcPct val="0"/>
        </a:spcAft>
        <a:defRPr sz="2800">
          <a:solidFill>
            <a:schemeClr val="tx1"/>
          </a:solidFill>
          <a:latin typeface="Arial" charset="0"/>
          <a:cs typeface="Arial" charset="0"/>
        </a:defRPr>
      </a:lvl4pPr>
      <a:lvl5pPr algn="ctr" rtl="0" eaLnBrk="0" fontAlgn="base" hangingPunct="0">
        <a:spcBef>
          <a:spcPct val="0"/>
        </a:spcBef>
        <a:spcAft>
          <a:spcPct val="0"/>
        </a:spcAft>
        <a:defRPr sz="2800">
          <a:solidFill>
            <a:schemeClr val="tx1"/>
          </a:solidFill>
          <a:latin typeface="Arial" charset="0"/>
          <a:cs typeface="Arial"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charset="0"/>
        <a:buChar char="–"/>
        <a:defRPr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charset="0"/>
        <a:buChar char="•"/>
        <a:defRPr sz="16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charset="0"/>
        <a:buChar char="–"/>
        <a:defRPr sz="14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charset="0"/>
        <a:buChar char="»"/>
        <a:defRPr sz="14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10" Type="http://schemas.openxmlformats.org/officeDocument/2006/relationships/image" Target="../media/image30.png"/><Relationship Id="rId4" Type="http://schemas.openxmlformats.org/officeDocument/2006/relationships/image" Target="../media/image1.png"/><Relationship Id="rId9" Type="http://schemas.openxmlformats.org/officeDocument/2006/relationships/image" Target="../media/image29.png"/></Relationships>
</file>

<file path=ppt/slides/_rels/slide100.xml.rels><?xml version="1.0" encoding="UTF-8" standalone="yes"?>
<Relationships xmlns="http://schemas.openxmlformats.org/package/2006/relationships"><Relationship Id="rId2" Type="http://schemas.openxmlformats.org/officeDocument/2006/relationships/image" Target="../media/image85.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86.pn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image" Target="../media/image87.pn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image" Target="../media/image88.pn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image" Target="../media/image89.pn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image" Target="../media/image90.pn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3" Type="http://schemas.openxmlformats.org/officeDocument/2006/relationships/image" Target="../media/image89.png"/><Relationship Id="rId2" Type="http://schemas.openxmlformats.org/officeDocument/2006/relationships/image" Target="../media/image92.png"/><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10" Type="http://schemas.openxmlformats.org/officeDocument/2006/relationships/image" Target="../media/image30.png"/><Relationship Id="rId4" Type="http://schemas.openxmlformats.org/officeDocument/2006/relationships/image" Target="../media/image1.png"/><Relationship Id="rId9" Type="http://schemas.openxmlformats.org/officeDocument/2006/relationships/image" Target="../media/image29.png"/></Relationships>
</file>

<file path=ppt/slides/_rels/slide110.xml.rels><?xml version="1.0" encoding="UTF-8" standalone="yes"?>
<Relationships xmlns="http://schemas.openxmlformats.org/package/2006/relationships"><Relationship Id="rId2" Type="http://schemas.openxmlformats.org/officeDocument/2006/relationships/image" Target="../media/image93.png"/><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image" Target="../media/image94.png"/><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image" Target="../media/image95.png"/><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image" Target="../media/image96.png"/><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image" Target="../media/image97.png"/><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3" Type="http://schemas.openxmlformats.org/officeDocument/2006/relationships/image" Target="../media/image97.png"/><Relationship Id="rId2" Type="http://schemas.openxmlformats.org/officeDocument/2006/relationships/hyperlink" Target="https://en.cppreference.com/w/cpp/language/operators#Assignment_operator" TargetMode="Externa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3" Type="http://schemas.openxmlformats.org/officeDocument/2006/relationships/image" Target="../media/image98.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3" Type="http://schemas.openxmlformats.org/officeDocument/2006/relationships/image" Target="../media/image99.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23.png"/><Relationship Id="rId7" Type="http://schemas.openxmlformats.org/officeDocument/2006/relationships/image" Target="../media/image29.png"/><Relationship Id="rId2"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10" Type="http://schemas.openxmlformats.org/officeDocument/2006/relationships/image" Target="../media/image26.png"/><Relationship Id="rId4" Type="http://schemas.openxmlformats.org/officeDocument/2006/relationships/image" Target="../media/image1.png"/><Relationship Id="rId9" Type="http://schemas.openxmlformats.org/officeDocument/2006/relationships/image" Target="../media/image25.png"/></Relationships>
</file>

<file path=ppt/slides/_rels/slide120.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3" Type="http://schemas.openxmlformats.org/officeDocument/2006/relationships/image" Target="../media/image101.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3" Type="http://schemas.openxmlformats.org/officeDocument/2006/relationships/image" Target="../media/image102.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image" Target="../media/image103.png"/><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23.png"/><Relationship Id="rId7" Type="http://schemas.openxmlformats.org/officeDocument/2006/relationships/image" Target="../media/image29.png"/><Relationship Id="rId2"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10" Type="http://schemas.openxmlformats.org/officeDocument/2006/relationships/image" Target="../media/image26.png"/><Relationship Id="rId4" Type="http://schemas.openxmlformats.org/officeDocument/2006/relationships/image" Target="../media/image1.png"/><Relationship Id="rId9" Type="http://schemas.openxmlformats.org/officeDocument/2006/relationships/image" Target="../media/image25.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23.png"/><Relationship Id="rId7" Type="http://schemas.openxmlformats.org/officeDocument/2006/relationships/image" Target="../media/image29.png"/><Relationship Id="rId2"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10" Type="http://schemas.openxmlformats.org/officeDocument/2006/relationships/image" Target="../media/image26.png"/><Relationship Id="rId4" Type="http://schemas.openxmlformats.org/officeDocument/2006/relationships/image" Target="../media/image1.png"/><Relationship Id="rId9" Type="http://schemas.openxmlformats.org/officeDocument/2006/relationships/image" Target="../media/image25.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23.png"/><Relationship Id="rId7" Type="http://schemas.openxmlformats.org/officeDocument/2006/relationships/image" Target="../media/image29.png"/><Relationship Id="rId2"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10" Type="http://schemas.openxmlformats.org/officeDocument/2006/relationships/image" Target="../media/image26.png"/><Relationship Id="rId4" Type="http://schemas.openxmlformats.org/officeDocument/2006/relationships/image" Target="../media/image1.png"/><Relationship Id="rId9" Type="http://schemas.openxmlformats.org/officeDocument/2006/relationships/image" Target="../media/image25.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23.png"/><Relationship Id="rId7" Type="http://schemas.openxmlformats.org/officeDocument/2006/relationships/image" Target="../media/image29.png"/><Relationship Id="rId2"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10" Type="http://schemas.openxmlformats.org/officeDocument/2006/relationships/image" Target="../media/image26.png"/><Relationship Id="rId4" Type="http://schemas.openxmlformats.org/officeDocument/2006/relationships/image" Target="../media/image1.png"/><Relationship Id="rId9" Type="http://schemas.openxmlformats.org/officeDocument/2006/relationships/image" Target="../media/image25.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04.emf"/><Relationship Id="rId4" Type="http://schemas.openxmlformats.org/officeDocument/2006/relationships/package" Target="../embeddings/Microsoft_Excel_Worksheet.xlsx"/></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23.png"/><Relationship Id="rId7" Type="http://schemas.openxmlformats.org/officeDocument/2006/relationships/image" Target="../media/image29.png"/><Relationship Id="rId2"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10" Type="http://schemas.openxmlformats.org/officeDocument/2006/relationships/image" Target="../media/image26.png"/><Relationship Id="rId4" Type="http://schemas.openxmlformats.org/officeDocument/2006/relationships/image" Target="../media/image1.png"/><Relationship Id="rId9" Type="http://schemas.openxmlformats.org/officeDocument/2006/relationships/image" Target="../media/image25.png"/></Relationships>
</file>

<file path=ppt/slides/_rels/slide18.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22.png"/><Relationship Id="rId7" Type="http://schemas.openxmlformats.org/officeDocument/2006/relationships/image" Target="../media/image28.png"/><Relationship Id="rId12" Type="http://schemas.openxmlformats.org/officeDocument/2006/relationships/image" Target="../media/image26.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27.png"/><Relationship Id="rId11" Type="http://schemas.openxmlformats.org/officeDocument/2006/relationships/image" Target="../media/image25.png"/><Relationship Id="rId5" Type="http://schemas.openxmlformats.org/officeDocument/2006/relationships/image" Target="../media/image1.png"/><Relationship Id="rId10" Type="http://schemas.openxmlformats.org/officeDocument/2006/relationships/image" Target="../media/image810.png"/><Relationship Id="rId4" Type="http://schemas.openxmlformats.org/officeDocument/2006/relationships/image" Target="../media/image23.png"/><Relationship Id="rId9" Type="http://schemas.openxmlformats.org/officeDocument/2006/relationships/image" Target="../media/image30.png"/></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24.png"/></Relationships>
</file>

<file path=ppt/slides/_rels/slide2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3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openxmlformats.org/officeDocument/2006/relationships/image" Target="../media/image57.png"/><Relationship Id="rId13" Type="http://schemas.openxmlformats.org/officeDocument/2006/relationships/image" Target="../media/image48.png"/><Relationship Id="rId3" Type="http://schemas.openxmlformats.org/officeDocument/2006/relationships/image" Target="../media/image52.png"/><Relationship Id="rId7" Type="http://schemas.openxmlformats.org/officeDocument/2006/relationships/image" Target="../media/image56.png"/><Relationship Id="rId12" Type="http://schemas.openxmlformats.org/officeDocument/2006/relationships/image" Target="../media/image61.png"/><Relationship Id="rId2" Type="http://schemas.openxmlformats.org/officeDocument/2006/relationships/notesSlide" Target="../notesSlides/notesSlide9.xml"/><Relationship Id="rId16" Type="http://schemas.openxmlformats.org/officeDocument/2006/relationships/image" Target="../media/image64.png"/><Relationship Id="rId1" Type="http://schemas.openxmlformats.org/officeDocument/2006/relationships/slideLayout" Target="../slideLayouts/slideLayout2.xml"/><Relationship Id="rId6" Type="http://schemas.openxmlformats.org/officeDocument/2006/relationships/image" Target="../media/image55.png"/><Relationship Id="rId11" Type="http://schemas.openxmlformats.org/officeDocument/2006/relationships/image" Target="../media/image60.png"/><Relationship Id="rId5" Type="http://schemas.openxmlformats.org/officeDocument/2006/relationships/image" Target="../media/image54.png"/><Relationship Id="rId15" Type="http://schemas.openxmlformats.org/officeDocument/2006/relationships/image" Target="../media/image63.png"/><Relationship Id="rId10" Type="http://schemas.openxmlformats.org/officeDocument/2006/relationships/image" Target="../media/image59.png"/><Relationship Id="rId4" Type="http://schemas.openxmlformats.org/officeDocument/2006/relationships/image" Target="../media/image53.png"/><Relationship Id="rId9" Type="http://schemas.openxmlformats.org/officeDocument/2006/relationships/image" Target="../media/image58.png"/><Relationship Id="rId14" Type="http://schemas.openxmlformats.org/officeDocument/2006/relationships/image" Target="../media/image62.png"/></Relationships>
</file>

<file path=ppt/slides/_rels/slide27.xml.rels><?xml version="1.0" encoding="UTF-8" standalone="yes"?>
<Relationships xmlns="http://schemas.openxmlformats.org/package/2006/relationships"><Relationship Id="rId8" Type="http://schemas.openxmlformats.org/officeDocument/2006/relationships/image" Target="../media/image57.png"/><Relationship Id="rId13" Type="http://schemas.openxmlformats.org/officeDocument/2006/relationships/image" Target="../media/image48.png"/><Relationship Id="rId18" Type="http://schemas.openxmlformats.org/officeDocument/2006/relationships/image" Target="../media/image66.png"/><Relationship Id="rId26" Type="http://schemas.openxmlformats.org/officeDocument/2006/relationships/image" Target="../media/image74.png"/><Relationship Id="rId3" Type="http://schemas.openxmlformats.org/officeDocument/2006/relationships/image" Target="../media/image52.png"/><Relationship Id="rId21" Type="http://schemas.openxmlformats.org/officeDocument/2006/relationships/image" Target="../media/image69.png"/><Relationship Id="rId7" Type="http://schemas.openxmlformats.org/officeDocument/2006/relationships/image" Target="../media/image56.png"/><Relationship Id="rId12" Type="http://schemas.openxmlformats.org/officeDocument/2006/relationships/image" Target="../media/image61.png"/><Relationship Id="rId17" Type="http://schemas.openxmlformats.org/officeDocument/2006/relationships/image" Target="../media/image65.png"/><Relationship Id="rId25" Type="http://schemas.openxmlformats.org/officeDocument/2006/relationships/image" Target="../media/image73.png"/><Relationship Id="rId2" Type="http://schemas.openxmlformats.org/officeDocument/2006/relationships/notesSlide" Target="../notesSlides/notesSlide10.xml"/><Relationship Id="rId16" Type="http://schemas.openxmlformats.org/officeDocument/2006/relationships/image" Target="../media/image64.png"/><Relationship Id="rId20" Type="http://schemas.openxmlformats.org/officeDocument/2006/relationships/image" Target="../media/image68.png"/><Relationship Id="rId29" Type="http://schemas.openxmlformats.org/officeDocument/2006/relationships/image" Target="../media/image77.png"/><Relationship Id="rId1" Type="http://schemas.openxmlformats.org/officeDocument/2006/relationships/slideLayout" Target="../slideLayouts/slideLayout2.xml"/><Relationship Id="rId6" Type="http://schemas.openxmlformats.org/officeDocument/2006/relationships/image" Target="../media/image55.png"/><Relationship Id="rId11" Type="http://schemas.openxmlformats.org/officeDocument/2006/relationships/image" Target="../media/image60.png"/><Relationship Id="rId24" Type="http://schemas.openxmlformats.org/officeDocument/2006/relationships/image" Target="../media/image72.png"/><Relationship Id="rId5" Type="http://schemas.openxmlformats.org/officeDocument/2006/relationships/image" Target="../media/image54.png"/><Relationship Id="rId15" Type="http://schemas.openxmlformats.org/officeDocument/2006/relationships/image" Target="../media/image63.png"/><Relationship Id="rId23" Type="http://schemas.openxmlformats.org/officeDocument/2006/relationships/image" Target="../media/image71.png"/><Relationship Id="rId28" Type="http://schemas.openxmlformats.org/officeDocument/2006/relationships/image" Target="../media/image76.png"/><Relationship Id="rId10" Type="http://schemas.openxmlformats.org/officeDocument/2006/relationships/image" Target="../media/image59.png"/><Relationship Id="rId19" Type="http://schemas.openxmlformats.org/officeDocument/2006/relationships/image" Target="../media/image67.png"/><Relationship Id="rId4" Type="http://schemas.openxmlformats.org/officeDocument/2006/relationships/image" Target="../media/image53.png"/><Relationship Id="rId9" Type="http://schemas.openxmlformats.org/officeDocument/2006/relationships/image" Target="../media/image58.png"/><Relationship Id="rId14" Type="http://schemas.openxmlformats.org/officeDocument/2006/relationships/image" Target="../media/image62.png"/><Relationship Id="rId22" Type="http://schemas.openxmlformats.org/officeDocument/2006/relationships/image" Target="../media/image70.png"/><Relationship Id="rId27" Type="http://schemas.openxmlformats.org/officeDocument/2006/relationships/image" Target="../media/image75.png"/><Relationship Id="rId30" Type="http://schemas.openxmlformats.org/officeDocument/2006/relationships/image" Target="../media/image7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20.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10.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9.png"/><Relationship Id="rId7" Type="http://schemas.openxmlformats.org/officeDocument/2006/relationships/image" Target="../media/image14.png"/><Relationship Id="rId2" Type="http://schemas.openxmlformats.org/officeDocument/2006/relationships/audio" Target="../media/audio1.wav"/><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 Id="rId9" Type="http://schemas.openxmlformats.org/officeDocument/2006/relationships/image" Target="../media/image16.png"/></Relationships>
</file>

<file path=ppt/slides/_rels/slide6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21.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1.png"/></Relationships>
</file>

<file path=ppt/slides/_rels/slide90.xml.rels><?xml version="1.0" encoding="UTF-8" standalone="yes"?>
<Relationships xmlns="http://schemas.openxmlformats.org/package/2006/relationships"><Relationship Id="rId2" Type="http://schemas.openxmlformats.org/officeDocument/2006/relationships/image" Target="../media/image79.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81.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image" Target="../media/image82.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84.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8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ctrTitle"/>
          </p:nvPr>
        </p:nvSpPr>
        <p:spPr>
          <a:xfrm>
            <a:off x="685800" y="2286000"/>
            <a:ext cx="7772400" cy="1143000"/>
          </a:xfrm>
        </p:spPr>
        <p:txBody>
          <a:bodyPr anchor="ctr">
            <a:normAutofit fontScale="90000"/>
          </a:bodyPr>
          <a:lstStyle/>
          <a:p>
            <a:pPr eaLnBrk="1" hangingPunct="1"/>
            <a:r>
              <a:rPr lang="en-US" altLang="zh-CN" sz="4400" dirty="0"/>
              <a:t>CS101 Algorithms and Data Structures</a:t>
            </a:r>
          </a:p>
        </p:txBody>
      </p:sp>
      <p:sp>
        <p:nvSpPr>
          <p:cNvPr id="7" name="Subtitle 1"/>
          <p:cNvSpPr txBox="1">
            <a:spLocks/>
          </p:cNvSpPr>
          <p:nvPr/>
        </p:nvSpPr>
        <p:spPr>
          <a:xfrm>
            <a:off x="1143000" y="3602038"/>
            <a:ext cx="6858000" cy="1655762"/>
          </a:xfrm>
          <a:prstGeom prst="rect">
            <a:avLst/>
          </a:prstGeom>
        </p:spPr>
        <p:txBody>
          <a:bodyPr/>
          <a:lstStyle>
            <a:lvl1pPr marL="342900" indent="-342900" algn="l" rtl="0" eaLnBrk="0" fontAlgn="base" hangingPunct="0">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charset="0"/>
              <a:buChar char="–"/>
              <a:defRPr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charset="0"/>
              <a:buChar char="•"/>
              <a:defRPr sz="16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charset="0"/>
              <a:buChar char="–"/>
              <a:defRPr sz="14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charset="0"/>
              <a:buChar char="»"/>
              <a:defRPr sz="14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eaLnBrk="1" hangingPunct="1">
              <a:buNone/>
            </a:pPr>
            <a:r>
              <a:rPr lang="en-US" altLang="zh-CN" dirty="0">
                <a:ea typeface="宋体" panose="02010600030101010101" pitchFamily="2" charset="-122"/>
              </a:rPr>
              <a:t>Array and Linked List</a:t>
            </a:r>
          </a:p>
          <a:p>
            <a:pPr marL="0" indent="0" algn="ctr" eaLnBrk="1" hangingPunct="1">
              <a:buNone/>
            </a:pPr>
            <a:r>
              <a:rPr lang="en-US" altLang="zh-CN" dirty="0">
                <a:ea typeface="宋体" panose="02010600030101010101" pitchFamily="2" charset="-122"/>
              </a:rPr>
              <a:t>Textbook </a:t>
            </a:r>
            <a:r>
              <a:rPr lang="en-US" altLang="zh-CN" dirty="0" err="1">
                <a:ea typeface="宋体" panose="02010600030101010101" pitchFamily="2" charset="-122"/>
              </a:rPr>
              <a:t>Ch</a:t>
            </a:r>
            <a:r>
              <a:rPr lang="en-US" altLang="zh-CN" dirty="0">
                <a:ea typeface="宋体" panose="02010600030101010101" pitchFamily="2" charset="-122"/>
              </a:rPr>
              <a:t> 10.2</a:t>
            </a:r>
            <a:endParaRPr lang="zh-CN" altLang="en-US" dirty="0">
              <a:ea typeface="宋体" panose="02010600030101010101" pitchFamily="2"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170" name="Rectangle 2"/>
          <p:cNvSpPr>
            <a:spLocks noGrp="1" noChangeArrowheads="1"/>
          </p:cNvSpPr>
          <p:nvPr>
            <p:ph type="title"/>
          </p:nvPr>
        </p:nvSpPr>
        <p:spPr>
          <a:xfrm>
            <a:off x="463824" y="4077"/>
            <a:ext cx="8229600" cy="1143000"/>
          </a:xfrm>
        </p:spPr>
        <p:txBody>
          <a:bodyPr/>
          <a:lstStyle/>
          <a:p>
            <a:r>
              <a:rPr lang="en-US" altLang="zh-CN" dirty="0">
                <a:ea typeface="宋体" panose="02010600030101010101" pitchFamily="2" charset="-122"/>
              </a:rPr>
              <a:t>Addition of Two Polynomials?</a:t>
            </a:r>
          </a:p>
        </p:txBody>
      </p:sp>
      <mc:AlternateContent xmlns:mc="http://schemas.openxmlformats.org/markup-compatibility/2006" xmlns:a14="http://schemas.microsoft.com/office/drawing/2010/main">
        <mc:Choice Requires="a14">
          <p:sp>
            <p:nvSpPr>
              <p:cNvPr id="82" name="文本框 81"/>
              <p:cNvSpPr txBox="1"/>
              <p:nvPr/>
            </p:nvSpPr>
            <p:spPr>
              <a:xfrm>
                <a:off x="471072" y="1886767"/>
                <a:ext cx="688009"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2000" b="1" i="1">
                          <a:latin typeface="Cambria Math" panose="02040503050406030204" pitchFamily="18" charset="0"/>
                        </a:rPr>
                        <m:t>𝒂</m:t>
                      </m:r>
                      <m:r>
                        <a:rPr lang="en-US" altLang="zh-CN" sz="2000" b="1" i="1">
                          <a:latin typeface="Cambria Math" panose="02040503050406030204" pitchFamily="18" charset="0"/>
                        </a:rPr>
                        <m:t>[</m:t>
                      </m:r>
                      <m:r>
                        <a:rPr lang="en-US" altLang="zh-CN" sz="2000" b="1" i="1">
                          <a:latin typeface="Cambria Math" panose="02040503050406030204" pitchFamily="18" charset="0"/>
                        </a:rPr>
                        <m:t>𝒊</m:t>
                      </m:r>
                      <m:r>
                        <a:rPr lang="en-US" altLang="zh-CN" sz="2000" b="1" i="1">
                          <a:latin typeface="Cambria Math" panose="02040503050406030204" pitchFamily="18" charset="0"/>
                        </a:rPr>
                        <m:t>]</m:t>
                      </m:r>
                    </m:oMath>
                  </m:oMathPara>
                </a14:m>
                <a:endParaRPr lang="zh-CN" altLang="en-US" sz="2000" b="1" dirty="0"/>
              </a:p>
            </p:txBody>
          </p:sp>
        </mc:Choice>
        <mc:Fallback xmlns="">
          <p:sp>
            <p:nvSpPr>
              <p:cNvPr id="82" name="文本框 81"/>
              <p:cNvSpPr txBox="1">
                <a:spLocks noRot="1" noChangeAspect="1" noMove="1" noResize="1" noEditPoints="1" noAdjustHandles="1" noChangeArrowheads="1" noChangeShapeType="1" noTextEdit="1"/>
              </p:cNvSpPr>
              <p:nvPr/>
            </p:nvSpPr>
            <p:spPr>
              <a:xfrm>
                <a:off x="471072" y="1886767"/>
                <a:ext cx="688009" cy="400110"/>
              </a:xfrm>
              <a:prstGeom prst="rect">
                <a:avLst/>
              </a:prstGeom>
              <a:blipFill>
                <a:blip r:embed="rId2"/>
                <a:stretch>
                  <a:fillRect b="-18462"/>
                </a:stretch>
              </a:blipFill>
            </p:spPr>
            <p:txBody>
              <a:bodyPr/>
              <a:lstStyle/>
              <a:p>
                <a:r>
                  <a:rPr lang="zh-CN" altLang="en-US">
                    <a:noFill/>
                  </a:rPr>
                  <a:t> </a:t>
                </a:r>
              </a:p>
            </p:txBody>
          </p:sp>
        </mc:Fallback>
      </mc:AlternateContent>
      <p:sp>
        <p:nvSpPr>
          <p:cNvPr id="83" name="文本框 82"/>
          <p:cNvSpPr txBox="1"/>
          <p:nvPr/>
        </p:nvSpPr>
        <p:spPr>
          <a:xfrm>
            <a:off x="48720" y="2993812"/>
            <a:ext cx="1518364" cy="369332"/>
          </a:xfrm>
          <a:prstGeom prst="rect">
            <a:avLst/>
          </a:prstGeom>
          <a:noFill/>
        </p:spPr>
        <p:txBody>
          <a:bodyPr wrap="none" rtlCol="0">
            <a:spAutoFit/>
          </a:bodyPr>
          <a:lstStyle/>
          <a:p>
            <a:r>
              <a:rPr lang="en-US" altLang="zh-CN" dirty="0"/>
              <a:t>Array indices</a:t>
            </a:r>
            <a:endParaRPr lang="zh-CN" altLang="en-US" dirty="0"/>
          </a:p>
        </p:txBody>
      </p:sp>
      <mc:AlternateContent xmlns:mc="http://schemas.openxmlformats.org/markup-compatibility/2006" xmlns:a14="http://schemas.microsoft.com/office/drawing/2010/main">
        <mc:Choice Requires="a14">
          <p:sp>
            <p:nvSpPr>
              <p:cNvPr id="89" name="文本框 88"/>
              <p:cNvSpPr txBox="1"/>
              <p:nvPr/>
            </p:nvSpPr>
            <p:spPr>
              <a:xfrm>
                <a:off x="13170" y="2471615"/>
                <a:ext cx="1599412" cy="369332"/>
              </a:xfrm>
              <a:prstGeom prst="rect">
                <a:avLst/>
              </a:prstGeom>
              <a:noFill/>
            </p:spPr>
            <p:txBody>
              <a:bodyPr wrap="none" rtlCol="0">
                <a:spAutoFit/>
              </a:bodyPr>
              <a:lstStyle/>
              <a:p>
                <a:r>
                  <a:rPr lang="en-US" altLang="zh-CN" dirty="0" err="1"/>
                  <a:t>Expon</a:t>
                </a:r>
                <a:r>
                  <a:rPr lang="en-US" altLang="zh-CN" dirty="0"/>
                  <a:t> index </a:t>
                </a:r>
                <a14:m>
                  <m:oMath xmlns:m="http://schemas.openxmlformats.org/officeDocument/2006/math">
                    <m:r>
                      <a:rPr lang="en-US" altLang="zh-CN" b="0" i="1">
                        <a:latin typeface="Cambria Math" panose="02040503050406030204" pitchFamily="18" charset="0"/>
                      </a:rPr>
                      <m:t>𝑖</m:t>
                    </m:r>
                  </m:oMath>
                </a14:m>
                <a:endParaRPr lang="zh-CN" altLang="en-US" dirty="0"/>
              </a:p>
            </p:txBody>
          </p:sp>
        </mc:Choice>
        <mc:Fallback xmlns="">
          <p:sp>
            <p:nvSpPr>
              <p:cNvPr id="89" name="文本框 88"/>
              <p:cNvSpPr txBox="1">
                <a:spLocks noRot="1" noChangeAspect="1" noMove="1" noResize="1" noEditPoints="1" noAdjustHandles="1" noChangeArrowheads="1" noChangeShapeType="1" noTextEdit="1"/>
              </p:cNvSpPr>
              <p:nvPr/>
            </p:nvSpPr>
            <p:spPr>
              <a:xfrm>
                <a:off x="13170" y="2471615"/>
                <a:ext cx="1599412" cy="369332"/>
              </a:xfrm>
              <a:prstGeom prst="rect">
                <a:avLst/>
              </a:prstGeom>
              <a:blipFill>
                <a:blip r:embed="rId3"/>
                <a:stretch>
                  <a:fillRect l="-3042" t="-8197" b="-2459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文本框 2"/>
              <p:cNvSpPr txBox="1"/>
              <p:nvPr/>
            </p:nvSpPr>
            <p:spPr>
              <a:xfrm>
                <a:off x="1720050" y="815824"/>
                <a:ext cx="6842386" cy="711413"/>
              </a:xfrm>
              <a:prstGeom prst="rect">
                <a:avLst/>
              </a:prstGeom>
              <a:noFill/>
            </p:spPr>
            <p:txBody>
              <a:bodyPr wrap="none" rtlCol="0">
                <a:spAutoFit/>
              </a:bodyPr>
              <a:lstStyle/>
              <a:p>
                <a14:m>
                  <m:oMath xmlns:m="http://schemas.openxmlformats.org/officeDocument/2006/math">
                    <m:sSub>
                      <m:sSubPr>
                        <m:ctrlPr>
                          <a:rPr lang="en-US" altLang="zh-CN" sz="2000" i="1" smtClean="0">
                            <a:latin typeface="Cambria Math" panose="02040503050406030204" pitchFamily="18" charset="0"/>
                          </a:rPr>
                        </m:ctrlPr>
                      </m:sSubPr>
                      <m:e>
                        <m:r>
                          <a:rPr lang="en-US" altLang="zh-CN" sz="2000" i="1">
                            <a:latin typeface="Cambria Math" panose="02040503050406030204" pitchFamily="18" charset="0"/>
                          </a:rPr>
                          <m:t>𝑃</m:t>
                        </m:r>
                      </m:e>
                      <m:sub>
                        <m:r>
                          <a:rPr lang="en-US" altLang="zh-CN" sz="2000" i="1">
                            <a:latin typeface="Cambria Math" panose="02040503050406030204" pitchFamily="18" charset="0"/>
                          </a:rPr>
                          <m:t>1</m:t>
                        </m:r>
                      </m:sub>
                    </m:sSub>
                    <m:d>
                      <m:dPr>
                        <m:ctrlPr>
                          <a:rPr lang="en-US" altLang="zh-CN" sz="2000" i="1">
                            <a:latin typeface="Cambria Math" panose="02040503050406030204" pitchFamily="18" charset="0"/>
                          </a:rPr>
                        </m:ctrlPr>
                      </m:dPr>
                      <m:e>
                        <m:r>
                          <a:rPr lang="en-US" altLang="zh-CN" sz="2000" i="1">
                            <a:latin typeface="Cambria Math" panose="02040503050406030204" pitchFamily="18" charset="0"/>
                          </a:rPr>
                          <m:t>𝑥</m:t>
                        </m:r>
                      </m:e>
                    </m:d>
                    <m:r>
                      <a:rPr lang="en-US" altLang="zh-CN" sz="2000" i="1">
                        <a:latin typeface="Cambria Math" panose="02040503050406030204" pitchFamily="18" charset="0"/>
                      </a:rPr>
                      <m:t>=3</m:t>
                    </m:r>
                    <m:sSup>
                      <m:sSupPr>
                        <m:ctrlPr>
                          <a:rPr lang="en-US" altLang="en-US" sz="2000" i="1" dirty="0">
                            <a:latin typeface="Cambria Math" panose="02040503050406030204" pitchFamily="18" charset="0"/>
                          </a:rPr>
                        </m:ctrlPr>
                      </m:sSupPr>
                      <m:e>
                        <m:r>
                          <a:rPr lang="en-US" altLang="en-US" sz="2000" i="1" dirty="0">
                            <a:latin typeface="Cambria Math" panose="02040503050406030204" pitchFamily="18" charset="0"/>
                          </a:rPr>
                          <m:t>𝑥</m:t>
                        </m:r>
                      </m:e>
                      <m:sup>
                        <m:r>
                          <a:rPr lang="en-US" altLang="en-US" sz="2000" i="1" dirty="0">
                            <a:latin typeface="Cambria Math" panose="02040503050406030204" pitchFamily="18" charset="0"/>
                          </a:rPr>
                          <m:t>100</m:t>
                        </m:r>
                      </m:sup>
                    </m:sSup>
                    <m:r>
                      <a:rPr lang="en-US" altLang="en-US" sz="2000" i="1" dirty="0">
                        <a:latin typeface="Cambria Math" panose="02040503050406030204" pitchFamily="18" charset="0"/>
                      </a:rPr>
                      <m:t>+10</m:t>
                    </m:r>
                    <m:sSup>
                      <m:sSupPr>
                        <m:ctrlPr>
                          <a:rPr lang="en-US" altLang="en-US" sz="2000" i="1" dirty="0">
                            <a:latin typeface="Cambria Math" panose="02040503050406030204" pitchFamily="18" charset="0"/>
                          </a:rPr>
                        </m:ctrlPr>
                      </m:sSupPr>
                      <m:e>
                        <m:r>
                          <a:rPr lang="en-US" altLang="en-US" sz="2000" i="1" dirty="0">
                            <a:latin typeface="Cambria Math" panose="02040503050406030204" pitchFamily="18" charset="0"/>
                          </a:rPr>
                          <m:t>𝑥</m:t>
                        </m:r>
                      </m:e>
                      <m:sup>
                        <m:r>
                          <a:rPr lang="en-US" altLang="en-US" sz="2000" i="1" dirty="0">
                            <a:latin typeface="Cambria Math" panose="02040503050406030204" pitchFamily="18" charset="0"/>
                          </a:rPr>
                          <m:t>50</m:t>
                        </m:r>
                      </m:sup>
                    </m:sSup>
                  </m:oMath>
                </a14:m>
                <a:r>
                  <a:rPr lang="en-US" altLang="zh-CN" sz="2000" dirty="0"/>
                  <a:t>+</a:t>
                </a:r>
                <a14:m>
                  <m:oMath xmlns:m="http://schemas.openxmlformats.org/officeDocument/2006/math">
                    <m:r>
                      <a:rPr lang="en-US" altLang="en-US" sz="2000" i="1" dirty="0">
                        <a:latin typeface="Cambria Math" panose="02040503050406030204" pitchFamily="18" charset="0"/>
                      </a:rPr>
                      <m:t>15</m:t>
                    </m:r>
                  </m:oMath>
                </a14:m>
                <a:r>
                  <a:rPr lang="en-US" altLang="zh-CN" sz="2000" dirty="0"/>
                  <a:t>   &amp;   </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𝑃</m:t>
                        </m:r>
                      </m:e>
                      <m:sub>
                        <m:r>
                          <a:rPr lang="en-US" altLang="zh-CN" sz="2000" i="1">
                            <a:latin typeface="Cambria Math" panose="02040503050406030204" pitchFamily="18" charset="0"/>
                          </a:rPr>
                          <m:t>2</m:t>
                        </m:r>
                      </m:sub>
                    </m:sSub>
                    <m:d>
                      <m:dPr>
                        <m:ctrlPr>
                          <a:rPr lang="en-US" altLang="zh-CN" sz="2000" i="1">
                            <a:latin typeface="Cambria Math" panose="02040503050406030204" pitchFamily="18" charset="0"/>
                          </a:rPr>
                        </m:ctrlPr>
                      </m:dPr>
                      <m:e>
                        <m:r>
                          <a:rPr lang="en-US" altLang="zh-CN" sz="2000" i="1">
                            <a:latin typeface="Cambria Math" panose="02040503050406030204" pitchFamily="18" charset="0"/>
                          </a:rPr>
                          <m:t>𝑥</m:t>
                        </m:r>
                      </m:e>
                    </m:d>
                    <m:r>
                      <a:rPr lang="en-US" altLang="zh-CN" sz="2000" i="1">
                        <a:latin typeface="Cambria Math" panose="02040503050406030204" pitchFamily="18" charset="0"/>
                      </a:rPr>
                      <m:t>=4</m:t>
                    </m:r>
                    <m:sSup>
                      <m:sSupPr>
                        <m:ctrlPr>
                          <a:rPr lang="en-US" altLang="en-US" sz="2000" i="1" dirty="0">
                            <a:latin typeface="Cambria Math" panose="02040503050406030204" pitchFamily="18" charset="0"/>
                          </a:rPr>
                        </m:ctrlPr>
                      </m:sSupPr>
                      <m:e>
                        <m:r>
                          <a:rPr lang="en-US" altLang="en-US" sz="2000" i="1" dirty="0">
                            <a:latin typeface="Cambria Math" panose="02040503050406030204" pitchFamily="18" charset="0"/>
                          </a:rPr>
                          <m:t>𝑥</m:t>
                        </m:r>
                      </m:e>
                      <m:sup>
                        <m:r>
                          <a:rPr lang="en-US" altLang="en-US" sz="2000" i="1" dirty="0">
                            <a:latin typeface="Cambria Math" panose="02040503050406030204" pitchFamily="18" charset="0"/>
                          </a:rPr>
                          <m:t>100</m:t>
                        </m:r>
                      </m:sup>
                    </m:sSup>
                    <m:r>
                      <a:rPr lang="en-US" altLang="zh-CN" sz="2000" i="1" dirty="0">
                        <a:latin typeface="Cambria Math" panose="02040503050406030204" pitchFamily="18" charset="0"/>
                      </a:rPr>
                      <m:t>+30</m:t>
                    </m:r>
                    <m:sSup>
                      <m:sSupPr>
                        <m:ctrlPr>
                          <a:rPr lang="en-US" altLang="en-US" sz="2000" i="1" dirty="0">
                            <a:latin typeface="Cambria Math" panose="02040503050406030204" pitchFamily="18" charset="0"/>
                          </a:rPr>
                        </m:ctrlPr>
                      </m:sSupPr>
                      <m:e>
                        <m:r>
                          <a:rPr lang="en-US" altLang="en-US" sz="2000" i="1" dirty="0">
                            <a:latin typeface="Cambria Math" panose="02040503050406030204" pitchFamily="18" charset="0"/>
                          </a:rPr>
                          <m:t>𝑥</m:t>
                        </m:r>
                      </m:e>
                      <m:sup>
                        <m:r>
                          <a:rPr lang="en-US" altLang="en-US" sz="2000" b="0" i="1" dirty="0" smtClean="0">
                            <a:latin typeface="Cambria Math" panose="02040503050406030204" pitchFamily="18" charset="0"/>
                          </a:rPr>
                          <m:t>6</m:t>
                        </m:r>
                        <m:r>
                          <a:rPr lang="en-US" altLang="en-US" sz="2000" i="1" dirty="0">
                            <a:latin typeface="Cambria Math" panose="02040503050406030204" pitchFamily="18" charset="0"/>
                          </a:rPr>
                          <m:t>0</m:t>
                        </m:r>
                      </m:sup>
                    </m:sSup>
                    <m:r>
                      <a:rPr lang="en-US" altLang="zh-CN" sz="2000" i="1" dirty="0">
                        <a:latin typeface="Cambria Math" panose="02040503050406030204" pitchFamily="18" charset="0"/>
                      </a:rPr>
                      <m:t>+5</m:t>
                    </m:r>
                  </m:oMath>
                </a14:m>
                <a:endParaRPr lang="en-US" altLang="zh-CN" sz="2400" dirty="0"/>
              </a:p>
              <a:p>
                <a:endParaRPr lang="zh-CN" altLang="en-US" sz="2000" dirty="0"/>
              </a:p>
            </p:txBody>
          </p:sp>
        </mc:Choice>
        <mc:Fallback xmlns="">
          <p:sp>
            <p:nvSpPr>
              <p:cNvPr id="3" name="文本框 2"/>
              <p:cNvSpPr txBox="1">
                <a:spLocks noRot="1" noChangeAspect="1" noMove="1" noResize="1" noEditPoints="1" noAdjustHandles="1" noChangeArrowheads="1" noChangeShapeType="1" noTextEdit="1"/>
              </p:cNvSpPr>
              <p:nvPr/>
            </p:nvSpPr>
            <p:spPr>
              <a:xfrm>
                <a:off x="1720050" y="815824"/>
                <a:ext cx="6842386" cy="711413"/>
              </a:xfrm>
              <a:prstGeom prst="rect">
                <a:avLst/>
              </a:prstGeom>
              <a:blipFill>
                <a:blip r:embed="rId4"/>
                <a:stretch>
                  <a:fillRect t="-3509"/>
                </a:stretch>
              </a:blipFill>
            </p:spPr>
            <p:txBody>
              <a:bodyPr/>
              <a:lstStyle/>
              <a:p>
                <a:r>
                  <a:rPr lang="en-CN">
                    <a:noFill/>
                  </a:rPr>
                  <a:t> </a:t>
                </a:r>
              </a:p>
            </p:txBody>
          </p:sp>
        </mc:Fallback>
      </mc:AlternateContent>
      <p:sp>
        <p:nvSpPr>
          <p:cNvPr id="2" name="下箭头 1"/>
          <p:cNvSpPr/>
          <p:nvPr/>
        </p:nvSpPr>
        <p:spPr>
          <a:xfrm>
            <a:off x="1703230" y="1300434"/>
            <a:ext cx="561453" cy="4639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下箭头 50"/>
          <p:cNvSpPr/>
          <p:nvPr/>
        </p:nvSpPr>
        <p:spPr>
          <a:xfrm>
            <a:off x="5317977" y="1310908"/>
            <a:ext cx="561453" cy="4639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8" name="文本框 147"/>
          <p:cNvSpPr txBox="1"/>
          <p:nvPr/>
        </p:nvSpPr>
        <p:spPr>
          <a:xfrm>
            <a:off x="1836062" y="3006161"/>
            <a:ext cx="312906" cy="369332"/>
          </a:xfrm>
          <a:prstGeom prst="rect">
            <a:avLst/>
          </a:prstGeom>
          <a:noFill/>
        </p:spPr>
        <p:txBody>
          <a:bodyPr wrap="none" rtlCol="0">
            <a:spAutoFit/>
          </a:bodyPr>
          <a:lstStyle/>
          <a:p>
            <a:r>
              <a:rPr lang="en-US" altLang="zh-CN" dirty="0"/>
              <a:t>0</a:t>
            </a:r>
            <a:endParaRPr lang="zh-CN" altLang="en-US" dirty="0"/>
          </a:p>
        </p:txBody>
      </p:sp>
      <p:sp>
        <p:nvSpPr>
          <p:cNvPr id="149" name="文本框 148"/>
          <p:cNvSpPr txBox="1"/>
          <p:nvPr/>
        </p:nvSpPr>
        <p:spPr>
          <a:xfrm>
            <a:off x="3494237" y="3006161"/>
            <a:ext cx="312906" cy="369332"/>
          </a:xfrm>
          <a:prstGeom prst="rect">
            <a:avLst/>
          </a:prstGeom>
          <a:noFill/>
        </p:spPr>
        <p:txBody>
          <a:bodyPr wrap="none" rtlCol="0">
            <a:spAutoFit/>
          </a:bodyPr>
          <a:lstStyle/>
          <a:p>
            <a:r>
              <a:rPr lang="en-US" altLang="zh-CN" dirty="0"/>
              <a:t>2</a:t>
            </a:r>
            <a:endParaRPr lang="zh-CN" altLang="en-US" dirty="0"/>
          </a:p>
        </p:txBody>
      </p:sp>
      <p:sp>
        <p:nvSpPr>
          <p:cNvPr id="150" name="文本框 149"/>
          <p:cNvSpPr txBox="1"/>
          <p:nvPr/>
        </p:nvSpPr>
        <p:spPr>
          <a:xfrm>
            <a:off x="2680569" y="3013483"/>
            <a:ext cx="312906" cy="369332"/>
          </a:xfrm>
          <a:prstGeom prst="rect">
            <a:avLst/>
          </a:prstGeom>
          <a:noFill/>
        </p:spPr>
        <p:txBody>
          <a:bodyPr wrap="none" rtlCol="0">
            <a:spAutoFit/>
          </a:bodyPr>
          <a:lstStyle/>
          <a:p>
            <a:r>
              <a:rPr lang="en-US" altLang="zh-CN" dirty="0"/>
              <a:t>1</a:t>
            </a:r>
            <a:endParaRPr lang="zh-CN" altLang="en-US" dirty="0"/>
          </a:p>
        </p:txBody>
      </p:sp>
      <mc:AlternateContent xmlns:mc="http://schemas.openxmlformats.org/markup-compatibility/2006" xmlns:a14="http://schemas.microsoft.com/office/drawing/2010/main">
        <mc:Choice Requires="a14">
          <p:sp>
            <p:nvSpPr>
              <p:cNvPr id="151" name="文本框 150"/>
              <p:cNvSpPr txBox="1"/>
              <p:nvPr/>
            </p:nvSpPr>
            <p:spPr>
              <a:xfrm>
                <a:off x="4249100" y="2997127"/>
                <a:ext cx="44595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i="1" dirty="0" smtClean="0">
                          <a:latin typeface="Cambria Math" panose="02040503050406030204" pitchFamily="18" charset="0"/>
                          <a:ea typeface="Cambria Math" panose="02040503050406030204" pitchFamily="18" charset="0"/>
                        </a:rPr>
                        <m:t>⋯</m:t>
                      </m:r>
                    </m:oMath>
                  </m:oMathPara>
                </a14:m>
                <a:endParaRPr lang="zh-CN" altLang="en-US" dirty="0"/>
              </a:p>
            </p:txBody>
          </p:sp>
        </mc:Choice>
        <mc:Fallback xmlns="">
          <p:sp>
            <p:nvSpPr>
              <p:cNvPr id="151" name="文本框 150"/>
              <p:cNvSpPr txBox="1">
                <a:spLocks noRot="1" noChangeAspect="1" noMove="1" noResize="1" noEditPoints="1" noAdjustHandles="1" noChangeArrowheads="1" noChangeShapeType="1" noTextEdit="1"/>
              </p:cNvSpPr>
              <p:nvPr/>
            </p:nvSpPr>
            <p:spPr>
              <a:xfrm>
                <a:off x="4249100" y="2997127"/>
                <a:ext cx="445956" cy="369332"/>
              </a:xfrm>
              <a:prstGeom prst="rect">
                <a:avLst/>
              </a:prstGeom>
              <a:blipFill>
                <a:blip r:embed="rId5"/>
                <a:stretch>
                  <a:fillRect/>
                </a:stretch>
              </a:blipFill>
            </p:spPr>
            <p:txBody>
              <a:bodyPr/>
              <a:lstStyle/>
              <a:p>
                <a:r>
                  <a:rPr lang="zh-CN" altLang="en-US">
                    <a:noFill/>
                  </a:rPr>
                  <a:t> </a:t>
                </a:r>
              </a:p>
            </p:txBody>
          </p:sp>
        </mc:Fallback>
      </mc:AlternateContent>
      <p:sp>
        <p:nvSpPr>
          <p:cNvPr id="152" name="矩形 151"/>
          <p:cNvSpPr/>
          <p:nvPr/>
        </p:nvSpPr>
        <p:spPr>
          <a:xfrm>
            <a:off x="1580373" y="3082815"/>
            <a:ext cx="3374905" cy="243058"/>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53" name="组合 152"/>
          <p:cNvGrpSpPr/>
          <p:nvPr/>
        </p:nvGrpSpPr>
        <p:grpSpPr>
          <a:xfrm>
            <a:off x="1586684" y="1795179"/>
            <a:ext cx="3372853" cy="1183536"/>
            <a:chOff x="1612688" y="3924321"/>
            <a:chExt cx="3372853" cy="1183536"/>
          </a:xfrm>
        </p:grpSpPr>
        <p:sp>
          <p:nvSpPr>
            <p:cNvPr id="154" name="矩形 153"/>
            <p:cNvSpPr/>
            <p:nvPr/>
          </p:nvSpPr>
          <p:spPr>
            <a:xfrm>
              <a:off x="1612688" y="3925316"/>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5" name="矩形 154"/>
            <p:cNvSpPr/>
            <p:nvPr/>
          </p:nvSpPr>
          <p:spPr>
            <a:xfrm>
              <a:off x="2456832" y="3925316"/>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6" name="矩形 155"/>
            <p:cNvSpPr/>
            <p:nvPr/>
          </p:nvSpPr>
          <p:spPr>
            <a:xfrm>
              <a:off x="3300977" y="3926248"/>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7" name="矩形 156"/>
            <p:cNvSpPr/>
            <p:nvPr/>
          </p:nvSpPr>
          <p:spPr>
            <a:xfrm>
              <a:off x="4140566" y="392432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8" name="文本框 157"/>
            <p:cNvSpPr txBox="1"/>
            <p:nvPr/>
          </p:nvSpPr>
          <p:spPr>
            <a:xfrm>
              <a:off x="3560630" y="4050110"/>
              <a:ext cx="441146" cy="369332"/>
            </a:xfrm>
            <a:prstGeom prst="rect">
              <a:avLst/>
            </a:prstGeom>
            <a:noFill/>
          </p:spPr>
          <p:txBody>
            <a:bodyPr wrap="none" rtlCol="0">
              <a:spAutoFit/>
            </a:bodyPr>
            <a:lstStyle/>
            <a:p>
              <a:r>
                <a:rPr lang="en-US" altLang="zh-CN" dirty="0"/>
                <a:t>15</a:t>
              </a:r>
              <a:endParaRPr lang="zh-CN" altLang="en-US" dirty="0"/>
            </a:p>
          </p:txBody>
        </p:sp>
        <p:sp>
          <p:nvSpPr>
            <p:cNvPr id="159" name="文本框 158"/>
            <p:cNvSpPr txBox="1"/>
            <p:nvPr/>
          </p:nvSpPr>
          <p:spPr>
            <a:xfrm>
              <a:off x="2686244" y="4046127"/>
              <a:ext cx="441146" cy="369332"/>
            </a:xfrm>
            <a:prstGeom prst="rect">
              <a:avLst/>
            </a:prstGeom>
            <a:noFill/>
          </p:spPr>
          <p:txBody>
            <a:bodyPr wrap="none" rtlCol="0">
              <a:spAutoFit/>
            </a:bodyPr>
            <a:lstStyle/>
            <a:p>
              <a:r>
                <a:rPr lang="en-US" altLang="zh-CN" dirty="0"/>
                <a:t>10</a:t>
              </a:r>
              <a:endParaRPr lang="zh-CN" altLang="en-US" dirty="0"/>
            </a:p>
          </p:txBody>
        </p:sp>
        <p:sp>
          <p:nvSpPr>
            <p:cNvPr id="160" name="矩形 159"/>
            <p:cNvSpPr/>
            <p:nvPr/>
          </p:nvSpPr>
          <p:spPr>
            <a:xfrm>
              <a:off x="1613519" y="451872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1" name="矩形 160"/>
            <p:cNvSpPr/>
            <p:nvPr/>
          </p:nvSpPr>
          <p:spPr>
            <a:xfrm>
              <a:off x="2457663" y="451872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2" name="矩形 161"/>
            <p:cNvSpPr/>
            <p:nvPr/>
          </p:nvSpPr>
          <p:spPr>
            <a:xfrm>
              <a:off x="3301808" y="4519653"/>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3" name="矩形 162"/>
            <p:cNvSpPr/>
            <p:nvPr/>
          </p:nvSpPr>
          <p:spPr>
            <a:xfrm>
              <a:off x="4141397" y="4517726"/>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4" name="文本框 163"/>
            <p:cNvSpPr txBox="1"/>
            <p:nvPr/>
          </p:nvSpPr>
          <p:spPr>
            <a:xfrm>
              <a:off x="3547689" y="4641478"/>
              <a:ext cx="312906" cy="369332"/>
            </a:xfrm>
            <a:prstGeom prst="rect">
              <a:avLst/>
            </a:prstGeom>
            <a:noFill/>
          </p:spPr>
          <p:txBody>
            <a:bodyPr wrap="none" rtlCol="0">
              <a:spAutoFit/>
            </a:bodyPr>
            <a:lstStyle/>
            <a:p>
              <a:r>
                <a:rPr lang="en-US" altLang="zh-CN" dirty="0"/>
                <a:t>0</a:t>
              </a:r>
              <a:endParaRPr lang="zh-CN" altLang="en-US" dirty="0"/>
            </a:p>
          </p:txBody>
        </p:sp>
        <p:sp>
          <p:nvSpPr>
            <p:cNvPr id="165" name="文本框 164"/>
            <p:cNvSpPr txBox="1"/>
            <p:nvPr/>
          </p:nvSpPr>
          <p:spPr>
            <a:xfrm>
              <a:off x="2661699" y="4644377"/>
              <a:ext cx="441146" cy="369332"/>
            </a:xfrm>
            <a:prstGeom prst="rect">
              <a:avLst/>
            </a:prstGeom>
            <a:noFill/>
          </p:spPr>
          <p:txBody>
            <a:bodyPr wrap="none" rtlCol="0">
              <a:spAutoFit/>
            </a:bodyPr>
            <a:lstStyle/>
            <a:p>
              <a:r>
                <a:rPr lang="en-US" altLang="zh-CN" dirty="0"/>
                <a:t>50</a:t>
              </a:r>
              <a:endParaRPr lang="zh-CN" altLang="en-US" dirty="0"/>
            </a:p>
          </p:txBody>
        </p:sp>
        <p:sp>
          <p:nvSpPr>
            <p:cNvPr id="166" name="文本框 165"/>
            <p:cNvSpPr txBox="1"/>
            <p:nvPr/>
          </p:nvSpPr>
          <p:spPr>
            <a:xfrm>
              <a:off x="1848265" y="4035684"/>
              <a:ext cx="312906" cy="369332"/>
            </a:xfrm>
            <a:prstGeom prst="rect">
              <a:avLst/>
            </a:prstGeom>
            <a:noFill/>
          </p:spPr>
          <p:txBody>
            <a:bodyPr wrap="none" rtlCol="0">
              <a:spAutoFit/>
            </a:bodyPr>
            <a:lstStyle/>
            <a:p>
              <a:r>
                <a:rPr lang="en-US" altLang="zh-CN" dirty="0"/>
                <a:t>3</a:t>
              </a:r>
              <a:endParaRPr lang="zh-CN" altLang="en-US" dirty="0"/>
            </a:p>
          </p:txBody>
        </p:sp>
        <p:sp>
          <p:nvSpPr>
            <p:cNvPr id="167" name="文本框 166"/>
            <p:cNvSpPr txBox="1"/>
            <p:nvPr/>
          </p:nvSpPr>
          <p:spPr>
            <a:xfrm>
              <a:off x="1732130" y="4641478"/>
              <a:ext cx="569387" cy="369332"/>
            </a:xfrm>
            <a:prstGeom prst="rect">
              <a:avLst/>
            </a:prstGeom>
            <a:noFill/>
          </p:spPr>
          <p:txBody>
            <a:bodyPr wrap="none" rtlCol="0">
              <a:spAutoFit/>
            </a:bodyPr>
            <a:lstStyle/>
            <a:p>
              <a:r>
                <a:rPr lang="en-US" altLang="zh-CN" dirty="0"/>
                <a:t>100</a:t>
              </a:r>
              <a:endParaRPr lang="zh-CN" altLang="en-US" dirty="0"/>
            </a:p>
          </p:txBody>
        </p:sp>
      </p:grpSp>
      <p:sp>
        <p:nvSpPr>
          <p:cNvPr id="169" name="文本框 168"/>
          <p:cNvSpPr txBox="1"/>
          <p:nvPr/>
        </p:nvSpPr>
        <p:spPr>
          <a:xfrm>
            <a:off x="5386807" y="2990721"/>
            <a:ext cx="312906" cy="369332"/>
          </a:xfrm>
          <a:prstGeom prst="rect">
            <a:avLst/>
          </a:prstGeom>
          <a:noFill/>
        </p:spPr>
        <p:txBody>
          <a:bodyPr wrap="none" rtlCol="0">
            <a:spAutoFit/>
          </a:bodyPr>
          <a:lstStyle/>
          <a:p>
            <a:r>
              <a:rPr lang="en-US" altLang="zh-CN" dirty="0"/>
              <a:t>0</a:t>
            </a:r>
            <a:endParaRPr lang="zh-CN" altLang="en-US" dirty="0"/>
          </a:p>
        </p:txBody>
      </p:sp>
      <p:sp>
        <p:nvSpPr>
          <p:cNvPr id="170" name="文本框 169"/>
          <p:cNvSpPr txBox="1"/>
          <p:nvPr/>
        </p:nvSpPr>
        <p:spPr>
          <a:xfrm>
            <a:off x="7044982" y="2990721"/>
            <a:ext cx="312906" cy="369332"/>
          </a:xfrm>
          <a:prstGeom prst="rect">
            <a:avLst/>
          </a:prstGeom>
          <a:noFill/>
        </p:spPr>
        <p:txBody>
          <a:bodyPr wrap="none" rtlCol="0">
            <a:spAutoFit/>
          </a:bodyPr>
          <a:lstStyle/>
          <a:p>
            <a:r>
              <a:rPr lang="en-US" altLang="zh-CN" dirty="0"/>
              <a:t>2</a:t>
            </a:r>
            <a:endParaRPr lang="zh-CN" altLang="en-US" dirty="0"/>
          </a:p>
        </p:txBody>
      </p:sp>
      <p:sp>
        <p:nvSpPr>
          <p:cNvPr id="171" name="文本框 170"/>
          <p:cNvSpPr txBox="1"/>
          <p:nvPr/>
        </p:nvSpPr>
        <p:spPr>
          <a:xfrm>
            <a:off x="6231314" y="2998043"/>
            <a:ext cx="312906" cy="369332"/>
          </a:xfrm>
          <a:prstGeom prst="rect">
            <a:avLst/>
          </a:prstGeom>
          <a:noFill/>
        </p:spPr>
        <p:txBody>
          <a:bodyPr wrap="none" rtlCol="0">
            <a:spAutoFit/>
          </a:bodyPr>
          <a:lstStyle/>
          <a:p>
            <a:r>
              <a:rPr lang="en-US" altLang="zh-CN" dirty="0"/>
              <a:t>1</a:t>
            </a:r>
            <a:endParaRPr lang="zh-CN" altLang="en-US" dirty="0"/>
          </a:p>
        </p:txBody>
      </p:sp>
      <p:sp>
        <p:nvSpPr>
          <p:cNvPr id="172" name="文本框 171"/>
          <p:cNvSpPr txBox="1"/>
          <p:nvPr/>
        </p:nvSpPr>
        <p:spPr>
          <a:xfrm>
            <a:off x="7914685" y="2987439"/>
            <a:ext cx="184731" cy="369332"/>
          </a:xfrm>
          <a:prstGeom prst="rect">
            <a:avLst/>
          </a:prstGeom>
          <a:noFill/>
        </p:spPr>
        <p:txBody>
          <a:bodyPr wrap="none" rtlCol="0">
            <a:spAutoFit/>
          </a:bodyPr>
          <a:lstStyle/>
          <a:p>
            <a:endParaRPr lang="zh-CN" altLang="en-US" dirty="0"/>
          </a:p>
        </p:txBody>
      </p:sp>
      <p:sp>
        <p:nvSpPr>
          <p:cNvPr id="173" name="矩形 172"/>
          <p:cNvSpPr/>
          <p:nvPr/>
        </p:nvSpPr>
        <p:spPr>
          <a:xfrm>
            <a:off x="5131118" y="3074263"/>
            <a:ext cx="3386916" cy="251609"/>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75" name="组合 174"/>
          <p:cNvGrpSpPr/>
          <p:nvPr/>
        </p:nvGrpSpPr>
        <p:grpSpPr>
          <a:xfrm>
            <a:off x="5171054" y="1790920"/>
            <a:ext cx="3377182" cy="1176977"/>
            <a:chOff x="5197058" y="3920062"/>
            <a:chExt cx="3377182" cy="1176977"/>
          </a:xfrm>
        </p:grpSpPr>
        <p:sp>
          <p:nvSpPr>
            <p:cNvPr id="176" name="矩形 175"/>
            <p:cNvSpPr/>
            <p:nvPr/>
          </p:nvSpPr>
          <p:spPr>
            <a:xfrm>
              <a:off x="7730096" y="3920062"/>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7" name="矩形 176"/>
            <p:cNvSpPr/>
            <p:nvPr/>
          </p:nvSpPr>
          <p:spPr>
            <a:xfrm>
              <a:off x="6885952" y="3921765"/>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8" name="矩形 177"/>
            <p:cNvSpPr/>
            <p:nvPr/>
          </p:nvSpPr>
          <p:spPr>
            <a:xfrm>
              <a:off x="6044161" y="3926437"/>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9" name="矩形 178"/>
            <p:cNvSpPr/>
            <p:nvPr/>
          </p:nvSpPr>
          <p:spPr>
            <a:xfrm>
              <a:off x="7730096" y="4507324"/>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0" name="矩形 179"/>
            <p:cNvSpPr/>
            <p:nvPr/>
          </p:nvSpPr>
          <p:spPr>
            <a:xfrm>
              <a:off x="6880792" y="4508835"/>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1" name="矩形 180"/>
            <p:cNvSpPr/>
            <p:nvPr/>
          </p:nvSpPr>
          <p:spPr>
            <a:xfrm>
              <a:off x="5197664" y="392571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2" name="文本框 181"/>
            <p:cNvSpPr txBox="1"/>
            <p:nvPr/>
          </p:nvSpPr>
          <p:spPr>
            <a:xfrm>
              <a:off x="7150160" y="4046738"/>
              <a:ext cx="312906" cy="369332"/>
            </a:xfrm>
            <a:prstGeom prst="rect">
              <a:avLst/>
            </a:prstGeom>
            <a:noFill/>
          </p:spPr>
          <p:txBody>
            <a:bodyPr wrap="none" rtlCol="0">
              <a:spAutoFit/>
            </a:bodyPr>
            <a:lstStyle/>
            <a:p>
              <a:r>
                <a:rPr lang="en-US" altLang="zh-CN" dirty="0"/>
                <a:t>5</a:t>
              </a:r>
              <a:endParaRPr lang="zh-CN" altLang="en-US" dirty="0"/>
            </a:p>
          </p:txBody>
        </p:sp>
        <p:sp>
          <p:nvSpPr>
            <p:cNvPr id="183" name="文本框 182"/>
            <p:cNvSpPr txBox="1"/>
            <p:nvPr/>
          </p:nvSpPr>
          <p:spPr>
            <a:xfrm>
              <a:off x="6233289" y="4034826"/>
              <a:ext cx="441146" cy="369332"/>
            </a:xfrm>
            <a:prstGeom prst="rect">
              <a:avLst/>
            </a:prstGeom>
            <a:noFill/>
          </p:spPr>
          <p:txBody>
            <a:bodyPr wrap="none" rtlCol="0">
              <a:spAutoFit/>
            </a:bodyPr>
            <a:lstStyle/>
            <a:p>
              <a:r>
                <a:rPr lang="en-US" altLang="zh-CN" dirty="0"/>
                <a:t>30</a:t>
              </a:r>
              <a:endParaRPr lang="zh-CN" altLang="en-US" dirty="0"/>
            </a:p>
          </p:txBody>
        </p:sp>
        <p:sp>
          <p:nvSpPr>
            <p:cNvPr id="184" name="矩形 183"/>
            <p:cNvSpPr/>
            <p:nvPr/>
          </p:nvSpPr>
          <p:spPr>
            <a:xfrm>
              <a:off x="5197058" y="4508109"/>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5" name="矩形 184"/>
            <p:cNvSpPr/>
            <p:nvPr/>
          </p:nvSpPr>
          <p:spPr>
            <a:xfrm>
              <a:off x="6041202" y="4508109"/>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6" name="文本框 185"/>
            <p:cNvSpPr txBox="1"/>
            <p:nvPr/>
          </p:nvSpPr>
          <p:spPr>
            <a:xfrm>
              <a:off x="7132772" y="4639182"/>
              <a:ext cx="312906" cy="369332"/>
            </a:xfrm>
            <a:prstGeom prst="rect">
              <a:avLst/>
            </a:prstGeom>
            <a:noFill/>
          </p:spPr>
          <p:txBody>
            <a:bodyPr wrap="none" rtlCol="0">
              <a:spAutoFit/>
            </a:bodyPr>
            <a:lstStyle/>
            <a:p>
              <a:r>
                <a:rPr lang="en-US" altLang="zh-CN" dirty="0"/>
                <a:t>0</a:t>
              </a:r>
              <a:endParaRPr lang="zh-CN" altLang="en-US" dirty="0"/>
            </a:p>
          </p:txBody>
        </p:sp>
        <p:sp>
          <p:nvSpPr>
            <p:cNvPr id="187" name="文本框 186"/>
            <p:cNvSpPr txBox="1"/>
            <p:nvPr/>
          </p:nvSpPr>
          <p:spPr>
            <a:xfrm>
              <a:off x="6228129" y="4641478"/>
              <a:ext cx="441146" cy="369332"/>
            </a:xfrm>
            <a:prstGeom prst="rect">
              <a:avLst/>
            </a:prstGeom>
            <a:noFill/>
          </p:spPr>
          <p:txBody>
            <a:bodyPr wrap="none" rtlCol="0">
              <a:spAutoFit/>
            </a:bodyPr>
            <a:lstStyle/>
            <a:p>
              <a:r>
                <a:rPr lang="en-US" altLang="zh-CN" dirty="0"/>
                <a:t>60</a:t>
              </a:r>
              <a:endParaRPr lang="zh-CN" altLang="en-US" dirty="0"/>
            </a:p>
          </p:txBody>
        </p:sp>
        <p:sp>
          <p:nvSpPr>
            <p:cNvPr id="188" name="文本框 187"/>
            <p:cNvSpPr txBox="1"/>
            <p:nvPr/>
          </p:nvSpPr>
          <p:spPr>
            <a:xfrm>
              <a:off x="5466225" y="4046738"/>
              <a:ext cx="312906" cy="369332"/>
            </a:xfrm>
            <a:prstGeom prst="rect">
              <a:avLst/>
            </a:prstGeom>
            <a:noFill/>
          </p:spPr>
          <p:txBody>
            <a:bodyPr wrap="none" rtlCol="0">
              <a:spAutoFit/>
            </a:bodyPr>
            <a:lstStyle/>
            <a:p>
              <a:r>
                <a:rPr lang="en-US" altLang="zh-CN" dirty="0"/>
                <a:t>4</a:t>
              </a:r>
              <a:endParaRPr lang="zh-CN" altLang="en-US" dirty="0"/>
            </a:p>
          </p:txBody>
        </p:sp>
        <p:sp>
          <p:nvSpPr>
            <p:cNvPr id="189" name="文本框 188"/>
            <p:cNvSpPr txBox="1"/>
            <p:nvPr/>
          </p:nvSpPr>
          <p:spPr>
            <a:xfrm>
              <a:off x="5295237" y="4614669"/>
              <a:ext cx="569387" cy="369332"/>
            </a:xfrm>
            <a:prstGeom prst="rect">
              <a:avLst/>
            </a:prstGeom>
            <a:noFill/>
          </p:spPr>
          <p:txBody>
            <a:bodyPr wrap="none" rtlCol="0">
              <a:spAutoFit/>
            </a:bodyPr>
            <a:lstStyle/>
            <a:p>
              <a:r>
                <a:rPr lang="en-US" altLang="zh-CN" dirty="0"/>
                <a:t>100</a:t>
              </a:r>
              <a:endParaRPr lang="zh-CN" altLang="en-US" dirty="0"/>
            </a:p>
          </p:txBody>
        </p:sp>
        <p:sp>
          <p:nvSpPr>
            <p:cNvPr id="190" name="文本框 189"/>
            <p:cNvSpPr txBox="1"/>
            <p:nvPr/>
          </p:nvSpPr>
          <p:spPr>
            <a:xfrm>
              <a:off x="7931595" y="4037557"/>
              <a:ext cx="184731" cy="369332"/>
            </a:xfrm>
            <a:prstGeom prst="rect">
              <a:avLst/>
            </a:prstGeom>
            <a:noFill/>
          </p:spPr>
          <p:txBody>
            <a:bodyPr wrap="none" rtlCol="0">
              <a:spAutoFit/>
            </a:bodyPr>
            <a:lstStyle/>
            <a:p>
              <a:endParaRPr lang="zh-CN" altLang="en-US" dirty="0"/>
            </a:p>
          </p:txBody>
        </p:sp>
        <p:sp>
          <p:nvSpPr>
            <p:cNvPr id="191" name="文本框 190"/>
            <p:cNvSpPr txBox="1"/>
            <p:nvPr/>
          </p:nvSpPr>
          <p:spPr>
            <a:xfrm>
              <a:off x="7978794" y="4639182"/>
              <a:ext cx="184731" cy="369332"/>
            </a:xfrm>
            <a:prstGeom prst="rect">
              <a:avLst/>
            </a:prstGeom>
            <a:noFill/>
          </p:spPr>
          <p:txBody>
            <a:bodyPr wrap="none" rtlCol="0">
              <a:spAutoFit/>
            </a:bodyPr>
            <a:lstStyle/>
            <a:p>
              <a:endParaRPr lang="zh-CN" altLang="en-US" dirty="0"/>
            </a:p>
          </p:txBody>
        </p:sp>
      </p:grpSp>
      <mc:AlternateContent xmlns:mc="http://schemas.openxmlformats.org/markup-compatibility/2006" xmlns:a14="http://schemas.microsoft.com/office/drawing/2010/main">
        <mc:Choice Requires="a14">
          <p:sp>
            <p:nvSpPr>
              <p:cNvPr id="192" name="文本框 191"/>
              <p:cNvSpPr txBox="1"/>
              <p:nvPr/>
            </p:nvSpPr>
            <p:spPr>
              <a:xfrm>
                <a:off x="7837142" y="2994904"/>
                <a:ext cx="44595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i="1" dirty="0">
                          <a:latin typeface="Cambria Math" panose="02040503050406030204" pitchFamily="18" charset="0"/>
                          <a:ea typeface="Cambria Math" panose="02040503050406030204" pitchFamily="18" charset="0"/>
                        </a:rPr>
                        <m:t>⋯</m:t>
                      </m:r>
                    </m:oMath>
                  </m:oMathPara>
                </a14:m>
                <a:endParaRPr lang="zh-CN" altLang="en-US" dirty="0"/>
              </a:p>
            </p:txBody>
          </p:sp>
        </mc:Choice>
        <mc:Fallback xmlns="">
          <p:sp>
            <p:nvSpPr>
              <p:cNvPr id="192" name="文本框 191"/>
              <p:cNvSpPr txBox="1">
                <a:spLocks noRot="1" noChangeAspect="1" noMove="1" noResize="1" noEditPoints="1" noAdjustHandles="1" noChangeArrowheads="1" noChangeShapeType="1" noTextEdit="1"/>
              </p:cNvSpPr>
              <p:nvPr/>
            </p:nvSpPr>
            <p:spPr>
              <a:xfrm>
                <a:off x="7837142" y="2994904"/>
                <a:ext cx="445956" cy="369332"/>
              </a:xfrm>
              <a:prstGeom prst="rect">
                <a:avLst/>
              </a:prstGeom>
              <a:blipFill>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2" name="文本框 51"/>
              <p:cNvSpPr txBox="1"/>
              <p:nvPr/>
            </p:nvSpPr>
            <p:spPr>
              <a:xfrm>
                <a:off x="481302" y="3789024"/>
                <a:ext cx="688009"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2000" b="1" i="1">
                          <a:latin typeface="Cambria Math" panose="02040503050406030204" pitchFamily="18" charset="0"/>
                        </a:rPr>
                        <m:t>𝒂</m:t>
                      </m:r>
                      <m:r>
                        <a:rPr lang="en-US" altLang="zh-CN" sz="2000" b="1" i="1">
                          <a:latin typeface="Cambria Math" panose="02040503050406030204" pitchFamily="18" charset="0"/>
                        </a:rPr>
                        <m:t>[</m:t>
                      </m:r>
                      <m:r>
                        <a:rPr lang="en-US" altLang="zh-CN" sz="2000" b="1" i="1">
                          <a:latin typeface="Cambria Math" panose="02040503050406030204" pitchFamily="18" charset="0"/>
                        </a:rPr>
                        <m:t>𝒊</m:t>
                      </m:r>
                      <m:r>
                        <a:rPr lang="en-US" altLang="zh-CN" sz="2000" b="1" i="1">
                          <a:latin typeface="Cambria Math" panose="02040503050406030204" pitchFamily="18" charset="0"/>
                        </a:rPr>
                        <m:t>]</m:t>
                      </m:r>
                    </m:oMath>
                  </m:oMathPara>
                </a14:m>
                <a:endParaRPr lang="zh-CN" altLang="en-US" sz="2000" b="1" dirty="0"/>
              </a:p>
            </p:txBody>
          </p:sp>
        </mc:Choice>
        <mc:Fallback xmlns="">
          <p:sp>
            <p:nvSpPr>
              <p:cNvPr id="52" name="文本框 51"/>
              <p:cNvSpPr txBox="1">
                <a:spLocks noRot="1" noChangeAspect="1" noMove="1" noResize="1" noEditPoints="1" noAdjustHandles="1" noChangeArrowheads="1" noChangeShapeType="1" noTextEdit="1"/>
              </p:cNvSpPr>
              <p:nvPr/>
            </p:nvSpPr>
            <p:spPr>
              <a:xfrm>
                <a:off x="481302" y="3789024"/>
                <a:ext cx="688009" cy="400110"/>
              </a:xfrm>
              <a:prstGeom prst="rect">
                <a:avLst/>
              </a:prstGeom>
              <a:blipFill>
                <a:blip r:embed="rId7"/>
                <a:stretch>
                  <a:fillRect b="-18462"/>
                </a:stretch>
              </a:blipFill>
            </p:spPr>
            <p:txBody>
              <a:bodyPr/>
              <a:lstStyle/>
              <a:p>
                <a:r>
                  <a:rPr lang="zh-CN" altLang="en-US">
                    <a:noFill/>
                  </a:rPr>
                  <a:t> </a:t>
                </a:r>
              </a:p>
            </p:txBody>
          </p:sp>
        </mc:Fallback>
      </mc:AlternateContent>
      <p:sp>
        <p:nvSpPr>
          <p:cNvPr id="53" name="文本框 52"/>
          <p:cNvSpPr txBox="1"/>
          <p:nvPr/>
        </p:nvSpPr>
        <p:spPr>
          <a:xfrm>
            <a:off x="58950" y="4896069"/>
            <a:ext cx="1518364" cy="369332"/>
          </a:xfrm>
          <a:prstGeom prst="rect">
            <a:avLst/>
          </a:prstGeom>
          <a:noFill/>
        </p:spPr>
        <p:txBody>
          <a:bodyPr wrap="none" rtlCol="0">
            <a:spAutoFit/>
          </a:bodyPr>
          <a:lstStyle/>
          <a:p>
            <a:r>
              <a:rPr lang="en-US" altLang="zh-CN" dirty="0"/>
              <a:t>Array indices</a:t>
            </a:r>
            <a:endParaRPr lang="zh-CN" altLang="en-US" dirty="0"/>
          </a:p>
        </p:txBody>
      </p:sp>
      <p:sp>
        <p:nvSpPr>
          <p:cNvPr id="54" name="文本框 53"/>
          <p:cNvSpPr txBox="1"/>
          <p:nvPr/>
        </p:nvSpPr>
        <p:spPr>
          <a:xfrm>
            <a:off x="1868271" y="4905103"/>
            <a:ext cx="312906" cy="369332"/>
          </a:xfrm>
          <a:prstGeom prst="rect">
            <a:avLst/>
          </a:prstGeom>
          <a:noFill/>
        </p:spPr>
        <p:txBody>
          <a:bodyPr wrap="none" rtlCol="0">
            <a:spAutoFit/>
          </a:bodyPr>
          <a:lstStyle/>
          <a:p>
            <a:r>
              <a:rPr lang="en-US" altLang="zh-CN" dirty="0"/>
              <a:t>0</a:t>
            </a:r>
            <a:endParaRPr lang="zh-CN" altLang="en-US" dirty="0"/>
          </a:p>
        </p:txBody>
      </p:sp>
      <p:sp>
        <p:nvSpPr>
          <p:cNvPr id="55" name="文本框 54"/>
          <p:cNvSpPr txBox="1"/>
          <p:nvPr/>
        </p:nvSpPr>
        <p:spPr>
          <a:xfrm>
            <a:off x="3526446" y="4905103"/>
            <a:ext cx="312906" cy="369332"/>
          </a:xfrm>
          <a:prstGeom prst="rect">
            <a:avLst/>
          </a:prstGeom>
          <a:noFill/>
        </p:spPr>
        <p:txBody>
          <a:bodyPr wrap="none" rtlCol="0">
            <a:spAutoFit/>
          </a:bodyPr>
          <a:lstStyle/>
          <a:p>
            <a:r>
              <a:rPr lang="en-US" altLang="zh-CN" dirty="0"/>
              <a:t>2</a:t>
            </a:r>
            <a:endParaRPr lang="zh-CN" altLang="en-US" dirty="0"/>
          </a:p>
        </p:txBody>
      </p:sp>
      <p:sp>
        <p:nvSpPr>
          <p:cNvPr id="56" name="文本框 55"/>
          <p:cNvSpPr txBox="1"/>
          <p:nvPr/>
        </p:nvSpPr>
        <p:spPr>
          <a:xfrm>
            <a:off x="2712778" y="4912425"/>
            <a:ext cx="312906" cy="369332"/>
          </a:xfrm>
          <a:prstGeom prst="rect">
            <a:avLst/>
          </a:prstGeom>
          <a:noFill/>
        </p:spPr>
        <p:txBody>
          <a:bodyPr wrap="none" rtlCol="0">
            <a:spAutoFit/>
          </a:bodyPr>
          <a:lstStyle/>
          <a:p>
            <a:r>
              <a:rPr lang="en-US" altLang="zh-CN" dirty="0"/>
              <a:t>1</a:t>
            </a:r>
            <a:endParaRPr lang="zh-CN" altLang="en-US" dirty="0"/>
          </a:p>
        </p:txBody>
      </p:sp>
      <mc:AlternateContent xmlns:mc="http://schemas.openxmlformats.org/markup-compatibility/2006" xmlns:a14="http://schemas.microsoft.com/office/drawing/2010/main">
        <mc:Choice Requires="a14">
          <p:sp>
            <p:nvSpPr>
              <p:cNvPr id="57" name="文本框 56"/>
              <p:cNvSpPr txBox="1"/>
              <p:nvPr/>
            </p:nvSpPr>
            <p:spPr>
              <a:xfrm>
                <a:off x="4281309" y="4896069"/>
                <a:ext cx="37702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b="0" i="1" dirty="0" smtClean="0">
                          <a:latin typeface="Cambria Math" panose="02040503050406030204" pitchFamily="18" charset="0"/>
                          <a:ea typeface="Cambria Math" panose="02040503050406030204" pitchFamily="18" charset="0"/>
                        </a:rPr>
                        <m:t>3</m:t>
                      </m:r>
                    </m:oMath>
                  </m:oMathPara>
                </a14:m>
                <a:endParaRPr lang="zh-CN" altLang="en-US" dirty="0"/>
              </a:p>
            </p:txBody>
          </p:sp>
        </mc:Choice>
        <mc:Fallback xmlns="">
          <p:sp>
            <p:nvSpPr>
              <p:cNvPr id="57" name="文本框 56"/>
              <p:cNvSpPr txBox="1">
                <a:spLocks noRot="1" noChangeAspect="1" noMove="1" noResize="1" noEditPoints="1" noAdjustHandles="1" noChangeArrowheads="1" noChangeShapeType="1" noTextEdit="1"/>
              </p:cNvSpPr>
              <p:nvPr/>
            </p:nvSpPr>
            <p:spPr>
              <a:xfrm>
                <a:off x="4281309" y="4896069"/>
                <a:ext cx="377026" cy="369332"/>
              </a:xfrm>
              <a:prstGeom prst="rect">
                <a:avLst/>
              </a:prstGeom>
              <a:blipFill>
                <a:blip r:embed="rId8"/>
                <a:stretch>
                  <a:fillRect/>
                </a:stretch>
              </a:blipFill>
            </p:spPr>
            <p:txBody>
              <a:bodyPr/>
              <a:lstStyle/>
              <a:p>
                <a:r>
                  <a:rPr lang="zh-CN" altLang="en-US">
                    <a:noFill/>
                  </a:rPr>
                  <a:t> </a:t>
                </a:r>
              </a:p>
            </p:txBody>
          </p:sp>
        </mc:Fallback>
      </mc:AlternateContent>
      <p:sp>
        <p:nvSpPr>
          <p:cNvPr id="58" name="矩形 57"/>
          <p:cNvSpPr/>
          <p:nvPr/>
        </p:nvSpPr>
        <p:spPr>
          <a:xfrm>
            <a:off x="1612582" y="4968209"/>
            <a:ext cx="6759240" cy="256606"/>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59" name="文本框 58"/>
              <p:cNvSpPr txBox="1"/>
              <p:nvPr/>
            </p:nvSpPr>
            <p:spPr>
              <a:xfrm>
                <a:off x="23400" y="4373872"/>
                <a:ext cx="1599412" cy="369332"/>
              </a:xfrm>
              <a:prstGeom prst="rect">
                <a:avLst/>
              </a:prstGeom>
              <a:noFill/>
            </p:spPr>
            <p:txBody>
              <a:bodyPr wrap="none" rtlCol="0">
                <a:spAutoFit/>
              </a:bodyPr>
              <a:lstStyle/>
              <a:p>
                <a:r>
                  <a:rPr lang="en-US" altLang="zh-CN" dirty="0" err="1"/>
                  <a:t>Expon</a:t>
                </a:r>
                <a:r>
                  <a:rPr lang="en-US" altLang="zh-CN" dirty="0"/>
                  <a:t> index </a:t>
                </a:r>
                <a14:m>
                  <m:oMath xmlns:m="http://schemas.openxmlformats.org/officeDocument/2006/math">
                    <m:r>
                      <a:rPr lang="en-US" altLang="zh-CN" b="0" i="1">
                        <a:latin typeface="Cambria Math" panose="02040503050406030204" pitchFamily="18" charset="0"/>
                      </a:rPr>
                      <m:t>𝑖</m:t>
                    </m:r>
                  </m:oMath>
                </a14:m>
                <a:endParaRPr lang="zh-CN" altLang="en-US" dirty="0"/>
              </a:p>
            </p:txBody>
          </p:sp>
        </mc:Choice>
        <mc:Fallback xmlns="">
          <p:sp>
            <p:nvSpPr>
              <p:cNvPr id="59" name="文本框 58"/>
              <p:cNvSpPr txBox="1">
                <a:spLocks noRot="1" noChangeAspect="1" noMove="1" noResize="1" noEditPoints="1" noAdjustHandles="1" noChangeArrowheads="1" noChangeShapeType="1" noTextEdit="1"/>
              </p:cNvSpPr>
              <p:nvPr/>
            </p:nvSpPr>
            <p:spPr>
              <a:xfrm>
                <a:off x="23400" y="4373872"/>
                <a:ext cx="1599412" cy="369332"/>
              </a:xfrm>
              <a:prstGeom prst="rect">
                <a:avLst/>
              </a:prstGeom>
              <a:blipFill>
                <a:blip r:embed="rId9"/>
                <a:stretch>
                  <a:fillRect l="-3435" t="-8197" b="-24590"/>
                </a:stretch>
              </a:blipFill>
            </p:spPr>
            <p:txBody>
              <a:bodyPr/>
              <a:lstStyle/>
              <a:p>
                <a:r>
                  <a:rPr lang="zh-CN" altLang="en-US">
                    <a:noFill/>
                  </a:rPr>
                  <a:t> </a:t>
                </a:r>
              </a:p>
            </p:txBody>
          </p:sp>
        </mc:Fallback>
      </mc:AlternateContent>
      <p:grpSp>
        <p:nvGrpSpPr>
          <p:cNvPr id="60" name="组合 59"/>
          <p:cNvGrpSpPr/>
          <p:nvPr/>
        </p:nvGrpSpPr>
        <p:grpSpPr>
          <a:xfrm>
            <a:off x="1618893" y="3694121"/>
            <a:ext cx="3372853" cy="1183536"/>
            <a:chOff x="1612688" y="3924321"/>
            <a:chExt cx="3372853" cy="1183536"/>
          </a:xfrm>
        </p:grpSpPr>
        <p:sp>
          <p:nvSpPr>
            <p:cNvPr id="61" name="矩形 60"/>
            <p:cNvSpPr/>
            <p:nvPr/>
          </p:nvSpPr>
          <p:spPr>
            <a:xfrm>
              <a:off x="1612688" y="3925316"/>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矩形 61"/>
            <p:cNvSpPr/>
            <p:nvPr/>
          </p:nvSpPr>
          <p:spPr>
            <a:xfrm>
              <a:off x="2456832" y="3925316"/>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矩形 62"/>
            <p:cNvSpPr/>
            <p:nvPr/>
          </p:nvSpPr>
          <p:spPr>
            <a:xfrm>
              <a:off x="3300977" y="3926248"/>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矩形 63"/>
            <p:cNvSpPr/>
            <p:nvPr/>
          </p:nvSpPr>
          <p:spPr>
            <a:xfrm>
              <a:off x="4140566" y="392432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矩形 64"/>
            <p:cNvSpPr/>
            <p:nvPr/>
          </p:nvSpPr>
          <p:spPr>
            <a:xfrm>
              <a:off x="1613519" y="451872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矩形 65"/>
            <p:cNvSpPr/>
            <p:nvPr/>
          </p:nvSpPr>
          <p:spPr>
            <a:xfrm>
              <a:off x="2457663" y="451872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矩形 66"/>
            <p:cNvSpPr/>
            <p:nvPr/>
          </p:nvSpPr>
          <p:spPr>
            <a:xfrm>
              <a:off x="3301808" y="4519653"/>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矩形 67"/>
            <p:cNvSpPr/>
            <p:nvPr/>
          </p:nvSpPr>
          <p:spPr>
            <a:xfrm>
              <a:off x="4141397" y="4517726"/>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9" name="组合 68"/>
          <p:cNvGrpSpPr/>
          <p:nvPr/>
        </p:nvGrpSpPr>
        <p:grpSpPr>
          <a:xfrm>
            <a:off x="4994640" y="3693836"/>
            <a:ext cx="3377182" cy="1176977"/>
            <a:chOff x="5197058" y="3920062"/>
            <a:chExt cx="3377182" cy="1176977"/>
          </a:xfrm>
        </p:grpSpPr>
        <p:sp>
          <p:nvSpPr>
            <p:cNvPr id="70" name="矩形 69"/>
            <p:cNvSpPr/>
            <p:nvPr/>
          </p:nvSpPr>
          <p:spPr>
            <a:xfrm>
              <a:off x="7730096" y="3920062"/>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矩形 70"/>
            <p:cNvSpPr/>
            <p:nvPr/>
          </p:nvSpPr>
          <p:spPr>
            <a:xfrm>
              <a:off x="6885952" y="3921765"/>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矩形 71"/>
            <p:cNvSpPr/>
            <p:nvPr/>
          </p:nvSpPr>
          <p:spPr>
            <a:xfrm>
              <a:off x="6044161" y="3926437"/>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矩形 72"/>
            <p:cNvSpPr/>
            <p:nvPr/>
          </p:nvSpPr>
          <p:spPr>
            <a:xfrm>
              <a:off x="7730096" y="4507324"/>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矩形 73"/>
            <p:cNvSpPr/>
            <p:nvPr/>
          </p:nvSpPr>
          <p:spPr>
            <a:xfrm>
              <a:off x="6880792" y="4508835"/>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 name="矩形 74"/>
            <p:cNvSpPr/>
            <p:nvPr/>
          </p:nvSpPr>
          <p:spPr>
            <a:xfrm>
              <a:off x="5197664" y="392571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矩形 75"/>
            <p:cNvSpPr/>
            <p:nvPr/>
          </p:nvSpPr>
          <p:spPr>
            <a:xfrm>
              <a:off x="5197058" y="4508109"/>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矩形 76"/>
            <p:cNvSpPr/>
            <p:nvPr/>
          </p:nvSpPr>
          <p:spPr>
            <a:xfrm>
              <a:off x="6041202" y="4508109"/>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文本框 77"/>
            <p:cNvSpPr txBox="1"/>
            <p:nvPr/>
          </p:nvSpPr>
          <p:spPr>
            <a:xfrm>
              <a:off x="7931595" y="4037557"/>
              <a:ext cx="184731" cy="369332"/>
            </a:xfrm>
            <a:prstGeom prst="rect">
              <a:avLst/>
            </a:prstGeom>
            <a:noFill/>
          </p:spPr>
          <p:txBody>
            <a:bodyPr wrap="none" rtlCol="0">
              <a:spAutoFit/>
            </a:bodyPr>
            <a:lstStyle/>
            <a:p>
              <a:endParaRPr lang="zh-CN" altLang="en-US" dirty="0"/>
            </a:p>
          </p:txBody>
        </p:sp>
        <p:sp>
          <p:nvSpPr>
            <p:cNvPr id="79" name="文本框 78"/>
            <p:cNvSpPr txBox="1"/>
            <p:nvPr/>
          </p:nvSpPr>
          <p:spPr>
            <a:xfrm>
              <a:off x="7978794" y="4639182"/>
              <a:ext cx="184731" cy="369332"/>
            </a:xfrm>
            <a:prstGeom prst="rect">
              <a:avLst/>
            </a:prstGeom>
            <a:noFill/>
          </p:spPr>
          <p:txBody>
            <a:bodyPr wrap="none" rtlCol="0">
              <a:spAutoFit/>
            </a:bodyPr>
            <a:lstStyle/>
            <a:p>
              <a:endParaRPr lang="zh-CN" altLang="en-US" dirty="0"/>
            </a:p>
          </p:txBody>
        </p:sp>
      </p:grpSp>
      <p:sp>
        <p:nvSpPr>
          <p:cNvPr id="80" name="文本框 79"/>
          <p:cNvSpPr txBox="1"/>
          <p:nvPr/>
        </p:nvSpPr>
        <p:spPr>
          <a:xfrm>
            <a:off x="5230105" y="4908548"/>
            <a:ext cx="312906" cy="369332"/>
          </a:xfrm>
          <a:prstGeom prst="rect">
            <a:avLst/>
          </a:prstGeom>
          <a:noFill/>
        </p:spPr>
        <p:txBody>
          <a:bodyPr wrap="none" rtlCol="0">
            <a:spAutoFit/>
          </a:bodyPr>
          <a:lstStyle/>
          <a:p>
            <a:r>
              <a:rPr lang="en-US" altLang="zh-CN" dirty="0"/>
              <a:t>4</a:t>
            </a:r>
            <a:endParaRPr lang="zh-CN" altLang="en-US" dirty="0"/>
          </a:p>
        </p:txBody>
      </p:sp>
      <p:sp>
        <p:nvSpPr>
          <p:cNvPr id="81" name="文本框 80"/>
          <p:cNvSpPr txBox="1"/>
          <p:nvPr/>
        </p:nvSpPr>
        <p:spPr>
          <a:xfrm>
            <a:off x="6888280" y="4908548"/>
            <a:ext cx="312906" cy="369332"/>
          </a:xfrm>
          <a:prstGeom prst="rect">
            <a:avLst/>
          </a:prstGeom>
          <a:noFill/>
        </p:spPr>
        <p:txBody>
          <a:bodyPr wrap="none" rtlCol="0">
            <a:spAutoFit/>
          </a:bodyPr>
          <a:lstStyle/>
          <a:p>
            <a:r>
              <a:rPr lang="en-US" altLang="zh-CN" dirty="0"/>
              <a:t>6</a:t>
            </a:r>
            <a:endParaRPr lang="zh-CN" altLang="en-US" dirty="0"/>
          </a:p>
        </p:txBody>
      </p:sp>
      <p:sp>
        <p:nvSpPr>
          <p:cNvPr id="84" name="文本框 83"/>
          <p:cNvSpPr txBox="1"/>
          <p:nvPr/>
        </p:nvSpPr>
        <p:spPr>
          <a:xfrm>
            <a:off x="6074612" y="4915870"/>
            <a:ext cx="312906" cy="369332"/>
          </a:xfrm>
          <a:prstGeom prst="rect">
            <a:avLst/>
          </a:prstGeom>
          <a:noFill/>
        </p:spPr>
        <p:txBody>
          <a:bodyPr wrap="none" rtlCol="0">
            <a:spAutoFit/>
          </a:bodyPr>
          <a:lstStyle/>
          <a:p>
            <a:r>
              <a:rPr lang="en-US" altLang="zh-CN" dirty="0"/>
              <a:t>5</a:t>
            </a:r>
            <a:endParaRPr lang="zh-CN" altLang="en-US" dirty="0"/>
          </a:p>
        </p:txBody>
      </p:sp>
      <p:sp>
        <p:nvSpPr>
          <p:cNvPr id="85" name="文本框 84"/>
          <p:cNvSpPr txBox="1"/>
          <p:nvPr/>
        </p:nvSpPr>
        <p:spPr>
          <a:xfrm>
            <a:off x="7757983" y="4905266"/>
            <a:ext cx="184731" cy="369332"/>
          </a:xfrm>
          <a:prstGeom prst="rect">
            <a:avLst/>
          </a:prstGeom>
          <a:noFill/>
        </p:spPr>
        <p:txBody>
          <a:bodyPr wrap="none" rtlCol="0">
            <a:spAutoFit/>
          </a:bodyPr>
          <a:lstStyle/>
          <a:p>
            <a:endParaRPr lang="zh-CN" altLang="en-US" dirty="0"/>
          </a:p>
        </p:txBody>
      </p:sp>
      <mc:AlternateContent xmlns:mc="http://schemas.openxmlformats.org/markup-compatibility/2006" xmlns:a14="http://schemas.microsoft.com/office/drawing/2010/main">
        <mc:Choice Requires="a14">
          <p:sp>
            <p:nvSpPr>
              <p:cNvPr id="86" name="文本框 85"/>
              <p:cNvSpPr txBox="1"/>
              <p:nvPr/>
            </p:nvSpPr>
            <p:spPr>
              <a:xfrm>
                <a:off x="7680440" y="4912731"/>
                <a:ext cx="44595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i="1" dirty="0">
                          <a:latin typeface="Cambria Math" panose="02040503050406030204" pitchFamily="18" charset="0"/>
                          <a:ea typeface="Cambria Math" panose="02040503050406030204" pitchFamily="18" charset="0"/>
                        </a:rPr>
                        <m:t>⋯</m:t>
                      </m:r>
                    </m:oMath>
                  </m:oMathPara>
                </a14:m>
                <a:endParaRPr lang="zh-CN" altLang="en-US" dirty="0"/>
              </a:p>
            </p:txBody>
          </p:sp>
        </mc:Choice>
        <mc:Fallback xmlns="">
          <p:sp>
            <p:nvSpPr>
              <p:cNvPr id="86" name="文本框 85"/>
              <p:cNvSpPr txBox="1">
                <a:spLocks noRot="1" noChangeAspect="1" noMove="1" noResize="1" noEditPoints="1" noAdjustHandles="1" noChangeArrowheads="1" noChangeShapeType="1" noTextEdit="1"/>
              </p:cNvSpPr>
              <p:nvPr/>
            </p:nvSpPr>
            <p:spPr>
              <a:xfrm>
                <a:off x="7680440" y="4912731"/>
                <a:ext cx="445956" cy="369332"/>
              </a:xfrm>
              <a:prstGeom prst="rect">
                <a:avLst/>
              </a:prstGeom>
              <a:blipFill>
                <a:blip r:embed="rId10"/>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441784559"/>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4755" name="Rectangle 3"/>
          <p:cNvSpPr>
            <a:spLocks noGrp="1" noChangeArrowheads="1"/>
          </p:cNvSpPr>
          <p:nvPr>
            <p:ph type="body" idx="1"/>
          </p:nvPr>
        </p:nvSpPr>
        <p:spPr>
          <a:xfrm>
            <a:off x="107504" y="1600200"/>
            <a:ext cx="8435280" cy="4525963"/>
          </a:xfrm>
        </p:spPr>
        <p:txBody>
          <a:bodyPr>
            <a:normAutofit lnSpcReduction="10000"/>
          </a:bodyPr>
          <a:lstStyle/>
          <a:p>
            <a:pPr eaLnBrk="1" hangingPunct="1">
              <a:buNone/>
            </a:pPr>
            <a:r>
              <a:rPr lang="en-US" altLang="zh-CN" dirty="0"/>
              <a:t>	We will need to loop through the list…  How about a for loop?</a:t>
            </a:r>
            <a:endParaRPr lang="en-US" altLang="zh-CN" dirty="0">
              <a:solidFill>
                <a:srgbClr val="0000FF"/>
              </a:solidFill>
              <a:latin typeface="Consolas" pitchFamily="49" charset="0"/>
              <a:cs typeface="Consolas" pitchFamily="49" charset="0"/>
            </a:endParaRPr>
          </a:p>
          <a:p>
            <a:pPr lvl="1" eaLnBrk="1" hangingPunct="1">
              <a:buNone/>
            </a:pPr>
            <a:endParaRPr lang="en-US" sz="900" dirty="0">
              <a:latin typeface="Arial" charset="0"/>
              <a:cs typeface="Arial" charset="0"/>
            </a:endParaRPr>
          </a:p>
          <a:p>
            <a:pPr lvl="1" eaLnBrk="1" hangingPunct="1">
              <a:buNone/>
            </a:pPr>
            <a:r>
              <a:rPr lang="en-US" sz="1400" dirty="0">
                <a:latin typeface="Consolas" pitchFamily="49" charset="0"/>
                <a:cs typeface="Consolas" pitchFamily="49" charset="0"/>
              </a:rPr>
              <a:t>	List::List( List const &amp;</a:t>
            </a:r>
            <a:r>
              <a:rPr lang="en-US" sz="1400" dirty="0">
                <a:solidFill>
                  <a:srgbClr val="FF0000"/>
                </a:solidFill>
                <a:latin typeface="Consolas" pitchFamily="49" charset="0"/>
                <a:cs typeface="Consolas" pitchFamily="49" charset="0"/>
              </a:rPr>
              <a:t>list</a:t>
            </a:r>
            <a:r>
              <a:rPr lang="en-US" sz="1400" dirty="0">
                <a:latin typeface="Consolas" pitchFamily="49" charset="0"/>
                <a:cs typeface="Consolas" pitchFamily="49" charset="0"/>
              </a:rPr>
              <a:t> ):</a:t>
            </a:r>
            <a:r>
              <a:rPr lang="en-US" sz="1400" dirty="0" err="1">
                <a:solidFill>
                  <a:srgbClr val="0000FF"/>
                </a:solidFill>
                <a:latin typeface="Consolas" pitchFamily="49" charset="0"/>
                <a:cs typeface="Consolas" pitchFamily="49" charset="0"/>
              </a:rPr>
              <a:t>list_head</a:t>
            </a:r>
            <a:r>
              <a:rPr lang="en-US" sz="1400" dirty="0">
                <a:latin typeface="Consolas" pitchFamily="49" charset="0"/>
                <a:cs typeface="Consolas" pitchFamily="49" charset="0"/>
              </a:rPr>
              <a:t>( nullptr ) {</a:t>
            </a:r>
          </a:p>
          <a:p>
            <a:pPr lvl="1" eaLnBrk="1" hangingPunct="1">
              <a:buNone/>
            </a:pPr>
            <a:r>
              <a:rPr lang="en-US" sz="1400" dirty="0">
                <a:latin typeface="Consolas" pitchFamily="49" charset="0"/>
                <a:cs typeface="Consolas" pitchFamily="49" charset="0"/>
              </a:rPr>
              <a:t>       if ( </a:t>
            </a:r>
            <a:r>
              <a:rPr lang="en-US" sz="1400" dirty="0" err="1">
                <a:solidFill>
                  <a:srgbClr val="FF0000"/>
                </a:solidFill>
                <a:latin typeface="Consolas" pitchFamily="49" charset="0"/>
                <a:cs typeface="Consolas" pitchFamily="49" charset="0"/>
              </a:rPr>
              <a:t>list</a:t>
            </a:r>
            <a:r>
              <a:rPr lang="en-US" sz="1400" dirty="0" err="1">
                <a:latin typeface="Consolas" pitchFamily="49" charset="0"/>
                <a:cs typeface="Consolas" pitchFamily="49" charset="0"/>
              </a:rPr>
              <a:t>.empty</a:t>
            </a:r>
            <a:r>
              <a:rPr lang="en-US" sz="1400" dirty="0">
                <a:latin typeface="Consolas" pitchFamily="49" charset="0"/>
                <a:cs typeface="Consolas" pitchFamily="49" charset="0"/>
              </a:rPr>
              <a:t>()</a:t>
            </a:r>
            <a:r>
              <a:rPr lang="en-US" sz="1400" dirty="0">
                <a:solidFill>
                  <a:srgbClr val="FF0000"/>
                </a:solidFill>
                <a:latin typeface="Consolas" pitchFamily="49" charset="0"/>
                <a:cs typeface="Consolas" pitchFamily="49" charset="0"/>
              </a:rPr>
              <a:t> </a:t>
            </a:r>
            <a:r>
              <a:rPr lang="en-US" sz="1400" dirty="0">
                <a:latin typeface="Consolas" pitchFamily="49" charset="0"/>
                <a:cs typeface="Consolas" pitchFamily="49" charset="0"/>
              </a:rPr>
              <a:t>) {</a:t>
            </a:r>
          </a:p>
          <a:p>
            <a:pPr lvl="1" eaLnBrk="1" hangingPunct="1">
              <a:buNone/>
            </a:pPr>
            <a:r>
              <a:rPr lang="en-US" sz="1400" dirty="0">
                <a:latin typeface="Consolas" pitchFamily="49" charset="0"/>
                <a:cs typeface="Consolas" pitchFamily="49" charset="0"/>
              </a:rPr>
              <a:t>	        return;</a:t>
            </a:r>
          </a:p>
          <a:p>
            <a:pPr lvl="1" eaLnBrk="1" hangingPunct="1">
              <a:buNone/>
            </a:pPr>
            <a:r>
              <a:rPr lang="en-US" sz="1400" dirty="0">
                <a:latin typeface="Consolas" pitchFamily="49" charset="0"/>
                <a:cs typeface="Consolas" pitchFamily="49" charset="0"/>
              </a:rPr>
              <a:t>	    }</a:t>
            </a:r>
          </a:p>
          <a:p>
            <a:pPr lvl="1" eaLnBrk="1" hangingPunct="1">
              <a:buNone/>
            </a:pPr>
            <a:endParaRPr lang="en-US" sz="1400" dirty="0">
              <a:latin typeface="Consolas" pitchFamily="49" charset="0"/>
              <a:cs typeface="Consolas" pitchFamily="49" charset="0"/>
            </a:endParaRPr>
          </a:p>
          <a:p>
            <a:pPr lvl="1" eaLnBrk="1" hangingPunct="1">
              <a:buNone/>
            </a:pPr>
            <a:r>
              <a:rPr lang="en-US" sz="1400" dirty="0">
                <a:latin typeface="Consolas" pitchFamily="49" charset="0"/>
                <a:cs typeface="Consolas" pitchFamily="49" charset="0"/>
              </a:rPr>
              <a:t>	    </a:t>
            </a:r>
            <a:r>
              <a:rPr lang="en-US" sz="1400" dirty="0" err="1">
                <a:latin typeface="Consolas" pitchFamily="49" charset="0"/>
                <a:cs typeface="Consolas" pitchFamily="49" charset="0"/>
              </a:rPr>
              <a:t>push_front</a:t>
            </a:r>
            <a:r>
              <a:rPr lang="en-US" sz="1400" dirty="0">
                <a:latin typeface="Consolas" pitchFamily="49" charset="0"/>
                <a:cs typeface="Consolas" pitchFamily="49" charset="0"/>
              </a:rPr>
              <a:t>( </a:t>
            </a:r>
            <a:r>
              <a:rPr lang="en-US" sz="1400" dirty="0" err="1">
                <a:solidFill>
                  <a:srgbClr val="FF0000"/>
                </a:solidFill>
                <a:latin typeface="Consolas" pitchFamily="49" charset="0"/>
                <a:cs typeface="Consolas" pitchFamily="49" charset="0"/>
              </a:rPr>
              <a:t>list</a:t>
            </a:r>
            <a:r>
              <a:rPr lang="en-US" sz="1400" dirty="0" err="1">
                <a:latin typeface="Consolas" pitchFamily="49" charset="0"/>
                <a:cs typeface="Consolas" pitchFamily="49" charset="0"/>
              </a:rPr>
              <a:t>.front</a:t>
            </a:r>
            <a:r>
              <a:rPr lang="en-US" sz="1400" dirty="0">
                <a:latin typeface="Consolas" pitchFamily="49" charset="0"/>
                <a:cs typeface="Consolas" pitchFamily="49" charset="0"/>
              </a:rPr>
              <a:t>() );</a:t>
            </a:r>
          </a:p>
          <a:p>
            <a:pPr lvl="1" eaLnBrk="1" hangingPunct="1">
              <a:buNone/>
            </a:pPr>
            <a:endParaRPr lang="en-US" sz="1400" dirty="0">
              <a:latin typeface="Consolas" pitchFamily="49" charset="0"/>
              <a:cs typeface="Consolas" pitchFamily="49" charset="0"/>
            </a:endParaRPr>
          </a:p>
          <a:p>
            <a:pPr lvl="1" eaLnBrk="1" hangingPunct="1">
              <a:buNone/>
            </a:pPr>
            <a:endParaRPr lang="en-US" sz="1400" dirty="0">
              <a:latin typeface="Consolas" pitchFamily="49" charset="0"/>
              <a:cs typeface="Consolas" pitchFamily="49" charset="0"/>
            </a:endParaRPr>
          </a:p>
          <a:p>
            <a:pPr lvl="1" eaLnBrk="1" hangingPunct="1">
              <a:buNone/>
            </a:pPr>
            <a:endParaRPr lang="en-US" sz="1400" dirty="0">
              <a:latin typeface="Consolas" pitchFamily="49" charset="0"/>
              <a:cs typeface="Consolas" pitchFamily="49" charset="0"/>
            </a:endParaRPr>
          </a:p>
          <a:p>
            <a:pPr lvl="1" eaLnBrk="1" hangingPunct="1">
              <a:buNone/>
            </a:pPr>
            <a:endParaRPr lang="en-US" sz="1400" dirty="0">
              <a:latin typeface="Consolas" pitchFamily="49" charset="0"/>
              <a:cs typeface="Consolas" pitchFamily="49" charset="0"/>
            </a:endParaRPr>
          </a:p>
          <a:p>
            <a:pPr lvl="1" eaLnBrk="1" hangingPunct="1">
              <a:buNone/>
            </a:pPr>
            <a:endParaRPr lang="en-US" sz="1400" dirty="0">
              <a:latin typeface="Consolas" pitchFamily="49" charset="0"/>
              <a:cs typeface="Consolas" pitchFamily="49" charset="0"/>
            </a:endParaRPr>
          </a:p>
          <a:p>
            <a:pPr lvl="1" eaLnBrk="1" hangingPunct="1">
              <a:buNone/>
            </a:pPr>
            <a:endParaRPr lang="en-US" sz="1400" dirty="0">
              <a:latin typeface="Consolas" pitchFamily="49" charset="0"/>
              <a:cs typeface="Consolas" pitchFamily="49" charset="0"/>
            </a:endParaRPr>
          </a:p>
          <a:p>
            <a:pPr lvl="1" eaLnBrk="1" hangingPunct="1">
              <a:buNone/>
            </a:pPr>
            <a:endParaRPr lang="en-US" sz="1400" dirty="0">
              <a:latin typeface="Consolas" pitchFamily="49" charset="0"/>
              <a:cs typeface="Consolas" pitchFamily="49" charset="0"/>
            </a:endParaRPr>
          </a:p>
          <a:p>
            <a:pPr lvl="1" eaLnBrk="1" hangingPunct="1">
              <a:buNone/>
            </a:pPr>
            <a:endParaRPr lang="en-US" sz="1400" dirty="0">
              <a:latin typeface="Consolas" pitchFamily="49" charset="0"/>
              <a:cs typeface="Consolas" pitchFamily="49" charset="0"/>
            </a:endParaRPr>
          </a:p>
          <a:p>
            <a:pPr lvl="1" eaLnBrk="1" hangingPunct="1">
              <a:buNone/>
            </a:pPr>
            <a:r>
              <a:rPr lang="en-US" sz="1400" dirty="0">
                <a:latin typeface="Consolas" pitchFamily="49" charset="0"/>
                <a:cs typeface="Consolas" pitchFamily="49" charset="0"/>
              </a:rPr>
              <a:t>	}</a:t>
            </a:r>
          </a:p>
          <a:p>
            <a:pPr eaLnBrk="1" hangingPunct="1">
              <a:buNone/>
            </a:pPr>
            <a:r>
              <a:rPr lang="en-US" sz="1400" dirty="0">
                <a:latin typeface="Consolas" pitchFamily="49" charset="0"/>
                <a:cs typeface="Consolas" pitchFamily="49" charset="0"/>
              </a:rPr>
              <a:t>	        </a:t>
            </a:r>
          </a:p>
        </p:txBody>
      </p:sp>
      <p:sp>
        <p:nvSpPr>
          <p:cNvPr id="74754" name="Rectangle 2"/>
          <p:cNvSpPr>
            <a:spLocks noGrp="1" noChangeArrowheads="1"/>
          </p:cNvSpPr>
          <p:nvPr>
            <p:ph type="title"/>
          </p:nvPr>
        </p:nvSpPr>
        <p:spPr/>
        <p:txBody>
          <a:bodyPr/>
          <a:lstStyle/>
          <a:p>
            <a:pPr eaLnBrk="1" hangingPunct="1"/>
            <a:r>
              <a:rPr lang="en-US" dirty="0">
                <a:latin typeface="Arial" charset="0"/>
                <a:cs typeface="Arial" charset="0"/>
              </a:rPr>
              <a:t>Copy Constructor</a:t>
            </a:r>
          </a:p>
        </p:txBody>
      </p:sp>
      <p:pic>
        <p:nvPicPr>
          <p:cNvPr id="4" name="Picture 6" descr="C:\Users\dwharder\Desktop\v2.png"/>
          <p:cNvPicPr>
            <a:picLocks noChangeAspect="1" noChangeArrowheads="1"/>
          </p:cNvPicPr>
          <p:nvPr/>
        </p:nvPicPr>
        <p:blipFill>
          <a:blip r:embed="rId2" cstate="print"/>
          <a:srcRect/>
          <a:stretch>
            <a:fillRect/>
          </a:stretch>
        </p:blipFill>
        <p:spPr bwMode="auto">
          <a:xfrm>
            <a:off x="2699793" y="3996851"/>
            <a:ext cx="4464495" cy="1360178"/>
          </a:xfrm>
          <a:prstGeom prst="rect">
            <a:avLst/>
          </a:prstGeom>
          <a:noFill/>
        </p:spPr>
      </p:pic>
    </p:spTree>
    <p:extLst>
      <p:ext uri="{BB962C8B-B14F-4D97-AF65-F5344CB8AC3E}">
        <p14:creationId xmlns:p14="http://schemas.microsoft.com/office/powerpoint/2010/main" val="795716594"/>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6" name="Picture 4" descr="C:\Users\dwharder\Desktop\v4.png"/>
          <p:cNvPicPr>
            <a:picLocks noChangeAspect="1" noChangeArrowheads="1"/>
          </p:cNvPicPr>
          <p:nvPr/>
        </p:nvPicPr>
        <p:blipFill>
          <a:blip r:embed="rId2" cstate="print"/>
          <a:srcRect/>
          <a:stretch>
            <a:fillRect/>
          </a:stretch>
        </p:blipFill>
        <p:spPr bwMode="auto">
          <a:xfrm>
            <a:off x="4427985" y="2420888"/>
            <a:ext cx="4464495" cy="1360178"/>
          </a:xfrm>
          <a:prstGeom prst="rect">
            <a:avLst/>
          </a:prstGeom>
          <a:noFill/>
        </p:spPr>
      </p:pic>
      <p:sp>
        <p:nvSpPr>
          <p:cNvPr id="74754" name="Rectangle 2"/>
          <p:cNvSpPr>
            <a:spLocks noGrp="1" noChangeArrowheads="1"/>
          </p:cNvSpPr>
          <p:nvPr>
            <p:ph type="title"/>
          </p:nvPr>
        </p:nvSpPr>
        <p:spPr/>
        <p:txBody>
          <a:bodyPr/>
          <a:lstStyle/>
          <a:p>
            <a:pPr eaLnBrk="1" hangingPunct="1"/>
            <a:r>
              <a:rPr lang="en-US" dirty="0">
                <a:latin typeface="Arial" charset="0"/>
                <a:cs typeface="Arial" charset="0"/>
              </a:rPr>
              <a:t>Copy Constructor</a:t>
            </a:r>
          </a:p>
        </p:txBody>
      </p:sp>
      <p:sp>
        <p:nvSpPr>
          <p:cNvPr id="74755" name="Rectangle 3"/>
          <p:cNvSpPr>
            <a:spLocks noGrp="1" noChangeArrowheads="1"/>
          </p:cNvSpPr>
          <p:nvPr>
            <p:ph type="body" idx="1"/>
          </p:nvPr>
        </p:nvSpPr>
        <p:spPr>
          <a:xfrm>
            <a:off x="107504" y="1600200"/>
            <a:ext cx="8435280" cy="4525963"/>
          </a:xfrm>
        </p:spPr>
        <p:txBody>
          <a:bodyPr>
            <a:normAutofit lnSpcReduction="10000"/>
          </a:bodyPr>
          <a:lstStyle/>
          <a:p>
            <a:pPr eaLnBrk="1" hangingPunct="1">
              <a:buFont typeface="Arial" charset="0"/>
              <a:buNone/>
            </a:pPr>
            <a:r>
              <a:rPr lang="en-US" dirty="0">
                <a:latin typeface="Arial" charset="0"/>
                <a:cs typeface="Arial" charset="0"/>
              </a:rPr>
              <a:t>	We modify the next pointer of the node pointed to by </a:t>
            </a:r>
            <a:r>
              <a:rPr lang="en-US" dirty="0">
                <a:solidFill>
                  <a:srgbClr val="0093DD"/>
                </a:solidFill>
                <a:latin typeface="Consolas" pitchFamily="49" charset="0"/>
                <a:cs typeface="Consolas" pitchFamily="49" charset="0"/>
              </a:rPr>
              <a:t>copy</a:t>
            </a:r>
          </a:p>
          <a:p>
            <a:pPr lvl="1" eaLnBrk="1" hangingPunct="1">
              <a:buNone/>
            </a:pPr>
            <a:endParaRPr lang="en-US" sz="900" dirty="0">
              <a:latin typeface="Arial" charset="0"/>
              <a:cs typeface="Arial" charset="0"/>
            </a:endParaRPr>
          </a:p>
          <a:p>
            <a:pPr lvl="1" eaLnBrk="1" hangingPunct="1">
              <a:buNone/>
            </a:pPr>
            <a:r>
              <a:rPr lang="en-US" sz="1400" dirty="0">
                <a:latin typeface="Consolas" pitchFamily="49" charset="0"/>
                <a:cs typeface="Consolas" pitchFamily="49" charset="0"/>
              </a:rPr>
              <a:t>	List::List( List const &amp;</a:t>
            </a:r>
            <a:r>
              <a:rPr lang="en-US" sz="1400" dirty="0">
                <a:solidFill>
                  <a:srgbClr val="FF0000"/>
                </a:solidFill>
                <a:latin typeface="Consolas" pitchFamily="49" charset="0"/>
                <a:cs typeface="Consolas" pitchFamily="49" charset="0"/>
              </a:rPr>
              <a:t>list</a:t>
            </a:r>
            <a:r>
              <a:rPr lang="en-US" sz="1400" dirty="0">
                <a:latin typeface="Consolas" pitchFamily="49" charset="0"/>
                <a:cs typeface="Consolas" pitchFamily="49" charset="0"/>
              </a:rPr>
              <a:t> ):</a:t>
            </a:r>
            <a:r>
              <a:rPr lang="en-US" sz="1400" dirty="0" err="1">
                <a:solidFill>
                  <a:srgbClr val="0000FF"/>
                </a:solidFill>
                <a:latin typeface="Consolas" pitchFamily="49" charset="0"/>
                <a:cs typeface="Consolas" pitchFamily="49" charset="0"/>
              </a:rPr>
              <a:t>list_head</a:t>
            </a:r>
            <a:r>
              <a:rPr lang="en-US" sz="1400" dirty="0">
                <a:latin typeface="Consolas" pitchFamily="49" charset="0"/>
                <a:cs typeface="Consolas" pitchFamily="49" charset="0"/>
              </a:rPr>
              <a:t>( nullptr ) {</a:t>
            </a:r>
          </a:p>
          <a:p>
            <a:pPr lvl="1" eaLnBrk="1" hangingPunct="1">
              <a:buNone/>
            </a:pPr>
            <a:r>
              <a:rPr lang="en-US" sz="1400" dirty="0">
                <a:latin typeface="Consolas" pitchFamily="49" charset="0"/>
                <a:cs typeface="Consolas" pitchFamily="49" charset="0"/>
              </a:rPr>
              <a:t>       if ( </a:t>
            </a:r>
            <a:r>
              <a:rPr lang="en-US" sz="1400" dirty="0" err="1">
                <a:solidFill>
                  <a:srgbClr val="FF0000"/>
                </a:solidFill>
                <a:latin typeface="Consolas" pitchFamily="49" charset="0"/>
                <a:cs typeface="Consolas" pitchFamily="49" charset="0"/>
              </a:rPr>
              <a:t>list</a:t>
            </a:r>
            <a:r>
              <a:rPr lang="en-US" sz="1400" dirty="0" err="1">
                <a:latin typeface="Consolas" pitchFamily="49" charset="0"/>
                <a:cs typeface="Consolas" pitchFamily="49" charset="0"/>
              </a:rPr>
              <a:t>.empty</a:t>
            </a:r>
            <a:r>
              <a:rPr lang="en-US" sz="1400" dirty="0">
                <a:latin typeface="Consolas" pitchFamily="49" charset="0"/>
                <a:cs typeface="Consolas" pitchFamily="49" charset="0"/>
              </a:rPr>
              <a:t>()</a:t>
            </a:r>
            <a:r>
              <a:rPr lang="en-US" sz="1400" dirty="0">
                <a:solidFill>
                  <a:srgbClr val="FF0000"/>
                </a:solidFill>
                <a:latin typeface="Consolas" pitchFamily="49" charset="0"/>
                <a:cs typeface="Consolas" pitchFamily="49" charset="0"/>
              </a:rPr>
              <a:t> </a:t>
            </a:r>
            <a:r>
              <a:rPr lang="en-US" sz="1400" dirty="0">
                <a:latin typeface="Consolas" pitchFamily="49" charset="0"/>
                <a:cs typeface="Consolas" pitchFamily="49" charset="0"/>
              </a:rPr>
              <a:t>) {</a:t>
            </a:r>
          </a:p>
          <a:p>
            <a:pPr lvl="1" eaLnBrk="1" hangingPunct="1">
              <a:buNone/>
            </a:pPr>
            <a:r>
              <a:rPr lang="en-US" sz="1400" dirty="0">
                <a:latin typeface="Consolas" pitchFamily="49" charset="0"/>
                <a:cs typeface="Consolas" pitchFamily="49" charset="0"/>
              </a:rPr>
              <a:t>	        return;</a:t>
            </a:r>
          </a:p>
          <a:p>
            <a:pPr lvl="1" eaLnBrk="1" hangingPunct="1">
              <a:buNone/>
            </a:pPr>
            <a:r>
              <a:rPr lang="en-US" sz="1400" dirty="0">
                <a:latin typeface="Consolas" pitchFamily="49" charset="0"/>
                <a:cs typeface="Consolas" pitchFamily="49" charset="0"/>
              </a:rPr>
              <a:t>	    }</a:t>
            </a:r>
          </a:p>
          <a:p>
            <a:pPr lvl="1" eaLnBrk="1" hangingPunct="1">
              <a:buNone/>
            </a:pPr>
            <a:endParaRPr lang="en-US" sz="1400" dirty="0">
              <a:latin typeface="Consolas" pitchFamily="49" charset="0"/>
              <a:cs typeface="Consolas" pitchFamily="49" charset="0"/>
            </a:endParaRPr>
          </a:p>
          <a:p>
            <a:pPr lvl="1" eaLnBrk="1" hangingPunct="1">
              <a:buNone/>
            </a:pPr>
            <a:r>
              <a:rPr lang="en-US" sz="1400" dirty="0">
                <a:latin typeface="Consolas" pitchFamily="49" charset="0"/>
                <a:cs typeface="Consolas" pitchFamily="49" charset="0"/>
              </a:rPr>
              <a:t>	    </a:t>
            </a:r>
            <a:r>
              <a:rPr lang="en-US" sz="1400" dirty="0" err="1">
                <a:latin typeface="Consolas" pitchFamily="49" charset="0"/>
                <a:cs typeface="Consolas" pitchFamily="49" charset="0"/>
              </a:rPr>
              <a:t>push_front</a:t>
            </a:r>
            <a:r>
              <a:rPr lang="en-US" sz="1400" dirty="0">
                <a:latin typeface="Consolas" pitchFamily="49" charset="0"/>
                <a:cs typeface="Consolas" pitchFamily="49" charset="0"/>
              </a:rPr>
              <a:t>( </a:t>
            </a:r>
            <a:r>
              <a:rPr lang="en-US" sz="1400" dirty="0" err="1">
                <a:solidFill>
                  <a:srgbClr val="FF0000"/>
                </a:solidFill>
                <a:latin typeface="Consolas" pitchFamily="49" charset="0"/>
                <a:cs typeface="Consolas" pitchFamily="49" charset="0"/>
              </a:rPr>
              <a:t>list</a:t>
            </a:r>
            <a:r>
              <a:rPr lang="en-US" sz="1400" dirty="0" err="1">
                <a:latin typeface="Consolas" pitchFamily="49" charset="0"/>
                <a:cs typeface="Consolas" pitchFamily="49" charset="0"/>
              </a:rPr>
              <a:t>.front</a:t>
            </a:r>
            <a:r>
              <a:rPr lang="en-US" sz="1400" dirty="0">
                <a:latin typeface="Consolas" pitchFamily="49" charset="0"/>
                <a:cs typeface="Consolas" pitchFamily="49" charset="0"/>
              </a:rPr>
              <a:t>() );</a:t>
            </a:r>
          </a:p>
          <a:p>
            <a:pPr lvl="1" eaLnBrk="1" hangingPunct="1">
              <a:buNone/>
            </a:pPr>
            <a:endParaRPr lang="en-US" sz="1400" dirty="0">
              <a:latin typeface="Consolas" pitchFamily="49" charset="0"/>
              <a:cs typeface="Consolas" pitchFamily="49" charset="0"/>
            </a:endParaRPr>
          </a:p>
          <a:p>
            <a:pPr lvl="1" eaLnBrk="1" hangingPunct="1">
              <a:buNone/>
            </a:pPr>
            <a:r>
              <a:rPr lang="en-US" sz="1400" dirty="0">
                <a:latin typeface="Consolas" pitchFamily="49" charset="0"/>
                <a:cs typeface="Consolas" pitchFamily="49" charset="0"/>
              </a:rPr>
              <a:t>       for (</a:t>
            </a:r>
          </a:p>
          <a:p>
            <a:pPr lvl="1" eaLnBrk="1" hangingPunct="1">
              <a:buNone/>
            </a:pPr>
            <a:r>
              <a:rPr lang="en-US" sz="1400" dirty="0">
                <a:latin typeface="Consolas" pitchFamily="49" charset="0"/>
                <a:cs typeface="Consolas" pitchFamily="49" charset="0"/>
              </a:rPr>
              <a:t>	        Node *</a:t>
            </a:r>
            <a:r>
              <a:rPr lang="en-US" sz="1400" dirty="0">
                <a:solidFill>
                  <a:srgbClr val="FF3399"/>
                </a:solidFill>
                <a:latin typeface="Consolas" pitchFamily="49" charset="0"/>
                <a:cs typeface="Consolas" pitchFamily="49" charset="0"/>
              </a:rPr>
              <a:t>original</a:t>
            </a:r>
            <a:r>
              <a:rPr lang="en-US" sz="1400" dirty="0">
                <a:latin typeface="Consolas" pitchFamily="49" charset="0"/>
                <a:cs typeface="Consolas" pitchFamily="49" charset="0"/>
              </a:rPr>
              <a:t> = </a:t>
            </a:r>
            <a:r>
              <a:rPr lang="en-US" sz="1400" dirty="0" err="1">
                <a:solidFill>
                  <a:srgbClr val="FF0000"/>
                </a:solidFill>
                <a:latin typeface="Consolas" pitchFamily="49" charset="0"/>
                <a:cs typeface="Consolas" pitchFamily="49" charset="0"/>
              </a:rPr>
              <a:t>list</a:t>
            </a:r>
            <a:r>
              <a:rPr lang="en-US" sz="1400" dirty="0" err="1">
                <a:latin typeface="Consolas" pitchFamily="49" charset="0"/>
                <a:cs typeface="Consolas" pitchFamily="49" charset="0"/>
              </a:rPr>
              <a:t>.head</a:t>
            </a:r>
            <a:r>
              <a:rPr lang="en-US" sz="1400" dirty="0">
                <a:latin typeface="Consolas" pitchFamily="49" charset="0"/>
                <a:cs typeface="Consolas" pitchFamily="49" charset="0"/>
              </a:rPr>
              <a:t>()-&gt;next(),</a:t>
            </a:r>
            <a:r>
              <a:rPr lang="en-US" sz="1400" dirty="0">
                <a:solidFill>
                  <a:srgbClr val="00B0F0"/>
                </a:solidFill>
                <a:latin typeface="Consolas" pitchFamily="49" charset="0"/>
                <a:cs typeface="Consolas" pitchFamily="49" charset="0"/>
              </a:rPr>
              <a:t> </a:t>
            </a:r>
            <a:r>
              <a:rPr lang="en-US" sz="1400" dirty="0">
                <a:latin typeface="Consolas" pitchFamily="49" charset="0"/>
                <a:cs typeface="Consolas" pitchFamily="49" charset="0"/>
              </a:rPr>
              <a:t>*</a:t>
            </a:r>
            <a:r>
              <a:rPr lang="en-US" sz="1400" dirty="0">
                <a:solidFill>
                  <a:srgbClr val="0093DD"/>
                </a:solidFill>
                <a:latin typeface="Consolas" pitchFamily="49" charset="0"/>
                <a:cs typeface="Consolas" pitchFamily="49" charset="0"/>
              </a:rPr>
              <a:t>copy</a:t>
            </a:r>
            <a:r>
              <a:rPr lang="en-US" sz="1400" dirty="0">
                <a:latin typeface="Consolas" pitchFamily="49" charset="0"/>
                <a:cs typeface="Consolas" pitchFamily="49" charset="0"/>
              </a:rPr>
              <a:t> = head();</a:t>
            </a:r>
          </a:p>
          <a:p>
            <a:pPr lvl="1" eaLnBrk="1" hangingPunct="1">
              <a:buNone/>
            </a:pPr>
            <a:r>
              <a:rPr lang="en-US" sz="1400" dirty="0">
                <a:latin typeface="Consolas" pitchFamily="49" charset="0"/>
                <a:cs typeface="Consolas" pitchFamily="49" charset="0"/>
              </a:rPr>
              <a:t>	        </a:t>
            </a:r>
            <a:r>
              <a:rPr lang="en-US" sz="1400" dirty="0">
                <a:solidFill>
                  <a:srgbClr val="FF3399"/>
                </a:solidFill>
                <a:latin typeface="Consolas" pitchFamily="49" charset="0"/>
                <a:cs typeface="Consolas" pitchFamily="49" charset="0"/>
              </a:rPr>
              <a:t>original</a:t>
            </a:r>
            <a:r>
              <a:rPr lang="en-US" sz="1400" dirty="0">
                <a:latin typeface="Consolas" pitchFamily="49" charset="0"/>
                <a:cs typeface="Consolas" pitchFamily="49" charset="0"/>
              </a:rPr>
              <a:t> != nullptr;</a:t>
            </a:r>
          </a:p>
          <a:p>
            <a:pPr lvl="1" eaLnBrk="1" hangingPunct="1">
              <a:buNone/>
            </a:pPr>
            <a:r>
              <a:rPr lang="en-US" sz="1400" dirty="0">
                <a:latin typeface="Consolas" pitchFamily="49" charset="0"/>
                <a:cs typeface="Consolas" pitchFamily="49" charset="0"/>
              </a:rPr>
              <a:t>	        </a:t>
            </a:r>
            <a:r>
              <a:rPr lang="en-US" sz="1400" dirty="0">
                <a:solidFill>
                  <a:srgbClr val="FF3399"/>
                </a:solidFill>
                <a:latin typeface="Consolas" pitchFamily="49" charset="0"/>
                <a:cs typeface="Consolas" pitchFamily="49" charset="0"/>
              </a:rPr>
              <a:t>original</a:t>
            </a:r>
            <a:r>
              <a:rPr lang="en-US" sz="1400" dirty="0">
                <a:latin typeface="Consolas" pitchFamily="49" charset="0"/>
                <a:cs typeface="Consolas" pitchFamily="49" charset="0"/>
              </a:rPr>
              <a:t> = </a:t>
            </a:r>
            <a:r>
              <a:rPr lang="en-US" sz="1400" dirty="0">
                <a:solidFill>
                  <a:srgbClr val="FF3399"/>
                </a:solidFill>
                <a:latin typeface="Consolas" pitchFamily="49" charset="0"/>
                <a:cs typeface="Consolas" pitchFamily="49" charset="0"/>
              </a:rPr>
              <a:t>original</a:t>
            </a:r>
            <a:r>
              <a:rPr lang="en-US" sz="1400" dirty="0">
                <a:latin typeface="Consolas" pitchFamily="49" charset="0"/>
                <a:cs typeface="Consolas" pitchFamily="49" charset="0"/>
              </a:rPr>
              <a:t>-&gt;next(), </a:t>
            </a:r>
            <a:r>
              <a:rPr lang="en-US" sz="1400" dirty="0">
                <a:solidFill>
                  <a:srgbClr val="0093DD"/>
                </a:solidFill>
                <a:latin typeface="Consolas" pitchFamily="49" charset="0"/>
                <a:cs typeface="Consolas" pitchFamily="49" charset="0"/>
              </a:rPr>
              <a:t>copy</a:t>
            </a:r>
            <a:r>
              <a:rPr lang="en-US" sz="1400" dirty="0">
                <a:latin typeface="Consolas" pitchFamily="49" charset="0"/>
                <a:cs typeface="Consolas" pitchFamily="49" charset="0"/>
              </a:rPr>
              <a:t> = </a:t>
            </a:r>
            <a:r>
              <a:rPr lang="en-US" sz="1400" dirty="0">
                <a:solidFill>
                  <a:srgbClr val="0093DD"/>
                </a:solidFill>
                <a:latin typeface="Consolas" pitchFamily="49" charset="0"/>
                <a:cs typeface="Consolas" pitchFamily="49" charset="0"/>
              </a:rPr>
              <a:t>copy-</a:t>
            </a:r>
            <a:r>
              <a:rPr lang="en-US" sz="1400" dirty="0">
                <a:latin typeface="Consolas" pitchFamily="49" charset="0"/>
                <a:cs typeface="Consolas" pitchFamily="49" charset="0"/>
              </a:rPr>
              <a:t>&gt;next()</a:t>
            </a:r>
          </a:p>
          <a:p>
            <a:pPr lvl="1" eaLnBrk="1" hangingPunct="1">
              <a:buNone/>
            </a:pPr>
            <a:r>
              <a:rPr lang="en-US" sz="1400" dirty="0">
                <a:latin typeface="Consolas" pitchFamily="49" charset="0"/>
                <a:cs typeface="Consolas" pitchFamily="49" charset="0"/>
              </a:rPr>
              <a:t>	    ) {</a:t>
            </a:r>
          </a:p>
          <a:p>
            <a:pPr lvl="1" eaLnBrk="1" hangingPunct="1">
              <a:buNone/>
            </a:pPr>
            <a:r>
              <a:rPr lang="en-US" sz="1400" dirty="0">
                <a:latin typeface="Consolas" pitchFamily="49" charset="0"/>
                <a:cs typeface="Consolas" pitchFamily="49" charset="0"/>
              </a:rPr>
              <a:t>	        </a:t>
            </a:r>
            <a:r>
              <a:rPr lang="en-US" sz="1400" dirty="0">
                <a:solidFill>
                  <a:srgbClr val="0093DD"/>
                </a:solidFill>
                <a:latin typeface="Consolas" pitchFamily="49" charset="0"/>
                <a:cs typeface="Consolas" pitchFamily="49" charset="0"/>
              </a:rPr>
              <a:t>copy</a:t>
            </a:r>
            <a:r>
              <a:rPr lang="en-US" sz="1400" dirty="0">
                <a:latin typeface="Consolas" pitchFamily="49" charset="0"/>
                <a:cs typeface="Consolas" pitchFamily="49" charset="0"/>
              </a:rPr>
              <a:t>-&gt;</a:t>
            </a:r>
            <a:r>
              <a:rPr lang="en-US" sz="1400" dirty="0" err="1">
                <a:latin typeface="Consolas" pitchFamily="49" charset="0"/>
                <a:cs typeface="Consolas" pitchFamily="49" charset="0"/>
              </a:rPr>
              <a:t>next_node</a:t>
            </a:r>
            <a:r>
              <a:rPr lang="en-US" sz="1400" dirty="0">
                <a:latin typeface="Consolas" pitchFamily="49" charset="0"/>
                <a:cs typeface="Consolas" pitchFamily="49" charset="0"/>
              </a:rPr>
              <a:t> = new Node( </a:t>
            </a:r>
            <a:r>
              <a:rPr lang="en-US" sz="1400" dirty="0">
                <a:solidFill>
                  <a:srgbClr val="FF3399"/>
                </a:solidFill>
                <a:latin typeface="Consolas" pitchFamily="49" charset="0"/>
                <a:cs typeface="Consolas" pitchFamily="49" charset="0"/>
              </a:rPr>
              <a:t>original</a:t>
            </a:r>
            <a:r>
              <a:rPr lang="en-US" sz="1400" dirty="0">
                <a:latin typeface="Consolas" pitchFamily="49" charset="0"/>
                <a:cs typeface="Consolas" pitchFamily="49" charset="0"/>
              </a:rPr>
              <a:t>-&gt;retrieve(), nullptr );</a:t>
            </a:r>
          </a:p>
          <a:p>
            <a:pPr lvl="1" eaLnBrk="1" hangingPunct="1">
              <a:buNone/>
            </a:pPr>
            <a:r>
              <a:rPr lang="en-US" sz="1400" dirty="0">
                <a:latin typeface="Consolas" pitchFamily="49" charset="0"/>
                <a:cs typeface="Consolas" pitchFamily="49" charset="0"/>
              </a:rPr>
              <a:t>	    }</a:t>
            </a:r>
          </a:p>
          <a:p>
            <a:pPr lvl="1" eaLnBrk="1" hangingPunct="1">
              <a:buNone/>
            </a:pPr>
            <a:r>
              <a:rPr lang="en-US" sz="1400" dirty="0">
                <a:latin typeface="Consolas" pitchFamily="49" charset="0"/>
                <a:cs typeface="Consolas" pitchFamily="49" charset="0"/>
              </a:rPr>
              <a:t>	}</a:t>
            </a:r>
          </a:p>
          <a:p>
            <a:pPr eaLnBrk="1" hangingPunct="1">
              <a:buNone/>
            </a:pPr>
            <a:r>
              <a:rPr lang="en-US" sz="1400" dirty="0">
                <a:latin typeface="Consolas" pitchFamily="49" charset="0"/>
                <a:cs typeface="Consolas" pitchFamily="49" charset="0"/>
              </a:rPr>
              <a:t>	        </a:t>
            </a:r>
          </a:p>
        </p:txBody>
      </p:sp>
    </p:spTree>
    <p:extLst>
      <p:ext uri="{BB962C8B-B14F-4D97-AF65-F5344CB8AC3E}">
        <p14:creationId xmlns:p14="http://schemas.microsoft.com/office/powerpoint/2010/main" val="2864902458"/>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 name="Picture 3" descr="C:\Users\dwharder\Desktop\v5.png"/>
          <p:cNvPicPr>
            <a:picLocks noChangeAspect="1" noChangeArrowheads="1"/>
          </p:cNvPicPr>
          <p:nvPr/>
        </p:nvPicPr>
        <p:blipFill>
          <a:blip r:embed="rId2" cstate="print"/>
          <a:srcRect/>
          <a:stretch>
            <a:fillRect/>
          </a:stretch>
        </p:blipFill>
        <p:spPr bwMode="auto">
          <a:xfrm>
            <a:off x="4427985" y="2428862"/>
            <a:ext cx="4464495" cy="1360178"/>
          </a:xfrm>
          <a:prstGeom prst="rect">
            <a:avLst/>
          </a:prstGeom>
          <a:noFill/>
        </p:spPr>
      </p:pic>
      <p:sp>
        <p:nvSpPr>
          <p:cNvPr id="74754" name="Rectangle 2"/>
          <p:cNvSpPr>
            <a:spLocks noGrp="1" noChangeArrowheads="1"/>
          </p:cNvSpPr>
          <p:nvPr>
            <p:ph type="title"/>
          </p:nvPr>
        </p:nvSpPr>
        <p:spPr/>
        <p:txBody>
          <a:bodyPr/>
          <a:lstStyle/>
          <a:p>
            <a:pPr eaLnBrk="1" hangingPunct="1"/>
            <a:r>
              <a:rPr lang="en-US" dirty="0">
                <a:latin typeface="Arial" charset="0"/>
                <a:cs typeface="Arial" charset="0"/>
              </a:rPr>
              <a:t>Copy Constructor</a:t>
            </a:r>
          </a:p>
        </p:txBody>
      </p:sp>
      <p:sp>
        <p:nvSpPr>
          <p:cNvPr id="74755" name="Rectangle 3"/>
          <p:cNvSpPr>
            <a:spLocks noGrp="1" noChangeArrowheads="1"/>
          </p:cNvSpPr>
          <p:nvPr>
            <p:ph type="body" idx="1"/>
          </p:nvPr>
        </p:nvSpPr>
        <p:spPr>
          <a:xfrm>
            <a:off x="107504" y="1600200"/>
            <a:ext cx="8435280" cy="4525963"/>
          </a:xfrm>
        </p:spPr>
        <p:txBody>
          <a:bodyPr>
            <a:normAutofit lnSpcReduction="10000"/>
          </a:bodyPr>
          <a:lstStyle/>
          <a:p>
            <a:pPr eaLnBrk="1" hangingPunct="1">
              <a:buFont typeface="Arial" charset="0"/>
              <a:buNone/>
            </a:pPr>
            <a:r>
              <a:rPr lang="en-US" dirty="0">
                <a:latin typeface="Arial" charset="0"/>
                <a:cs typeface="Arial" charset="0"/>
              </a:rPr>
              <a:t>	Then we move each pointer forward:</a:t>
            </a:r>
            <a:endParaRPr lang="en-US" dirty="0">
              <a:solidFill>
                <a:srgbClr val="0000FF"/>
              </a:solidFill>
              <a:latin typeface="Consolas" pitchFamily="49" charset="0"/>
              <a:cs typeface="Consolas" pitchFamily="49" charset="0"/>
            </a:endParaRPr>
          </a:p>
          <a:p>
            <a:pPr lvl="1" eaLnBrk="1" hangingPunct="1">
              <a:buNone/>
            </a:pPr>
            <a:endParaRPr lang="en-US" sz="900" dirty="0">
              <a:latin typeface="Arial" charset="0"/>
              <a:cs typeface="Arial" charset="0"/>
            </a:endParaRPr>
          </a:p>
          <a:p>
            <a:pPr lvl="1" eaLnBrk="1" hangingPunct="1">
              <a:buNone/>
            </a:pPr>
            <a:r>
              <a:rPr lang="en-US" sz="1400" dirty="0">
                <a:latin typeface="Consolas" pitchFamily="49" charset="0"/>
                <a:cs typeface="Consolas" pitchFamily="49" charset="0"/>
              </a:rPr>
              <a:t>	List::List( List const &amp;</a:t>
            </a:r>
            <a:r>
              <a:rPr lang="en-US" sz="1400" dirty="0">
                <a:solidFill>
                  <a:srgbClr val="FF0000"/>
                </a:solidFill>
                <a:latin typeface="Consolas" pitchFamily="49" charset="0"/>
                <a:cs typeface="Consolas" pitchFamily="49" charset="0"/>
              </a:rPr>
              <a:t>list</a:t>
            </a:r>
            <a:r>
              <a:rPr lang="en-US" sz="1400" dirty="0">
                <a:latin typeface="Consolas" pitchFamily="49" charset="0"/>
                <a:cs typeface="Consolas" pitchFamily="49" charset="0"/>
              </a:rPr>
              <a:t> ):</a:t>
            </a:r>
            <a:r>
              <a:rPr lang="en-US" sz="1400" dirty="0" err="1">
                <a:solidFill>
                  <a:srgbClr val="0000FF"/>
                </a:solidFill>
                <a:latin typeface="Consolas" pitchFamily="49" charset="0"/>
                <a:cs typeface="Consolas" pitchFamily="49" charset="0"/>
              </a:rPr>
              <a:t>list_head</a:t>
            </a:r>
            <a:r>
              <a:rPr lang="en-US" sz="1400" dirty="0">
                <a:latin typeface="Consolas" pitchFamily="49" charset="0"/>
                <a:cs typeface="Consolas" pitchFamily="49" charset="0"/>
              </a:rPr>
              <a:t>( nullptr ) {</a:t>
            </a:r>
          </a:p>
          <a:p>
            <a:pPr lvl="1" eaLnBrk="1" hangingPunct="1">
              <a:buNone/>
            </a:pPr>
            <a:r>
              <a:rPr lang="en-US" sz="1400" dirty="0">
                <a:latin typeface="Consolas" pitchFamily="49" charset="0"/>
                <a:cs typeface="Consolas" pitchFamily="49" charset="0"/>
              </a:rPr>
              <a:t>       if ( </a:t>
            </a:r>
            <a:r>
              <a:rPr lang="en-US" sz="1400" dirty="0" err="1">
                <a:solidFill>
                  <a:srgbClr val="FF0000"/>
                </a:solidFill>
                <a:latin typeface="Consolas" pitchFamily="49" charset="0"/>
                <a:cs typeface="Consolas" pitchFamily="49" charset="0"/>
              </a:rPr>
              <a:t>list</a:t>
            </a:r>
            <a:r>
              <a:rPr lang="en-US" sz="1400" dirty="0" err="1">
                <a:latin typeface="Consolas" pitchFamily="49" charset="0"/>
                <a:cs typeface="Consolas" pitchFamily="49" charset="0"/>
              </a:rPr>
              <a:t>.empty</a:t>
            </a:r>
            <a:r>
              <a:rPr lang="en-US" sz="1400" dirty="0">
                <a:latin typeface="Consolas" pitchFamily="49" charset="0"/>
                <a:cs typeface="Consolas" pitchFamily="49" charset="0"/>
              </a:rPr>
              <a:t>()</a:t>
            </a:r>
            <a:r>
              <a:rPr lang="en-US" sz="1400" dirty="0">
                <a:solidFill>
                  <a:srgbClr val="FF0000"/>
                </a:solidFill>
                <a:latin typeface="Consolas" pitchFamily="49" charset="0"/>
                <a:cs typeface="Consolas" pitchFamily="49" charset="0"/>
              </a:rPr>
              <a:t> </a:t>
            </a:r>
            <a:r>
              <a:rPr lang="en-US" sz="1400" dirty="0">
                <a:latin typeface="Consolas" pitchFamily="49" charset="0"/>
                <a:cs typeface="Consolas" pitchFamily="49" charset="0"/>
              </a:rPr>
              <a:t>) {</a:t>
            </a:r>
          </a:p>
          <a:p>
            <a:pPr lvl="1" eaLnBrk="1" hangingPunct="1">
              <a:buNone/>
            </a:pPr>
            <a:r>
              <a:rPr lang="en-US" sz="1400" dirty="0">
                <a:latin typeface="Consolas" pitchFamily="49" charset="0"/>
                <a:cs typeface="Consolas" pitchFamily="49" charset="0"/>
              </a:rPr>
              <a:t>	        return;</a:t>
            </a:r>
          </a:p>
          <a:p>
            <a:pPr lvl="1" eaLnBrk="1" hangingPunct="1">
              <a:buNone/>
            </a:pPr>
            <a:r>
              <a:rPr lang="en-US" sz="1400" dirty="0">
                <a:latin typeface="Consolas" pitchFamily="49" charset="0"/>
                <a:cs typeface="Consolas" pitchFamily="49" charset="0"/>
              </a:rPr>
              <a:t>	    }</a:t>
            </a:r>
          </a:p>
          <a:p>
            <a:pPr lvl="1" eaLnBrk="1" hangingPunct="1">
              <a:buNone/>
            </a:pPr>
            <a:endParaRPr lang="en-US" sz="1400" dirty="0">
              <a:latin typeface="Consolas" pitchFamily="49" charset="0"/>
              <a:cs typeface="Consolas" pitchFamily="49" charset="0"/>
            </a:endParaRPr>
          </a:p>
          <a:p>
            <a:pPr lvl="1" eaLnBrk="1" hangingPunct="1">
              <a:buNone/>
            </a:pPr>
            <a:r>
              <a:rPr lang="en-US" sz="1400" dirty="0">
                <a:latin typeface="Consolas" pitchFamily="49" charset="0"/>
                <a:cs typeface="Consolas" pitchFamily="49" charset="0"/>
              </a:rPr>
              <a:t>	    </a:t>
            </a:r>
            <a:r>
              <a:rPr lang="en-US" sz="1400" dirty="0" err="1">
                <a:latin typeface="Consolas" pitchFamily="49" charset="0"/>
                <a:cs typeface="Consolas" pitchFamily="49" charset="0"/>
              </a:rPr>
              <a:t>push_front</a:t>
            </a:r>
            <a:r>
              <a:rPr lang="en-US" sz="1400" dirty="0">
                <a:latin typeface="Consolas" pitchFamily="49" charset="0"/>
                <a:cs typeface="Consolas" pitchFamily="49" charset="0"/>
              </a:rPr>
              <a:t>( </a:t>
            </a:r>
            <a:r>
              <a:rPr lang="en-US" sz="1400" dirty="0" err="1">
                <a:solidFill>
                  <a:srgbClr val="FF0000"/>
                </a:solidFill>
                <a:latin typeface="Consolas" pitchFamily="49" charset="0"/>
                <a:cs typeface="Consolas" pitchFamily="49" charset="0"/>
              </a:rPr>
              <a:t>list</a:t>
            </a:r>
            <a:r>
              <a:rPr lang="en-US" sz="1400" dirty="0" err="1">
                <a:latin typeface="Consolas" pitchFamily="49" charset="0"/>
                <a:cs typeface="Consolas" pitchFamily="49" charset="0"/>
              </a:rPr>
              <a:t>.front</a:t>
            </a:r>
            <a:r>
              <a:rPr lang="en-US" sz="1400" dirty="0">
                <a:latin typeface="Consolas" pitchFamily="49" charset="0"/>
                <a:cs typeface="Consolas" pitchFamily="49" charset="0"/>
              </a:rPr>
              <a:t>() );</a:t>
            </a:r>
          </a:p>
          <a:p>
            <a:pPr lvl="1" eaLnBrk="1" hangingPunct="1">
              <a:buNone/>
            </a:pPr>
            <a:endParaRPr lang="en-US" sz="1400" dirty="0">
              <a:latin typeface="Consolas" pitchFamily="49" charset="0"/>
              <a:cs typeface="Consolas" pitchFamily="49" charset="0"/>
            </a:endParaRPr>
          </a:p>
          <a:p>
            <a:pPr lvl="1" eaLnBrk="1" hangingPunct="1">
              <a:buNone/>
            </a:pPr>
            <a:r>
              <a:rPr lang="en-US" sz="1400" dirty="0">
                <a:latin typeface="Consolas" pitchFamily="49" charset="0"/>
                <a:cs typeface="Consolas" pitchFamily="49" charset="0"/>
              </a:rPr>
              <a:t>       for (</a:t>
            </a:r>
          </a:p>
          <a:p>
            <a:pPr lvl="1" eaLnBrk="1" hangingPunct="1">
              <a:buNone/>
            </a:pPr>
            <a:r>
              <a:rPr lang="en-US" sz="1400" dirty="0">
                <a:latin typeface="Consolas" pitchFamily="49" charset="0"/>
                <a:cs typeface="Consolas" pitchFamily="49" charset="0"/>
              </a:rPr>
              <a:t>	        Node *</a:t>
            </a:r>
            <a:r>
              <a:rPr lang="en-US" sz="1400" dirty="0">
                <a:solidFill>
                  <a:srgbClr val="FF3399"/>
                </a:solidFill>
                <a:latin typeface="Consolas" pitchFamily="49" charset="0"/>
                <a:cs typeface="Consolas" pitchFamily="49" charset="0"/>
              </a:rPr>
              <a:t>original</a:t>
            </a:r>
            <a:r>
              <a:rPr lang="en-US" sz="1400" dirty="0">
                <a:latin typeface="Consolas" pitchFamily="49" charset="0"/>
                <a:cs typeface="Consolas" pitchFamily="49" charset="0"/>
              </a:rPr>
              <a:t> = </a:t>
            </a:r>
            <a:r>
              <a:rPr lang="en-US" sz="1400" dirty="0" err="1">
                <a:solidFill>
                  <a:srgbClr val="FF0000"/>
                </a:solidFill>
                <a:latin typeface="Consolas" pitchFamily="49" charset="0"/>
                <a:cs typeface="Consolas" pitchFamily="49" charset="0"/>
              </a:rPr>
              <a:t>list</a:t>
            </a:r>
            <a:r>
              <a:rPr lang="en-US" sz="1400" dirty="0" err="1">
                <a:latin typeface="Consolas" pitchFamily="49" charset="0"/>
                <a:cs typeface="Consolas" pitchFamily="49" charset="0"/>
              </a:rPr>
              <a:t>.head</a:t>
            </a:r>
            <a:r>
              <a:rPr lang="en-US" sz="1400" dirty="0">
                <a:latin typeface="Consolas" pitchFamily="49" charset="0"/>
                <a:cs typeface="Consolas" pitchFamily="49" charset="0"/>
              </a:rPr>
              <a:t>()-&gt;next(),</a:t>
            </a:r>
            <a:r>
              <a:rPr lang="en-US" sz="1400" dirty="0">
                <a:solidFill>
                  <a:srgbClr val="00B0F0"/>
                </a:solidFill>
                <a:latin typeface="Consolas" pitchFamily="49" charset="0"/>
                <a:cs typeface="Consolas" pitchFamily="49" charset="0"/>
              </a:rPr>
              <a:t> </a:t>
            </a:r>
            <a:r>
              <a:rPr lang="en-US" sz="1400" dirty="0">
                <a:latin typeface="Consolas" pitchFamily="49" charset="0"/>
                <a:cs typeface="Consolas" pitchFamily="49" charset="0"/>
              </a:rPr>
              <a:t>*</a:t>
            </a:r>
            <a:r>
              <a:rPr lang="en-US" sz="1400" dirty="0">
                <a:solidFill>
                  <a:srgbClr val="0093DD"/>
                </a:solidFill>
                <a:latin typeface="Consolas" pitchFamily="49" charset="0"/>
                <a:cs typeface="Consolas" pitchFamily="49" charset="0"/>
              </a:rPr>
              <a:t>copy</a:t>
            </a:r>
            <a:r>
              <a:rPr lang="en-US" sz="1400" dirty="0">
                <a:latin typeface="Consolas" pitchFamily="49" charset="0"/>
                <a:cs typeface="Consolas" pitchFamily="49" charset="0"/>
              </a:rPr>
              <a:t> = head();</a:t>
            </a:r>
          </a:p>
          <a:p>
            <a:pPr lvl="1" eaLnBrk="1" hangingPunct="1">
              <a:buNone/>
            </a:pPr>
            <a:r>
              <a:rPr lang="en-US" sz="1400" dirty="0">
                <a:latin typeface="Consolas" pitchFamily="49" charset="0"/>
                <a:cs typeface="Consolas" pitchFamily="49" charset="0"/>
              </a:rPr>
              <a:t>	        </a:t>
            </a:r>
            <a:r>
              <a:rPr lang="en-US" sz="1400" dirty="0">
                <a:solidFill>
                  <a:srgbClr val="FF3399"/>
                </a:solidFill>
                <a:latin typeface="Consolas" pitchFamily="49" charset="0"/>
                <a:cs typeface="Consolas" pitchFamily="49" charset="0"/>
              </a:rPr>
              <a:t>original</a:t>
            </a:r>
            <a:r>
              <a:rPr lang="en-US" sz="1400" dirty="0">
                <a:latin typeface="Consolas" pitchFamily="49" charset="0"/>
                <a:cs typeface="Consolas" pitchFamily="49" charset="0"/>
              </a:rPr>
              <a:t> != nullptr;</a:t>
            </a:r>
          </a:p>
          <a:p>
            <a:pPr lvl="1" eaLnBrk="1" hangingPunct="1">
              <a:buNone/>
            </a:pPr>
            <a:r>
              <a:rPr lang="en-US" sz="1400" dirty="0">
                <a:latin typeface="Consolas" pitchFamily="49" charset="0"/>
                <a:cs typeface="Consolas" pitchFamily="49" charset="0"/>
              </a:rPr>
              <a:t>	        </a:t>
            </a:r>
            <a:r>
              <a:rPr lang="en-US" sz="1400" dirty="0">
                <a:solidFill>
                  <a:srgbClr val="FF3399"/>
                </a:solidFill>
                <a:latin typeface="Consolas" pitchFamily="49" charset="0"/>
                <a:cs typeface="Consolas" pitchFamily="49" charset="0"/>
              </a:rPr>
              <a:t>original</a:t>
            </a:r>
            <a:r>
              <a:rPr lang="en-US" sz="1400" dirty="0">
                <a:latin typeface="Consolas" pitchFamily="49" charset="0"/>
                <a:cs typeface="Consolas" pitchFamily="49" charset="0"/>
              </a:rPr>
              <a:t> = </a:t>
            </a:r>
            <a:r>
              <a:rPr lang="en-US" sz="1400" dirty="0">
                <a:solidFill>
                  <a:srgbClr val="FF3399"/>
                </a:solidFill>
                <a:latin typeface="Consolas" pitchFamily="49" charset="0"/>
                <a:cs typeface="Consolas" pitchFamily="49" charset="0"/>
              </a:rPr>
              <a:t>original</a:t>
            </a:r>
            <a:r>
              <a:rPr lang="en-US" sz="1400" dirty="0">
                <a:latin typeface="Consolas" pitchFamily="49" charset="0"/>
                <a:cs typeface="Consolas" pitchFamily="49" charset="0"/>
              </a:rPr>
              <a:t>-&gt;next(), </a:t>
            </a:r>
            <a:r>
              <a:rPr lang="en-US" sz="1400" dirty="0">
                <a:solidFill>
                  <a:srgbClr val="0093DD"/>
                </a:solidFill>
                <a:latin typeface="Consolas" pitchFamily="49" charset="0"/>
                <a:cs typeface="Consolas" pitchFamily="49" charset="0"/>
              </a:rPr>
              <a:t>copy</a:t>
            </a:r>
            <a:r>
              <a:rPr lang="en-US" sz="1400" dirty="0">
                <a:latin typeface="Consolas" pitchFamily="49" charset="0"/>
                <a:cs typeface="Consolas" pitchFamily="49" charset="0"/>
              </a:rPr>
              <a:t> = </a:t>
            </a:r>
            <a:r>
              <a:rPr lang="en-US" sz="1400" dirty="0">
                <a:solidFill>
                  <a:srgbClr val="0093DD"/>
                </a:solidFill>
                <a:latin typeface="Consolas" pitchFamily="49" charset="0"/>
                <a:cs typeface="Consolas" pitchFamily="49" charset="0"/>
              </a:rPr>
              <a:t>copy-</a:t>
            </a:r>
            <a:r>
              <a:rPr lang="en-US" sz="1400" dirty="0">
                <a:latin typeface="Consolas" pitchFamily="49" charset="0"/>
                <a:cs typeface="Consolas" pitchFamily="49" charset="0"/>
              </a:rPr>
              <a:t>&gt;next()</a:t>
            </a:r>
          </a:p>
          <a:p>
            <a:pPr lvl="1" eaLnBrk="1" hangingPunct="1">
              <a:buNone/>
            </a:pPr>
            <a:r>
              <a:rPr lang="en-US" sz="1400" dirty="0">
                <a:latin typeface="Consolas" pitchFamily="49" charset="0"/>
                <a:cs typeface="Consolas" pitchFamily="49" charset="0"/>
              </a:rPr>
              <a:t>	    ) {</a:t>
            </a:r>
          </a:p>
          <a:p>
            <a:pPr lvl="1" eaLnBrk="1" hangingPunct="1">
              <a:buNone/>
            </a:pPr>
            <a:r>
              <a:rPr lang="en-US" sz="1400" dirty="0">
                <a:latin typeface="Consolas" pitchFamily="49" charset="0"/>
                <a:cs typeface="Consolas" pitchFamily="49" charset="0"/>
              </a:rPr>
              <a:t>	        </a:t>
            </a:r>
            <a:r>
              <a:rPr lang="en-US" sz="1400" dirty="0">
                <a:solidFill>
                  <a:srgbClr val="0093DD"/>
                </a:solidFill>
                <a:latin typeface="Consolas" pitchFamily="49" charset="0"/>
                <a:cs typeface="Consolas" pitchFamily="49" charset="0"/>
              </a:rPr>
              <a:t>copy</a:t>
            </a:r>
            <a:r>
              <a:rPr lang="en-US" sz="1400" dirty="0">
                <a:latin typeface="Consolas" pitchFamily="49" charset="0"/>
                <a:cs typeface="Consolas" pitchFamily="49" charset="0"/>
              </a:rPr>
              <a:t>-&gt;</a:t>
            </a:r>
            <a:r>
              <a:rPr lang="en-US" sz="1400" dirty="0" err="1">
                <a:latin typeface="Consolas" pitchFamily="49" charset="0"/>
                <a:cs typeface="Consolas" pitchFamily="49" charset="0"/>
              </a:rPr>
              <a:t>next_node</a:t>
            </a:r>
            <a:r>
              <a:rPr lang="en-US" sz="1400" dirty="0">
                <a:latin typeface="Consolas" pitchFamily="49" charset="0"/>
                <a:cs typeface="Consolas" pitchFamily="49" charset="0"/>
              </a:rPr>
              <a:t> = new Node( </a:t>
            </a:r>
            <a:r>
              <a:rPr lang="en-US" sz="1400" dirty="0">
                <a:solidFill>
                  <a:srgbClr val="FF3399"/>
                </a:solidFill>
                <a:latin typeface="Consolas" pitchFamily="49" charset="0"/>
                <a:cs typeface="Consolas" pitchFamily="49" charset="0"/>
              </a:rPr>
              <a:t>original</a:t>
            </a:r>
            <a:r>
              <a:rPr lang="en-US" sz="1400" dirty="0">
                <a:latin typeface="Consolas" pitchFamily="49" charset="0"/>
                <a:cs typeface="Consolas" pitchFamily="49" charset="0"/>
              </a:rPr>
              <a:t>-&gt;retrieve(), nullptr );</a:t>
            </a:r>
          </a:p>
          <a:p>
            <a:pPr lvl="1" eaLnBrk="1" hangingPunct="1">
              <a:buNone/>
            </a:pPr>
            <a:r>
              <a:rPr lang="en-US" sz="1400" dirty="0">
                <a:latin typeface="Consolas" pitchFamily="49" charset="0"/>
                <a:cs typeface="Consolas" pitchFamily="49" charset="0"/>
              </a:rPr>
              <a:t>	    }</a:t>
            </a:r>
          </a:p>
          <a:p>
            <a:pPr lvl="1" eaLnBrk="1" hangingPunct="1">
              <a:buNone/>
            </a:pPr>
            <a:r>
              <a:rPr lang="en-US" sz="1400" dirty="0">
                <a:latin typeface="Consolas" pitchFamily="49" charset="0"/>
                <a:cs typeface="Consolas" pitchFamily="49" charset="0"/>
              </a:rPr>
              <a:t>	}</a:t>
            </a:r>
          </a:p>
          <a:p>
            <a:pPr eaLnBrk="1" hangingPunct="1">
              <a:buNone/>
            </a:pPr>
            <a:r>
              <a:rPr lang="en-US" sz="1400" dirty="0">
                <a:latin typeface="Consolas" pitchFamily="49" charset="0"/>
                <a:cs typeface="Consolas" pitchFamily="49" charset="0"/>
              </a:rPr>
              <a:t>	        </a:t>
            </a:r>
          </a:p>
        </p:txBody>
      </p:sp>
    </p:spTree>
    <p:extLst>
      <p:ext uri="{BB962C8B-B14F-4D97-AF65-F5344CB8AC3E}">
        <p14:creationId xmlns:p14="http://schemas.microsoft.com/office/powerpoint/2010/main" val="1278368922"/>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6" name="Picture 7" descr="C:\Users\dwharder\Desktop\v6.png"/>
          <p:cNvPicPr>
            <a:picLocks noChangeAspect="1" noChangeArrowheads="1"/>
          </p:cNvPicPr>
          <p:nvPr/>
        </p:nvPicPr>
        <p:blipFill>
          <a:blip r:embed="rId2" cstate="print"/>
          <a:srcRect/>
          <a:stretch>
            <a:fillRect/>
          </a:stretch>
        </p:blipFill>
        <p:spPr bwMode="auto">
          <a:xfrm>
            <a:off x="4427984" y="2428862"/>
            <a:ext cx="4464495" cy="1360178"/>
          </a:xfrm>
          <a:prstGeom prst="rect">
            <a:avLst/>
          </a:prstGeom>
          <a:noFill/>
        </p:spPr>
      </p:pic>
      <p:sp>
        <p:nvSpPr>
          <p:cNvPr id="74754" name="Rectangle 2"/>
          <p:cNvSpPr>
            <a:spLocks noGrp="1" noChangeArrowheads="1"/>
          </p:cNvSpPr>
          <p:nvPr>
            <p:ph type="title"/>
          </p:nvPr>
        </p:nvSpPr>
        <p:spPr/>
        <p:txBody>
          <a:bodyPr/>
          <a:lstStyle/>
          <a:p>
            <a:pPr eaLnBrk="1" hangingPunct="1"/>
            <a:r>
              <a:rPr lang="en-US" dirty="0">
                <a:latin typeface="Arial" charset="0"/>
                <a:cs typeface="Arial" charset="0"/>
              </a:rPr>
              <a:t>Copy Constructor</a:t>
            </a:r>
          </a:p>
        </p:txBody>
      </p:sp>
      <p:sp>
        <p:nvSpPr>
          <p:cNvPr id="74755" name="Rectangle 3"/>
          <p:cNvSpPr>
            <a:spLocks noGrp="1" noChangeArrowheads="1"/>
          </p:cNvSpPr>
          <p:nvPr>
            <p:ph type="body" idx="1"/>
          </p:nvPr>
        </p:nvSpPr>
        <p:spPr>
          <a:xfrm>
            <a:off x="107504" y="1600200"/>
            <a:ext cx="8435280" cy="4525963"/>
          </a:xfrm>
        </p:spPr>
        <p:txBody>
          <a:bodyPr>
            <a:normAutofit lnSpcReduction="10000"/>
          </a:bodyPr>
          <a:lstStyle/>
          <a:p>
            <a:pPr eaLnBrk="1" hangingPunct="1">
              <a:buFont typeface="Arial" charset="0"/>
              <a:buNone/>
            </a:pPr>
            <a:r>
              <a:rPr lang="en-US" dirty="0">
                <a:latin typeface="Arial" charset="0"/>
                <a:cs typeface="Arial" charset="0"/>
              </a:rPr>
              <a:t>	We’d continue copying until we reach the end</a:t>
            </a:r>
            <a:endParaRPr lang="en-US" dirty="0">
              <a:solidFill>
                <a:srgbClr val="0000FF"/>
              </a:solidFill>
              <a:latin typeface="Consolas" pitchFamily="49" charset="0"/>
              <a:cs typeface="Consolas" pitchFamily="49" charset="0"/>
            </a:endParaRPr>
          </a:p>
          <a:p>
            <a:pPr lvl="1" eaLnBrk="1" hangingPunct="1">
              <a:buNone/>
            </a:pPr>
            <a:endParaRPr lang="en-US" sz="900" dirty="0">
              <a:latin typeface="Arial" charset="0"/>
              <a:cs typeface="Arial" charset="0"/>
            </a:endParaRPr>
          </a:p>
          <a:p>
            <a:pPr lvl="1" eaLnBrk="1" hangingPunct="1">
              <a:buNone/>
            </a:pPr>
            <a:r>
              <a:rPr lang="en-US" sz="1400" dirty="0">
                <a:latin typeface="Consolas" pitchFamily="49" charset="0"/>
                <a:cs typeface="Consolas" pitchFamily="49" charset="0"/>
              </a:rPr>
              <a:t>	List::List( List const &amp;</a:t>
            </a:r>
            <a:r>
              <a:rPr lang="en-US" sz="1400" dirty="0">
                <a:solidFill>
                  <a:srgbClr val="FF0000"/>
                </a:solidFill>
                <a:latin typeface="Consolas" pitchFamily="49" charset="0"/>
                <a:cs typeface="Consolas" pitchFamily="49" charset="0"/>
              </a:rPr>
              <a:t>list</a:t>
            </a:r>
            <a:r>
              <a:rPr lang="en-US" sz="1400" dirty="0">
                <a:latin typeface="Consolas" pitchFamily="49" charset="0"/>
                <a:cs typeface="Consolas" pitchFamily="49" charset="0"/>
              </a:rPr>
              <a:t> ):</a:t>
            </a:r>
            <a:r>
              <a:rPr lang="en-US" sz="1400" dirty="0" err="1">
                <a:solidFill>
                  <a:srgbClr val="0000FF"/>
                </a:solidFill>
                <a:latin typeface="Consolas" pitchFamily="49" charset="0"/>
                <a:cs typeface="Consolas" pitchFamily="49" charset="0"/>
              </a:rPr>
              <a:t>list_head</a:t>
            </a:r>
            <a:r>
              <a:rPr lang="en-US" sz="1400" dirty="0">
                <a:latin typeface="Consolas" pitchFamily="49" charset="0"/>
                <a:cs typeface="Consolas" pitchFamily="49" charset="0"/>
              </a:rPr>
              <a:t>( nullptr ) {</a:t>
            </a:r>
          </a:p>
          <a:p>
            <a:pPr lvl="1" eaLnBrk="1" hangingPunct="1">
              <a:buNone/>
            </a:pPr>
            <a:r>
              <a:rPr lang="en-US" sz="1400" dirty="0">
                <a:latin typeface="Consolas" pitchFamily="49" charset="0"/>
                <a:cs typeface="Consolas" pitchFamily="49" charset="0"/>
              </a:rPr>
              <a:t>       if ( </a:t>
            </a:r>
            <a:r>
              <a:rPr lang="en-US" sz="1400" dirty="0" err="1">
                <a:solidFill>
                  <a:srgbClr val="FF0000"/>
                </a:solidFill>
                <a:latin typeface="Consolas" pitchFamily="49" charset="0"/>
                <a:cs typeface="Consolas" pitchFamily="49" charset="0"/>
              </a:rPr>
              <a:t>list</a:t>
            </a:r>
            <a:r>
              <a:rPr lang="en-US" sz="1400" dirty="0" err="1">
                <a:latin typeface="Consolas" pitchFamily="49" charset="0"/>
                <a:cs typeface="Consolas" pitchFamily="49" charset="0"/>
              </a:rPr>
              <a:t>.empty</a:t>
            </a:r>
            <a:r>
              <a:rPr lang="en-US" sz="1400" dirty="0">
                <a:latin typeface="Consolas" pitchFamily="49" charset="0"/>
                <a:cs typeface="Consolas" pitchFamily="49" charset="0"/>
              </a:rPr>
              <a:t>()</a:t>
            </a:r>
            <a:r>
              <a:rPr lang="en-US" sz="1400" dirty="0">
                <a:solidFill>
                  <a:srgbClr val="FF0000"/>
                </a:solidFill>
                <a:latin typeface="Consolas" pitchFamily="49" charset="0"/>
                <a:cs typeface="Consolas" pitchFamily="49" charset="0"/>
              </a:rPr>
              <a:t> </a:t>
            </a:r>
            <a:r>
              <a:rPr lang="en-US" sz="1400" dirty="0">
                <a:latin typeface="Consolas" pitchFamily="49" charset="0"/>
                <a:cs typeface="Consolas" pitchFamily="49" charset="0"/>
              </a:rPr>
              <a:t>) {</a:t>
            </a:r>
          </a:p>
          <a:p>
            <a:pPr lvl="1" eaLnBrk="1" hangingPunct="1">
              <a:buNone/>
            </a:pPr>
            <a:r>
              <a:rPr lang="en-US" sz="1400" dirty="0">
                <a:latin typeface="Consolas" pitchFamily="49" charset="0"/>
                <a:cs typeface="Consolas" pitchFamily="49" charset="0"/>
              </a:rPr>
              <a:t>	        return;</a:t>
            </a:r>
          </a:p>
          <a:p>
            <a:pPr lvl="1" eaLnBrk="1" hangingPunct="1">
              <a:buNone/>
            </a:pPr>
            <a:r>
              <a:rPr lang="en-US" sz="1400" dirty="0">
                <a:latin typeface="Consolas" pitchFamily="49" charset="0"/>
                <a:cs typeface="Consolas" pitchFamily="49" charset="0"/>
              </a:rPr>
              <a:t>	    }</a:t>
            </a:r>
          </a:p>
          <a:p>
            <a:pPr lvl="1" eaLnBrk="1" hangingPunct="1">
              <a:buNone/>
            </a:pPr>
            <a:endParaRPr lang="en-US" sz="1400" dirty="0">
              <a:latin typeface="Consolas" pitchFamily="49" charset="0"/>
              <a:cs typeface="Consolas" pitchFamily="49" charset="0"/>
            </a:endParaRPr>
          </a:p>
          <a:p>
            <a:pPr lvl="1" eaLnBrk="1" hangingPunct="1">
              <a:buNone/>
            </a:pPr>
            <a:r>
              <a:rPr lang="en-US" sz="1400" dirty="0">
                <a:latin typeface="Consolas" pitchFamily="49" charset="0"/>
                <a:cs typeface="Consolas" pitchFamily="49" charset="0"/>
              </a:rPr>
              <a:t>	    </a:t>
            </a:r>
            <a:r>
              <a:rPr lang="en-US" sz="1400" dirty="0" err="1">
                <a:latin typeface="Consolas" pitchFamily="49" charset="0"/>
                <a:cs typeface="Consolas" pitchFamily="49" charset="0"/>
              </a:rPr>
              <a:t>push_front</a:t>
            </a:r>
            <a:r>
              <a:rPr lang="en-US" sz="1400" dirty="0">
                <a:latin typeface="Consolas" pitchFamily="49" charset="0"/>
                <a:cs typeface="Consolas" pitchFamily="49" charset="0"/>
              </a:rPr>
              <a:t>( </a:t>
            </a:r>
            <a:r>
              <a:rPr lang="en-US" sz="1400" dirty="0" err="1">
                <a:solidFill>
                  <a:srgbClr val="FF0000"/>
                </a:solidFill>
                <a:latin typeface="Consolas" pitchFamily="49" charset="0"/>
                <a:cs typeface="Consolas" pitchFamily="49" charset="0"/>
              </a:rPr>
              <a:t>list</a:t>
            </a:r>
            <a:r>
              <a:rPr lang="en-US" sz="1400" dirty="0" err="1">
                <a:latin typeface="Consolas" pitchFamily="49" charset="0"/>
                <a:cs typeface="Consolas" pitchFamily="49" charset="0"/>
              </a:rPr>
              <a:t>.front</a:t>
            </a:r>
            <a:r>
              <a:rPr lang="en-US" sz="1400" dirty="0">
                <a:latin typeface="Consolas" pitchFamily="49" charset="0"/>
                <a:cs typeface="Consolas" pitchFamily="49" charset="0"/>
              </a:rPr>
              <a:t>() );</a:t>
            </a:r>
          </a:p>
          <a:p>
            <a:pPr lvl="1" eaLnBrk="1" hangingPunct="1">
              <a:buNone/>
            </a:pPr>
            <a:endParaRPr lang="en-US" sz="1400" dirty="0">
              <a:latin typeface="Consolas" pitchFamily="49" charset="0"/>
              <a:cs typeface="Consolas" pitchFamily="49" charset="0"/>
            </a:endParaRPr>
          </a:p>
          <a:p>
            <a:pPr lvl="1" eaLnBrk="1" hangingPunct="1">
              <a:buNone/>
            </a:pPr>
            <a:r>
              <a:rPr lang="en-US" sz="1400" dirty="0">
                <a:latin typeface="Consolas" pitchFamily="49" charset="0"/>
                <a:cs typeface="Consolas" pitchFamily="49" charset="0"/>
              </a:rPr>
              <a:t>       for (</a:t>
            </a:r>
          </a:p>
          <a:p>
            <a:pPr lvl="1" eaLnBrk="1" hangingPunct="1">
              <a:buNone/>
            </a:pPr>
            <a:r>
              <a:rPr lang="en-US" sz="1400" dirty="0">
                <a:latin typeface="Consolas" pitchFamily="49" charset="0"/>
                <a:cs typeface="Consolas" pitchFamily="49" charset="0"/>
              </a:rPr>
              <a:t>	        Node *</a:t>
            </a:r>
            <a:r>
              <a:rPr lang="en-US" sz="1400" dirty="0">
                <a:solidFill>
                  <a:srgbClr val="FF3399"/>
                </a:solidFill>
                <a:latin typeface="Consolas" pitchFamily="49" charset="0"/>
                <a:cs typeface="Consolas" pitchFamily="49" charset="0"/>
              </a:rPr>
              <a:t>original</a:t>
            </a:r>
            <a:r>
              <a:rPr lang="en-US" sz="1400" dirty="0">
                <a:latin typeface="Consolas" pitchFamily="49" charset="0"/>
                <a:cs typeface="Consolas" pitchFamily="49" charset="0"/>
              </a:rPr>
              <a:t> = </a:t>
            </a:r>
            <a:r>
              <a:rPr lang="en-US" sz="1400" dirty="0" err="1">
                <a:solidFill>
                  <a:srgbClr val="FF0000"/>
                </a:solidFill>
                <a:latin typeface="Consolas" pitchFamily="49" charset="0"/>
                <a:cs typeface="Consolas" pitchFamily="49" charset="0"/>
              </a:rPr>
              <a:t>list</a:t>
            </a:r>
            <a:r>
              <a:rPr lang="en-US" sz="1400" dirty="0" err="1">
                <a:latin typeface="Consolas" pitchFamily="49" charset="0"/>
                <a:cs typeface="Consolas" pitchFamily="49" charset="0"/>
              </a:rPr>
              <a:t>.head</a:t>
            </a:r>
            <a:r>
              <a:rPr lang="en-US" sz="1400" dirty="0">
                <a:latin typeface="Consolas" pitchFamily="49" charset="0"/>
                <a:cs typeface="Consolas" pitchFamily="49" charset="0"/>
              </a:rPr>
              <a:t>()-&gt;next(),</a:t>
            </a:r>
            <a:r>
              <a:rPr lang="en-US" sz="1400" dirty="0">
                <a:solidFill>
                  <a:srgbClr val="00B0F0"/>
                </a:solidFill>
                <a:latin typeface="Consolas" pitchFamily="49" charset="0"/>
                <a:cs typeface="Consolas" pitchFamily="49" charset="0"/>
              </a:rPr>
              <a:t> </a:t>
            </a:r>
            <a:r>
              <a:rPr lang="en-US" sz="1400" dirty="0">
                <a:latin typeface="Consolas" pitchFamily="49" charset="0"/>
                <a:cs typeface="Consolas" pitchFamily="49" charset="0"/>
              </a:rPr>
              <a:t>*</a:t>
            </a:r>
            <a:r>
              <a:rPr lang="en-US" sz="1400" dirty="0">
                <a:solidFill>
                  <a:srgbClr val="0093DD"/>
                </a:solidFill>
                <a:latin typeface="Consolas" pitchFamily="49" charset="0"/>
                <a:cs typeface="Consolas" pitchFamily="49" charset="0"/>
              </a:rPr>
              <a:t>copy</a:t>
            </a:r>
            <a:r>
              <a:rPr lang="en-US" sz="1400" dirty="0">
                <a:latin typeface="Consolas" pitchFamily="49" charset="0"/>
                <a:cs typeface="Consolas" pitchFamily="49" charset="0"/>
              </a:rPr>
              <a:t> = head();</a:t>
            </a:r>
          </a:p>
          <a:p>
            <a:pPr lvl="1" eaLnBrk="1" hangingPunct="1">
              <a:buNone/>
            </a:pPr>
            <a:r>
              <a:rPr lang="en-US" sz="1400" dirty="0">
                <a:latin typeface="Consolas" pitchFamily="49" charset="0"/>
                <a:cs typeface="Consolas" pitchFamily="49" charset="0"/>
              </a:rPr>
              <a:t>	        </a:t>
            </a:r>
            <a:r>
              <a:rPr lang="en-US" sz="1400" dirty="0">
                <a:solidFill>
                  <a:srgbClr val="FF3399"/>
                </a:solidFill>
                <a:latin typeface="Consolas" pitchFamily="49" charset="0"/>
                <a:cs typeface="Consolas" pitchFamily="49" charset="0"/>
              </a:rPr>
              <a:t>original </a:t>
            </a:r>
            <a:r>
              <a:rPr lang="en-US" sz="1400" dirty="0">
                <a:latin typeface="Consolas" pitchFamily="49" charset="0"/>
                <a:cs typeface="Consolas" pitchFamily="49" charset="0"/>
              </a:rPr>
              <a:t>!= </a:t>
            </a:r>
            <a:r>
              <a:rPr lang="en-US" sz="1400" dirty="0" err="1">
                <a:latin typeface="Consolas" pitchFamily="49" charset="0"/>
                <a:cs typeface="Consolas" pitchFamily="49" charset="0"/>
              </a:rPr>
              <a:t>nullptr</a:t>
            </a:r>
            <a:r>
              <a:rPr lang="en-US" sz="1400" dirty="0">
                <a:latin typeface="Consolas" pitchFamily="49" charset="0"/>
                <a:cs typeface="Consolas" pitchFamily="49" charset="0"/>
              </a:rPr>
              <a:t>;</a:t>
            </a:r>
          </a:p>
          <a:p>
            <a:pPr lvl="1" eaLnBrk="1" hangingPunct="1">
              <a:buNone/>
            </a:pPr>
            <a:r>
              <a:rPr lang="en-US" sz="1400" dirty="0">
                <a:latin typeface="Consolas" pitchFamily="49" charset="0"/>
                <a:cs typeface="Consolas" pitchFamily="49" charset="0"/>
              </a:rPr>
              <a:t>	        </a:t>
            </a:r>
            <a:r>
              <a:rPr lang="en-US" sz="1400" dirty="0">
                <a:solidFill>
                  <a:srgbClr val="FF3399"/>
                </a:solidFill>
                <a:latin typeface="Consolas" pitchFamily="49" charset="0"/>
                <a:cs typeface="Consolas" pitchFamily="49" charset="0"/>
              </a:rPr>
              <a:t>original</a:t>
            </a:r>
            <a:r>
              <a:rPr lang="en-US" sz="1400" dirty="0">
                <a:latin typeface="Consolas" pitchFamily="49" charset="0"/>
                <a:cs typeface="Consolas" pitchFamily="49" charset="0"/>
              </a:rPr>
              <a:t> = </a:t>
            </a:r>
            <a:r>
              <a:rPr lang="en-US" sz="1400" dirty="0">
                <a:solidFill>
                  <a:srgbClr val="FF3399"/>
                </a:solidFill>
                <a:latin typeface="Consolas" pitchFamily="49" charset="0"/>
                <a:cs typeface="Consolas" pitchFamily="49" charset="0"/>
              </a:rPr>
              <a:t>original</a:t>
            </a:r>
            <a:r>
              <a:rPr lang="en-US" sz="1400" dirty="0">
                <a:latin typeface="Consolas" pitchFamily="49" charset="0"/>
                <a:cs typeface="Consolas" pitchFamily="49" charset="0"/>
              </a:rPr>
              <a:t>-&gt;next(), </a:t>
            </a:r>
            <a:r>
              <a:rPr lang="en-US" sz="1400" dirty="0">
                <a:solidFill>
                  <a:srgbClr val="0093DD"/>
                </a:solidFill>
                <a:latin typeface="Consolas" pitchFamily="49" charset="0"/>
                <a:cs typeface="Consolas" pitchFamily="49" charset="0"/>
              </a:rPr>
              <a:t>copy</a:t>
            </a:r>
            <a:r>
              <a:rPr lang="en-US" sz="1400" dirty="0">
                <a:latin typeface="Consolas" pitchFamily="49" charset="0"/>
                <a:cs typeface="Consolas" pitchFamily="49" charset="0"/>
              </a:rPr>
              <a:t> = </a:t>
            </a:r>
            <a:r>
              <a:rPr lang="en-US" sz="1400" dirty="0">
                <a:solidFill>
                  <a:srgbClr val="0093DD"/>
                </a:solidFill>
                <a:latin typeface="Consolas" pitchFamily="49" charset="0"/>
                <a:cs typeface="Consolas" pitchFamily="49" charset="0"/>
              </a:rPr>
              <a:t>copy-</a:t>
            </a:r>
            <a:r>
              <a:rPr lang="en-US" sz="1400" dirty="0">
                <a:latin typeface="Consolas" pitchFamily="49" charset="0"/>
                <a:cs typeface="Consolas" pitchFamily="49" charset="0"/>
              </a:rPr>
              <a:t>&gt;next()</a:t>
            </a:r>
          </a:p>
          <a:p>
            <a:pPr lvl="1" eaLnBrk="1" hangingPunct="1">
              <a:buNone/>
            </a:pPr>
            <a:r>
              <a:rPr lang="en-US" sz="1400" dirty="0">
                <a:latin typeface="Consolas" pitchFamily="49" charset="0"/>
                <a:cs typeface="Consolas" pitchFamily="49" charset="0"/>
              </a:rPr>
              <a:t>	    ) {</a:t>
            </a:r>
          </a:p>
          <a:p>
            <a:pPr lvl="1" eaLnBrk="1" hangingPunct="1">
              <a:buNone/>
            </a:pPr>
            <a:r>
              <a:rPr lang="en-US" sz="1400" dirty="0">
                <a:latin typeface="Consolas" pitchFamily="49" charset="0"/>
                <a:cs typeface="Consolas" pitchFamily="49" charset="0"/>
              </a:rPr>
              <a:t>	        </a:t>
            </a:r>
            <a:r>
              <a:rPr lang="en-US" sz="1400" dirty="0">
                <a:solidFill>
                  <a:srgbClr val="0093DD"/>
                </a:solidFill>
                <a:latin typeface="Consolas" pitchFamily="49" charset="0"/>
                <a:cs typeface="Consolas" pitchFamily="49" charset="0"/>
              </a:rPr>
              <a:t>copy</a:t>
            </a:r>
            <a:r>
              <a:rPr lang="en-US" sz="1400" dirty="0">
                <a:latin typeface="Consolas" pitchFamily="49" charset="0"/>
                <a:cs typeface="Consolas" pitchFamily="49" charset="0"/>
              </a:rPr>
              <a:t>-&gt;</a:t>
            </a:r>
            <a:r>
              <a:rPr lang="en-US" sz="1400" dirty="0" err="1">
                <a:latin typeface="Consolas" pitchFamily="49" charset="0"/>
                <a:cs typeface="Consolas" pitchFamily="49" charset="0"/>
              </a:rPr>
              <a:t>next_node</a:t>
            </a:r>
            <a:r>
              <a:rPr lang="en-US" sz="1400" dirty="0">
                <a:latin typeface="Consolas" pitchFamily="49" charset="0"/>
                <a:cs typeface="Consolas" pitchFamily="49" charset="0"/>
              </a:rPr>
              <a:t> = new Node( </a:t>
            </a:r>
            <a:r>
              <a:rPr lang="en-US" sz="1400" dirty="0">
                <a:solidFill>
                  <a:srgbClr val="FF3399"/>
                </a:solidFill>
                <a:latin typeface="Consolas" pitchFamily="49" charset="0"/>
                <a:cs typeface="Consolas" pitchFamily="49" charset="0"/>
              </a:rPr>
              <a:t>original</a:t>
            </a:r>
            <a:r>
              <a:rPr lang="en-US" sz="1400" dirty="0">
                <a:latin typeface="Consolas" pitchFamily="49" charset="0"/>
                <a:cs typeface="Consolas" pitchFamily="49" charset="0"/>
              </a:rPr>
              <a:t>-&gt;retrieve(), </a:t>
            </a:r>
            <a:r>
              <a:rPr lang="en-US" sz="1400" dirty="0" err="1">
                <a:latin typeface="Consolas" pitchFamily="49" charset="0"/>
                <a:cs typeface="Consolas" pitchFamily="49" charset="0"/>
              </a:rPr>
              <a:t>nullptr</a:t>
            </a:r>
            <a:r>
              <a:rPr lang="en-US" sz="1400" dirty="0">
                <a:latin typeface="Consolas" pitchFamily="49" charset="0"/>
                <a:cs typeface="Consolas" pitchFamily="49" charset="0"/>
              </a:rPr>
              <a:t> );</a:t>
            </a:r>
          </a:p>
          <a:p>
            <a:pPr lvl="1" eaLnBrk="1" hangingPunct="1">
              <a:buNone/>
            </a:pPr>
            <a:r>
              <a:rPr lang="en-US" sz="1400" dirty="0">
                <a:latin typeface="Consolas" pitchFamily="49" charset="0"/>
                <a:cs typeface="Consolas" pitchFamily="49" charset="0"/>
              </a:rPr>
              <a:t>	    }</a:t>
            </a:r>
          </a:p>
          <a:p>
            <a:pPr lvl="1" eaLnBrk="1" hangingPunct="1">
              <a:buNone/>
            </a:pPr>
            <a:r>
              <a:rPr lang="en-US" sz="1400" dirty="0">
                <a:latin typeface="Consolas" pitchFamily="49" charset="0"/>
                <a:cs typeface="Consolas" pitchFamily="49" charset="0"/>
              </a:rPr>
              <a:t>	}</a:t>
            </a:r>
          </a:p>
          <a:p>
            <a:pPr eaLnBrk="1" hangingPunct="1">
              <a:buNone/>
            </a:pPr>
            <a:r>
              <a:rPr lang="en-US" sz="1400" dirty="0">
                <a:latin typeface="Consolas" pitchFamily="49" charset="0"/>
                <a:cs typeface="Consolas" pitchFamily="49" charset="0"/>
              </a:rPr>
              <a:t>	        </a:t>
            </a:r>
          </a:p>
        </p:txBody>
      </p:sp>
    </p:spTree>
    <p:extLst>
      <p:ext uri="{BB962C8B-B14F-4D97-AF65-F5344CB8AC3E}">
        <p14:creationId xmlns:p14="http://schemas.microsoft.com/office/powerpoint/2010/main" val="2701870112"/>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pPr eaLnBrk="1" hangingPunct="1"/>
            <a:r>
              <a:rPr lang="en-US" dirty="0">
                <a:latin typeface="Arial" charset="0"/>
                <a:cs typeface="Arial" charset="0"/>
              </a:rPr>
              <a:t>Assignment</a:t>
            </a:r>
          </a:p>
        </p:txBody>
      </p:sp>
      <p:sp>
        <p:nvSpPr>
          <p:cNvPr id="74755" name="Rectangle 3"/>
          <p:cNvSpPr>
            <a:spLocks noGrp="1" noChangeArrowheads="1"/>
          </p:cNvSpPr>
          <p:nvPr>
            <p:ph type="body" idx="1"/>
          </p:nvPr>
        </p:nvSpPr>
        <p:spPr/>
        <p:txBody>
          <a:bodyPr/>
          <a:lstStyle/>
          <a:p>
            <a:pPr eaLnBrk="1" hangingPunct="1">
              <a:buFont typeface="Arial" charset="0"/>
              <a:buNone/>
            </a:pPr>
            <a:r>
              <a:rPr lang="en-US" dirty="0">
                <a:latin typeface="Arial" charset="0"/>
                <a:cs typeface="Arial" charset="0"/>
              </a:rPr>
              <a:t>	What about assignment?</a:t>
            </a:r>
          </a:p>
          <a:p>
            <a:pPr lvl="1" eaLnBrk="1" hangingPunct="1"/>
            <a:r>
              <a:rPr lang="en-US" dirty="0">
                <a:latin typeface="Arial" charset="0"/>
                <a:cs typeface="Arial" charset="0"/>
              </a:rPr>
              <a:t>Suppose you have linked lists:</a:t>
            </a:r>
          </a:p>
          <a:p>
            <a:pPr eaLnBrk="1" hangingPunct="1">
              <a:buFontTx/>
              <a:buNone/>
            </a:pPr>
            <a:endParaRPr lang="en-US" sz="1000" b="1" dirty="0">
              <a:latin typeface="Courier New" pitchFamily="49" charset="0"/>
              <a:cs typeface="Arial" charset="0"/>
            </a:endParaRPr>
          </a:p>
          <a:p>
            <a:pPr eaLnBrk="1" hangingPunct="1">
              <a:buFontTx/>
              <a:buNone/>
            </a:pPr>
            <a:r>
              <a:rPr lang="en-US" sz="1800" b="1" dirty="0">
                <a:latin typeface="Consolas" pitchFamily="49" charset="0"/>
                <a:cs typeface="Consolas" pitchFamily="49" charset="0"/>
              </a:rPr>
              <a:t>      </a:t>
            </a:r>
            <a:r>
              <a:rPr lang="en-US" sz="1800" dirty="0">
                <a:latin typeface="Consolas" pitchFamily="49" charset="0"/>
                <a:cs typeface="Consolas" pitchFamily="49" charset="0"/>
              </a:rPr>
              <a:t>List </a:t>
            </a:r>
            <a:r>
              <a:rPr lang="en-US" sz="1800" dirty="0">
                <a:solidFill>
                  <a:srgbClr val="D20000"/>
                </a:solidFill>
                <a:latin typeface="Consolas" pitchFamily="49" charset="0"/>
                <a:cs typeface="Consolas" pitchFamily="49" charset="0"/>
              </a:rPr>
              <a:t>lst1</a:t>
            </a:r>
            <a:r>
              <a:rPr lang="en-US" sz="1800" dirty="0">
                <a:latin typeface="Consolas" pitchFamily="49" charset="0"/>
                <a:cs typeface="Consolas" pitchFamily="49" charset="0"/>
              </a:rPr>
              <a:t>, </a:t>
            </a:r>
            <a:r>
              <a:rPr lang="en-US" sz="1800" dirty="0">
                <a:solidFill>
                  <a:srgbClr val="002060"/>
                </a:solidFill>
                <a:latin typeface="Consolas" pitchFamily="49" charset="0"/>
                <a:cs typeface="Consolas" pitchFamily="49" charset="0"/>
              </a:rPr>
              <a:t>lst2</a:t>
            </a:r>
            <a:r>
              <a:rPr lang="en-US" sz="1800" dirty="0">
                <a:latin typeface="Consolas" pitchFamily="49" charset="0"/>
                <a:cs typeface="Consolas" pitchFamily="49" charset="0"/>
              </a:rPr>
              <a:t>;</a:t>
            </a:r>
          </a:p>
          <a:p>
            <a:pPr eaLnBrk="1" hangingPunct="1">
              <a:buFontTx/>
              <a:buNone/>
            </a:pPr>
            <a:endParaRPr lang="en-US" sz="1800" dirty="0">
              <a:latin typeface="Consolas" pitchFamily="49" charset="0"/>
              <a:cs typeface="Consolas" pitchFamily="49" charset="0"/>
            </a:endParaRPr>
          </a:p>
          <a:p>
            <a:pPr eaLnBrk="1" hangingPunct="1">
              <a:buFontTx/>
              <a:buNone/>
            </a:pPr>
            <a:r>
              <a:rPr lang="en-US" sz="1800" dirty="0">
                <a:latin typeface="Consolas" pitchFamily="49" charset="0"/>
                <a:cs typeface="Consolas" pitchFamily="49" charset="0"/>
              </a:rPr>
              <a:t>      </a:t>
            </a:r>
            <a:r>
              <a:rPr lang="en-US" sz="1800" dirty="0">
                <a:solidFill>
                  <a:srgbClr val="D20000"/>
                </a:solidFill>
                <a:latin typeface="Consolas" pitchFamily="49" charset="0"/>
                <a:cs typeface="Consolas" pitchFamily="49" charset="0"/>
              </a:rPr>
              <a:t>lst1</a:t>
            </a:r>
            <a:r>
              <a:rPr lang="en-US" sz="1800" dirty="0">
                <a:latin typeface="Consolas" pitchFamily="49" charset="0"/>
                <a:cs typeface="Consolas" pitchFamily="49" charset="0"/>
              </a:rPr>
              <a:t>.push_front( 35 );</a:t>
            </a:r>
          </a:p>
          <a:p>
            <a:pPr eaLnBrk="1" hangingPunct="1">
              <a:buFontTx/>
              <a:buNone/>
            </a:pPr>
            <a:r>
              <a:rPr lang="en-US" sz="1800" dirty="0">
                <a:latin typeface="Consolas" pitchFamily="49" charset="0"/>
                <a:cs typeface="Consolas" pitchFamily="49" charset="0"/>
              </a:rPr>
              <a:t>      </a:t>
            </a:r>
            <a:r>
              <a:rPr lang="en-US" sz="1800" dirty="0">
                <a:solidFill>
                  <a:srgbClr val="D20000"/>
                </a:solidFill>
                <a:latin typeface="Consolas" pitchFamily="49" charset="0"/>
                <a:cs typeface="Consolas" pitchFamily="49" charset="0"/>
              </a:rPr>
              <a:t>lst1</a:t>
            </a:r>
            <a:r>
              <a:rPr lang="en-US" sz="1800" dirty="0">
                <a:latin typeface="Consolas" pitchFamily="49" charset="0"/>
                <a:cs typeface="Consolas" pitchFamily="49" charset="0"/>
              </a:rPr>
              <a:t>.push_front( 18 );</a:t>
            </a:r>
          </a:p>
          <a:p>
            <a:pPr eaLnBrk="1" hangingPunct="1">
              <a:buFontTx/>
              <a:buNone/>
            </a:pPr>
            <a:r>
              <a:rPr lang="en-US" sz="1800" dirty="0">
                <a:latin typeface="Consolas" pitchFamily="49" charset="0"/>
                <a:cs typeface="Consolas" pitchFamily="49" charset="0"/>
              </a:rPr>
              <a:t>      </a:t>
            </a:r>
            <a:r>
              <a:rPr lang="en-US" sz="1800" dirty="0">
                <a:solidFill>
                  <a:srgbClr val="002060"/>
                </a:solidFill>
                <a:latin typeface="Consolas" pitchFamily="49" charset="0"/>
                <a:cs typeface="Consolas" pitchFamily="49" charset="0"/>
              </a:rPr>
              <a:t>lst2</a:t>
            </a:r>
            <a:r>
              <a:rPr lang="en-US" sz="1800" dirty="0">
                <a:latin typeface="Consolas" pitchFamily="49" charset="0"/>
                <a:cs typeface="Consolas" pitchFamily="49" charset="0"/>
              </a:rPr>
              <a:t>.push_front( 94 );</a:t>
            </a:r>
          </a:p>
          <a:p>
            <a:pPr eaLnBrk="1" hangingPunct="1">
              <a:buFontTx/>
              <a:buNone/>
            </a:pPr>
            <a:r>
              <a:rPr lang="en-US" sz="1800" dirty="0">
                <a:latin typeface="Consolas" pitchFamily="49" charset="0"/>
                <a:cs typeface="Consolas" pitchFamily="49" charset="0"/>
              </a:rPr>
              <a:t>      </a:t>
            </a:r>
            <a:r>
              <a:rPr lang="en-US" sz="1800" dirty="0">
                <a:solidFill>
                  <a:srgbClr val="002060"/>
                </a:solidFill>
                <a:latin typeface="Consolas" pitchFamily="49" charset="0"/>
                <a:cs typeface="Consolas" pitchFamily="49" charset="0"/>
              </a:rPr>
              <a:t>lst2</a:t>
            </a:r>
            <a:r>
              <a:rPr lang="en-US" sz="1800" dirty="0">
                <a:latin typeface="Consolas" pitchFamily="49" charset="0"/>
                <a:cs typeface="Consolas" pitchFamily="49" charset="0"/>
              </a:rPr>
              <a:t>.push_front( 72 );</a:t>
            </a:r>
          </a:p>
          <a:p>
            <a:pPr eaLnBrk="1" hangingPunct="1">
              <a:buFontTx/>
              <a:buNone/>
            </a:pPr>
            <a:r>
              <a:rPr lang="en-US" dirty="0">
                <a:latin typeface="Consolas" pitchFamily="49" charset="0"/>
                <a:cs typeface="Consolas" pitchFamily="49" charset="0"/>
              </a:rPr>
              <a:t>    </a:t>
            </a:r>
          </a:p>
        </p:txBody>
      </p:sp>
    </p:spTree>
    <p:extLst>
      <p:ext uri="{BB962C8B-B14F-4D97-AF65-F5344CB8AC3E}">
        <p14:creationId xmlns:p14="http://schemas.microsoft.com/office/powerpoint/2010/main" val="420365353"/>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lstStyle/>
          <a:p>
            <a:pPr eaLnBrk="1" hangingPunct="1"/>
            <a:r>
              <a:rPr lang="en-US" dirty="0">
                <a:latin typeface="Arial" charset="0"/>
                <a:cs typeface="Arial" charset="0"/>
              </a:rPr>
              <a:t>Assignment</a:t>
            </a:r>
          </a:p>
        </p:txBody>
      </p:sp>
      <p:sp>
        <p:nvSpPr>
          <p:cNvPr id="75779" name="Rectangle 3"/>
          <p:cNvSpPr>
            <a:spLocks noGrp="1" noChangeArrowheads="1"/>
          </p:cNvSpPr>
          <p:nvPr>
            <p:ph type="body" idx="1"/>
          </p:nvPr>
        </p:nvSpPr>
        <p:spPr/>
        <p:txBody>
          <a:bodyPr/>
          <a:lstStyle/>
          <a:p>
            <a:pPr eaLnBrk="1" hangingPunct="1">
              <a:buFont typeface="Arial" charset="0"/>
              <a:buNone/>
            </a:pPr>
            <a:r>
              <a:rPr lang="en-US" dirty="0">
                <a:latin typeface="Arial" charset="0"/>
                <a:cs typeface="Arial" charset="0"/>
              </a:rPr>
              <a:t>	This is the current state:</a:t>
            </a:r>
          </a:p>
          <a:p>
            <a:pPr eaLnBrk="1" hangingPunct="1"/>
            <a:endParaRPr lang="en-US" dirty="0">
              <a:latin typeface="Arial" charset="0"/>
              <a:cs typeface="Arial" charset="0"/>
            </a:endParaRPr>
          </a:p>
          <a:p>
            <a:pPr eaLnBrk="1" hangingPunct="1"/>
            <a:endParaRPr lang="en-US" dirty="0">
              <a:latin typeface="Arial" charset="0"/>
              <a:cs typeface="Arial" charset="0"/>
            </a:endParaRPr>
          </a:p>
          <a:p>
            <a:pPr eaLnBrk="1" hangingPunct="1">
              <a:buFont typeface="Arial" charset="0"/>
              <a:buNone/>
            </a:pPr>
            <a:endParaRPr lang="en-US" dirty="0">
              <a:latin typeface="Arial" charset="0"/>
              <a:cs typeface="Arial" charset="0"/>
            </a:endParaRPr>
          </a:p>
          <a:p>
            <a:pPr eaLnBrk="1" hangingPunct="1">
              <a:buFont typeface="Arial" charset="0"/>
              <a:buNone/>
            </a:pPr>
            <a:endParaRPr lang="en-US" dirty="0">
              <a:latin typeface="Arial" charset="0"/>
              <a:cs typeface="Arial" charset="0"/>
            </a:endParaRPr>
          </a:p>
          <a:p>
            <a:pPr eaLnBrk="1" hangingPunct="1">
              <a:buFont typeface="Arial" charset="0"/>
              <a:buNone/>
            </a:pPr>
            <a:endParaRPr lang="en-US" dirty="0">
              <a:latin typeface="Arial" charset="0"/>
              <a:cs typeface="Arial" charset="0"/>
            </a:endParaRPr>
          </a:p>
          <a:p>
            <a:pPr eaLnBrk="1" hangingPunct="1">
              <a:buFont typeface="Arial" charset="0"/>
              <a:buNone/>
            </a:pPr>
            <a:r>
              <a:rPr lang="en-US" dirty="0">
                <a:latin typeface="Arial" charset="0"/>
                <a:cs typeface="Arial" charset="0"/>
              </a:rPr>
              <a:t>	Consider an assignment:</a:t>
            </a:r>
          </a:p>
          <a:p>
            <a:pPr eaLnBrk="1" hangingPunct="1">
              <a:buFontTx/>
              <a:buNone/>
            </a:pPr>
            <a:r>
              <a:rPr lang="en-US" dirty="0">
                <a:latin typeface="Arial" charset="0"/>
                <a:cs typeface="Arial" charset="0"/>
              </a:rPr>
              <a:t>                </a:t>
            </a:r>
            <a:r>
              <a:rPr lang="en-US" dirty="0">
                <a:solidFill>
                  <a:srgbClr val="002060"/>
                </a:solidFill>
                <a:latin typeface="Consolas" pitchFamily="49" charset="0"/>
                <a:cs typeface="Consolas" pitchFamily="49" charset="0"/>
              </a:rPr>
              <a:t>lst2</a:t>
            </a:r>
            <a:r>
              <a:rPr lang="en-US" dirty="0">
                <a:latin typeface="Consolas" pitchFamily="49" charset="0"/>
                <a:cs typeface="Consolas" pitchFamily="49" charset="0"/>
              </a:rPr>
              <a:t> = </a:t>
            </a:r>
            <a:r>
              <a:rPr lang="en-US" dirty="0">
                <a:solidFill>
                  <a:srgbClr val="D20000"/>
                </a:solidFill>
                <a:latin typeface="Consolas" pitchFamily="49" charset="0"/>
                <a:cs typeface="Consolas" pitchFamily="49" charset="0"/>
              </a:rPr>
              <a:t>lst1</a:t>
            </a:r>
            <a:r>
              <a:rPr lang="en-US" dirty="0">
                <a:latin typeface="Consolas" pitchFamily="49" charset="0"/>
                <a:cs typeface="Consolas" pitchFamily="49" charset="0"/>
              </a:rPr>
              <a:t>;</a:t>
            </a:r>
            <a:endParaRPr lang="en-US" sz="2800" dirty="0">
              <a:latin typeface="Consolas" pitchFamily="49" charset="0"/>
              <a:cs typeface="Consolas" pitchFamily="49" charset="0"/>
            </a:endParaRPr>
          </a:p>
          <a:p>
            <a:pPr eaLnBrk="1" hangingPunct="1">
              <a:buFontTx/>
              <a:buNone/>
            </a:pPr>
            <a:endParaRPr lang="en-US" dirty="0">
              <a:latin typeface="Arial" charset="0"/>
              <a:cs typeface="Arial" charset="0"/>
            </a:endParaRPr>
          </a:p>
          <a:p>
            <a:pPr eaLnBrk="1" hangingPunct="1">
              <a:buFontTx/>
              <a:buNone/>
            </a:pPr>
            <a:r>
              <a:rPr lang="en-US" dirty="0">
                <a:latin typeface="Arial" charset="0"/>
                <a:cs typeface="Arial" charset="0"/>
              </a:rPr>
              <a:t>	What do we want?  What do we actually do?</a:t>
            </a:r>
          </a:p>
        </p:txBody>
      </p:sp>
      <p:pic>
        <p:nvPicPr>
          <p:cNvPr id="75780" name="Picture 4" descr="b1"/>
          <p:cNvPicPr>
            <a:picLocks noChangeAspect="1" noChangeArrowheads="1"/>
          </p:cNvPicPr>
          <p:nvPr/>
        </p:nvPicPr>
        <p:blipFill>
          <a:blip r:embed="rId2" cstate="print"/>
          <a:srcRect/>
          <a:stretch>
            <a:fillRect/>
          </a:stretch>
        </p:blipFill>
        <p:spPr bwMode="auto">
          <a:xfrm>
            <a:off x="1836738" y="2265363"/>
            <a:ext cx="5472112" cy="1163637"/>
          </a:xfrm>
          <a:prstGeom prst="rect">
            <a:avLst/>
          </a:prstGeom>
          <a:noFill/>
          <a:ln w="9525">
            <a:noFill/>
            <a:miter lim="800000"/>
            <a:headEnd/>
            <a:tailEnd/>
          </a:ln>
        </p:spPr>
      </p:pic>
    </p:spTree>
    <p:extLst>
      <p:ext uri="{BB962C8B-B14F-4D97-AF65-F5344CB8AC3E}">
        <p14:creationId xmlns:p14="http://schemas.microsoft.com/office/powerpoint/2010/main" val="1291639984"/>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pPr eaLnBrk="1" hangingPunct="1"/>
            <a:r>
              <a:rPr lang="en-US" dirty="0">
                <a:latin typeface="Arial" charset="0"/>
                <a:cs typeface="Arial" charset="0"/>
              </a:rPr>
              <a:t>Assignment</a:t>
            </a:r>
          </a:p>
        </p:txBody>
      </p:sp>
      <p:sp>
        <p:nvSpPr>
          <p:cNvPr id="76803" name="Rectangle 3"/>
          <p:cNvSpPr>
            <a:spLocks noGrp="1" noChangeArrowheads="1"/>
          </p:cNvSpPr>
          <p:nvPr>
            <p:ph type="body" idx="1"/>
          </p:nvPr>
        </p:nvSpPr>
        <p:spPr/>
        <p:txBody>
          <a:bodyPr/>
          <a:lstStyle/>
          <a:p>
            <a:pPr eaLnBrk="1" hangingPunct="1">
              <a:buFont typeface="Arial" charset="0"/>
              <a:buNone/>
            </a:pPr>
            <a:r>
              <a:rPr lang="en-US" dirty="0">
                <a:latin typeface="Arial" charset="0"/>
                <a:cs typeface="Arial" charset="0"/>
              </a:rPr>
              <a:t>	The default behavior: </a:t>
            </a:r>
            <a:r>
              <a:rPr lang="en-US" dirty="0">
                <a:solidFill>
                  <a:srgbClr val="FF0000"/>
                </a:solidFill>
                <a:latin typeface="Arial" charset="0"/>
                <a:cs typeface="Arial" charset="0"/>
              </a:rPr>
              <a:t>the member variables of this class are</a:t>
            </a:r>
            <a:r>
              <a:rPr lang="en-US" dirty="0">
                <a:solidFill>
                  <a:srgbClr val="FF0000"/>
                </a:solidFill>
                <a:latin typeface="Consolas" pitchFamily="49" charset="0"/>
                <a:cs typeface="Arial" charset="0"/>
              </a:rPr>
              <a:t> </a:t>
            </a:r>
            <a:r>
              <a:rPr lang="en-US" dirty="0">
                <a:solidFill>
                  <a:srgbClr val="FF0000"/>
                </a:solidFill>
                <a:latin typeface="Arial" charset="0"/>
                <a:cs typeface="Arial" charset="0"/>
              </a:rPr>
              <a:t>copied over</a:t>
            </a:r>
          </a:p>
          <a:p>
            <a:pPr eaLnBrk="1" hangingPunct="1">
              <a:buFont typeface="Arial" charset="0"/>
              <a:buNone/>
            </a:pPr>
            <a:endParaRPr lang="en-US" dirty="0">
              <a:latin typeface="Arial" charset="0"/>
              <a:cs typeface="Arial" charset="0"/>
            </a:endParaRPr>
          </a:p>
          <a:p>
            <a:pPr eaLnBrk="1" hangingPunct="1">
              <a:buFont typeface="Arial" charset="0"/>
              <a:buNone/>
            </a:pPr>
            <a:r>
              <a:rPr lang="en-US" dirty="0">
                <a:latin typeface="Arial" charset="0"/>
                <a:cs typeface="Arial" charset="0"/>
              </a:rPr>
              <a:t>	It is equivalent to writing:</a:t>
            </a:r>
          </a:p>
          <a:p>
            <a:pPr eaLnBrk="1" hangingPunct="1">
              <a:buFontTx/>
              <a:buNone/>
            </a:pPr>
            <a:r>
              <a:rPr lang="en-US" dirty="0">
                <a:latin typeface="Arial" charset="0"/>
                <a:cs typeface="Arial" charset="0"/>
              </a:rPr>
              <a:t>   		   </a:t>
            </a:r>
            <a:r>
              <a:rPr lang="en-US" dirty="0">
                <a:solidFill>
                  <a:srgbClr val="002060"/>
                </a:solidFill>
                <a:latin typeface="Consolas" pitchFamily="49" charset="0"/>
                <a:cs typeface="Consolas" pitchFamily="49" charset="0"/>
              </a:rPr>
              <a:t>lst2</a:t>
            </a:r>
            <a:r>
              <a:rPr lang="en-US" dirty="0">
                <a:latin typeface="Consolas" pitchFamily="49" charset="0"/>
                <a:cs typeface="Consolas" pitchFamily="49" charset="0"/>
              </a:rPr>
              <a:t>.list_head = </a:t>
            </a:r>
            <a:r>
              <a:rPr lang="en-US" dirty="0">
                <a:solidFill>
                  <a:srgbClr val="D20000"/>
                </a:solidFill>
                <a:latin typeface="Consolas" pitchFamily="49" charset="0"/>
                <a:cs typeface="Consolas" pitchFamily="49" charset="0"/>
              </a:rPr>
              <a:t>lst1</a:t>
            </a:r>
            <a:r>
              <a:rPr lang="en-US" dirty="0">
                <a:latin typeface="Consolas" pitchFamily="49" charset="0"/>
                <a:cs typeface="Consolas" pitchFamily="49" charset="0"/>
              </a:rPr>
              <a:t>.list_head;</a:t>
            </a:r>
          </a:p>
          <a:p>
            <a:pPr eaLnBrk="1" hangingPunct="1">
              <a:buFont typeface="Arial" charset="0"/>
              <a:buNone/>
            </a:pPr>
            <a:r>
              <a:rPr lang="en-US" dirty="0">
                <a:latin typeface="Consolas" pitchFamily="49" charset="0"/>
                <a:cs typeface="Consolas" pitchFamily="49" charset="0"/>
              </a:rPr>
              <a:t>	</a:t>
            </a:r>
          </a:p>
          <a:p>
            <a:pPr eaLnBrk="1" hangingPunct="1">
              <a:buFont typeface="Arial" charset="0"/>
              <a:buNone/>
            </a:pPr>
            <a:r>
              <a:rPr lang="en-US" dirty="0">
                <a:latin typeface="Arial" charset="0"/>
                <a:cs typeface="Arial" charset="0"/>
              </a:rPr>
              <a:t>	Graphically:</a:t>
            </a:r>
          </a:p>
        </p:txBody>
      </p:sp>
      <p:pic>
        <p:nvPicPr>
          <p:cNvPr id="76804" name="Picture 5" descr="b2"/>
          <p:cNvPicPr>
            <a:picLocks noChangeAspect="1" noChangeArrowheads="1"/>
          </p:cNvPicPr>
          <p:nvPr/>
        </p:nvPicPr>
        <p:blipFill>
          <a:blip r:embed="rId2" cstate="print"/>
          <a:srcRect/>
          <a:stretch>
            <a:fillRect/>
          </a:stretch>
        </p:blipFill>
        <p:spPr bwMode="auto">
          <a:xfrm>
            <a:off x="1906588" y="4221163"/>
            <a:ext cx="4752975" cy="1011237"/>
          </a:xfrm>
          <a:prstGeom prst="rect">
            <a:avLst/>
          </a:prstGeom>
          <a:noFill/>
          <a:ln w="9525">
            <a:noFill/>
            <a:miter lim="800000"/>
            <a:headEnd/>
            <a:tailEnd/>
          </a:ln>
        </p:spPr>
      </p:pic>
    </p:spTree>
    <p:extLst>
      <p:ext uri="{BB962C8B-B14F-4D97-AF65-F5344CB8AC3E}">
        <p14:creationId xmlns:p14="http://schemas.microsoft.com/office/powerpoint/2010/main" val="1256723261"/>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pPr eaLnBrk="1" hangingPunct="1"/>
            <a:r>
              <a:rPr lang="en-US" dirty="0">
                <a:latin typeface="Arial" charset="0"/>
                <a:cs typeface="Arial" charset="0"/>
              </a:rPr>
              <a:t>Assignment</a:t>
            </a:r>
          </a:p>
        </p:txBody>
      </p:sp>
      <p:sp>
        <p:nvSpPr>
          <p:cNvPr id="77827" name="Rectangle 3"/>
          <p:cNvSpPr>
            <a:spLocks noGrp="1" noChangeArrowheads="1"/>
          </p:cNvSpPr>
          <p:nvPr>
            <p:ph type="body" idx="1"/>
          </p:nvPr>
        </p:nvSpPr>
        <p:spPr/>
        <p:txBody>
          <a:bodyPr/>
          <a:lstStyle/>
          <a:p>
            <a:pPr eaLnBrk="1" hangingPunct="1">
              <a:buFont typeface="Arial" charset="0"/>
              <a:buNone/>
            </a:pPr>
            <a:r>
              <a:rPr lang="en-US" dirty="0">
                <a:latin typeface="Arial" charset="0"/>
                <a:cs typeface="Arial" charset="0"/>
              </a:rPr>
              <a:t>	What’s wrong with this picture?</a:t>
            </a:r>
          </a:p>
          <a:p>
            <a:pPr lvl="1" eaLnBrk="1" hangingPunct="1"/>
            <a:r>
              <a:rPr lang="en-US" dirty="0">
                <a:latin typeface="Arial" charset="0"/>
                <a:cs typeface="Arial" charset="0"/>
              </a:rPr>
              <a:t>We no longer have links to either of the nodes storing 72 or 94 (memory leak)</a:t>
            </a:r>
          </a:p>
          <a:p>
            <a:pPr lvl="1" eaLnBrk="1" hangingPunct="1"/>
            <a:endParaRPr lang="en-US" dirty="0">
              <a:latin typeface="Arial" charset="0"/>
              <a:cs typeface="Arial" charset="0"/>
            </a:endParaRPr>
          </a:p>
          <a:p>
            <a:pPr lvl="1" eaLnBrk="1" hangingPunct="1"/>
            <a:endParaRPr lang="en-US" dirty="0">
              <a:latin typeface="Arial" charset="0"/>
              <a:cs typeface="Arial" charset="0"/>
            </a:endParaRPr>
          </a:p>
          <a:p>
            <a:pPr lvl="1" eaLnBrk="1" hangingPunct="1"/>
            <a:endParaRPr lang="en-US" dirty="0">
              <a:latin typeface="Arial" charset="0"/>
              <a:cs typeface="Arial" charset="0"/>
            </a:endParaRPr>
          </a:p>
          <a:p>
            <a:pPr lvl="1" eaLnBrk="1" hangingPunct="1"/>
            <a:endParaRPr lang="en-US" dirty="0">
              <a:latin typeface="Arial" charset="0"/>
              <a:cs typeface="Arial" charset="0"/>
            </a:endParaRPr>
          </a:p>
          <a:p>
            <a:pPr lvl="1" eaLnBrk="1" hangingPunct="1"/>
            <a:r>
              <a:rPr lang="en-US" dirty="0">
                <a:latin typeface="Arial" charset="0"/>
                <a:cs typeface="Arial" charset="0"/>
              </a:rPr>
              <a:t>Also, suppose we call the member function</a:t>
            </a:r>
          </a:p>
          <a:p>
            <a:pPr lvl="1" eaLnBrk="1" hangingPunct="1">
              <a:buFontTx/>
              <a:buNone/>
            </a:pPr>
            <a:r>
              <a:rPr lang="en-US" b="1" dirty="0">
                <a:latin typeface="Courier New" pitchFamily="49" charset="0"/>
                <a:cs typeface="Arial" charset="0"/>
              </a:rPr>
              <a:t>	   </a:t>
            </a:r>
            <a:r>
              <a:rPr lang="en-US" sz="2000" dirty="0">
                <a:solidFill>
                  <a:srgbClr val="D20000"/>
                </a:solidFill>
                <a:latin typeface="Consolas" pitchFamily="49" charset="0"/>
                <a:cs typeface="Consolas" pitchFamily="49" charset="0"/>
              </a:rPr>
              <a:t>lst1</a:t>
            </a:r>
            <a:r>
              <a:rPr lang="en-US" sz="2000" dirty="0">
                <a:latin typeface="Consolas" pitchFamily="49" charset="0"/>
                <a:cs typeface="Consolas" pitchFamily="49" charset="0"/>
              </a:rPr>
              <a:t>.pop_front();</a:t>
            </a:r>
            <a:endParaRPr lang="en-US" sz="2400" dirty="0">
              <a:latin typeface="Consolas" pitchFamily="49" charset="0"/>
              <a:cs typeface="Consolas" pitchFamily="49" charset="0"/>
            </a:endParaRPr>
          </a:p>
          <a:p>
            <a:pPr lvl="1" eaLnBrk="1" hangingPunct="1"/>
            <a:r>
              <a:rPr lang="en-US" altLang="zh-CN" dirty="0">
                <a:solidFill>
                  <a:srgbClr val="002060"/>
                </a:solidFill>
                <a:latin typeface="Consolas" pitchFamily="49" charset="0"/>
                <a:cs typeface="Consolas" pitchFamily="49" charset="0"/>
              </a:rPr>
              <a:t>lst2</a:t>
            </a:r>
            <a:r>
              <a:rPr lang="en-US" altLang="zh-CN" dirty="0">
                <a:latin typeface="Arial" charset="0"/>
                <a:cs typeface="Arial" charset="0"/>
              </a:rPr>
              <a:t> </a:t>
            </a:r>
            <a:r>
              <a:rPr lang="en-US" dirty="0">
                <a:latin typeface="Arial" charset="0"/>
                <a:cs typeface="Arial" charset="0"/>
              </a:rPr>
              <a:t>is now invalid</a:t>
            </a:r>
            <a:endParaRPr lang="en-US" sz="2400" dirty="0">
              <a:solidFill>
                <a:srgbClr val="D20000"/>
              </a:solidFill>
              <a:latin typeface="Consolas" pitchFamily="49" charset="0"/>
              <a:cs typeface="Consolas" pitchFamily="49" charset="0"/>
            </a:endParaRPr>
          </a:p>
        </p:txBody>
      </p:sp>
      <p:pic>
        <p:nvPicPr>
          <p:cNvPr id="4" name="Picture 5" descr="b2"/>
          <p:cNvPicPr>
            <a:picLocks noChangeAspect="1" noChangeArrowheads="1"/>
          </p:cNvPicPr>
          <p:nvPr/>
        </p:nvPicPr>
        <p:blipFill>
          <a:blip r:embed="rId2" cstate="print"/>
          <a:srcRect/>
          <a:stretch>
            <a:fillRect/>
          </a:stretch>
        </p:blipFill>
        <p:spPr bwMode="auto">
          <a:xfrm>
            <a:off x="2123728" y="2492896"/>
            <a:ext cx="4752000" cy="1011030"/>
          </a:xfrm>
          <a:prstGeom prst="rect">
            <a:avLst/>
          </a:prstGeom>
          <a:noFill/>
          <a:ln w="9525">
            <a:noFill/>
            <a:miter lim="800000"/>
            <a:headEnd/>
            <a:tailEnd/>
          </a:ln>
        </p:spPr>
      </p:pic>
      <p:pic>
        <p:nvPicPr>
          <p:cNvPr id="5" name="Picture 5" descr="b3"/>
          <p:cNvPicPr>
            <a:picLocks noChangeAspect="1" noChangeArrowheads="1"/>
          </p:cNvPicPr>
          <p:nvPr/>
        </p:nvPicPr>
        <p:blipFill>
          <a:blip r:embed="rId3" cstate="print"/>
          <a:srcRect/>
          <a:stretch>
            <a:fillRect/>
          </a:stretch>
        </p:blipFill>
        <p:spPr bwMode="auto">
          <a:xfrm>
            <a:off x="2123728" y="5085184"/>
            <a:ext cx="4752000" cy="1091375"/>
          </a:xfrm>
          <a:prstGeom prst="rect">
            <a:avLst/>
          </a:prstGeom>
          <a:noFill/>
          <a:ln w="9525">
            <a:noFill/>
            <a:miter lim="800000"/>
            <a:headEnd/>
            <a:tailEnd/>
          </a:ln>
        </p:spPr>
      </p:pic>
    </p:spTree>
    <p:extLst>
      <p:ext uri="{BB962C8B-B14F-4D97-AF65-F5344CB8AC3E}">
        <p14:creationId xmlns:p14="http://schemas.microsoft.com/office/powerpoint/2010/main" val="3566556064"/>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lstStyle/>
          <a:p>
            <a:pPr eaLnBrk="1" hangingPunct="1"/>
            <a:r>
              <a:rPr lang="en-US" dirty="0">
                <a:latin typeface="Arial" charset="0"/>
                <a:cs typeface="Arial" charset="0"/>
              </a:rPr>
              <a:t>Assignment</a:t>
            </a:r>
          </a:p>
        </p:txBody>
      </p:sp>
      <p:sp>
        <p:nvSpPr>
          <p:cNvPr id="80899" name="Rectangle 3"/>
          <p:cNvSpPr>
            <a:spLocks noGrp="1" noChangeArrowheads="1"/>
          </p:cNvSpPr>
          <p:nvPr>
            <p:ph type="body" idx="1"/>
          </p:nvPr>
        </p:nvSpPr>
        <p:spPr/>
        <p:txBody>
          <a:bodyPr/>
          <a:lstStyle/>
          <a:p>
            <a:pPr eaLnBrk="1" hangingPunct="1">
              <a:buFont typeface="Arial" charset="0"/>
              <a:buNone/>
            </a:pPr>
            <a:r>
              <a:rPr lang="en-US" dirty="0">
                <a:latin typeface="Arial" charset="0"/>
                <a:cs typeface="Arial" charset="0"/>
              </a:rPr>
              <a:t>	Like making copies, we must have a reasonable means of assigning</a:t>
            </a:r>
          </a:p>
          <a:p>
            <a:pPr lvl="1" eaLnBrk="1" hangingPunct="1"/>
            <a:r>
              <a:rPr lang="en-US" dirty="0">
                <a:latin typeface="Arial" charset="0"/>
                <a:cs typeface="Arial" charset="0"/>
              </a:rPr>
              <a:t>Starting with</a:t>
            </a:r>
          </a:p>
          <a:p>
            <a:pPr lvl="1" eaLnBrk="1" hangingPunct="1"/>
            <a:endParaRPr lang="en-US" dirty="0">
              <a:latin typeface="Arial" charset="0"/>
              <a:cs typeface="Arial" charset="0"/>
            </a:endParaRPr>
          </a:p>
          <a:p>
            <a:pPr lvl="1" eaLnBrk="1" hangingPunct="1"/>
            <a:endParaRPr lang="en-US" dirty="0">
              <a:latin typeface="Arial" charset="0"/>
              <a:cs typeface="Arial" charset="0"/>
            </a:endParaRPr>
          </a:p>
          <a:p>
            <a:pPr lvl="1" eaLnBrk="1" hangingPunct="1"/>
            <a:endParaRPr lang="en-US" dirty="0">
              <a:latin typeface="Arial" charset="0"/>
              <a:cs typeface="Arial" charset="0"/>
            </a:endParaRPr>
          </a:p>
          <a:p>
            <a:pPr lvl="1" eaLnBrk="1" hangingPunct="1"/>
            <a:endParaRPr lang="en-US" dirty="0">
              <a:latin typeface="Arial" charset="0"/>
              <a:cs typeface="Arial" charset="0"/>
            </a:endParaRPr>
          </a:p>
          <a:p>
            <a:pPr lvl="1" eaLnBrk="1" hangingPunct="1"/>
            <a:r>
              <a:rPr lang="en-US" dirty="0">
                <a:latin typeface="Arial" charset="0"/>
                <a:cs typeface="Arial" charset="0"/>
              </a:rPr>
              <a:t>We need to erase the content of </a:t>
            </a:r>
            <a:r>
              <a:rPr lang="en-US" dirty="0">
                <a:solidFill>
                  <a:srgbClr val="0000FF"/>
                </a:solidFill>
                <a:latin typeface="Consolas" pitchFamily="49" charset="0"/>
                <a:cs typeface="Consolas" pitchFamily="49" charset="0"/>
              </a:rPr>
              <a:t>lst2</a:t>
            </a:r>
            <a:r>
              <a:rPr lang="en-US" dirty="0">
                <a:latin typeface="Arial" charset="0"/>
                <a:cs typeface="Arial" charset="0"/>
              </a:rPr>
              <a:t> and copy over the nodes in </a:t>
            </a:r>
            <a:r>
              <a:rPr lang="en-US" dirty="0">
                <a:solidFill>
                  <a:srgbClr val="FF0000"/>
                </a:solidFill>
                <a:latin typeface="Consolas" pitchFamily="49" charset="0"/>
                <a:cs typeface="Consolas" pitchFamily="49" charset="0"/>
              </a:rPr>
              <a:t>lst1</a:t>
            </a:r>
          </a:p>
        </p:txBody>
      </p:sp>
      <p:pic>
        <p:nvPicPr>
          <p:cNvPr id="4" name="Picture 4" descr="xxx"/>
          <p:cNvPicPr>
            <a:picLocks noChangeAspect="1" noChangeArrowheads="1"/>
          </p:cNvPicPr>
          <p:nvPr/>
        </p:nvPicPr>
        <p:blipFill>
          <a:blip r:embed="rId2" cstate="print"/>
          <a:srcRect/>
          <a:stretch>
            <a:fillRect/>
          </a:stretch>
        </p:blipFill>
        <p:spPr bwMode="auto">
          <a:xfrm>
            <a:off x="1619250" y="3933825"/>
            <a:ext cx="5545138" cy="1655763"/>
          </a:xfrm>
          <a:prstGeom prst="rect">
            <a:avLst/>
          </a:prstGeom>
          <a:noFill/>
          <a:ln w="9525">
            <a:noFill/>
            <a:miter lim="800000"/>
            <a:headEnd/>
            <a:tailEnd/>
          </a:ln>
        </p:spPr>
      </p:pic>
      <p:pic>
        <p:nvPicPr>
          <p:cNvPr id="5" name="Picture 5" descr="b1"/>
          <p:cNvPicPr>
            <a:picLocks noChangeAspect="1" noChangeArrowheads="1"/>
          </p:cNvPicPr>
          <p:nvPr/>
        </p:nvPicPr>
        <p:blipFill>
          <a:blip r:embed="rId3" cstate="print"/>
          <a:srcRect/>
          <a:stretch>
            <a:fillRect/>
          </a:stretch>
        </p:blipFill>
        <p:spPr bwMode="auto">
          <a:xfrm>
            <a:off x="1619250" y="2276872"/>
            <a:ext cx="5472113" cy="1163638"/>
          </a:xfrm>
          <a:prstGeom prst="rect">
            <a:avLst/>
          </a:prstGeom>
          <a:noFill/>
          <a:ln w="9525">
            <a:noFill/>
            <a:miter lim="800000"/>
            <a:headEnd/>
            <a:tailEnd/>
          </a:ln>
        </p:spPr>
      </p:pic>
    </p:spTree>
    <p:extLst>
      <p:ext uri="{BB962C8B-B14F-4D97-AF65-F5344CB8AC3E}">
        <p14:creationId xmlns:p14="http://schemas.microsoft.com/office/powerpoint/2010/main" val="308259527"/>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pPr eaLnBrk="1" hangingPunct="1"/>
            <a:r>
              <a:rPr lang="en-US" dirty="0">
                <a:latin typeface="Arial" charset="0"/>
                <a:cs typeface="Arial" charset="0"/>
              </a:rPr>
              <a:t>Assignment</a:t>
            </a:r>
          </a:p>
        </p:txBody>
      </p:sp>
      <p:sp>
        <p:nvSpPr>
          <p:cNvPr id="82947" name="Rectangle 3"/>
          <p:cNvSpPr>
            <a:spLocks noGrp="1" noChangeArrowheads="1"/>
          </p:cNvSpPr>
          <p:nvPr>
            <p:ph type="body" idx="1"/>
          </p:nvPr>
        </p:nvSpPr>
        <p:spPr/>
        <p:txBody>
          <a:bodyPr/>
          <a:lstStyle/>
          <a:p>
            <a:pPr eaLnBrk="1" hangingPunct="1">
              <a:buFont typeface="Arial" charset="0"/>
              <a:buNone/>
            </a:pPr>
            <a:r>
              <a:rPr lang="en-US" dirty="0">
                <a:latin typeface="Arial"/>
                <a:cs typeface="Arial"/>
              </a:rPr>
              <a:t>	First, to overload the assignment operator, we must overload the function named </a:t>
            </a:r>
            <a:r>
              <a:rPr lang="en-US" dirty="0">
                <a:solidFill>
                  <a:srgbClr val="FF33CC"/>
                </a:solidFill>
                <a:latin typeface="Consolas"/>
                <a:cs typeface="Consolas" pitchFamily="49" charset="0"/>
              </a:rPr>
              <a:t>operator=</a:t>
            </a:r>
          </a:p>
          <a:p>
            <a:pPr lvl="1" eaLnBrk="1" hangingPunct="1"/>
            <a:r>
              <a:rPr lang="en-US" dirty="0">
                <a:latin typeface="Arial" charset="0"/>
                <a:cs typeface="Arial" charset="0"/>
              </a:rPr>
              <a:t>This is a how you indicate to the compiler that</a:t>
            </a:r>
            <a:br>
              <a:rPr lang="en-US" dirty="0">
                <a:latin typeface="Arial" charset="0"/>
                <a:cs typeface="Arial" charset="0"/>
              </a:rPr>
            </a:br>
            <a:r>
              <a:rPr lang="en-US" dirty="0">
                <a:latin typeface="Arial" charset="0"/>
                <a:cs typeface="Arial" charset="0"/>
              </a:rPr>
              <a:t>you are overloading the assignment (</a:t>
            </a:r>
            <a:r>
              <a:rPr lang="en-US" dirty="0">
                <a:solidFill>
                  <a:srgbClr val="FF33CC"/>
                </a:solidFill>
                <a:latin typeface="Consolas" pitchFamily="49" charset="0"/>
                <a:cs typeface="Consolas" pitchFamily="49" charset="0"/>
              </a:rPr>
              <a:t>=</a:t>
            </a:r>
            <a:r>
              <a:rPr lang="en-US" dirty="0">
                <a:latin typeface="Arial" charset="0"/>
                <a:cs typeface="Arial" charset="0"/>
              </a:rPr>
              <a:t>) operator</a:t>
            </a:r>
          </a:p>
          <a:p>
            <a:pPr eaLnBrk="1" hangingPunct="1">
              <a:buFont typeface="Arial" charset="0"/>
              <a:buNone/>
            </a:pPr>
            <a:endParaRPr lang="en-US" dirty="0">
              <a:latin typeface="Arial" charset="0"/>
              <a:cs typeface="Arial" charset="0"/>
            </a:endParaRPr>
          </a:p>
          <a:p>
            <a:pPr eaLnBrk="1" hangingPunct="1">
              <a:buNone/>
            </a:pPr>
            <a:r>
              <a:rPr lang="en-US" dirty="0">
                <a:latin typeface="Arial"/>
                <a:cs typeface="Arial"/>
              </a:rPr>
              <a:t>	The signature is: (normal version)</a:t>
            </a:r>
          </a:p>
          <a:p>
            <a:pPr lvl="2">
              <a:buNone/>
            </a:pPr>
            <a:r>
              <a:rPr lang="en-US" sz="1800" dirty="0">
                <a:latin typeface="Consolas"/>
                <a:cs typeface="Arial"/>
              </a:rPr>
              <a:t>List &amp;</a:t>
            </a:r>
            <a:r>
              <a:rPr lang="en-US" sz="1800" dirty="0">
                <a:solidFill>
                  <a:srgbClr val="FF33CC"/>
                </a:solidFill>
                <a:latin typeface="Consolas"/>
                <a:cs typeface="Arial"/>
              </a:rPr>
              <a:t>operator=</a:t>
            </a:r>
            <a:r>
              <a:rPr lang="en-US" sz="1800" dirty="0">
                <a:latin typeface="Consolas"/>
                <a:cs typeface="Arial"/>
              </a:rPr>
              <a:t>( List </a:t>
            </a:r>
            <a:r>
              <a:rPr lang="en-US" sz="1800" dirty="0">
                <a:solidFill>
                  <a:srgbClr val="FF33CC"/>
                </a:solidFill>
                <a:latin typeface="Consolas"/>
                <a:cs typeface="Arial"/>
              </a:rPr>
              <a:t>const </a:t>
            </a:r>
            <a:r>
              <a:rPr lang="en-US" sz="1800" dirty="0">
                <a:latin typeface="Consolas"/>
                <a:cs typeface="Arial"/>
              </a:rPr>
              <a:t>&amp; );</a:t>
            </a:r>
            <a:endParaRPr lang="en-US">
              <a:cs typeface="Arial"/>
            </a:endParaRPr>
          </a:p>
          <a:p>
            <a:pPr lvl="2">
              <a:buNone/>
            </a:pPr>
            <a:endParaRPr lang="en-US" sz="1800" dirty="0">
              <a:latin typeface="Consolas"/>
              <a:cs typeface="Consolas" pitchFamily="49" charset="0"/>
            </a:endParaRPr>
          </a:p>
        </p:txBody>
      </p:sp>
    </p:spTree>
    <p:extLst>
      <p:ext uri="{BB962C8B-B14F-4D97-AF65-F5344CB8AC3E}">
        <p14:creationId xmlns:p14="http://schemas.microsoft.com/office/powerpoint/2010/main" val="26866172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170" name="Rectangle 2"/>
          <p:cNvSpPr>
            <a:spLocks noGrp="1" noChangeArrowheads="1"/>
          </p:cNvSpPr>
          <p:nvPr>
            <p:ph type="title"/>
          </p:nvPr>
        </p:nvSpPr>
        <p:spPr>
          <a:xfrm>
            <a:off x="461154" y="-9935"/>
            <a:ext cx="8229600" cy="1143000"/>
          </a:xfrm>
        </p:spPr>
        <p:txBody>
          <a:bodyPr/>
          <a:lstStyle/>
          <a:p>
            <a:r>
              <a:rPr lang="en-US" altLang="zh-CN" dirty="0">
                <a:ea typeface="宋体" panose="02010600030101010101" pitchFamily="2" charset="-122"/>
              </a:rPr>
              <a:t>Addition of Two Polynomials?</a:t>
            </a:r>
          </a:p>
        </p:txBody>
      </p:sp>
      <mc:AlternateContent xmlns:mc="http://schemas.openxmlformats.org/markup-compatibility/2006" xmlns:a14="http://schemas.microsoft.com/office/drawing/2010/main">
        <mc:Choice Requires="a14">
          <p:sp>
            <p:nvSpPr>
              <p:cNvPr id="82" name="文本框 81"/>
              <p:cNvSpPr txBox="1"/>
              <p:nvPr/>
            </p:nvSpPr>
            <p:spPr>
              <a:xfrm>
                <a:off x="471072" y="1886767"/>
                <a:ext cx="688009"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2000" b="1" i="1">
                          <a:latin typeface="Cambria Math" panose="02040503050406030204" pitchFamily="18" charset="0"/>
                        </a:rPr>
                        <m:t>𝒂</m:t>
                      </m:r>
                      <m:r>
                        <a:rPr lang="en-US" altLang="zh-CN" sz="2000" b="1" i="1">
                          <a:latin typeface="Cambria Math" panose="02040503050406030204" pitchFamily="18" charset="0"/>
                        </a:rPr>
                        <m:t>[</m:t>
                      </m:r>
                      <m:r>
                        <a:rPr lang="en-US" altLang="zh-CN" sz="2000" b="1" i="1">
                          <a:latin typeface="Cambria Math" panose="02040503050406030204" pitchFamily="18" charset="0"/>
                        </a:rPr>
                        <m:t>𝒊</m:t>
                      </m:r>
                      <m:r>
                        <a:rPr lang="en-US" altLang="zh-CN" sz="2000" b="1" i="1">
                          <a:latin typeface="Cambria Math" panose="02040503050406030204" pitchFamily="18" charset="0"/>
                        </a:rPr>
                        <m:t>]</m:t>
                      </m:r>
                    </m:oMath>
                  </m:oMathPara>
                </a14:m>
                <a:endParaRPr lang="zh-CN" altLang="en-US" sz="2000" b="1" dirty="0"/>
              </a:p>
            </p:txBody>
          </p:sp>
        </mc:Choice>
        <mc:Fallback xmlns="">
          <p:sp>
            <p:nvSpPr>
              <p:cNvPr id="82" name="文本框 81"/>
              <p:cNvSpPr txBox="1">
                <a:spLocks noRot="1" noChangeAspect="1" noMove="1" noResize="1" noEditPoints="1" noAdjustHandles="1" noChangeArrowheads="1" noChangeShapeType="1" noTextEdit="1"/>
              </p:cNvSpPr>
              <p:nvPr/>
            </p:nvSpPr>
            <p:spPr>
              <a:xfrm>
                <a:off x="471072" y="1886767"/>
                <a:ext cx="688009" cy="400110"/>
              </a:xfrm>
              <a:prstGeom prst="rect">
                <a:avLst/>
              </a:prstGeom>
              <a:blipFill>
                <a:blip r:embed="rId2"/>
                <a:stretch>
                  <a:fillRect b="-18462"/>
                </a:stretch>
              </a:blipFill>
            </p:spPr>
            <p:txBody>
              <a:bodyPr/>
              <a:lstStyle/>
              <a:p>
                <a:r>
                  <a:rPr lang="zh-CN" altLang="en-US">
                    <a:noFill/>
                  </a:rPr>
                  <a:t> </a:t>
                </a:r>
              </a:p>
            </p:txBody>
          </p:sp>
        </mc:Fallback>
      </mc:AlternateContent>
      <p:sp>
        <p:nvSpPr>
          <p:cNvPr id="83" name="文本框 82"/>
          <p:cNvSpPr txBox="1"/>
          <p:nvPr/>
        </p:nvSpPr>
        <p:spPr>
          <a:xfrm>
            <a:off x="48720" y="2993812"/>
            <a:ext cx="1518364" cy="369332"/>
          </a:xfrm>
          <a:prstGeom prst="rect">
            <a:avLst/>
          </a:prstGeom>
          <a:noFill/>
        </p:spPr>
        <p:txBody>
          <a:bodyPr wrap="none" rtlCol="0">
            <a:spAutoFit/>
          </a:bodyPr>
          <a:lstStyle/>
          <a:p>
            <a:r>
              <a:rPr lang="en-US" altLang="zh-CN" dirty="0"/>
              <a:t>Array indices</a:t>
            </a:r>
            <a:endParaRPr lang="zh-CN" altLang="en-US" dirty="0"/>
          </a:p>
        </p:txBody>
      </p:sp>
      <mc:AlternateContent xmlns:mc="http://schemas.openxmlformats.org/markup-compatibility/2006" xmlns:a14="http://schemas.microsoft.com/office/drawing/2010/main">
        <mc:Choice Requires="a14">
          <p:sp>
            <p:nvSpPr>
              <p:cNvPr id="89" name="文本框 88"/>
              <p:cNvSpPr txBox="1"/>
              <p:nvPr/>
            </p:nvSpPr>
            <p:spPr>
              <a:xfrm>
                <a:off x="13170" y="2471615"/>
                <a:ext cx="1599412" cy="369332"/>
              </a:xfrm>
              <a:prstGeom prst="rect">
                <a:avLst/>
              </a:prstGeom>
              <a:noFill/>
            </p:spPr>
            <p:txBody>
              <a:bodyPr wrap="none" rtlCol="0">
                <a:spAutoFit/>
              </a:bodyPr>
              <a:lstStyle/>
              <a:p>
                <a:r>
                  <a:rPr lang="en-US" altLang="zh-CN" dirty="0" err="1"/>
                  <a:t>Expon</a:t>
                </a:r>
                <a:r>
                  <a:rPr lang="en-US" altLang="zh-CN" dirty="0"/>
                  <a:t> index </a:t>
                </a:r>
                <a14:m>
                  <m:oMath xmlns:m="http://schemas.openxmlformats.org/officeDocument/2006/math">
                    <m:r>
                      <a:rPr lang="en-US" altLang="zh-CN" b="0" i="1">
                        <a:latin typeface="Cambria Math" panose="02040503050406030204" pitchFamily="18" charset="0"/>
                      </a:rPr>
                      <m:t>𝑖</m:t>
                    </m:r>
                  </m:oMath>
                </a14:m>
                <a:endParaRPr lang="zh-CN" altLang="en-US" dirty="0"/>
              </a:p>
            </p:txBody>
          </p:sp>
        </mc:Choice>
        <mc:Fallback xmlns="">
          <p:sp>
            <p:nvSpPr>
              <p:cNvPr id="89" name="文本框 88"/>
              <p:cNvSpPr txBox="1">
                <a:spLocks noRot="1" noChangeAspect="1" noMove="1" noResize="1" noEditPoints="1" noAdjustHandles="1" noChangeArrowheads="1" noChangeShapeType="1" noTextEdit="1"/>
              </p:cNvSpPr>
              <p:nvPr/>
            </p:nvSpPr>
            <p:spPr>
              <a:xfrm>
                <a:off x="13170" y="2471615"/>
                <a:ext cx="1599412" cy="369332"/>
              </a:xfrm>
              <a:prstGeom prst="rect">
                <a:avLst/>
              </a:prstGeom>
              <a:blipFill>
                <a:blip r:embed="rId3"/>
                <a:stretch>
                  <a:fillRect l="-3042" t="-8197" b="-2459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文本框 2"/>
              <p:cNvSpPr txBox="1"/>
              <p:nvPr/>
            </p:nvSpPr>
            <p:spPr>
              <a:xfrm>
                <a:off x="1720050" y="815824"/>
                <a:ext cx="6842386" cy="711413"/>
              </a:xfrm>
              <a:prstGeom prst="rect">
                <a:avLst/>
              </a:prstGeom>
              <a:noFill/>
            </p:spPr>
            <p:txBody>
              <a:bodyPr wrap="none" rtlCol="0">
                <a:spAutoFit/>
              </a:bodyPr>
              <a:lstStyle/>
              <a:p>
                <a14:m>
                  <m:oMath xmlns:m="http://schemas.openxmlformats.org/officeDocument/2006/math">
                    <m:sSub>
                      <m:sSubPr>
                        <m:ctrlPr>
                          <a:rPr lang="en-US" altLang="zh-CN" sz="2000" i="1" smtClean="0">
                            <a:latin typeface="Cambria Math" panose="02040503050406030204" pitchFamily="18" charset="0"/>
                          </a:rPr>
                        </m:ctrlPr>
                      </m:sSubPr>
                      <m:e>
                        <m:r>
                          <a:rPr lang="en-US" altLang="zh-CN" sz="2000" i="1">
                            <a:latin typeface="Cambria Math" panose="02040503050406030204" pitchFamily="18" charset="0"/>
                          </a:rPr>
                          <m:t>𝑃</m:t>
                        </m:r>
                      </m:e>
                      <m:sub>
                        <m:r>
                          <a:rPr lang="en-US" altLang="zh-CN" sz="2000" i="1">
                            <a:latin typeface="Cambria Math" panose="02040503050406030204" pitchFamily="18" charset="0"/>
                          </a:rPr>
                          <m:t>1</m:t>
                        </m:r>
                      </m:sub>
                    </m:sSub>
                    <m:d>
                      <m:dPr>
                        <m:ctrlPr>
                          <a:rPr lang="en-US" altLang="zh-CN" sz="2000" i="1">
                            <a:latin typeface="Cambria Math" panose="02040503050406030204" pitchFamily="18" charset="0"/>
                          </a:rPr>
                        </m:ctrlPr>
                      </m:dPr>
                      <m:e>
                        <m:r>
                          <a:rPr lang="en-US" altLang="zh-CN" sz="2000" i="1">
                            <a:latin typeface="Cambria Math" panose="02040503050406030204" pitchFamily="18" charset="0"/>
                          </a:rPr>
                          <m:t>𝑥</m:t>
                        </m:r>
                      </m:e>
                    </m:d>
                    <m:r>
                      <a:rPr lang="en-US" altLang="zh-CN" sz="2000" i="1">
                        <a:latin typeface="Cambria Math" panose="02040503050406030204" pitchFamily="18" charset="0"/>
                      </a:rPr>
                      <m:t>=3</m:t>
                    </m:r>
                    <m:sSup>
                      <m:sSupPr>
                        <m:ctrlPr>
                          <a:rPr lang="en-US" altLang="en-US" sz="2000" i="1" dirty="0">
                            <a:latin typeface="Cambria Math" panose="02040503050406030204" pitchFamily="18" charset="0"/>
                          </a:rPr>
                        </m:ctrlPr>
                      </m:sSupPr>
                      <m:e>
                        <m:r>
                          <a:rPr lang="en-US" altLang="en-US" sz="2000" i="1" dirty="0">
                            <a:latin typeface="Cambria Math" panose="02040503050406030204" pitchFamily="18" charset="0"/>
                          </a:rPr>
                          <m:t>𝑥</m:t>
                        </m:r>
                      </m:e>
                      <m:sup>
                        <m:r>
                          <a:rPr lang="en-US" altLang="en-US" sz="2000" i="1" dirty="0">
                            <a:latin typeface="Cambria Math" panose="02040503050406030204" pitchFamily="18" charset="0"/>
                          </a:rPr>
                          <m:t>100</m:t>
                        </m:r>
                      </m:sup>
                    </m:sSup>
                    <m:r>
                      <a:rPr lang="en-US" altLang="en-US" sz="2000" i="1" dirty="0">
                        <a:latin typeface="Cambria Math" panose="02040503050406030204" pitchFamily="18" charset="0"/>
                      </a:rPr>
                      <m:t>+10</m:t>
                    </m:r>
                    <m:sSup>
                      <m:sSupPr>
                        <m:ctrlPr>
                          <a:rPr lang="en-US" altLang="en-US" sz="2000" i="1" dirty="0">
                            <a:latin typeface="Cambria Math" panose="02040503050406030204" pitchFamily="18" charset="0"/>
                          </a:rPr>
                        </m:ctrlPr>
                      </m:sSupPr>
                      <m:e>
                        <m:r>
                          <a:rPr lang="en-US" altLang="en-US" sz="2000" i="1" dirty="0">
                            <a:latin typeface="Cambria Math" panose="02040503050406030204" pitchFamily="18" charset="0"/>
                          </a:rPr>
                          <m:t>𝑥</m:t>
                        </m:r>
                      </m:e>
                      <m:sup>
                        <m:r>
                          <a:rPr lang="en-US" altLang="en-US" sz="2000" i="1" dirty="0">
                            <a:latin typeface="Cambria Math" panose="02040503050406030204" pitchFamily="18" charset="0"/>
                          </a:rPr>
                          <m:t>50</m:t>
                        </m:r>
                      </m:sup>
                    </m:sSup>
                  </m:oMath>
                </a14:m>
                <a:r>
                  <a:rPr lang="en-US" altLang="zh-CN" sz="2000" dirty="0"/>
                  <a:t>+</a:t>
                </a:r>
                <a14:m>
                  <m:oMath xmlns:m="http://schemas.openxmlformats.org/officeDocument/2006/math">
                    <m:r>
                      <a:rPr lang="en-US" altLang="en-US" sz="2000" i="1" dirty="0">
                        <a:latin typeface="Cambria Math" panose="02040503050406030204" pitchFamily="18" charset="0"/>
                      </a:rPr>
                      <m:t>15</m:t>
                    </m:r>
                  </m:oMath>
                </a14:m>
                <a:r>
                  <a:rPr lang="en-US" altLang="zh-CN" sz="2000" dirty="0"/>
                  <a:t>   &amp;   </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𝑃</m:t>
                        </m:r>
                      </m:e>
                      <m:sub>
                        <m:r>
                          <a:rPr lang="en-US" altLang="zh-CN" sz="2000" i="1">
                            <a:latin typeface="Cambria Math" panose="02040503050406030204" pitchFamily="18" charset="0"/>
                          </a:rPr>
                          <m:t>2</m:t>
                        </m:r>
                      </m:sub>
                    </m:sSub>
                    <m:d>
                      <m:dPr>
                        <m:ctrlPr>
                          <a:rPr lang="en-US" altLang="zh-CN" sz="2000" i="1">
                            <a:latin typeface="Cambria Math" panose="02040503050406030204" pitchFamily="18" charset="0"/>
                          </a:rPr>
                        </m:ctrlPr>
                      </m:dPr>
                      <m:e>
                        <m:r>
                          <a:rPr lang="en-US" altLang="zh-CN" sz="2000" i="1">
                            <a:latin typeface="Cambria Math" panose="02040503050406030204" pitchFamily="18" charset="0"/>
                          </a:rPr>
                          <m:t>𝑥</m:t>
                        </m:r>
                      </m:e>
                    </m:d>
                    <m:r>
                      <a:rPr lang="en-US" altLang="zh-CN" sz="2000" i="1">
                        <a:latin typeface="Cambria Math" panose="02040503050406030204" pitchFamily="18" charset="0"/>
                      </a:rPr>
                      <m:t>=4</m:t>
                    </m:r>
                    <m:sSup>
                      <m:sSupPr>
                        <m:ctrlPr>
                          <a:rPr lang="en-US" altLang="en-US" sz="2000" i="1" dirty="0">
                            <a:latin typeface="Cambria Math" panose="02040503050406030204" pitchFamily="18" charset="0"/>
                          </a:rPr>
                        </m:ctrlPr>
                      </m:sSupPr>
                      <m:e>
                        <m:r>
                          <a:rPr lang="en-US" altLang="en-US" sz="2000" i="1" dirty="0">
                            <a:latin typeface="Cambria Math" panose="02040503050406030204" pitchFamily="18" charset="0"/>
                          </a:rPr>
                          <m:t>𝑥</m:t>
                        </m:r>
                      </m:e>
                      <m:sup>
                        <m:r>
                          <a:rPr lang="en-US" altLang="en-US" sz="2000" i="1" dirty="0">
                            <a:latin typeface="Cambria Math" panose="02040503050406030204" pitchFamily="18" charset="0"/>
                          </a:rPr>
                          <m:t>100</m:t>
                        </m:r>
                      </m:sup>
                    </m:sSup>
                    <m:r>
                      <a:rPr lang="en-US" altLang="zh-CN" sz="2000" i="1" dirty="0">
                        <a:latin typeface="Cambria Math" panose="02040503050406030204" pitchFamily="18" charset="0"/>
                      </a:rPr>
                      <m:t>+30</m:t>
                    </m:r>
                    <m:sSup>
                      <m:sSupPr>
                        <m:ctrlPr>
                          <a:rPr lang="en-US" altLang="en-US" sz="2000" i="1" dirty="0">
                            <a:latin typeface="Cambria Math" panose="02040503050406030204" pitchFamily="18" charset="0"/>
                          </a:rPr>
                        </m:ctrlPr>
                      </m:sSupPr>
                      <m:e>
                        <m:r>
                          <a:rPr lang="en-US" altLang="en-US" sz="2000" i="1" dirty="0">
                            <a:latin typeface="Cambria Math" panose="02040503050406030204" pitchFamily="18" charset="0"/>
                          </a:rPr>
                          <m:t>𝑥</m:t>
                        </m:r>
                      </m:e>
                      <m:sup>
                        <m:r>
                          <a:rPr lang="en-US" altLang="en-US" sz="2000" b="0" i="1" dirty="0" smtClean="0">
                            <a:latin typeface="Cambria Math" panose="02040503050406030204" pitchFamily="18" charset="0"/>
                          </a:rPr>
                          <m:t>6</m:t>
                        </m:r>
                        <m:r>
                          <a:rPr lang="en-US" altLang="en-US" sz="2000" i="1" dirty="0">
                            <a:latin typeface="Cambria Math" panose="02040503050406030204" pitchFamily="18" charset="0"/>
                          </a:rPr>
                          <m:t>0</m:t>
                        </m:r>
                      </m:sup>
                    </m:sSup>
                    <m:r>
                      <a:rPr lang="en-US" altLang="zh-CN" sz="2000" i="1" dirty="0">
                        <a:latin typeface="Cambria Math" panose="02040503050406030204" pitchFamily="18" charset="0"/>
                      </a:rPr>
                      <m:t>+5</m:t>
                    </m:r>
                  </m:oMath>
                </a14:m>
                <a:endParaRPr lang="en-US" altLang="zh-CN" sz="2400" dirty="0"/>
              </a:p>
              <a:p>
                <a:endParaRPr lang="zh-CN" altLang="en-US" sz="2000" dirty="0"/>
              </a:p>
            </p:txBody>
          </p:sp>
        </mc:Choice>
        <mc:Fallback xmlns="">
          <p:sp>
            <p:nvSpPr>
              <p:cNvPr id="3" name="文本框 2"/>
              <p:cNvSpPr txBox="1">
                <a:spLocks noRot="1" noChangeAspect="1" noMove="1" noResize="1" noEditPoints="1" noAdjustHandles="1" noChangeArrowheads="1" noChangeShapeType="1" noTextEdit="1"/>
              </p:cNvSpPr>
              <p:nvPr/>
            </p:nvSpPr>
            <p:spPr>
              <a:xfrm>
                <a:off x="1720050" y="815824"/>
                <a:ext cx="6842386" cy="711413"/>
              </a:xfrm>
              <a:prstGeom prst="rect">
                <a:avLst/>
              </a:prstGeom>
              <a:blipFill>
                <a:blip r:embed="rId4"/>
                <a:stretch>
                  <a:fillRect t="-3509"/>
                </a:stretch>
              </a:blipFill>
            </p:spPr>
            <p:txBody>
              <a:bodyPr/>
              <a:lstStyle/>
              <a:p>
                <a:r>
                  <a:rPr lang="en-CN">
                    <a:noFill/>
                  </a:rPr>
                  <a:t> </a:t>
                </a:r>
              </a:p>
            </p:txBody>
          </p:sp>
        </mc:Fallback>
      </mc:AlternateContent>
      <p:sp>
        <p:nvSpPr>
          <p:cNvPr id="2" name="下箭头 1"/>
          <p:cNvSpPr/>
          <p:nvPr/>
        </p:nvSpPr>
        <p:spPr>
          <a:xfrm>
            <a:off x="1703230" y="1300434"/>
            <a:ext cx="561453" cy="4639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下箭头 50"/>
          <p:cNvSpPr/>
          <p:nvPr/>
        </p:nvSpPr>
        <p:spPr>
          <a:xfrm>
            <a:off x="5317977" y="1310908"/>
            <a:ext cx="561453" cy="4639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8" name="文本框 147"/>
          <p:cNvSpPr txBox="1"/>
          <p:nvPr/>
        </p:nvSpPr>
        <p:spPr>
          <a:xfrm>
            <a:off x="1836062" y="3006161"/>
            <a:ext cx="312906" cy="369332"/>
          </a:xfrm>
          <a:prstGeom prst="rect">
            <a:avLst/>
          </a:prstGeom>
          <a:noFill/>
        </p:spPr>
        <p:txBody>
          <a:bodyPr wrap="none" rtlCol="0">
            <a:spAutoFit/>
          </a:bodyPr>
          <a:lstStyle/>
          <a:p>
            <a:r>
              <a:rPr lang="en-US" altLang="zh-CN" dirty="0"/>
              <a:t>0</a:t>
            </a:r>
            <a:endParaRPr lang="zh-CN" altLang="en-US" dirty="0"/>
          </a:p>
        </p:txBody>
      </p:sp>
      <p:sp>
        <p:nvSpPr>
          <p:cNvPr id="149" name="文本框 148"/>
          <p:cNvSpPr txBox="1"/>
          <p:nvPr/>
        </p:nvSpPr>
        <p:spPr>
          <a:xfrm>
            <a:off x="3494237" y="3006161"/>
            <a:ext cx="312906" cy="369332"/>
          </a:xfrm>
          <a:prstGeom prst="rect">
            <a:avLst/>
          </a:prstGeom>
          <a:noFill/>
        </p:spPr>
        <p:txBody>
          <a:bodyPr wrap="none" rtlCol="0">
            <a:spAutoFit/>
          </a:bodyPr>
          <a:lstStyle/>
          <a:p>
            <a:r>
              <a:rPr lang="en-US" altLang="zh-CN" dirty="0"/>
              <a:t>2</a:t>
            </a:r>
            <a:endParaRPr lang="zh-CN" altLang="en-US" dirty="0"/>
          </a:p>
        </p:txBody>
      </p:sp>
      <p:sp>
        <p:nvSpPr>
          <p:cNvPr id="150" name="文本框 149"/>
          <p:cNvSpPr txBox="1"/>
          <p:nvPr/>
        </p:nvSpPr>
        <p:spPr>
          <a:xfrm>
            <a:off x="2680569" y="3013483"/>
            <a:ext cx="312906" cy="369332"/>
          </a:xfrm>
          <a:prstGeom prst="rect">
            <a:avLst/>
          </a:prstGeom>
          <a:noFill/>
        </p:spPr>
        <p:txBody>
          <a:bodyPr wrap="none" rtlCol="0">
            <a:spAutoFit/>
          </a:bodyPr>
          <a:lstStyle/>
          <a:p>
            <a:r>
              <a:rPr lang="en-US" altLang="zh-CN" dirty="0"/>
              <a:t>1</a:t>
            </a:r>
            <a:endParaRPr lang="zh-CN" altLang="en-US" dirty="0"/>
          </a:p>
        </p:txBody>
      </p:sp>
      <mc:AlternateContent xmlns:mc="http://schemas.openxmlformats.org/markup-compatibility/2006" xmlns:a14="http://schemas.microsoft.com/office/drawing/2010/main">
        <mc:Choice Requires="a14">
          <p:sp>
            <p:nvSpPr>
              <p:cNvPr id="151" name="文本框 150"/>
              <p:cNvSpPr txBox="1"/>
              <p:nvPr/>
            </p:nvSpPr>
            <p:spPr>
              <a:xfrm>
                <a:off x="4249100" y="2997127"/>
                <a:ext cx="44595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i="1" dirty="0" smtClean="0">
                          <a:latin typeface="Cambria Math" panose="02040503050406030204" pitchFamily="18" charset="0"/>
                          <a:ea typeface="Cambria Math" panose="02040503050406030204" pitchFamily="18" charset="0"/>
                        </a:rPr>
                        <m:t>⋯</m:t>
                      </m:r>
                    </m:oMath>
                  </m:oMathPara>
                </a14:m>
                <a:endParaRPr lang="zh-CN" altLang="en-US" dirty="0"/>
              </a:p>
            </p:txBody>
          </p:sp>
        </mc:Choice>
        <mc:Fallback xmlns="">
          <p:sp>
            <p:nvSpPr>
              <p:cNvPr id="151" name="文本框 150"/>
              <p:cNvSpPr txBox="1">
                <a:spLocks noRot="1" noChangeAspect="1" noMove="1" noResize="1" noEditPoints="1" noAdjustHandles="1" noChangeArrowheads="1" noChangeShapeType="1" noTextEdit="1"/>
              </p:cNvSpPr>
              <p:nvPr/>
            </p:nvSpPr>
            <p:spPr>
              <a:xfrm>
                <a:off x="4249100" y="2997127"/>
                <a:ext cx="445956" cy="369332"/>
              </a:xfrm>
              <a:prstGeom prst="rect">
                <a:avLst/>
              </a:prstGeom>
              <a:blipFill>
                <a:blip r:embed="rId5"/>
                <a:stretch>
                  <a:fillRect/>
                </a:stretch>
              </a:blipFill>
            </p:spPr>
            <p:txBody>
              <a:bodyPr/>
              <a:lstStyle/>
              <a:p>
                <a:r>
                  <a:rPr lang="zh-CN" altLang="en-US">
                    <a:noFill/>
                  </a:rPr>
                  <a:t> </a:t>
                </a:r>
              </a:p>
            </p:txBody>
          </p:sp>
        </mc:Fallback>
      </mc:AlternateContent>
      <p:sp>
        <p:nvSpPr>
          <p:cNvPr id="152" name="矩形 151"/>
          <p:cNvSpPr/>
          <p:nvPr/>
        </p:nvSpPr>
        <p:spPr>
          <a:xfrm>
            <a:off x="1580373" y="3082815"/>
            <a:ext cx="3374905" cy="243058"/>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53" name="组合 152"/>
          <p:cNvGrpSpPr/>
          <p:nvPr/>
        </p:nvGrpSpPr>
        <p:grpSpPr>
          <a:xfrm>
            <a:off x="1586684" y="1795179"/>
            <a:ext cx="3372853" cy="1183536"/>
            <a:chOff x="1612688" y="3924321"/>
            <a:chExt cx="3372853" cy="1183536"/>
          </a:xfrm>
        </p:grpSpPr>
        <p:sp>
          <p:nvSpPr>
            <p:cNvPr id="154" name="矩形 153"/>
            <p:cNvSpPr/>
            <p:nvPr/>
          </p:nvSpPr>
          <p:spPr>
            <a:xfrm>
              <a:off x="1612688" y="3925316"/>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5" name="矩形 154"/>
            <p:cNvSpPr/>
            <p:nvPr/>
          </p:nvSpPr>
          <p:spPr>
            <a:xfrm>
              <a:off x="2456832" y="3925316"/>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6" name="矩形 155"/>
            <p:cNvSpPr/>
            <p:nvPr/>
          </p:nvSpPr>
          <p:spPr>
            <a:xfrm>
              <a:off x="3300977" y="3926248"/>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7" name="矩形 156"/>
            <p:cNvSpPr/>
            <p:nvPr/>
          </p:nvSpPr>
          <p:spPr>
            <a:xfrm>
              <a:off x="4140566" y="392432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8" name="文本框 157"/>
            <p:cNvSpPr txBox="1"/>
            <p:nvPr/>
          </p:nvSpPr>
          <p:spPr>
            <a:xfrm>
              <a:off x="3560630" y="4050110"/>
              <a:ext cx="441146" cy="369332"/>
            </a:xfrm>
            <a:prstGeom prst="rect">
              <a:avLst/>
            </a:prstGeom>
            <a:noFill/>
          </p:spPr>
          <p:txBody>
            <a:bodyPr wrap="none" rtlCol="0">
              <a:spAutoFit/>
            </a:bodyPr>
            <a:lstStyle/>
            <a:p>
              <a:r>
                <a:rPr lang="en-US" altLang="zh-CN" dirty="0"/>
                <a:t>15</a:t>
              </a:r>
              <a:endParaRPr lang="zh-CN" altLang="en-US" dirty="0"/>
            </a:p>
          </p:txBody>
        </p:sp>
        <p:sp>
          <p:nvSpPr>
            <p:cNvPr id="159" name="文本框 158"/>
            <p:cNvSpPr txBox="1"/>
            <p:nvPr/>
          </p:nvSpPr>
          <p:spPr>
            <a:xfrm>
              <a:off x="2686244" y="4046127"/>
              <a:ext cx="441146" cy="369332"/>
            </a:xfrm>
            <a:prstGeom prst="rect">
              <a:avLst/>
            </a:prstGeom>
            <a:noFill/>
          </p:spPr>
          <p:txBody>
            <a:bodyPr wrap="none" rtlCol="0">
              <a:spAutoFit/>
            </a:bodyPr>
            <a:lstStyle/>
            <a:p>
              <a:r>
                <a:rPr lang="en-US" altLang="zh-CN" dirty="0"/>
                <a:t>10</a:t>
              </a:r>
              <a:endParaRPr lang="zh-CN" altLang="en-US" dirty="0"/>
            </a:p>
          </p:txBody>
        </p:sp>
        <p:sp>
          <p:nvSpPr>
            <p:cNvPr id="160" name="矩形 159"/>
            <p:cNvSpPr/>
            <p:nvPr/>
          </p:nvSpPr>
          <p:spPr>
            <a:xfrm>
              <a:off x="1613519" y="451872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1" name="矩形 160"/>
            <p:cNvSpPr/>
            <p:nvPr/>
          </p:nvSpPr>
          <p:spPr>
            <a:xfrm>
              <a:off x="2457663" y="451872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2" name="矩形 161"/>
            <p:cNvSpPr/>
            <p:nvPr/>
          </p:nvSpPr>
          <p:spPr>
            <a:xfrm>
              <a:off x="3301808" y="4519653"/>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3" name="矩形 162"/>
            <p:cNvSpPr/>
            <p:nvPr/>
          </p:nvSpPr>
          <p:spPr>
            <a:xfrm>
              <a:off x="4141397" y="4517726"/>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4" name="文本框 163"/>
            <p:cNvSpPr txBox="1"/>
            <p:nvPr/>
          </p:nvSpPr>
          <p:spPr>
            <a:xfrm>
              <a:off x="3547689" y="4641478"/>
              <a:ext cx="312906" cy="369332"/>
            </a:xfrm>
            <a:prstGeom prst="rect">
              <a:avLst/>
            </a:prstGeom>
            <a:noFill/>
          </p:spPr>
          <p:txBody>
            <a:bodyPr wrap="none" rtlCol="0">
              <a:spAutoFit/>
            </a:bodyPr>
            <a:lstStyle/>
            <a:p>
              <a:r>
                <a:rPr lang="en-US" altLang="zh-CN" dirty="0"/>
                <a:t>0</a:t>
              </a:r>
              <a:endParaRPr lang="zh-CN" altLang="en-US" dirty="0"/>
            </a:p>
          </p:txBody>
        </p:sp>
        <p:sp>
          <p:nvSpPr>
            <p:cNvPr id="165" name="文本框 164"/>
            <p:cNvSpPr txBox="1"/>
            <p:nvPr/>
          </p:nvSpPr>
          <p:spPr>
            <a:xfrm>
              <a:off x="2661699" y="4644377"/>
              <a:ext cx="441146" cy="369332"/>
            </a:xfrm>
            <a:prstGeom prst="rect">
              <a:avLst/>
            </a:prstGeom>
            <a:noFill/>
          </p:spPr>
          <p:txBody>
            <a:bodyPr wrap="none" rtlCol="0">
              <a:spAutoFit/>
            </a:bodyPr>
            <a:lstStyle/>
            <a:p>
              <a:r>
                <a:rPr lang="en-US" altLang="zh-CN" dirty="0"/>
                <a:t>50</a:t>
              </a:r>
              <a:endParaRPr lang="zh-CN" altLang="en-US" dirty="0"/>
            </a:p>
          </p:txBody>
        </p:sp>
        <p:sp>
          <p:nvSpPr>
            <p:cNvPr id="166" name="文本框 165"/>
            <p:cNvSpPr txBox="1"/>
            <p:nvPr/>
          </p:nvSpPr>
          <p:spPr>
            <a:xfrm>
              <a:off x="1848265" y="4035684"/>
              <a:ext cx="312906" cy="369332"/>
            </a:xfrm>
            <a:prstGeom prst="rect">
              <a:avLst/>
            </a:prstGeom>
            <a:noFill/>
          </p:spPr>
          <p:txBody>
            <a:bodyPr wrap="none" rtlCol="0">
              <a:spAutoFit/>
            </a:bodyPr>
            <a:lstStyle/>
            <a:p>
              <a:r>
                <a:rPr lang="en-US" altLang="zh-CN" dirty="0"/>
                <a:t>3</a:t>
              </a:r>
              <a:endParaRPr lang="zh-CN" altLang="en-US" dirty="0"/>
            </a:p>
          </p:txBody>
        </p:sp>
        <p:sp>
          <p:nvSpPr>
            <p:cNvPr id="167" name="文本框 166"/>
            <p:cNvSpPr txBox="1"/>
            <p:nvPr/>
          </p:nvSpPr>
          <p:spPr>
            <a:xfrm>
              <a:off x="1732130" y="4641478"/>
              <a:ext cx="569387" cy="369332"/>
            </a:xfrm>
            <a:prstGeom prst="rect">
              <a:avLst/>
            </a:prstGeom>
            <a:noFill/>
          </p:spPr>
          <p:txBody>
            <a:bodyPr wrap="none" rtlCol="0">
              <a:spAutoFit/>
            </a:bodyPr>
            <a:lstStyle/>
            <a:p>
              <a:r>
                <a:rPr lang="en-US" altLang="zh-CN" dirty="0"/>
                <a:t>100</a:t>
              </a:r>
              <a:endParaRPr lang="zh-CN" altLang="en-US" dirty="0"/>
            </a:p>
          </p:txBody>
        </p:sp>
      </p:grpSp>
      <p:sp>
        <p:nvSpPr>
          <p:cNvPr id="169" name="文本框 168"/>
          <p:cNvSpPr txBox="1"/>
          <p:nvPr/>
        </p:nvSpPr>
        <p:spPr>
          <a:xfrm>
            <a:off x="5386807" y="2990721"/>
            <a:ext cx="312906" cy="369332"/>
          </a:xfrm>
          <a:prstGeom prst="rect">
            <a:avLst/>
          </a:prstGeom>
          <a:noFill/>
        </p:spPr>
        <p:txBody>
          <a:bodyPr wrap="none" rtlCol="0">
            <a:spAutoFit/>
          </a:bodyPr>
          <a:lstStyle/>
          <a:p>
            <a:r>
              <a:rPr lang="en-US" altLang="zh-CN" dirty="0"/>
              <a:t>0</a:t>
            </a:r>
            <a:endParaRPr lang="zh-CN" altLang="en-US" dirty="0"/>
          </a:p>
        </p:txBody>
      </p:sp>
      <p:sp>
        <p:nvSpPr>
          <p:cNvPr id="170" name="文本框 169"/>
          <p:cNvSpPr txBox="1"/>
          <p:nvPr/>
        </p:nvSpPr>
        <p:spPr>
          <a:xfrm>
            <a:off x="7044982" y="2990721"/>
            <a:ext cx="312906" cy="369332"/>
          </a:xfrm>
          <a:prstGeom prst="rect">
            <a:avLst/>
          </a:prstGeom>
          <a:noFill/>
        </p:spPr>
        <p:txBody>
          <a:bodyPr wrap="none" rtlCol="0">
            <a:spAutoFit/>
          </a:bodyPr>
          <a:lstStyle/>
          <a:p>
            <a:r>
              <a:rPr lang="en-US" altLang="zh-CN" dirty="0"/>
              <a:t>2</a:t>
            </a:r>
            <a:endParaRPr lang="zh-CN" altLang="en-US" dirty="0"/>
          </a:p>
        </p:txBody>
      </p:sp>
      <p:sp>
        <p:nvSpPr>
          <p:cNvPr id="171" name="文本框 170"/>
          <p:cNvSpPr txBox="1"/>
          <p:nvPr/>
        </p:nvSpPr>
        <p:spPr>
          <a:xfrm>
            <a:off x="6231314" y="2998043"/>
            <a:ext cx="312906" cy="369332"/>
          </a:xfrm>
          <a:prstGeom prst="rect">
            <a:avLst/>
          </a:prstGeom>
          <a:noFill/>
        </p:spPr>
        <p:txBody>
          <a:bodyPr wrap="none" rtlCol="0">
            <a:spAutoFit/>
          </a:bodyPr>
          <a:lstStyle/>
          <a:p>
            <a:r>
              <a:rPr lang="en-US" altLang="zh-CN" dirty="0"/>
              <a:t>1</a:t>
            </a:r>
            <a:endParaRPr lang="zh-CN" altLang="en-US" dirty="0"/>
          </a:p>
        </p:txBody>
      </p:sp>
      <p:sp>
        <p:nvSpPr>
          <p:cNvPr id="172" name="文本框 171"/>
          <p:cNvSpPr txBox="1"/>
          <p:nvPr/>
        </p:nvSpPr>
        <p:spPr>
          <a:xfrm>
            <a:off x="7914685" y="2987439"/>
            <a:ext cx="184731" cy="369332"/>
          </a:xfrm>
          <a:prstGeom prst="rect">
            <a:avLst/>
          </a:prstGeom>
          <a:noFill/>
        </p:spPr>
        <p:txBody>
          <a:bodyPr wrap="none" rtlCol="0">
            <a:spAutoFit/>
          </a:bodyPr>
          <a:lstStyle/>
          <a:p>
            <a:endParaRPr lang="zh-CN" altLang="en-US" dirty="0"/>
          </a:p>
        </p:txBody>
      </p:sp>
      <p:sp>
        <p:nvSpPr>
          <p:cNvPr id="173" name="矩形 172"/>
          <p:cNvSpPr/>
          <p:nvPr/>
        </p:nvSpPr>
        <p:spPr>
          <a:xfrm>
            <a:off x="5131118" y="3074263"/>
            <a:ext cx="3386916" cy="251609"/>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75" name="组合 174"/>
          <p:cNvGrpSpPr/>
          <p:nvPr/>
        </p:nvGrpSpPr>
        <p:grpSpPr>
          <a:xfrm>
            <a:off x="5171054" y="1790920"/>
            <a:ext cx="3377182" cy="1176977"/>
            <a:chOff x="5197058" y="3920062"/>
            <a:chExt cx="3377182" cy="1176977"/>
          </a:xfrm>
        </p:grpSpPr>
        <p:sp>
          <p:nvSpPr>
            <p:cNvPr id="176" name="矩形 175"/>
            <p:cNvSpPr/>
            <p:nvPr/>
          </p:nvSpPr>
          <p:spPr>
            <a:xfrm>
              <a:off x="7730096" y="3920062"/>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7" name="矩形 176"/>
            <p:cNvSpPr/>
            <p:nvPr/>
          </p:nvSpPr>
          <p:spPr>
            <a:xfrm>
              <a:off x="6885952" y="3921765"/>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8" name="矩形 177"/>
            <p:cNvSpPr/>
            <p:nvPr/>
          </p:nvSpPr>
          <p:spPr>
            <a:xfrm>
              <a:off x="6044161" y="3926437"/>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9" name="矩形 178"/>
            <p:cNvSpPr/>
            <p:nvPr/>
          </p:nvSpPr>
          <p:spPr>
            <a:xfrm>
              <a:off x="7730096" y="4507324"/>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0" name="矩形 179"/>
            <p:cNvSpPr/>
            <p:nvPr/>
          </p:nvSpPr>
          <p:spPr>
            <a:xfrm>
              <a:off x="6880792" y="4508835"/>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1" name="矩形 180"/>
            <p:cNvSpPr/>
            <p:nvPr/>
          </p:nvSpPr>
          <p:spPr>
            <a:xfrm>
              <a:off x="5197664" y="392571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2" name="文本框 181"/>
            <p:cNvSpPr txBox="1"/>
            <p:nvPr/>
          </p:nvSpPr>
          <p:spPr>
            <a:xfrm>
              <a:off x="7150160" y="4046738"/>
              <a:ext cx="312906" cy="369332"/>
            </a:xfrm>
            <a:prstGeom prst="rect">
              <a:avLst/>
            </a:prstGeom>
            <a:noFill/>
          </p:spPr>
          <p:txBody>
            <a:bodyPr wrap="none" rtlCol="0">
              <a:spAutoFit/>
            </a:bodyPr>
            <a:lstStyle/>
            <a:p>
              <a:r>
                <a:rPr lang="en-US" altLang="zh-CN" dirty="0"/>
                <a:t>5</a:t>
              </a:r>
              <a:endParaRPr lang="zh-CN" altLang="en-US" dirty="0"/>
            </a:p>
          </p:txBody>
        </p:sp>
        <p:sp>
          <p:nvSpPr>
            <p:cNvPr id="183" name="文本框 182"/>
            <p:cNvSpPr txBox="1"/>
            <p:nvPr/>
          </p:nvSpPr>
          <p:spPr>
            <a:xfrm>
              <a:off x="6233289" y="4034826"/>
              <a:ext cx="441146" cy="369332"/>
            </a:xfrm>
            <a:prstGeom prst="rect">
              <a:avLst/>
            </a:prstGeom>
            <a:noFill/>
          </p:spPr>
          <p:txBody>
            <a:bodyPr wrap="none" rtlCol="0">
              <a:spAutoFit/>
            </a:bodyPr>
            <a:lstStyle/>
            <a:p>
              <a:r>
                <a:rPr lang="en-US" altLang="zh-CN" dirty="0"/>
                <a:t>30</a:t>
              </a:r>
              <a:endParaRPr lang="zh-CN" altLang="en-US" dirty="0"/>
            </a:p>
          </p:txBody>
        </p:sp>
        <p:sp>
          <p:nvSpPr>
            <p:cNvPr id="184" name="矩形 183"/>
            <p:cNvSpPr/>
            <p:nvPr/>
          </p:nvSpPr>
          <p:spPr>
            <a:xfrm>
              <a:off x="5197058" y="4508109"/>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5" name="矩形 184"/>
            <p:cNvSpPr/>
            <p:nvPr/>
          </p:nvSpPr>
          <p:spPr>
            <a:xfrm>
              <a:off x="6041202" y="4508109"/>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6" name="文本框 185"/>
            <p:cNvSpPr txBox="1"/>
            <p:nvPr/>
          </p:nvSpPr>
          <p:spPr>
            <a:xfrm>
              <a:off x="7132772" y="4639182"/>
              <a:ext cx="312906" cy="369332"/>
            </a:xfrm>
            <a:prstGeom prst="rect">
              <a:avLst/>
            </a:prstGeom>
            <a:noFill/>
          </p:spPr>
          <p:txBody>
            <a:bodyPr wrap="none" rtlCol="0">
              <a:spAutoFit/>
            </a:bodyPr>
            <a:lstStyle/>
            <a:p>
              <a:r>
                <a:rPr lang="en-US" altLang="zh-CN" dirty="0"/>
                <a:t>0</a:t>
              </a:r>
              <a:endParaRPr lang="zh-CN" altLang="en-US" dirty="0"/>
            </a:p>
          </p:txBody>
        </p:sp>
        <p:sp>
          <p:nvSpPr>
            <p:cNvPr id="187" name="文本框 186"/>
            <p:cNvSpPr txBox="1"/>
            <p:nvPr/>
          </p:nvSpPr>
          <p:spPr>
            <a:xfrm>
              <a:off x="6228129" y="4641478"/>
              <a:ext cx="441146" cy="369332"/>
            </a:xfrm>
            <a:prstGeom prst="rect">
              <a:avLst/>
            </a:prstGeom>
            <a:noFill/>
          </p:spPr>
          <p:txBody>
            <a:bodyPr wrap="none" rtlCol="0">
              <a:spAutoFit/>
            </a:bodyPr>
            <a:lstStyle/>
            <a:p>
              <a:r>
                <a:rPr lang="en-US" altLang="zh-CN" dirty="0"/>
                <a:t>60</a:t>
              </a:r>
              <a:endParaRPr lang="zh-CN" altLang="en-US" dirty="0"/>
            </a:p>
          </p:txBody>
        </p:sp>
        <p:sp>
          <p:nvSpPr>
            <p:cNvPr id="188" name="文本框 187"/>
            <p:cNvSpPr txBox="1"/>
            <p:nvPr/>
          </p:nvSpPr>
          <p:spPr>
            <a:xfrm>
              <a:off x="5466225" y="4046738"/>
              <a:ext cx="312906" cy="369332"/>
            </a:xfrm>
            <a:prstGeom prst="rect">
              <a:avLst/>
            </a:prstGeom>
            <a:noFill/>
          </p:spPr>
          <p:txBody>
            <a:bodyPr wrap="none" rtlCol="0">
              <a:spAutoFit/>
            </a:bodyPr>
            <a:lstStyle/>
            <a:p>
              <a:r>
                <a:rPr lang="en-US" altLang="zh-CN" dirty="0"/>
                <a:t>4</a:t>
              </a:r>
              <a:endParaRPr lang="zh-CN" altLang="en-US" dirty="0"/>
            </a:p>
          </p:txBody>
        </p:sp>
        <p:sp>
          <p:nvSpPr>
            <p:cNvPr id="189" name="文本框 188"/>
            <p:cNvSpPr txBox="1"/>
            <p:nvPr/>
          </p:nvSpPr>
          <p:spPr>
            <a:xfrm>
              <a:off x="5295237" y="4614669"/>
              <a:ext cx="569387" cy="369332"/>
            </a:xfrm>
            <a:prstGeom prst="rect">
              <a:avLst/>
            </a:prstGeom>
            <a:noFill/>
          </p:spPr>
          <p:txBody>
            <a:bodyPr wrap="none" rtlCol="0">
              <a:spAutoFit/>
            </a:bodyPr>
            <a:lstStyle/>
            <a:p>
              <a:r>
                <a:rPr lang="en-US" altLang="zh-CN" dirty="0"/>
                <a:t>100</a:t>
              </a:r>
              <a:endParaRPr lang="zh-CN" altLang="en-US" dirty="0"/>
            </a:p>
          </p:txBody>
        </p:sp>
        <p:sp>
          <p:nvSpPr>
            <p:cNvPr id="190" name="文本框 189"/>
            <p:cNvSpPr txBox="1"/>
            <p:nvPr/>
          </p:nvSpPr>
          <p:spPr>
            <a:xfrm>
              <a:off x="7931595" y="4037557"/>
              <a:ext cx="184731" cy="369332"/>
            </a:xfrm>
            <a:prstGeom prst="rect">
              <a:avLst/>
            </a:prstGeom>
            <a:noFill/>
          </p:spPr>
          <p:txBody>
            <a:bodyPr wrap="none" rtlCol="0">
              <a:spAutoFit/>
            </a:bodyPr>
            <a:lstStyle/>
            <a:p>
              <a:endParaRPr lang="zh-CN" altLang="en-US" dirty="0"/>
            </a:p>
          </p:txBody>
        </p:sp>
        <p:sp>
          <p:nvSpPr>
            <p:cNvPr id="191" name="文本框 190"/>
            <p:cNvSpPr txBox="1"/>
            <p:nvPr/>
          </p:nvSpPr>
          <p:spPr>
            <a:xfrm>
              <a:off x="7978794" y="4639182"/>
              <a:ext cx="184731" cy="369332"/>
            </a:xfrm>
            <a:prstGeom prst="rect">
              <a:avLst/>
            </a:prstGeom>
            <a:noFill/>
          </p:spPr>
          <p:txBody>
            <a:bodyPr wrap="none" rtlCol="0">
              <a:spAutoFit/>
            </a:bodyPr>
            <a:lstStyle/>
            <a:p>
              <a:endParaRPr lang="zh-CN" altLang="en-US" dirty="0"/>
            </a:p>
          </p:txBody>
        </p:sp>
      </p:grpSp>
      <mc:AlternateContent xmlns:mc="http://schemas.openxmlformats.org/markup-compatibility/2006" xmlns:a14="http://schemas.microsoft.com/office/drawing/2010/main">
        <mc:Choice Requires="a14">
          <p:sp>
            <p:nvSpPr>
              <p:cNvPr id="192" name="文本框 191"/>
              <p:cNvSpPr txBox="1"/>
              <p:nvPr/>
            </p:nvSpPr>
            <p:spPr>
              <a:xfrm>
                <a:off x="7837142" y="2994904"/>
                <a:ext cx="44595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i="1" dirty="0">
                          <a:latin typeface="Cambria Math" panose="02040503050406030204" pitchFamily="18" charset="0"/>
                          <a:ea typeface="Cambria Math" panose="02040503050406030204" pitchFamily="18" charset="0"/>
                        </a:rPr>
                        <m:t>⋯</m:t>
                      </m:r>
                    </m:oMath>
                  </m:oMathPara>
                </a14:m>
                <a:endParaRPr lang="zh-CN" altLang="en-US" dirty="0"/>
              </a:p>
            </p:txBody>
          </p:sp>
        </mc:Choice>
        <mc:Fallback xmlns="">
          <p:sp>
            <p:nvSpPr>
              <p:cNvPr id="192" name="文本框 191"/>
              <p:cNvSpPr txBox="1">
                <a:spLocks noRot="1" noChangeAspect="1" noMove="1" noResize="1" noEditPoints="1" noAdjustHandles="1" noChangeArrowheads="1" noChangeShapeType="1" noTextEdit="1"/>
              </p:cNvSpPr>
              <p:nvPr/>
            </p:nvSpPr>
            <p:spPr>
              <a:xfrm>
                <a:off x="7837142" y="2994904"/>
                <a:ext cx="445956" cy="369332"/>
              </a:xfrm>
              <a:prstGeom prst="rect">
                <a:avLst/>
              </a:prstGeom>
              <a:blipFill>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2" name="文本框 51"/>
              <p:cNvSpPr txBox="1"/>
              <p:nvPr/>
            </p:nvSpPr>
            <p:spPr>
              <a:xfrm>
                <a:off x="481302" y="3789024"/>
                <a:ext cx="688009"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2000" b="1" i="1">
                          <a:latin typeface="Cambria Math" panose="02040503050406030204" pitchFamily="18" charset="0"/>
                        </a:rPr>
                        <m:t>𝒂</m:t>
                      </m:r>
                      <m:r>
                        <a:rPr lang="en-US" altLang="zh-CN" sz="2000" b="1" i="1">
                          <a:latin typeface="Cambria Math" panose="02040503050406030204" pitchFamily="18" charset="0"/>
                        </a:rPr>
                        <m:t>[</m:t>
                      </m:r>
                      <m:r>
                        <a:rPr lang="en-US" altLang="zh-CN" sz="2000" b="1" i="1">
                          <a:latin typeface="Cambria Math" panose="02040503050406030204" pitchFamily="18" charset="0"/>
                        </a:rPr>
                        <m:t>𝒊</m:t>
                      </m:r>
                      <m:r>
                        <a:rPr lang="en-US" altLang="zh-CN" sz="2000" b="1" i="1">
                          <a:latin typeface="Cambria Math" panose="02040503050406030204" pitchFamily="18" charset="0"/>
                        </a:rPr>
                        <m:t>]</m:t>
                      </m:r>
                    </m:oMath>
                  </m:oMathPara>
                </a14:m>
                <a:endParaRPr lang="zh-CN" altLang="en-US" sz="2000" b="1" dirty="0"/>
              </a:p>
            </p:txBody>
          </p:sp>
        </mc:Choice>
        <mc:Fallback xmlns="">
          <p:sp>
            <p:nvSpPr>
              <p:cNvPr id="52" name="文本框 51"/>
              <p:cNvSpPr txBox="1">
                <a:spLocks noRot="1" noChangeAspect="1" noMove="1" noResize="1" noEditPoints="1" noAdjustHandles="1" noChangeArrowheads="1" noChangeShapeType="1" noTextEdit="1"/>
              </p:cNvSpPr>
              <p:nvPr/>
            </p:nvSpPr>
            <p:spPr>
              <a:xfrm>
                <a:off x="481302" y="3789024"/>
                <a:ext cx="688009" cy="400110"/>
              </a:xfrm>
              <a:prstGeom prst="rect">
                <a:avLst/>
              </a:prstGeom>
              <a:blipFill>
                <a:blip r:embed="rId7"/>
                <a:stretch>
                  <a:fillRect b="-18462"/>
                </a:stretch>
              </a:blipFill>
            </p:spPr>
            <p:txBody>
              <a:bodyPr/>
              <a:lstStyle/>
              <a:p>
                <a:r>
                  <a:rPr lang="zh-CN" altLang="en-US">
                    <a:noFill/>
                  </a:rPr>
                  <a:t> </a:t>
                </a:r>
              </a:p>
            </p:txBody>
          </p:sp>
        </mc:Fallback>
      </mc:AlternateContent>
      <p:sp>
        <p:nvSpPr>
          <p:cNvPr id="53" name="文本框 52"/>
          <p:cNvSpPr txBox="1"/>
          <p:nvPr/>
        </p:nvSpPr>
        <p:spPr>
          <a:xfrm>
            <a:off x="58950" y="4896069"/>
            <a:ext cx="1518364" cy="369332"/>
          </a:xfrm>
          <a:prstGeom prst="rect">
            <a:avLst/>
          </a:prstGeom>
          <a:noFill/>
        </p:spPr>
        <p:txBody>
          <a:bodyPr wrap="none" rtlCol="0">
            <a:spAutoFit/>
          </a:bodyPr>
          <a:lstStyle/>
          <a:p>
            <a:r>
              <a:rPr lang="en-US" altLang="zh-CN" dirty="0"/>
              <a:t>Array indices</a:t>
            </a:r>
            <a:endParaRPr lang="zh-CN" altLang="en-US" dirty="0"/>
          </a:p>
        </p:txBody>
      </p:sp>
      <p:sp>
        <p:nvSpPr>
          <p:cNvPr id="54" name="文本框 53"/>
          <p:cNvSpPr txBox="1"/>
          <p:nvPr/>
        </p:nvSpPr>
        <p:spPr>
          <a:xfrm>
            <a:off x="1868271" y="4905103"/>
            <a:ext cx="312906" cy="369332"/>
          </a:xfrm>
          <a:prstGeom prst="rect">
            <a:avLst/>
          </a:prstGeom>
          <a:noFill/>
        </p:spPr>
        <p:txBody>
          <a:bodyPr wrap="none" rtlCol="0">
            <a:spAutoFit/>
          </a:bodyPr>
          <a:lstStyle/>
          <a:p>
            <a:r>
              <a:rPr lang="en-US" altLang="zh-CN" dirty="0"/>
              <a:t>0</a:t>
            </a:r>
            <a:endParaRPr lang="zh-CN" altLang="en-US" dirty="0"/>
          </a:p>
        </p:txBody>
      </p:sp>
      <p:sp>
        <p:nvSpPr>
          <p:cNvPr id="55" name="文本框 54"/>
          <p:cNvSpPr txBox="1"/>
          <p:nvPr/>
        </p:nvSpPr>
        <p:spPr>
          <a:xfrm>
            <a:off x="3526446" y="4905103"/>
            <a:ext cx="312906" cy="369332"/>
          </a:xfrm>
          <a:prstGeom prst="rect">
            <a:avLst/>
          </a:prstGeom>
          <a:noFill/>
        </p:spPr>
        <p:txBody>
          <a:bodyPr wrap="none" rtlCol="0">
            <a:spAutoFit/>
          </a:bodyPr>
          <a:lstStyle/>
          <a:p>
            <a:r>
              <a:rPr lang="en-US" altLang="zh-CN" dirty="0"/>
              <a:t>2</a:t>
            </a:r>
            <a:endParaRPr lang="zh-CN" altLang="en-US" dirty="0"/>
          </a:p>
        </p:txBody>
      </p:sp>
      <p:sp>
        <p:nvSpPr>
          <p:cNvPr id="56" name="文本框 55"/>
          <p:cNvSpPr txBox="1"/>
          <p:nvPr/>
        </p:nvSpPr>
        <p:spPr>
          <a:xfrm>
            <a:off x="2712778" y="4912425"/>
            <a:ext cx="312906" cy="369332"/>
          </a:xfrm>
          <a:prstGeom prst="rect">
            <a:avLst/>
          </a:prstGeom>
          <a:noFill/>
        </p:spPr>
        <p:txBody>
          <a:bodyPr wrap="none" rtlCol="0">
            <a:spAutoFit/>
          </a:bodyPr>
          <a:lstStyle/>
          <a:p>
            <a:r>
              <a:rPr lang="en-US" altLang="zh-CN" dirty="0"/>
              <a:t>1</a:t>
            </a:r>
            <a:endParaRPr lang="zh-CN" altLang="en-US" dirty="0"/>
          </a:p>
        </p:txBody>
      </p:sp>
      <mc:AlternateContent xmlns:mc="http://schemas.openxmlformats.org/markup-compatibility/2006" xmlns:a14="http://schemas.microsoft.com/office/drawing/2010/main">
        <mc:Choice Requires="a14">
          <p:sp>
            <p:nvSpPr>
              <p:cNvPr id="57" name="文本框 56"/>
              <p:cNvSpPr txBox="1"/>
              <p:nvPr/>
            </p:nvSpPr>
            <p:spPr>
              <a:xfrm>
                <a:off x="4281309" y="4896069"/>
                <a:ext cx="37702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b="0" i="1" dirty="0" smtClean="0">
                          <a:latin typeface="Cambria Math" panose="02040503050406030204" pitchFamily="18" charset="0"/>
                          <a:ea typeface="Cambria Math" panose="02040503050406030204" pitchFamily="18" charset="0"/>
                        </a:rPr>
                        <m:t>3</m:t>
                      </m:r>
                    </m:oMath>
                  </m:oMathPara>
                </a14:m>
                <a:endParaRPr lang="zh-CN" altLang="en-US" dirty="0"/>
              </a:p>
            </p:txBody>
          </p:sp>
        </mc:Choice>
        <mc:Fallback xmlns="">
          <p:sp>
            <p:nvSpPr>
              <p:cNvPr id="57" name="文本框 56"/>
              <p:cNvSpPr txBox="1">
                <a:spLocks noRot="1" noChangeAspect="1" noMove="1" noResize="1" noEditPoints="1" noAdjustHandles="1" noChangeArrowheads="1" noChangeShapeType="1" noTextEdit="1"/>
              </p:cNvSpPr>
              <p:nvPr/>
            </p:nvSpPr>
            <p:spPr>
              <a:xfrm>
                <a:off x="4281309" y="4896069"/>
                <a:ext cx="377026" cy="369332"/>
              </a:xfrm>
              <a:prstGeom prst="rect">
                <a:avLst/>
              </a:prstGeom>
              <a:blipFill>
                <a:blip r:embed="rId8"/>
                <a:stretch>
                  <a:fillRect/>
                </a:stretch>
              </a:blipFill>
            </p:spPr>
            <p:txBody>
              <a:bodyPr/>
              <a:lstStyle/>
              <a:p>
                <a:r>
                  <a:rPr lang="zh-CN" altLang="en-US">
                    <a:noFill/>
                  </a:rPr>
                  <a:t> </a:t>
                </a:r>
              </a:p>
            </p:txBody>
          </p:sp>
        </mc:Fallback>
      </mc:AlternateContent>
      <p:sp>
        <p:nvSpPr>
          <p:cNvPr id="58" name="矩形 57"/>
          <p:cNvSpPr/>
          <p:nvPr/>
        </p:nvSpPr>
        <p:spPr>
          <a:xfrm>
            <a:off x="1612582" y="4968209"/>
            <a:ext cx="6759240" cy="256606"/>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59" name="文本框 58"/>
              <p:cNvSpPr txBox="1"/>
              <p:nvPr/>
            </p:nvSpPr>
            <p:spPr>
              <a:xfrm>
                <a:off x="23400" y="4373872"/>
                <a:ext cx="1599412" cy="369332"/>
              </a:xfrm>
              <a:prstGeom prst="rect">
                <a:avLst/>
              </a:prstGeom>
              <a:noFill/>
            </p:spPr>
            <p:txBody>
              <a:bodyPr wrap="none" rtlCol="0">
                <a:spAutoFit/>
              </a:bodyPr>
              <a:lstStyle/>
              <a:p>
                <a:r>
                  <a:rPr lang="en-US" altLang="zh-CN" dirty="0" err="1"/>
                  <a:t>Expon</a:t>
                </a:r>
                <a:r>
                  <a:rPr lang="en-US" altLang="zh-CN" dirty="0"/>
                  <a:t> index </a:t>
                </a:r>
                <a14:m>
                  <m:oMath xmlns:m="http://schemas.openxmlformats.org/officeDocument/2006/math">
                    <m:r>
                      <a:rPr lang="en-US" altLang="zh-CN" b="0" i="1">
                        <a:latin typeface="Cambria Math" panose="02040503050406030204" pitchFamily="18" charset="0"/>
                      </a:rPr>
                      <m:t>𝑖</m:t>
                    </m:r>
                  </m:oMath>
                </a14:m>
                <a:endParaRPr lang="zh-CN" altLang="en-US" dirty="0"/>
              </a:p>
            </p:txBody>
          </p:sp>
        </mc:Choice>
        <mc:Fallback xmlns="">
          <p:sp>
            <p:nvSpPr>
              <p:cNvPr id="59" name="文本框 58"/>
              <p:cNvSpPr txBox="1">
                <a:spLocks noRot="1" noChangeAspect="1" noMove="1" noResize="1" noEditPoints="1" noAdjustHandles="1" noChangeArrowheads="1" noChangeShapeType="1" noTextEdit="1"/>
              </p:cNvSpPr>
              <p:nvPr/>
            </p:nvSpPr>
            <p:spPr>
              <a:xfrm>
                <a:off x="23400" y="4373872"/>
                <a:ext cx="1599412" cy="369332"/>
              </a:xfrm>
              <a:prstGeom prst="rect">
                <a:avLst/>
              </a:prstGeom>
              <a:blipFill>
                <a:blip r:embed="rId9"/>
                <a:stretch>
                  <a:fillRect l="-3435" t="-8197" b="-24590"/>
                </a:stretch>
              </a:blipFill>
            </p:spPr>
            <p:txBody>
              <a:bodyPr/>
              <a:lstStyle/>
              <a:p>
                <a:r>
                  <a:rPr lang="zh-CN" altLang="en-US">
                    <a:noFill/>
                  </a:rPr>
                  <a:t> </a:t>
                </a:r>
              </a:p>
            </p:txBody>
          </p:sp>
        </mc:Fallback>
      </mc:AlternateContent>
      <p:grpSp>
        <p:nvGrpSpPr>
          <p:cNvPr id="60" name="组合 59"/>
          <p:cNvGrpSpPr/>
          <p:nvPr/>
        </p:nvGrpSpPr>
        <p:grpSpPr>
          <a:xfrm>
            <a:off x="1618893" y="3694121"/>
            <a:ext cx="3372853" cy="1183536"/>
            <a:chOff x="1612688" y="3924321"/>
            <a:chExt cx="3372853" cy="1183536"/>
          </a:xfrm>
        </p:grpSpPr>
        <p:sp>
          <p:nvSpPr>
            <p:cNvPr id="61" name="矩形 60"/>
            <p:cNvSpPr/>
            <p:nvPr/>
          </p:nvSpPr>
          <p:spPr>
            <a:xfrm>
              <a:off x="1612688" y="3925316"/>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矩形 61"/>
            <p:cNvSpPr/>
            <p:nvPr/>
          </p:nvSpPr>
          <p:spPr>
            <a:xfrm>
              <a:off x="2456832" y="3925316"/>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矩形 62"/>
            <p:cNvSpPr/>
            <p:nvPr/>
          </p:nvSpPr>
          <p:spPr>
            <a:xfrm>
              <a:off x="3300977" y="3926248"/>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矩形 63"/>
            <p:cNvSpPr/>
            <p:nvPr/>
          </p:nvSpPr>
          <p:spPr>
            <a:xfrm>
              <a:off x="4140566" y="392432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矩形 64"/>
            <p:cNvSpPr/>
            <p:nvPr/>
          </p:nvSpPr>
          <p:spPr>
            <a:xfrm>
              <a:off x="1613519" y="451872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矩形 65"/>
            <p:cNvSpPr/>
            <p:nvPr/>
          </p:nvSpPr>
          <p:spPr>
            <a:xfrm>
              <a:off x="2457663" y="451872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矩形 66"/>
            <p:cNvSpPr/>
            <p:nvPr/>
          </p:nvSpPr>
          <p:spPr>
            <a:xfrm>
              <a:off x="3301808" y="4519653"/>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矩形 67"/>
            <p:cNvSpPr/>
            <p:nvPr/>
          </p:nvSpPr>
          <p:spPr>
            <a:xfrm>
              <a:off x="4141397" y="4517726"/>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9" name="组合 68"/>
          <p:cNvGrpSpPr/>
          <p:nvPr/>
        </p:nvGrpSpPr>
        <p:grpSpPr>
          <a:xfrm>
            <a:off x="4994640" y="3693836"/>
            <a:ext cx="3377182" cy="1176977"/>
            <a:chOff x="5197058" y="3920062"/>
            <a:chExt cx="3377182" cy="1176977"/>
          </a:xfrm>
        </p:grpSpPr>
        <p:sp>
          <p:nvSpPr>
            <p:cNvPr id="70" name="矩形 69"/>
            <p:cNvSpPr/>
            <p:nvPr/>
          </p:nvSpPr>
          <p:spPr>
            <a:xfrm>
              <a:off x="7730096" y="3920062"/>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矩形 70"/>
            <p:cNvSpPr/>
            <p:nvPr/>
          </p:nvSpPr>
          <p:spPr>
            <a:xfrm>
              <a:off x="6885952" y="3921765"/>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矩形 71"/>
            <p:cNvSpPr/>
            <p:nvPr/>
          </p:nvSpPr>
          <p:spPr>
            <a:xfrm>
              <a:off x="6044161" y="3926437"/>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矩形 72"/>
            <p:cNvSpPr/>
            <p:nvPr/>
          </p:nvSpPr>
          <p:spPr>
            <a:xfrm>
              <a:off x="7730096" y="4507324"/>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矩形 73"/>
            <p:cNvSpPr/>
            <p:nvPr/>
          </p:nvSpPr>
          <p:spPr>
            <a:xfrm>
              <a:off x="6880792" y="4508835"/>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 name="矩形 74"/>
            <p:cNvSpPr/>
            <p:nvPr/>
          </p:nvSpPr>
          <p:spPr>
            <a:xfrm>
              <a:off x="5197664" y="392571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矩形 75"/>
            <p:cNvSpPr/>
            <p:nvPr/>
          </p:nvSpPr>
          <p:spPr>
            <a:xfrm>
              <a:off x="5197058" y="4508109"/>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矩形 76"/>
            <p:cNvSpPr/>
            <p:nvPr/>
          </p:nvSpPr>
          <p:spPr>
            <a:xfrm>
              <a:off x="6041202" y="4508109"/>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文本框 77"/>
            <p:cNvSpPr txBox="1"/>
            <p:nvPr/>
          </p:nvSpPr>
          <p:spPr>
            <a:xfrm>
              <a:off x="7931595" y="4037557"/>
              <a:ext cx="184731" cy="369332"/>
            </a:xfrm>
            <a:prstGeom prst="rect">
              <a:avLst/>
            </a:prstGeom>
            <a:noFill/>
          </p:spPr>
          <p:txBody>
            <a:bodyPr wrap="none" rtlCol="0">
              <a:spAutoFit/>
            </a:bodyPr>
            <a:lstStyle/>
            <a:p>
              <a:endParaRPr lang="zh-CN" altLang="en-US" dirty="0"/>
            </a:p>
          </p:txBody>
        </p:sp>
        <p:sp>
          <p:nvSpPr>
            <p:cNvPr id="79" name="文本框 78"/>
            <p:cNvSpPr txBox="1"/>
            <p:nvPr/>
          </p:nvSpPr>
          <p:spPr>
            <a:xfrm>
              <a:off x="7978794" y="4639182"/>
              <a:ext cx="184731" cy="369332"/>
            </a:xfrm>
            <a:prstGeom prst="rect">
              <a:avLst/>
            </a:prstGeom>
            <a:noFill/>
          </p:spPr>
          <p:txBody>
            <a:bodyPr wrap="none" rtlCol="0">
              <a:spAutoFit/>
            </a:bodyPr>
            <a:lstStyle/>
            <a:p>
              <a:endParaRPr lang="zh-CN" altLang="en-US" dirty="0"/>
            </a:p>
          </p:txBody>
        </p:sp>
      </p:grpSp>
      <p:sp>
        <p:nvSpPr>
          <p:cNvPr id="80" name="文本框 79"/>
          <p:cNvSpPr txBox="1"/>
          <p:nvPr/>
        </p:nvSpPr>
        <p:spPr>
          <a:xfrm>
            <a:off x="5230105" y="4908548"/>
            <a:ext cx="312906" cy="369332"/>
          </a:xfrm>
          <a:prstGeom prst="rect">
            <a:avLst/>
          </a:prstGeom>
          <a:noFill/>
        </p:spPr>
        <p:txBody>
          <a:bodyPr wrap="none" rtlCol="0">
            <a:spAutoFit/>
          </a:bodyPr>
          <a:lstStyle/>
          <a:p>
            <a:r>
              <a:rPr lang="en-US" altLang="zh-CN" dirty="0"/>
              <a:t>4</a:t>
            </a:r>
            <a:endParaRPr lang="zh-CN" altLang="en-US" dirty="0"/>
          </a:p>
        </p:txBody>
      </p:sp>
      <p:sp>
        <p:nvSpPr>
          <p:cNvPr id="81" name="文本框 80"/>
          <p:cNvSpPr txBox="1"/>
          <p:nvPr/>
        </p:nvSpPr>
        <p:spPr>
          <a:xfrm>
            <a:off x="6888280" y="4908548"/>
            <a:ext cx="312906" cy="369332"/>
          </a:xfrm>
          <a:prstGeom prst="rect">
            <a:avLst/>
          </a:prstGeom>
          <a:noFill/>
        </p:spPr>
        <p:txBody>
          <a:bodyPr wrap="none" rtlCol="0">
            <a:spAutoFit/>
          </a:bodyPr>
          <a:lstStyle/>
          <a:p>
            <a:r>
              <a:rPr lang="en-US" altLang="zh-CN" dirty="0"/>
              <a:t>6</a:t>
            </a:r>
            <a:endParaRPr lang="zh-CN" altLang="en-US" dirty="0"/>
          </a:p>
        </p:txBody>
      </p:sp>
      <p:sp>
        <p:nvSpPr>
          <p:cNvPr id="84" name="文本框 83"/>
          <p:cNvSpPr txBox="1"/>
          <p:nvPr/>
        </p:nvSpPr>
        <p:spPr>
          <a:xfrm>
            <a:off x="6074612" y="4915870"/>
            <a:ext cx="312906" cy="369332"/>
          </a:xfrm>
          <a:prstGeom prst="rect">
            <a:avLst/>
          </a:prstGeom>
          <a:noFill/>
        </p:spPr>
        <p:txBody>
          <a:bodyPr wrap="none" rtlCol="0">
            <a:spAutoFit/>
          </a:bodyPr>
          <a:lstStyle/>
          <a:p>
            <a:r>
              <a:rPr lang="en-US" altLang="zh-CN" dirty="0"/>
              <a:t>5</a:t>
            </a:r>
            <a:endParaRPr lang="zh-CN" altLang="en-US" dirty="0"/>
          </a:p>
        </p:txBody>
      </p:sp>
      <p:sp>
        <p:nvSpPr>
          <p:cNvPr id="85" name="文本框 84"/>
          <p:cNvSpPr txBox="1"/>
          <p:nvPr/>
        </p:nvSpPr>
        <p:spPr>
          <a:xfrm>
            <a:off x="7757983" y="4905266"/>
            <a:ext cx="184731" cy="369332"/>
          </a:xfrm>
          <a:prstGeom prst="rect">
            <a:avLst/>
          </a:prstGeom>
          <a:noFill/>
        </p:spPr>
        <p:txBody>
          <a:bodyPr wrap="none" rtlCol="0">
            <a:spAutoFit/>
          </a:bodyPr>
          <a:lstStyle/>
          <a:p>
            <a:endParaRPr lang="zh-CN" altLang="en-US" dirty="0"/>
          </a:p>
        </p:txBody>
      </p:sp>
      <mc:AlternateContent xmlns:mc="http://schemas.openxmlformats.org/markup-compatibility/2006" xmlns:a14="http://schemas.microsoft.com/office/drawing/2010/main">
        <mc:Choice Requires="a14">
          <p:sp>
            <p:nvSpPr>
              <p:cNvPr id="86" name="文本框 85"/>
              <p:cNvSpPr txBox="1"/>
              <p:nvPr/>
            </p:nvSpPr>
            <p:spPr>
              <a:xfrm>
                <a:off x="7680440" y="4912731"/>
                <a:ext cx="44595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i="1" dirty="0">
                          <a:latin typeface="Cambria Math" panose="02040503050406030204" pitchFamily="18" charset="0"/>
                          <a:ea typeface="Cambria Math" panose="02040503050406030204" pitchFamily="18" charset="0"/>
                        </a:rPr>
                        <m:t>⋯</m:t>
                      </m:r>
                    </m:oMath>
                  </m:oMathPara>
                </a14:m>
                <a:endParaRPr lang="zh-CN" altLang="en-US" dirty="0"/>
              </a:p>
            </p:txBody>
          </p:sp>
        </mc:Choice>
        <mc:Fallback xmlns="">
          <p:sp>
            <p:nvSpPr>
              <p:cNvPr id="86" name="文本框 85"/>
              <p:cNvSpPr txBox="1">
                <a:spLocks noRot="1" noChangeAspect="1" noMove="1" noResize="1" noEditPoints="1" noAdjustHandles="1" noChangeArrowheads="1" noChangeShapeType="1" noTextEdit="1"/>
              </p:cNvSpPr>
              <p:nvPr/>
            </p:nvSpPr>
            <p:spPr>
              <a:xfrm>
                <a:off x="7680440" y="4912731"/>
                <a:ext cx="445956" cy="369332"/>
              </a:xfrm>
              <a:prstGeom prst="rect">
                <a:avLst/>
              </a:prstGeom>
              <a:blipFill>
                <a:blip r:embed="rId10"/>
                <a:stretch>
                  <a:fillRect/>
                </a:stretch>
              </a:blipFill>
            </p:spPr>
            <p:txBody>
              <a:bodyPr/>
              <a:lstStyle/>
              <a:p>
                <a:r>
                  <a:rPr lang="zh-CN" altLang="en-US">
                    <a:noFill/>
                  </a:rPr>
                  <a:t> </a:t>
                </a:r>
              </a:p>
            </p:txBody>
          </p:sp>
        </mc:Fallback>
      </mc:AlternateContent>
      <p:sp>
        <p:nvSpPr>
          <p:cNvPr id="92" name="文本框 91"/>
          <p:cNvSpPr txBox="1"/>
          <p:nvPr/>
        </p:nvSpPr>
        <p:spPr>
          <a:xfrm>
            <a:off x="1865544" y="3805183"/>
            <a:ext cx="312906" cy="369332"/>
          </a:xfrm>
          <a:prstGeom prst="rect">
            <a:avLst/>
          </a:prstGeom>
          <a:noFill/>
        </p:spPr>
        <p:txBody>
          <a:bodyPr wrap="none" rtlCol="0">
            <a:spAutoFit/>
          </a:bodyPr>
          <a:lstStyle/>
          <a:p>
            <a:r>
              <a:rPr lang="en-US" altLang="zh-CN" dirty="0"/>
              <a:t>7</a:t>
            </a:r>
            <a:endParaRPr lang="zh-CN" altLang="en-US" dirty="0"/>
          </a:p>
        </p:txBody>
      </p:sp>
      <p:sp>
        <p:nvSpPr>
          <p:cNvPr id="93" name="文本框 92"/>
          <p:cNvSpPr txBox="1"/>
          <p:nvPr/>
        </p:nvSpPr>
        <p:spPr>
          <a:xfrm>
            <a:off x="1720050" y="4392334"/>
            <a:ext cx="569387" cy="369332"/>
          </a:xfrm>
          <a:prstGeom prst="rect">
            <a:avLst/>
          </a:prstGeom>
          <a:noFill/>
        </p:spPr>
        <p:txBody>
          <a:bodyPr wrap="none" rtlCol="0">
            <a:spAutoFit/>
          </a:bodyPr>
          <a:lstStyle/>
          <a:p>
            <a:r>
              <a:rPr lang="en-US" altLang="zh-CN" dirty="0"/>
              <a:t>100</a:t>
            </a:r>
            <a:endParaRPr lang="zh-CN" altLang="en-US" dirty="0"/>
          </a:p>
        </p:txBody>
      </p:sp>
    </p:spTree>
    <p:extLst>
      <p:ext uri="{BB962C8B-B14F-4D97-AF65-F5344CB8AC3E}">
        <p14:creationId xmlns:p14="http://schemas.microsoft.com/office/powerpoint/2010/main" val="2282229257"/>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27370" name="Picture 10" descr="C:\Users\dwharder\Desktop\v1.png"/>
          <p:cNvPicPr>
            <a:picLocks noChangeAspect="1" noChangeArrowheads="1"/>
          </p:cNvPicPr>
          <p:nvPr/>
        </p:nvPicPr>
        <p:blipFill>
          <a:blip r:embed="rId2" cstate="print"/>
          <a:srcRect/>
          <a:stretch>
            <a:fillRect/>
          </a:stretch>
        </p:blipFill>
        <p:spPr bwMode="auto">
          <a:xfrm>
            <a:off x="1224136" y="3212976"/>
            <a:ext cx="5436096" cy="1930722"/>
          </a:xfrm>
          <a:prstGeom prst="rect">
            <a:avLst/>
          </a:prstGeom>
          <a:noFill/>
        </p:spPr>
      </p:pic>
      <p:sp>
        <p:nvSpPr>
          <p:cNvPr id="90114" name="Rectangle 2"/>
          <p:cNvSpPr>
            <a:spLocks noGrp="1" noChangeArrowheads="1"/>
          </p:cNvSpPr>
          <p:nvPr>
            <p:ph type="title"/>
          </p:nvPr>
        </p:nvSpPr>
        <p:spPr/>
        <p:txBody>
          <a:bodyPr/>
          <a:lstStyle/>
          <a:p>
            <a:pPr eaLnBrk="1" hangingPunct="1"/>
            <a:r>
              <a:rPr lang="en-US" dirty="0">
                <a:latin typeface="Arial" charset="0"/>
                <a:cs typeface="Arial" charset="0"/>
              </a:rPr>
              <a:t>Assignment</a:t>
            </a:r>
          </a:p>
        </p:txBody>
      </p:sp>
      <p:sp>
        <p:nvSpPr>
          <p:cNvPr id="90115" name="Rectangle 3"/>
          <p:cNvSpPr>
            <a:spLocks noGrp="1" noChangeArrowheads="1"/>
          </p:cNvSpPr>
          <p:nvPr>
            <p:ph type="body" idx="1"/>
          </p:nvPr>
        </p:nvSpPr>
        <p:spPr/>
        <p:txBody>
          <a:bodyPr/>
          <a:lstStyle/>
          <a:p>
            <a:pPr eaLnBrk="1" hangingPunct="1">
              <a:buNone/>
            </a:pPr>
            <a:r>
              <a:rPr lang="en-US" dirty="0">
                <a:latin typeface="Arial" charset="0"/>
                <a:cs typeface="Arial" charset="0"/>
              </a:rPr>
              <a:t>	Visually, we are doing the following:</a:t>
            </a:r>
          </a:p>
        </p:txBody>
      </p:sp>
    </p:spTree>
    <p:extLst>
      <p:ext uri="{BB962C8B-B14F-4D97-AF65-F5344CB8AC3E}">
        <p14:creationId xmlns:p14="http://schemas.microsoft.com/office/powerpoint/2010/main" val="1151750951"/>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pPr eaLnBrk="1" hangingPunct="1"/>
            <a:r>
              <a:rPr lang="en-US" dirty="0">
                <a:latin typeface="Arial" charset="0"/>
                <a:cs typeface="Arial" charset="0"/>
              </a:rPr>
              <a:t>Assignment</a:t>
            </a:r>
          </a:p>
        </p:txBody>
      </p:sp>
      <p:sp>
        <p:nvSpPr>
          <p:cNvPr id="90115" name="Rectangle 3"/>
          <p:cNvSpPr>
            <a:spLocks noGrp="1" noChangeArrowheads="1"/>
          </p:cNvSpPr>
          <p:nvPr>
            <p:ph type="body" idx="1"/>
          </p:nvPr>
        </p:nvSpPr>
        <p:spPr/>
        <p:txBody>
          <a:bodyPr/>
          <a:lstStyle/>
          <a:p>
            <a:pPr eaLnBrk="1" hangingPunct="1">
              <a:buNone/>
            </a:pPr>
            <a:r>
              <a:rPr lang="en-US" dirty="0">
                <a:latin typeface="Arial" charset="0"/>
                <a:cs typeface="Arial" charset="0"/>
              </a:rPr>
              <a:t>	Visually, we are doing the following:</a:t>
            </a:r>
          </a:p>
          <a:p>
            <a:pPr lvl="1" eaLnBrk="1" hangingPunct="1"/>
            <a:r>
              <a:rPr lang="en-US" dirty="0">
                <a:latin typeface="Arial" charset="0"/>
                <a:cs typeface="Arial" charset="0"/>
              </a:rPr>
              <a:t>Call the copy constructor to create </a:t>
            </a:r>
            <a:r>
              <a:rPr lang="en-US" dirty="0" err="1">
                <a:latin typeface="Consolas" pitchFamily="49" charset="0"/>
                <a:cs typeface="Consolas" pitchFamily="49" charset="0"/>
              </a:rPr>
              <a:t>rhs</a:t>
            </a:r>
            <a:endParaRPr lang="en-US" dirty="0">
              <a:latin typeface="Consolas" pitchFamily="49" charset="0"/>
              <a:cs typeface="Consolas" pitchFamily="49" charset="0"/>
            </a:endParaRPr>
          </a:p>
        </p:txBody>
      </p:sp>
      <p:pic>
        <p:nvPicPr>
          <p:cNvPr id="13" name="Picture 9" descr="C:\Users\dwharder\Desktop\v2.png"/>
          <p:cNvPicPr>
            <a:picLocks noChangeAspect="1" noChangeArrowheads="1"/>
          </p:cNvPicPr>
          <p:nvPr/>
        </p:nvPicPr>
        <p:blipFill>
          <a:blip r:embed="rId2" cstate="print"/>
          <a:srcRect/>
          <a:stretch>
            <a:fillRect/>
          </a:stretch>
        </p:blipFill>
        <p:spPr bwMode="auto">
          <a:xfrm>
            <a:off x="1224136" y="3212976"/>
            <a:ext cx="5436096" cy="1934978"/>
          </a:xfrm>
          <a:prstGeom prst="rect">
            <a:avLst/>
          </a:prstGeom>
          <a:noFill/>
        </p:spPr>
      </p:pic>
    </p:spTree>
    <p:extLst>
      <p:ext uri="{BB962C8B-B14F-4D97-AF65-F5344CB8AC3E}">
        <p14:creationId xmlns:p14="http://schemas.microsoft.com/office/powerpoint/2010/main" val="1237510056"/>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pPr eaLnBrk="1" hangingPunct="1"/>
            <a:r>
              <a:rPr lang="en-US" dirty="0">
                <a:latin typeface="Arial" charset="0"/>
                <a:cs typeface="Arial" charset="0"/>
              </a:rPr>
              <a:t>Assignment</a:t>
            </a:r>
          </a:p>
        </p:txBody>
      </p:sp>
      <p:sp>
        <p:nvSpPr>
          <p:cNvPr id="90115" name="Rectangle 3"/>
          <p:cNvSpPr>
            <a:spLocks noGrp="1" noChangeArrowheads="1"/>
          </p:cNvSpPr>
          <p:nvPr>
            <p:ph type="body" idx="1"/>
          </p:nvPr>
        </p:nvSpPr>
        <p:spPr/>
        <p:txBody>
          <a:bodyPr/>
          <a:lstStyle/>
          <a:p>
            <a:pPr eaLnBrk="1" hangingPunct="1">
              <a:buNone/>
            </a:pPr>
            <a:r>
              <a:rPr lang="en-US" dirty="0">
                <a:latin typeface="Arial" charset="0"/>
                <a:cs typeface="Arial" charset="0"/>
              </a:rPr>
              <a:t>	Visually, we are doing the following:</a:t>
            </a:r>
          </a:p>
          <a:p>
            <a:pPr lvl="1" eaLnBrk="1" hangingPunct="1"/>
            <a:r>
              <a:rPr lang="en-US" altLang="zh-CN" dirty="0">
                <a:latin typeface="Arial" charset="0"/>
                <a:cs typeface="Arial" charset="0"/>
              </a:rPr>
              <a:t>Call the copy constructor to create </a:t>
            </a:r>
            <a:r>
              <a:rPr lang="en-US" altLang="zh-CN" dirty="0" err="1">
                <a:latin typeface="Consolas" pitchFamily="49" charset="0"/>
                <a:cs typeface="Consolas" pitchFamily="49" charset="0"/>
              </a:rPr>
              <a:t>rhs</a:t>
            </a:r>
            <a:endParaRPr lang="en-US" altLang="zh-CN" dirty="0">
              <a:latin typeface="Consolas" pitchFamily="49" charset="0"/>
              <a:cs typeface="Consolas" pitchFamily="49" charset="0"/>
            </a:endParaRPr>
          </a:p>
          <a:p>
            <a:pPr lvl="1" eaLnBrk="1" hangingPunct="1"/>
            <a:r>
              <a:rPr lang="en-US" dirty="0">
                <a:latin typeface="Arial" charset="0"/>
                <a:cs typeface="Arial" charset="0"/>
              </a:rPr>
              <a:t>Swapping the member variables of </a:t>
            </a:r>
            <a:r>
              <a:rPr lang="en-US" dirty="0">
                <a:latin typeface="Consolas" pitchFamily="49" charset="0"/>
                <a:cs typeface="Consolas" pitchFamily="49" charset="0"/>
              </a:rPr>
              <a:t>*this</a:t>
            </a:r>
            <a:r>
              <a:rPr lang="en-US" dirty="0">
                <a:latin typeface="Arial" charset="0"/>
                <a:cs typeface="Arial" charset="0"/>
              </a:rPr>
              <a:t> and </a:t>
            </a:r>
            <a:r>
              <a:rPr lang="en-US" dirty="0" err="1">
                <a:latin typeface="Consolas" pitchFamily="49" charset="0"/>
                <a:cs typeface="Consolas" pitchFamily="49" charset="0"/>
              </a:rPr>
              <a:t>rhs</a:t>
            </a:r>
            <a:endParaRPr lang="en-US" dirty="0">
              <a:latin typeface="Consolas" pitchFamily="49" charset="0"/>
              <a:cs typeface="Consolas" pitchFamily="49" charset="0"/>
            </a:endParaRPr>
          </a:p>
          <a:p>
            <a:pPr lvl="1" eaLnBrk="1" hangingPunct="1"/>
            <a:endParaRPr lang="en-US" dirty="0">
              <a:latin typeface="Consolas" pitchFamily="49" charset="0"/>
              <a:cs typeface="Consolas" pitchFamily="49" charset="0"/>
            </a:endParaRPr>
          </a:p>
        </p:txBody>
      </p:sp>
      <p:pic>
        <p:nvPicPr>
          <p:cNvPr id="7" name="Picture 8" descr="C:\Users\dwharder\Desktop\v3.png"/>
          <p:cNvPicPr>
            <a:picLocks noChangeAspect="1" noChangeArrowheads="1"/>
          </p:cNvPicPr>
          <p:nvPr/>
        </p:nvPicPr>
        <p:blipFill>
          <a:blip r:embed="rId2" cstate="print"/>
          <a:srcRect/>
          <a:stretch>
            <a:fillRect/>
          </a:stretch>
        </p:blipFill>
        <p:spPr bwMode="auto">
          <a:xfrm>
            <a:off x="1224136" y="3212976"/>
            <a:ext cx="5436096" cy="1934978"/>
          </a:xfrm>
          <a:prstGeom prst="rect">
            <a:avLst/>
          </a:prstGeom>
          <a:noFill/>
        </p:spPr>
      </p:pic>
    </p:spTree>
    <p:extLst>
      <p:ext uri="{BB962C8B-B14F-4D97-AF65-F5344CB8AC3E}">
        <p14:creationId xmlns:p14="http://schemas.microsoft.com/office/powerpoint/2010/main" val="3692673236"/>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pPr eaLnBrk="1" hangingPunct="1"/>
            <a:r>
              <a:rPr lang="en-US" dirty="0">
                <a:latin typeface="Arial" charset="0"/>
                <a:cs typeface="Arial" charset="0"/>
              </a:rPr>
              <a:t>Assignment</a:t>
            </a:r>
          </a:p>
        </p:txBody>
      </p:sp>
      <p:sp>
        <p:nvSpPr>
          <p:cNvPr id="90115" name="Rectangle 3"/>
          <p:cNvSpPr>
            <a:spLocks noGrp="1" noChangeArrowheads="1"/>
          </p:cNvSpPr>
          <p:nvPr>
            <p:ph type="body" idx="1"/>
          </p:nvPr>
        </p:nvSpPr>
        <p:spPr/>
        <p:txBody>
          <a:bodyPr/>
          <a:lstStyle/>
          <a:p>
            <a:pPr eaLnBrk="1" hangingPunct="1">
              <a:buNone/>
            </a:pPr>
            <a:r>
              <a:rPr lang="en-US" dirty="0">
                <a:latin typeface="Arial" charset="0"/>
                <a:cs typeface="Arial" charset="0"/>
              </a:rPr>
              <a:t>	Visually, we are doing the following:</a:t>
            </a:r>
          </a:p>
          <a:p>
            <a:pPr lvl="1" eaLnBrk="1" hangingPunct="1"/>
            <a:r>
              <a:rPr lang="en-US" altLang="zh-CN" dirty="0">
                <a:latin typeface="Arial" charset="0"/>
                <a:cs typeface="Arial" charset="0"/>
              </a:rPr>
              <a:t>Call the copy constructor to create </a:t>
            </a:r>
            <a:r>
              <a:rPr lang="en-US" altLang="zh-CN" dirty="0" err="1">
                <a:latin typeface="Consolas" pitchFamily="49" charset="0"/>
                <a:cs typeface="Consolas" pitchFamily="49" charset="0"/>
              </a:rPr>
              <a:t>rhs</a:t>
            </a:r>
            <a:endParaRPr lang="en-US" altLang="zh-CN" dirty="0">
              <a:latin typeface="Consolas" pitchFamily="49" charset="0"/>
              <a:cs typeface="Consolas" pitchFamily="49" charset="0"/>
            </a:endParaRPr>
          </a:p>
          <a:p>
            <a:pPr lvl="1" eaLnBrk="1" hangingPunct="1"/>
            <a:r>
              <a:rPr lang="en-US" dirty="0">
                <a:latin typeface="Arial" charset="0"/>
                <a:cs typeface="Arial" charset="0"/>
              </a:rPr>
              <a:t>Swapping the member variables of </a:t>
            </a:r>
            <a:r>
              <a:rPr lang="en-US" dirty="0">
                <a:latin typeface="Consolas" pitchFamily="49" charset="0"/>
                <a:cs typeface="Consolas" pitchFamily="49" charset="0"/>
              </a:rPr>
              <a:t>*this</a:t>
            </a:r>
            <a:r>
              <a:rPr lang="en-US" dirty="0">
                <a:latin typeface="Arial" charset="0"/>
                <a:cs typeface="Arial" charset="0"/>
              </a:rPr>
              <a:t> and </a:t>
            </a:r>
            <a:r>
              <a:rPr lang="en-US" dirty="0" err="1">
                <a:latin typeface="Consolas" pitchFamily="49" charset="0"/>
                <a:cs typeface="Consolas" pitchFamily="49" charset="0"/>
              </a:rPr>
              <a:t>rhs</a:t>
            </a:r>
            <a:endParaRPr lang="en-US" dirty="0">
              <a:latin typeface="Arial" charset="0"/>
              <a:cs typeface="Arial" charset="0"/>
            </a:endParaRPr>
          </a:p>
          <a:p>
            <a:pPr lvl="1" eaLnBrk="1" hangingPunct="1"/>
            <a:r>
              <a:rPr lang="en-US" dirty="0">
                <a:latin typeface="Arial" charset="0"/>
                <a:cs typeface="Arial" charset="0"/>
              </a:rPr>
              <a:t>The destructor is called on </a:t>
            </a:r>
            <a:r>
              <a:rPr lang="en-US" dirty="0" err="1">
                <a:latin typeface="Consolas" pitchFamily="49" charset="0"/>
                <a:cs typeface="Consolas" pitchFamily="49" charset="0"/>
              </a:rPr>
              <a:t>rhs</a:t>
            </a:r>
            <a:endParaRPr lang="en-US" dirty="0">
              <a:latin typeface="Consolas" pitchFamily="49" charset="0"/>
              <a:cs typeface="Consolas" pitchFamily="49" charset="0"/>
            </a:endParaRPr>
          </a:p>
          <a:p>
            <a:pPr lvl="1" eaLnBrk="1" hangingPunct="1"/>
            <a:endParaRPr lang="en-US" dirty="0">
              <a:latin typeface="Consolas" pitchFamily="49" charset="0"/>
              <a:cs typeface="Consolas" pitchFamily="49" charset="0"/>
            </a:endParaRPr>
          </a:p>
        </p:txBody>
      </p:sp>
      <p:pic>
        <p:nvPicPr>
          <p:cNvPr id="8" name="Picture 7" descr="C:\Users\dwharder\Desktop\v4.png"/>
          <p:cNvPicPr>
            <a:picLocks noChangeAspect="1" noChangeArrowheads="1"/>
          </p:cNvPicPr>
          <p:nvPr/>
        </p:nvPicPr>
        <p:blipFill>
          <a:blip r:embed="rId2" cstate="print"/>
          <a:srcRect/>
          <a:stretch>
            <a:fillRect/>
          </a:stretch>
        </p:blipFill>
        <p:spPr bwMode="auto">
          <a:xfrm>
            <a:off x="1224136" y="3212976"/>
            <a:ext cx="5436096" cy="1934978"/>
          </a:xfrm>
          <a:prstGeom prst="rect">
            <a:avLst/>
          </a:prstGeom>
          <a:noFill/>
        </p:spPr>
      </p:pic>
    </p:spTree>
    <p:extLst>
      <p:ext uri="{BB962C8B-B14F-4D97-AF65-F5344CB8AC3E}">
        <p14:creationId xmlns:p14="http://schemas.microsoft.com/office/powerpoint/2010/main" val="2440085693"/>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pPr eaLnBrk="1" hangingPunct="1"/>
            <a:r>
              <a:rPr lang="en-US" dirty="0">
                <a:latin typeface="Arial" charset="0"/>
                <a:cs typeface="Arial" charset="0"/>
              </a:rPr>
              <a:t>Assignment</a:t>
            </a:r>
          </a:p>
        </p:txBody>
      </p:sp>
      <p:sp>
        <p:nvSpPr>
          <p:cNvPr id="91139" name="Rectangle 3"/>
          <p:cNvSpPr>
            <a:spLocks noGrp="1" noChangeArrowheads="1"/>
          </p:cNvSpPr>
          <p:nvPr>
            <p:ph type="body" idx="1"/>
          </p:nvPr>
        </p:nvSpPr>
        <p:spPr/>
        <p:txBody>
          <a:bodyPr/>
          <a:lstStyle/>
          <a:p>
            <a:pPr eaLnBrk="1" hangingPunct="1">
              <a:buNone/>
            </a:pPr>
            <a:r>
              <a:rPr lang="en-US" dirty="0">
                <a:latin typeface="Arial" charset="0"/>
                <a:cs typeface="Arial" charset="0"/>
              </a:rPr>
              <a:t>	Visually, we are doing the following:</a:t>
            </a:r>
          </a:p>
          <a:p>
            <a:pPr lvl="1" eaLnBrk="1" hangingPunct="1"/>
            <a:r>
              <a:rPr lang="en-US" altLang="zh-CN" dirty="0">
                <a:latin typeface="Arial" charset="0"/>
                <a:cs typeface="Arial" charset="0"/>
              </a:rPr>
              <a:t>Call the copy constructor to create </a:t>
            </a:r>
            <a:r>
              <a:rPr lang="en-US" altLang="zh-CN" dirty="0" err="1">
                <a:latin typeface="Consolas" pitchFamily="49" charset="0"/>
                <a:cs typeface="Consolas" pitchFamily="49" charset="0"/>
              </a:rPr>
              <a:t>rhs</a:t>
            </a:r>
            <a:endParaRPr lang="en-US" altLang="zh-CN" dirty="0">
              <a:latin typeface="Consolas" pitchFamily="49" charset="0"/>
              <a:cs typeface="Consolas" pitchFamily="49" charset="0"/>
            </a:endParaRPr>
          </a:p>
          <a:p>
            <a:pPr lvl="1" eaLnBrk="1" hangingPunct="1"/>
            <a:r>
              <a:rPr lang="en-US" dirty="0">
                <a:latin typeface="Arial" charset="0"/>
                <a:cs typeface="Arial" charset="0"/>
              </a:rPr>
              <a:t>Swapping the member variables of </a:t>
            </a:r>
            <a:r>
              <a:rPr lang="en-US" dirty="0">
                <a:latin typeface="Consolas" pitchFamily="49" charset="0"/>
                <a:cs typeface="Consolas" pitchFamily="49" charset="0"/>
              </a:rPr>
              <a:t>*this</a:t>
            </a:r>
            <a:r>
              <a:rPr lang="en-US" dirty="0">
                <a:latin typeface="Arial" charset="0"/>
                <a:cs typeface="Arial" charset="0"/>
              </a:rPr>
              <a:t> and </a:t>
            </a:r>
            <a:r>
              <a:rPr lang="en-US" dirty="0" err="1">
                <a:latin typeface="Consolas" pitchFamily="49" charset="0"/>
                <a:cs typeface="Consolas" pitchFamily="49" charset="0"/>
              </a:rPr>
              <a:t>rhs</a:t>
            </a:r>
            <a:endParaRPr lang="en-US" dirty="0">
              <a:latin typeface="Arial" charset="0"/>
              <a:cs typeface="Arial" charset="0"/>
            </a:endParaRPr>
          </a:p>
          <a:p>
            <a:pPr lvl="1" eaLnBrk="1" hangingPunct="1"/>
            <a:r>
              <a:rPr lang="en-US" altLang="zh-CN" dirty="0">
                <a:latin typeface="Arial" charset="0"/>
                <a:cs typeface="Arial" charset="0"/>
              </a:rPr>
              <a:t>The destructor is called on </a:t>
            </a:r>
            <a:r>
              <a:rPr lang="en-US" altLang="zh-CN" dirty="0" err="1">
                <a:latin typeface="Consolas" pitchFamily="49" charset="0"/>
                <a:cs typeface="Consolas" pitchFamily="49" charset="0"/>
              </a:rPr>
              <a:t>rhs</a:t>
            </a:r>
            <a:endParaRPr lang="en-US" altLang="zh-CN" dirty="0">
              <a:latin typeface="Consolas" pitchFamily="49" charset="0"/>
              <a:cs typeface="Consolas" pitchFamily="49" charset="0"/>
            </a:endParaRPr>
          </a:p>
        </p:txBody>
      </p:sp>
      <p:pic>
        <p:nvPicPr>
          <p:cNvPr id="8" name="Picture 11" descr="C:\Users\dwharder\Desktop\v5.png"/>
          <p:cNvPicPr>
            <a:picLocks noChangeAspect="1" noChangeArrowheads="1"/>
          </p:cNvPicPr>
          <p:nvPr/>
        </p:nvPicPr>
        <p:blipFill>
          <a:blip r:embed="rId2" cstate="print"/>
          <a:srcRect/>
          <a:stretch>
            <a:fillRect/>
          </a:stretch>
        </p:blipFill>
        <p:spPr bwMode="auto">
          <a:xfrm>
            <a:off x="1224136" y="3212976"/>
            <a:ext cx="5436096" cy="1930722"/>
          </a:xfrm>
          <a:prstGeom prst="rect">
            <a:avLst/>
          </a:prstGeom>
          <a:noFill/>
        </p:spPr>
      </p:pic>
    </p:spTree>
    <p:extLst>
      <p:ext uri="{BB962C8B-B14F-4D97-AF65-F5344CB8AC3E}">
        <p14:creationId xmlns:p14="http://schemas.microsoft.com/office/powerpoint/2010/main" val="2085201015"/>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pPr eaLnBrk="1" hangingPunct="1"/>
            <a:r>
              <a:rPr lang="en-US" dirty="0">
                <a:latin typeface="Arial" charset="0"/>
                <a:cs typeface="Arial" charset="0"/>
              </a:rPr>
              <a:t>Assignment</a:t>
            </a:r>
          </a:p>
        </p:txBody>
      </p:sp>
      <p:sp>
        <p:nvSpPr>
          <p:cNvPr id="91139" name="Rectangle 3"/>
          <p:cNvSpPr>
            <a:spLocks noGrp="1" noChangeArrowheads="1"/>
          </p:cNvSpPr>
          <p:nvPr>
            <p:ph type="body" idx="1"/>
          </p:nvPr>
        </p:nvSpPr>
        <p:spPr>
          <a:xfrm>
            <a:off x="457200" y="1600200"/>
            <a:ext cx="8229600" cy="4738614"/>
          </a:xfrm>
        </p:spPr>
        <p:txBody>
          <a:bodyPr/>
          <a:lstStyle/>
          <a:p>
            <a:pPr eaLnBrk="1" hangingPunct="1">
              <a:buNone/>
            </a:pPr>
            <a:r>
              <a:rPr lang="en-US" dirty="0">
                <a:latin typeface="Arial" charset="0"/>
                <a:cs typeface="Arial" charset="0"/>
              </a:rPr>
              <a:t>	Visually, we are doing the following:</a:t>
            </a:r>
          </a:p>
          <a:p>
            <a:pPr lvl="1" eaLnBrk="1" hangingPunct="1"/>
            <a:r>
              <a:rPr lang="en-US" altLang="zh-CN" dirty="0">
                <a:latin typeface="Arial" charset="0"/>
                <a:cs typeface="Arial" charset="0"/>
              </a:rPr>
              <a:t>Call the copy constructor to create </a:t>
            </a:r>
            <a:r>
              <a:rPr lang="en-US" altLang="zh-CN" dirty="0" err="1">
                <a:latin typeface="Consolas" pitchFamily="49" charset="0"/>
                <a:cs typeface="Consolas" pitchFamily="49" charset="0"/>
              </a:rPr>
              <a:t>rhs</a:t>
            </a:r>
            <a:endParaRPr lang="en-US" altLang="zh-CN" dirty="0">
              <a:latin typeface="Consolas" pitchFamily="49" charset="0"/>
              <a:cs typeface="Consolas" pitchFamily="49" charset="0"/>
            </a:endParaRPr>
          </a:p>
          <a:p>
            <a:pPr lvl="1" eaLnBrk="1" hangingPunct="1"/>
            <a:r>
              <a:rPr lang="en-US" dirty="0">
                <a:latin typeface="Arial" charset="0"/>
                <a:cs typeface="Arial" charset="0"/>
              </a:rPr>
              <a:t>Swapping the member variables of </a:t>
            </a:r>
            <a:r>
              <a:rPr lang="en-US" dirty="0">
                <a:latin typeface="Consolas" pitchFamily="49" charset="0"/>
                <a:cs typeface="Consolas" pitchFamily="49" charset="0"/>
              </a:rPr>
              <a:t>*this</a:t>
            </a:r>
            <a:r>
              <a:rPr lang="en-US" dirty="0">
                <a:latin typeface="Arial" charset="0"/>
                <a:cs typeface="Arial" charset="0"/>
              </a:rPr>
              <a:t> and </a:t>
            </a:r>
            <a:r>
              <a:rPr lang="en-US" dirty="0" err="1">
                <a:latin typeface="Consolas" pitchFamily="49" charset="0"/>
                <a:cs typeface="Consolas" pitchFamily="49" charset="0"/>
              </a:rPr>
              <a:t>rhs</a:t>
            </a:r>
            <a:endParaRPr lang="en-US" dirty="0">
              <a:latin typeface="Arial" charset="0"/>
              <a:cs typeface="Arial" charset="0"/>
            </a:endParaRPr>
          </a:p>
          <a:p>
            <a:pPr lvl="1" eaLnBrk="1" hangingPunct="1"/>
            <a:r>
              <a:rPr lang="en-US" altLang="zh-CN" dirty="0">
                <a:latin typeface="Arial" charset="0"/>
                <a:cs typeface="Arial" charset="0"/>
              </a:rPr>
              <a:t>The destructor is called on </a:t>
            </a:r>
            <a:r>
              <a:rPr lang="en-US" altLang="zh-CN" dirty="0" err="1">
                <a:latin typeface="Consolas" pitchFamily="49" charset="0"/>
                <a:cs typeface="Consolas" pitchFamily="49" charset="0"/>
              </a:rPr>
              <a:t>rhs</a:t>
            </a:r>
            <a:endParaRPr lang="en-US" altLang="zh-CN">
              <a:latin typeface="Consolas" pitchFamily="49" charset="0"/>
              <a:ea typeface="宋体"/>
              <a:cs typeface="Consolas" pitchFamily="49" charset="0"/>
            </a:endParaRPr>
          </a:p>
          <a:p>
            <a:pPr lvl="1"/>
            <a:endParaRPr lang="en-US" altLang="zh-CN" dirty="0">
              <a:latin typeface="Consolas" pitchFamily="49" charset="0"/>
              <a:ea typeface="宋体"/>
              <a:cs typeface="Consolas" pitchFamily="49" charset="0"/>
            </a:endParaRPr>
          </a:p>
          <a:p>
            <a:pPr lvl="1"/>
            <a:endParaRPr lang="en-US" altLang="zh-CN" dirty="0">
              <a:latin typeface="Consolas" pitchFamily="49" charset="0"/>
              <a:ea typeface="宋体"/>
              <a:cs typeface="Consolas" pitchFamily="49" charset="0"/>
            </a:endParaRPr>
          </a:p>
          <a:p>
            <a:pPr lvl="1"/>
            <a:endParaRPr lang="en-US" altLang="zh-CN" dirty="0">
              <a:latin typeface="Consolas" pitchFamily="49" charset="0"/>
              <a:ea typeface="宋体"/>
              <a:cs typeface="Consolas" pitchFamily="49" charset="0"/>
            </a:endParaRPr>
          </a:p>
          <a:p>
            <a:pPr lvl="1"/>
            <a:endParaRPr lang="en-US" altLang="zh-CN" dirty="0">
              <a:latin typeface="Consolas" pitchFamily="49" charset="0"/>
              <a:ea typeface="宋体"/>
              <a:cs typeface="Consolas" pitchFamily="49" charset="0"/>
            </a:endParaRPr>
          </a:p>
          <a:p>
            <a:pPr lvl="1"/>
            <a:endParaRPr lang="en-US" altLang="zh-CN" dirty="0">
              <a:latin typeface="Consolas" pitchFamily="49" charset="0"/>
              <a:ea typeface="宋体"/>
              <a:cs typeface="Consolas" pitchFamily="49" charset="0"/>
            </a:endParaRPr>
          </a:p>
          <a:p>
            <a:pPr lvl="1"/>
            <a:endParaRPr lang="en-US" altLang="zh-CN" dirty="0">
              <a:latin typeface="Consolas" pitchFamily="49" charset="0"/>
              <a:ea typeface="宋体"/>
              <a:cs typeface="Consolas" pitchFamily="49" charset="0"/>
            </a:endParaRPr>
          </a:p>
          <a:p>
            <a:pPr lvl="1"/>
            <a:endParaRPr lang="en-US" altLang="zh-CN" dirty="0">
              <a:latin typeface="Consolas" pitchFamily="49" charset="0"/>
              <a:ea typeface="宋体"/>
              <a:cs typeface="Consolas" pitchFamily="49" charset="0"/>
            </a:endParaRPr>
          </a:p>
          <a:p>
            <a:pPr lvl="1"/>
            <a:r>
              <a:rPr lang="en-US" altLang="zh-CN" b="1" dirty="0">
                <a:latin typeface="Consolas"/>
                <a:ea typeface="宋体"/>
                <a:cs typeface="Consolas" pitchFamily="49" charset="0"/>
                <a:hlinkClick r:id="rId2"/>
              </a:rPr>
              <a:t>The copy-and-swap idiom.</a:t>
            </a:r>
          </a:p>
          <a:p>
            <a:pPr marL="914400" lvl="2" indent="0">
              <a:buNone/>
            </a:pPr>
            <a:r>
              <a:rPr lang="en-US" altLang="zh-CN" sz="1800" dirty="0">
                <a:latin typeface="Arial"/>
                <a:ea typeface="宋体"/>
                <a:cs typeface="Consolas" pitchFamily="49" charset="0"/>
              </a:rPr>
              <a:t>The assignment operator may be typically declared as</a:t>
            </a:r>
          </a:p>
          <a:p>
            <a:pPr marL="914400" lvl="2" indent="0">
              <a:buNone/>
            </a:pPr>
            <a:r>
              <a:rPr lang="en-US" dirty="0">
                <a:latin typeface="Consolas"/>
                <a:ea typeface="宋体"/>
                <a:cs typeface="Arial"/>
              </a:rPr>
              <a:t>List &amp;</a:t>
            </a:r>
            <a:r>
              <a:rPr lang="en-US" dirty="0">
                <a:solidFill>
                  <a:srgbClr val="FF33CC"/>
                </a:solidFill>
                <a:latin typeface="Consolas"/>
                <a:ea typeface="宋体"/>
                <a:cs typeface="Arial"/>
              </a:rPr>
              <a:t>operator=</a:t>
            </a:r>
            <a:r>
              <a:rPr lang="en-US" dirty="0">
                <a:latin typeface="Consolas"/>
                <a:ea typeface="宋体"/>
                <a:cs typeface="Arial"/>
              </a:rPr>
              <a:t>( List );</a:t>
            </a:r>
            <a:endParaRPr lang="en-US" dirty="0">
              <a:cs typeface="Arial"/>
            </a:endParaRPr>
          </a:p>
        </p:txBody>
      </p:sp>
      <p:pic>
        <p:nvPicPr>
          <p:cNvPr id="8" name="Picture 11" descr="C:\Users\dwharder\Desktop\v5.png"/>
          <p:cNvPicPr>
            <a:picLocks noChangeAspect="1" noChangeArrowheads="1"/>
          </p:cNvPicPr>
          <p:nvPr/>
        </p:nvPicPr>
        <p:blipFill>
          <a:blip r:embed="rId3" cstate="print"/>
          <a:srcRect/>
          <a:stretch>
            <a:fillRect/>
          </a:stretch>
        </p:blipFill>
        <p:spPr bwMode="auto">
          <a:xfrm>
            <a:off x="1224136" y="3212976"/>
            <a:ext cx="5436096" cy="1930722"/>
          </a:xfrm>
          <a:prstGeom prst="rect">
            <a:avLst/>
          </a:prstGeom>
          <a:noFill/>
        </p:spPr>
      </p:pic>
    </p:spTree>
    <p:extLst>
      <p:ext uri="{BB962C8B-B14F-4D97-AF65-F5344CB8AC3E}">
        <p14:creationId xmlns:p14="http://schemas.microsoft.com/office/powerpoint/2010/main" val="4049709709"/>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charset="0"/>
                <a:cs typeface="Arial" charset="0"/>
              </a:rPr>
              <a:t>Assignment</a:t>
            </a:r>
            <a:endParaRPr lang="en-CA" dirty="0"/>
          </a:p>
        </p:txBody>
      </p:sp>
      <p:sp>
        <p:nvSpPr>
          <p:cNvPr id="3" name="Content Placeholder 2"/>
          <p:cNvSpPr>
            <a:spLocks noGrp="1"/>
          </p:cNvSpPr>
          <p:nvPr>
            <p:ph idx="1"/>
          </p:nvPr>
        </p:nvSpPr>
        <p:spPr/>
        <p:txBody>
          <a:bodyPr/>
          <a:lstStyle/>
          <a:p>
            <a:pPr>
              <a:buNone/>
            </a:pPr>
            <a:r>
              <a:rPr lang="en-CA" dirty="0"/>
              <a:t>	Can we do better?</a:t>
            </a:r>
          </a:p>
          <a:p>
            <a:pPr lvl="1"/>
            <a:endParaRPr lang="en-CA" dirty="0"/>
          </a:p>
          <a:p>
            <a:pPr>
              <a:buNone/>
            </a:pPr>
            <a:r>
              <a:rPr lang="en-CA" dirty="0"/>
              <a:t>	Consider the calls to </a:t>
            </a:r>
            <a:r>
              <a:rPr lang="en-CA" dirty="0">
                <a:latin typeface="Consolas" pitchFamily="49" charset="0"/>
                <a:cs typeface="Consolas" pitchFamily="49" charset="0"/>
              </a:rPr>
              <a:t>new</a:t>
            </a:r>
            <a:r>
              <a:rPr lang="en-CA" dirty="0"/>
              <a:t> and </a:t>
            </a:r>
            <a:r>
              <a:rPr lang="en-CA" dirty="0">
                <a:latin typeface="Consolas" pitchFamily="49" charset="0"/>
                <a:cs typeface="Consolas" pitchFamily="49" charset="0"/>
              </a:rPr>
              <a:t>delete</a:t>
            </a:r>
          </a:p>
          <a:p>
            <a:pPr lvl="1"/>
            <a:r>
              <a:rPr lang="en-CA" dirty="0"/>
              <a:t>Each of these is very expensive…</a:t>
            </a:r>
          </a:p>
          <a:p>
            <a:pPr lvl="1"/>
            <a:r>
              <a:rPr lang="en-CA" dirty="0"/>
              <a:t>Would it not be better to reuse the nodes if possible?</a:t>
            </a:r>
          </a:p>
          <a:p>
            <a:pPr lvl="1"/>
            <a:endParaRPr lang="en-CA" dirty="0"/>
          </a:p>
          <a:p>
            <a:pPr lvl="1"/>
            <a:endParaRPr lang="en-CA" dirty="0"/>
          </a:p>
          <a:p>
            <a:pPr lvl="1"/>
            <a:endParaRPr lang="en-CA" dirty="0"/>
          </a:p>
          <a:p>
            <a:pPr lvl="1"/>
            <a:endParaRPr lang="en-CA" dirty="0"/>
          </a:p>
        </p:txBody>
      </p:sp>
      <p:pic>
        <p:nvPicPr>
          <p:cNvPr id="5" name="Picture 3" descr="C:\Users\dwharder\Desktop\v1.png"/>
          <p:cNvPicPr>
            <a:picLocks noChangeAspect="1" noChangeArrowheads="1"/>
          </p:cNvPicPr>
          <p:nvPr/>
        </p:nvPicPr>
        <p:blipFill>
          <a:blip r:embed="rId3" cstate="print"/>
          <a:srcRect/>
          <a:stretch>
            <a:fillRect/>
          </a:stretch>
        </p:blipFill>
        <p:spPr bwMode="auto">
          <a:xfrm>
            <a:off x="2483768" y="3429000"/>
            <a:ext cx="4896544" cy="1158968"/>
          </a:xfrm>
          <a:prstGeom prst="rect">
            <a:avLst/>
          </a:prstGeom>
          <a:noFill/>
        </p:spPr>
      </p:pic>
    </p:spTree>
    <p:extLst>
      <p:ext uri="{BB962C8B-B14F-4D97-AF65-F5344CB8AC3E}">
        <p14:creationId xmlns:p14="http://schemas.microsoft.com/office/powerpoint/2010/main" val="34343042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charset="0"/>
                <a:cs typeface="Arial" charset="0"/>
              </a:rPr>
              <a:t>Assignment</a:t>
            </a:r>
            <a:endParaRPr lang="en-CA" dirty="0"/>
          </a:p>
        </p:txBody>
      </p:sp>
      <p:sp>
        <p:nvSpPr>
          <p:cNvPr id="3" name="Content Placeholder 2"/>
          <p:cNvSpPr>
            <a:spLocks noGrp="1"/>
          </p:cNvSpPr>
          <p:nvPr>
            <p:ph idx="1"/>
          </p:nvPr>
        </p:nvSpPr>
        <p:spPr/>
        <p:txBody>
          <a:bodyPr/>
          <a:lstStyle/>
          <a:p>
            <a:pPr>
              <a:buNone/>
            </a:pPr>
            <a:r>
              <a:rPr lang="en-CA" dirty="0"/>
              <a:t>	Can we do better?</a:t>
            </a:r>
          </a:p>
          <a:p>
            <a:pPr lvl="1"/>
            <a:endParaRPr lang="en-CA" dirty="0"/>
          </a:p>
          <a:p>
            <a:pPr>
              <a:buNone/>
            </a:pPr>
            <a:r>
              <a:rPr lang="en-CA" dirty="0"/>
              <a:t>	Consider the calls to </a:t>
            </a:r>
            <a:r>
              <a:rPr lang="en-CA" dirty="0">
                <a:latin typeface="Consolas" pitchFamily="49" charset="0"/>
                <a:cs typeface="Consolas" pitchFamily="49" charset="0"/>
              </a:rPr>
              <a:t>new</a:t>
            </a:r>
            <a:r>
              <a:rPr lang="en-CA" dirty="0"/>
              <a:t> and </a:t>
            </a:r>
            <a:r>
              <a:rPr lang="en-CA" dirty="0">
                <a:latin typeface="Consolas" pitchFamily="49" charset="0"/>
                <a:cs typeface="Consolas" pitchFamily="49" charset="0"/>
              </a:rPr>
              <a:t>delete</a:t>
            </a:r>
          </a:p>
          <a:p>
            <a:pPr lvl="1"/>
            <a:r>
              <a:rPr lang="en-CA" dirty="0"/>
              <a:t>Each of these is very expensive…</a:t>
            </a:r>
          </a:p>
          <a:p>
            <a:pPr lvl="1"/>
            <a:r>
              <a:rPr lang="en-CA" dirty="0"/>
              <a:t>Would it not be better to reuse the nodes if possible?</a:t>
            </a:r>
          </a:p>
          <a:p>
            <a:pPr lvl="1"/>
            <a:endParaRPr lang="en-CA" dirty="0"/>
          </a:p>
          <a:p>
            <a:pPr lvl="1"/>
            <a:endParaRPr lang="en-CA" dirty="0"/>
          </a:p>
          <a:p>
            <a:pPr lvl="1"/>
            <a:endParaRPr lang="en-CA" dirty="0"/>
          </a:p>
          <a:p>
            <a:pPr lvl="1"/>
            <a:endParaRPr lang="en-CA" dirty="0"/>
          </a:p>
          <a:p>
            <a:pPr lvl="1"/>
            <a:r>
              <a:rPr lang="en-CA" dirty="0"/>
              <a:t>No calls to </a:t>
            </a:r>
            <a:r>
              <a:rPr lang="en-CA" dirty="0">
                <a:latin typeface="Consolas" pitchFamily="49" charset="0"/>
                <a:cs typeface="Consolas" pitchFamily="49" charset="0"/>
              </a:rPr>
              <a:t>new</a:t>
            </a:r>
            <a:r>
              <a:rPr lang="en-CA" dirty="0"/>
              <a:t> or </a:t>
            </a:r>
            <a:r>
              <a:rPr lang="en-CA" dirty="0">
                <a:latin typeface="Consolas" pitchFamily="49" charset="0"/>
                <a:cs typeface="Consolas" pitchFamily="49" charset="0"/>
              </a:rPr>
              <a:t>delete</a:t>
            </a:r>
          </a:p>
        </p:txBody>
      </p:sp>
      <p:pic>
        <p:nvPicPr>
          <p:cNvPr id="528386" name="Picture 2" descr="C:\Users\dwharder\Desktop\v2.png"/>
          <p:cNvPicPr>
            <a:picLocks noChangeAspect="1" noChangeArrowheads="1"/>
          </p:cNvPicPr>
          <p:nvPr/>
        </p:nvPicPr>
        <p:blipFill>
          <a:blip r:embed="rId3" cstate="print"/>
          <a:srcRect/>
          <a:stretch>
            <a:fillRect/>
          </a:stretch>
        </p:blipFill>
        <p:spPr bwMode="auto">
          <a:xfrm>
            <a:off x="2483768" y="3429000"/>
            <a:ext cx="4896544" cy="1158968"/>
          </a:xfrm>
          <a:prstGeom prst="rect">
            <a:avLst/>
          </a:prstGeom>
          <a:noFill/>
        </p:spPr>
      </p:pic>
    </p:spTree>
    <p:extLst>
      <p:ext uri="{BB962C8B-B14F-4D97-AF65-F5344CB8AC3E}">
        <p14:creationId xmlns:p14="http://schemas.microsoft.com/office/powerpoint/2010/main" val="3654110675"/>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lstStyle/>
          <a:p>
            <a:pPr eaLnBrk="1" hangingPunct="1"/>
            <a:r>
              <a:rPr lang="en-US" dirty="0">
                <a:latin typeface="Arial" charset="0"/>
                <a:cs typeface="Arial" charset="0"/>
              </a:rPr>
              <a:t>Assignment</a:t>
            </a:r>
          </a:p>
        </p:txBody>
      </p:sp>
      <p:sp>
        <p:nvSpPr>
          <p:cNvPr id="88067" name="Rectangle 3"/>
          <p:cNvSpPr>
            <a:spLocks noGrp="1" noChangeArrowheads="1"/>
          </p:cNvSpPr>
          <p:nvPr>
            <p:ph type="body" idx="1"/>
          </p:nvPr>
        </p:nvSpPr>
        <p:spPr/>
        <p:txBody>
          <a:bodyPr>
            <a:normAutofit/>
          </a:bodyPr>
          <a:lstStyle/>
          <a:p>
            <a:pPr eaLnBrk="1" hangingPunct="1">
              <a:buNone/>
            </a:pPr>
            <a:r>
              <a:rPr lang="en-CA" dirty="0">
                <a:solidFill>
                  <a:prstClr val="black"/>
                </a:solidFill>
              </a:rPr>
              <a:t>	What is the plan?</a:t>
            </a:r>
          </a:p>
          <a:p>
            <a:pPr lvl="1" eaLnBrk="1" hangingPunct="1"/>
            <a:r>
              <a:rPr lang="en-CA" sz="2000" dirty="0">
                <a:solidFill>
                  <a:prstClr val="black"/>
                </a:solidFill>
              </a:rPr>
              <a:t>If the right-hand side is empty, it’s straight-forward:</a:t>
            </a:r>
          </a:p>
          <a:p>
            <a:pPr lvl="2" eaLnBrk="1" hangingPunct="1"/>
            <a:r>
              <a:rPr lang="en-CA" sz="1800" dirty="0">
                <a:solidFill>
                  <a:prstClr val="black"/>
                </a:solidFill>
              </a:rPr>
              <a:t>Just empty this list</a:t>
            </a:r>
          </a:p>
          <a:p>
            <a:pPr lvl="1" eaLnBrk="1" hangingPunct="1"/>
            <a:r>
              <a:rPr lang="en-CA" sz="2000" dirty="0">
                <a:solidFill>
                  <a:prstClr val="black"/>
                </a:solidFill>
              </a:rPr>
              <a:t>Otherwise, step through the right-hand side list and for each node there</a:t>
            </a:r>
          </a:p>
          <a:p>
            <a:pPr lvl="2" eaLnBrk="1" hangingPunct="1"/>
            <a:r>
              <a:rPr lang="en-CA" sz="1800" dirty="0">
                <a:solidFill>
                  <a:prstClr val="black"/>
                </a:solidFill>
              </a:rPr>
              <a:t>If there is a corresponding node in this, copy over the value, else</a:t>
            </a:r>
          </a:p>
          <a:p>
            <a:pPr lvl="2" eaLnBrk="1" hangingPunct="1"/>
            <a:r>
              <a:rPr lang="en-CA" sz="1800" dirty="0">
                <a:solidFill>
                  <a:prstClr val="black"/>
                </a:solidFill>
              </a:rPr>
              <a:t>There is no corresponding node; create a new node and append it</a:t>
            </a:r>
          </a:p>
          <a:p>
            <a:pPr lvl="1" eaLnBrk="1" hangingPunct="1"/>
            <a:r>
              <a:rPr lang="en-CA" sz="2000" dirty="0">
                <a:solidFill>
                  <a:prstClr val="black"/>
                </a:solidFill>
              </a:rPr>
              <a:t>If there are any nodes remaining in this, delete them</a:t>
            </a:r>
          </a:p>
        </p:txBody>
      </p:sp>
    </p:spTree>
    <p:extLst>
      <p:ext uri="{BB962C8B-B14F-4D97-AF65-F5344CB8AC3E}">
        <p14:creationId xmlns:p14="http://schemas.microsoft.com/office/powerpoint/2010/main" val="3268394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8067">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8067">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8067">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8067">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8067">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8806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altLang="en-US" dirty="0">
                <a:latin typeface="Arial" charset="0"/>
                <a:cs typeface="Arial" charset="0"/>
              </a:rPr>
              <a:t>Linked list</a:t>
            </a:r>
          </a:p>
        </p:txBody>
      </p:sp>
      <p:pic>
        <p:nvPicPr>
          <p:cNvPr id="7" name="Picture 5" descr="C:\Users\dwharder\Desktop\l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5007" y="5281223"/>
            <a:ext cx="7044615" cy="753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1" name="Table 10"/>
          <p:cNvGraphicFramePr>
            <a:graphicFrameLocks noGrp="1"/>
          </p:cNvGraphicFramePr>
          <p:nvPr/>
        </p:nvGraphicFramePr>
        <p:xfrm>
          <a:off x="611560" y="1556792"/>
          <a:ext cx="7776864" cy="2574037"/>
        </p:xfrm>
        <a:graphic>
          <a:graphicData uri="http://schemas.openxmlformats.org/drawingml/2006/table">
            <a:tbl>
              <a:tblPr/>
              <a:tblGrid>
                <a:gridCol w="1842266">
                  <a:extLst>
                    <a:ext uri="{9D8B030D-6E8A-4147-A177-3AD203B41FA5}">
                      <a16:colId xmlns:a16="http://schemas.microsoft.com/office/drawing/2014/main" val="20000"/>
                    </a:ext>
                  </a:extLst>
                </a:gridCol>
                <a:gridCol w="1958310">
                  <a:extLst>
                    <a:ext uri="{9D8B030D-6E8A-4147-A177-3AD203B41FA5}">
                      <a16:colId xmlns:a16="http://schemas.microsoft.com/office/drawing/2014/main" val="20001"/>
                    </a:ext>
                  </a:extLst>
                </a:gridCol>
                <a:gridCol w="1960064">
                  <a:extLst>
                    <a:ext uri="{9D8B030D-6E8A-4147-A177-3AD203B41FA5}">
                      <a16:colId xmlns:a16="http://schemas.microsoft.com/office/drawing/2014/main" val="20002"/>
                    </a:ext>
                  </a:extLst>
                </a:gridCol>
                <a:gridCol w="2016224">
                  <a:extLst>
                    <a:ext uri="{9D8B030D-6E8A-4147-A177-3AD203B41FA5}">
                      <a16:colId xmlns:a16="http://schemas.microsoft.com/office/drawing/2014/main" val="20003"/>
                    </a:ext>
                  </a:extLst>
                </a:gridCol>
              </a:tblGrid>
              <a:tr h="0">
                <a:tc>
                  <a:txBody>
                    <a:bodyPr/>
                    <a:lstStyle/>
                    <a:p>
                      <a:endParaRPr lang="en-CA" sz="2000" dirty="0">
                        <a:solidFill>
                          <a:srgbClr val="000000"/>
                        </a:solidFill>
                        <a:effectLst/>
                        <a:latin typeface="Arial" panose="020B0604020202020204" pitchFamily="34" charset="0"/>
                        <a:cs typeface="Arial" panose="020B0604020202020204" pitchFamily="34"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CA" sz="2000" kern="1200" dirty="0">
                          <a:solidFill>
                            <a:srgbClr val="000000"/>
                          </a:solidFill>
                          <a:effectLst/>
                          <a:latin typeface="Arial" panose="020B0604020202020204" pitchFamily="34" charset="0"/>
                          <a:ea typeface="Times New Roman"/>
                          <a:cs typeface="Arial" panose="020B0604020202020204" pitchFamily="34" charset="0"/>
                        </a:rPr>
                        <a:t>Front/</a:t>
                      </a:r>
                      <a:r>
                        <a:rPr lang="en-CA" sz="2000" kern="1200" dirty="0">
                          <a:solidFill>
                            <a:srgbClr val="000000"/>
                          </a:solidFill>
                          <a:effectLst/>
                          <a:latin typeface="Times New Roman" panose="02020603050405020304" pitchFamily="18" charset="0"/>
                          <a:ea typeface="Times New Roman"/>
                          <a:cs typeface="Times New Roman" panose="02020603050405020304" pitchFamily="18" charset="0"/>
                        </a:rPr>
                        <a:t>1</a:t>
                      </a:r>
                      <a:r>
                        <a:rPr lang="en-CA" sz="2000" kern="1200" baseline="30000" dirty="0">
                          <a:solidFill>
                            <a:srgbClr val="000000"/>
                          </a:solidFill>
                          <a:effectLst/>
                          <a:latin typeface="Arial" panose="020B0604020202020204" pitchFamily="34" charset="0"/>
                          <a:ea typeface="Times New Roman"/>
                          <a:cs typeface="Arial" panose="020B0604020202020204" pitchFamily="34" charset="0"/>
                        </a:rPr>
                        <a:t>st</a:t>
                      </a:r>
                      <a:r>
                        <a:rPr lang="en-CA" sz="2000" kern="1200" dirty="0">
                          <a:solidFill>
                            <a:srgbClr val="000000"/>
                          </a:solidFill>
                          <a:effectLst/>
                          <a:latin typeface="Arial" panose="020B0604020202020204" pitchFamily="34" charset="0"/>
                          <a:ea typeface="Times New Roman"/>
                          <a:cs typeface="Arial" panose="020B0604020202020204" pitchFamily="34" charset="0"/>
                        </a:rPr>
                        <a:t> node </a:t>
                      </a:r>
                      <a:endParaRPr lang="en-CA" sz="2000" dirty="0">
                        <a:solidFill>
                          <a:srgbClr val="000000"/>
                        </a:solidFill>
                        <a:effectLst/>
                        <a:latin typeface="Arial" panose="020B0604020202020204" pitchFamily="34" charset="0"/>
                        <a:ea typeface="Calibri"/>
                        <a:cs typeface="Arial" panose="020B0604020202020204" pitchFamily="34"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CA" sz="2000" i="1" dirty="0">
                          <a:solidFill>
                            <a:srgbClr val="000000"/>
                          </a:solidFill>
                          <a:effectLst/>
                          <a:latin typeface="Times New Roman"/>
                          <a:ea typeface="Times New Roman"/>
                          <a:cs typeface="Times New Roman"/>
                        </a:rPr>
                        <a:t>k</a:t>
                      </a:r>
                      <a:r>
                        <a:rPr lang="en-CA" sz="2000" baseline="30000" dirty="0">
                          <a:solidFill>
                            <a:srgbClr val="000000"/>
                          </a:solidFill>
                          <a:effectLst/>
                          <a:latin typeface="Times New Roman"/>
                          <a:ea typeface="Times New Roman"/>
                          <a:cs typeface="Times New Roman"/>
                        </a:rPr>
                        <a:t>th</a:t>
                      </a:r>
                      <a:r>
                        <a:rPr lang="en-CA" sz="2000" dirty="0">
                          <a:solidFill>
                            <a:srgbClr val="000000"/>
                          </a:solidFill>
                          <a:effectLst/>
                          <a:latin typeface="Times New Roman"/>
                          <a:ea typeface="Times New Roman"/>
                          <a:cs typeface="Times New Roman"/>
                        </a:rPr>
                        <a:t> </a:t>
                      </a:r>
                      <a:r>
                        <a:rPr lang="en-CA" sz="2000" dirty="0">
                          <a:solidFill>
                            <a:srgbClr val="000000"/>
                          </a:solidFill>
                          <a:effectLst/>
                          <a:latin typeface="Arial" panose="020B0604020202020204" pitchFamily="34" charset="0"/>
                          <a:ea typeface="Times New Roman"/>
                          <a:cs typeface="Arial" panose="020B0604020202020204" pitchFamily="34" charset="0"/>
                        </a:rPr>
                        <a:t>node</a:t>
                      </a:r>
                      <a:endParaRPr lang="en-CA" sz="2000" dirty="0">
                        <a:solidFill>
                          <a:srgbClr val="000000"/>
                        </a:solidFill>
                        <a:effectLst/>
                        <a:latin typeface="Arial" panose="020B0604020202020204" pitchFamily="34" charset="0"/>
                        <a:ea typeface="Calibri"/>
                        <a:cs typeface="Arial" panose="020B0604020202020204" pitchFamily="34"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CA" sz="2000" kern="1200" dirty="0">
                          <a:solidFill>
                            <a:srgbClr val="000000"/>
                          </a:solidFill>
                          <a:effectLst/>
                          <a:latin typeface="Arial" panose="020B0604020202020204" pitchFamily="34" charset="0"/>
                          <a:ea typeface="Times New Roman"/>
                          <a:cs typeface="Arial" panose="020B0604020202020204" pitchFamily="34" charset="0"/>
                        </a:rPr>
                        <a:t>Back/</a:t>
                      </a:r>
                      <a:r>
                        <a:rPr lang="en-CA" sz="2000" i="1" kern="1200" dirty="0">
                          <a:solidFill>
                            <a:srgbClr val="000000"/>
                          </a:solidFill>
                          <a:effectLst/>
                          <a:latin typeface="Times New Roman" panose="02020603050405020304" pitchFamily="18" charset="0"/>
                          <a:ea typeface="Times New Roman"/>
                          <a:cs typeface="Times New Roman" panose="02020603050405020304" pitchFamily="18" charset="0"/>
                        </a:rPr>
                        <a:t>n</a:t>
                      </a:r>
                      <a:r>
                        <a:rPr lang="en-CA" sz="2000" kern="1200" baseline="30000" dirty="0">
                          <a:solidFill>
                            <a:srgbClr val="000000"/>
                          </a:solidFill>
                          <a:effectLst/>
                          <a:latin typeface="Arial" panose="020B0604020202020204" pitchFamily="34" charset="0"/>
                          <a:ea typeface="Times New Roman"/>
                          <a:cs typeface="Arial" panose="020B0604020202020204" pitchFamily="34" charset="0"/>
                        </a:rPr>
                        <a:t>th</a:t>
                      </a:r>
                      <a:r>
                        <a:rPr lang="en-CA" sz="2000" kern="1200" dirty="0">
                          <a:solidFill>
                            <a:srgbClr val="000000"/>
                          </a:solidFill>
                          <a:effectLst/>
                          <a:latin typeface="Arial" panose="020B0604020202020204" pitchFamily="34" charset="0"/>
                          <a:ea typeface="Times New Roman"/>
                          <a:cs typeface="Arial" panose="020B0604020202020204" pitchFamily="34" charset="0"/>
                        </a:rPr>
                        <a:t> node</a:t>
                      </a:r>
                      <a:endParaRPr lang="en-CA" sz="2000" dirty="0">
                        <a:solidFill>
                          <a:srgbClr val="000000"/>
                        </a:solidFill>
                        <a:effectLst/>
                        <a:latin typeface="Arial" panose="020B0604020202020204" pitchFamily="34" charset="0"/>
                        <a:ea typeface="Calibri"/>
                        <a:cs typeface="Arial" panose="020B0604020202020204" pitchFamily="34"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0">
                <a:tc>
                  <a:txBody>
                    <a:bodyPr/>
                    <a:lstStyle/>
                    <a:p>
                      <a:pPr>
                        <a:lnSpc>
                          <a:spcPct val="115000"/>
                        </a:lnSpc>
                        <a:spcAft>
                          <a:spcPts val="0"/>
                        </a:spcAft>
                      </a:pPr>
                      <a:r>
                        <a:rPr lang="en-CA" sz="2000" kern="1200" dirty="0">
                          <a:solidFill>
                            <a:srgbClr val="000000"/>
                          </a:solidFill>
                          <a:effectLst/>
                          <a:latin typeface="Arial" panose="020B0604020202020204" pitchFamily="34" charset="0"/>
                          <a:ea typeface="Times New Roman"/>
                          <a:cs typeface="Arial" panose="020B0604020202020204" pitchFamily="34" charset="0"/>
                        </a:rPr>
                        <a:t>Find</a:t>
                      </a:r>
                      <a:endParaRPr lang="en-CA" sz="2000" dirty="0">
                        <a:solidFill>
                          <a:srgbClr val="000000"/>
                        </a:solidFill>
                        <a:effectLst/>
                        <a:latin typeface="Arial" panose="020B0604020202020204" pitchFamily="34" charset="0"/>
                        <a:ea typeface="Calibri"/>
                        <a:cs typeface="Arial" panose="020B0604020202020204" pitchFamily="34"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lnSpc>
                          <a:spcPct val="115000"/>
                        </a:lnSpc>
                        <a:spcAft>
                          <a:spcPts val="0"/>
                        </a:spcAft>
                      </a:pPr>
                      <a:r>
                        <a:rPr lang="en-CA" sz="2000" kern="1200" dirty="0">
                          <a:solidFill>
                            <a:srgbClr val="000000"/>
                          </a:solidFill>
                          <a:effectLst/>
                          <a:latin typeface="Symbol"/>
                          <a:ea typeface="Times New Roman"/>
                          <a:cs typeface="Times New Roman"/>
                        </a:rPr>
                        <a:t>Q</a:t>
                      </a:r>
                      <a:r>
                        <a:rPr lang="en-CA" sz="2000" kern="1200" dirty="0">
                          <a:solidFill>
                            <a:srgbClr val="000000"/>
                          </a:solidFill>
                          <a:effectLst/>
                          <a:latin typeface="Times New Roman"/>
                          <a:ea typeface="Times New Roman"/>
                          <a:cs typeface="Times New Roman"/>
                        </a:rPr>
                        <a:t>(1)</a:t>
                      </a:r>
                      <a:endParaRPr lang="en-CA" sz="2000" dirty="0">
                        <a:solidFill>
                          <a:srgbClr val="000000"/>
                        </a:solidFill>
                        <a:effectLst/>
                        <a:latin typeface="Times New Roman"/>
                        <a:ea typeface="Calibri"/>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lvl="0" indent="0" algn="ctr" defTabSz="914400" rtl="0" eaLnBrk="1" fontAlgn="auto" latinLnBrk="0" hangingPunct="1">
                        <a:lnSpc>
                          <a:spcPct val="115000"/>
                        </a:lnSpc>
                        <a:spcBef>
                          <a:spcPts val="0"/>
                        </a:spcBef>
                        <a:spcAft>
                          <a:spcPts val="0"/>
                        </a:spcAft>
                        <a:buClrTx/>
                        <a:buSzTx/>
                        <a:buFontTx/>
                        <a:buNone/>
                        <a:tabLst/>
                        <a:defRPr/>
                      </a:pPr>
                      <a:r>
                        <a:rPr kumimoji="0" lang="en-CA" sz="2000" b="0" i="0" u="none" strike="noStrike" kern="1200" cap="none" spc="0" normalizeH="0" baseline="0" noProof="0" dirty="0">
                          <a:ln>
                            <a:noFill/>
                          </a:ln>
                          <a:solidFill>
                            <a:srgbClr val="FF0000"/>
                          </a:solidFill>
                          <a:effectLst/>
                          <a:uLnTx/>
                          <a:uFillTx/>
                          <a:latin typeface="Symbol"/>
                          <a:ea typeface="Times New Roman"/>
                          <a:cs typeface="Times New Roman"/>
                        </a:rPr>
                        <a:t>O(</a:t>
                      </a:r>
                      <a:r>
                        <a:rPr kumimoji="0" lang="en-CA" sz="2000" b="0" i="1" u="none" strike="noStrike" kern="1200" cap="none" spc="0" normalizeH="0" baseline="0" noProof="0" dirty="0">
                          <a:ln>
                            <a:noFill/>
                          </a:ln>
                          <a:solidFill>
                            <a:srgbClr val="FF0000"/>
                          </a:solidFill>
                          <a:effectLst/>
                          <a:uLnTx/>
                          <a:uFillTx/>
                          <a:latin typeface="Times New Roman"/>
                          <a:ea typeface="Times New Roman"/>
                          <a:cs typeface="Times New Roman"/>
                        </a:rPr>
                        <a:t>n</a:t>
                      </a:r>
                      <a:r>
                        <a:rPr kumimoji="0" lang="en-CA" sz="2000" b="0" i="0" u="none" strike="noStrike" kern="1200" cap="none" spc="0" normalizeH="0" baseline="0" noProof="0" dirty="0">
                          <a:ln>
                            <a:noFill/>
                          </a:ln>
                          <a:solidFill>
                            <a:srgbClr val="FF0000"/>
                          </a:solidFill>
                          <a:effectLst/>
                          <a:uLnTx/>
                          <a:uFillTx/>
                          <a:latin typeface="Times New Roman"/>
                          <a:ea typeface="Times New Roman"/>
                          <a:cs typeface="Times New Roman"/>
                        </a:rPr>
                        <a:t>)</a:t>
                      </a:r>
                      <a:r>
                        <a:rPr lang="en-CA" sz="2000" kern="1200" baseline="30000" dirty="0">
                          <a:solidFill>
                            <a:schemeClr val="bg1"/>
                          </a:solidFill>
                          <a:effectLst/>
                          <a:latin typeface="Times New Roman"/>
                          <a:ea typeface="Times New Roman"/>
                          <a:cs typeface="Times New Roman"/>
                        </a:rPr>
                        <a:t>*</a:t>
                      </a:r>
                      <a:endParaRPr kumimoji="0" lang="en-CA" sz="2000" b="0" i="0" u="none" strike="noStrike" kern="1200" cap="none" spc="0" normalizeH="0" baseline="0" noProof="0" dirty="0">
                        <a:ln>
                          <a:noFill/>
                        </a:ln>
                        <a:solidFill>
                          <a:srgbClr val="000000"/>
                        </a:solidFill>
                        <a:effectLst/>
                        <a:uLnTx/>
                        <a:uFillTx/>
                        <a:latin typeface="Times New Roman"/>
                        <a:ea typeface="Calibri"/>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lnSpc>
                          <a:spcPct val="115000"/>
                        </a:lnSpc>
                        <a:spcAft>
                          <a:spcPts val="0"/>
                        </a:spcAft>
                      </a:pPr>
                      <a:r>
                        <a:rPr lang="en-CA" sz="2000" kern="1200" dirty="0">
                          <a:solidFill>
                            <a:srgbClr val="000000"/>
                          </a:solidFill>
                          <a:effectLst/>
                          <a:latin typeface="Symbol"/>
                          <a:ea typeface="Times New Roman"/>
                          <a:cs typeface="Times New Roman"/>
                        </a:rPr>
                        <a:t>Q</a:t>
                      </a:r>
                      <a:r>
                        <a:rPr lang="en-CA" sz="2000" kern="1200" dirty="0">
                          <a:solidFill>
                            <a:srgbClr val="000000"/>
                          </a:solidFill>
                          <a:effectLst/>
                          <a:latin typeface="Times New Roman"/>
                          <a:ea typeface="Times New Roman"/>
                          <a:cs typeface="Times New Roman"/>
                        </a:rPr>
                        <a:t>(1)</a:t>
                      </a:r>
                      <a:endParaRPr lang="en-CA" sz="2000" dirty="0">
                        <a:solidFill>
                          <a:srgbClr val="000000"/>
                        </a:solidFill>
                        <a:effectLst/>
                        <a:latin typeface="Times New Roman"/>
                        <a:ea typeface="Calibri"/>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01"/>
                  </a:ext>
                </a:extLst>
              </a:tr>
              <a:tr h="0">
                <a:tc>
                  <a:txBody>
                    <a:bodyPr/>
                    <a:lstStyle/>
                    <a:p>
                      <a:pPr>
                        <a:lnSpc>
                          <a:spcPct val="115000"/>
                        </a:lnSpc>
                        <a:spcAft>
                          <a:spcPts val="0"/>
                        </a:spcAft>
                      </a:pPr>
                      <a:r>
                        <a:rPr lang="en-CA" sz="2000" kern="1200" dirty="0">
                          <a:solidFill>
                            <a:srgbClr val="000000"/>
                          </a:solidFill>
                          <a:effectLst/>
                          <a:latin typeface="Arial" panose="020B0604020202020204" pitchFamily="34" charset="0"/>
                          <a:ea typeface="Times New Roman"/>
                          <a:cs typeface="Arial" panose="020B0604020202020204" pitchFamily="34" charset="0"/>
                        </a:rPr>
                        <a:t>Insert Before</a:t>
                      </a:r>
                      <a:endParaRPr lang="en-CA" sz="2000" dirty="0">
                        <a:solidFill>
                          <a:srgbClr val="000000"/>
                        </a:solidFill>
                        <a:effectLst/>
                        <a:latin typeface="Arial" panose="020B0604020202020204" pitchFamily="34" charset="0"/>
                        <a:ea typeface="Calibri"/>
                        <a:cs typeface="Arial" panose="020B0604020202020204" pitchFamily="34" charset="0"/>
                      </a:endParaRPr>
                    </a:p>
                  </a:txBody>
                  <a:tcPr marL="68580" marR="68580" marT="0" marB="0">
                    <a:lnL>
                      <a:noFill/>
                    </a:lnL>
                    <a:lnR>
                      <a:noFill/>
                    </a:lnR>
                    <a:lnT>
                      <a:noFill/>
                    </a:lnT>
                    <a:lnB>
                      <a:noFill/>
                    </a:lnB>
                  </a:tcPr>
                </a:tc>
                <a:tc>
                  <a:txBody>
                    <a:bodyPr/>
                    <a:lstStyle/>
                    <a:p>
                      <a:pPr algn="ctr">
                        <a:lnSpc>
                          <a:spcPct val="115000"/>
                        </a:lnSpc>
                        <a:spcAft>
                          <a:spcPts val="0"/>
                        </a:spcAft>
                      </a:pPr>
                      <a:r>
                        <a:rPr lang="en-CA" sz="2000" kern="1200" dirty="0">
                          <a:solidFill>
                            <a:srgbClr val="000000"/>
                          </a:solidFill>
                          <a:effectLst/>
                          <a:latin typeface="Symbol"/>
                          <a:ea typeface="Times New Roman"/>
                          <a:cs typeface="Times New Roman"/>
                        </a:rPr>
                        <a:t>Q(</a:t>
                      </a:r>
                      <a:r>
                        <a:rPr lang="en-CA" sz="2000" kern="1200" dirty="0">
                          <a:solidFill>
                            <a:srgbClr val="000000"/>
                          </a:solidFill>
                          <a:effectLst/>
                          <a:latin typeface="Times New Roman"/>
                          <a:ea typeface="Times New Roman"/>
                          <a:cs typeface="Times New Roman"/>
                        </a:rPr>
                        <a:t>1)</a:t>
                      </a:r>
                      <a:endParaRPr lang="en-CA" sz="2000" dirty="0">
                        <a:solidFill>
                          <a:srgbClr val="000000"/>
                        </a:solidFill>
                        <a:effectLst/>
                        <a:latin typeface="Times New Roman"/>
                        <a:ea typeface="Calibri"/>
                        <a:cs typeface="Times New Roman"/>
                      </a:endParaRPr>
                    </a:p>
                  </a:txBody>
                  <a:tcPr marL="68580" marR="68580" marT="0" marB="0">
                    <a:lnL>
                      <a:noFill/>
                    </a:lnL>
                    <a:lnR>
                      <a:noFill/>
                    </a:lnR>
                    <a:lnT>
                      <a:noFill/>
                    </a:lnT>
                    <a:lnB>
                      <a:noFill/>
                    </a:lnB>
                  </a:tcPr>
                </a:tc>
                <a:tc>
                  <a:txBody>
                    <a:bodyPr/>
                    <a:lstStyle/>
                    <a:p>
                      <a:pPr algn="ctr">
                        <a:lnSpc>
                          <a:spcPct val="115000"/>
                        </a:lnSpc>
                        <a:spcAft>
                          <a:spcPts val="0"/>
                        </a:spcAft>
                      </a:pPr>
                      <a:r>
                        <a:rPr lang="en-CA" sz="2000" kern="1200" dirty="0">
                          <a:solidFill>
                            <a:srgbClr val="FF0000"/>
                          </a:solidFill>
                          <a:effectLst/>
                          <a:latin typeface="Symbol"/>
                          <a:ea typeface="Times New Roman"/>
                          <a:cs typeface="Times New Roman"/>
                        </a:rPr>
                        <a:t>O(</a:t>
                      </a:r>
                      <a:r>
                        <a:rPr lang="en-CA" sz="2000" i="1" kern="1200" dirty="0">
                          <a:solidFill>
                            <a:srgbClr val="FF0000"/>
                          </a:solidFill>
                          <a:effectLst/>
                          <a:latin typeface="Times New Roman"/>
                          <a:ea typeface="Times New Roman"/>
                          <a:cs typeface="Times New Roman"/>
                        </a:rPr>
                        <a:t>n</a:t>
                      </a:r>
                      <a:r>
                        <a:rPr lang="en-CA" sz="2000" kern="1200" dirty="0">
                          <a:solidFill>
                            <a:srgbClr val="FF0000"/>
                          </a:solidFill>
                          <a:effectLst/>
                          <a:latin typeface="Times New Roman"/>
                          <a:ea typeface="Times New Roman"/>
                          <a:cs typeface="Times New Roman"/>
                        </a:rPr>
                        <a:t>)</a:t>
                      </a:r>
                      <a:r>
                        <a:rPr lang="en-CA" sz="2000" kern="1200" baseline="30000" dirty="0">
                          <a:solidFill>
                            <a:schemeClr val="bg1"/>
                          </a:solidFill>
                          <a:effectLst/>
                          <a:latin typeface="Times New Roman"/>
                          <a:ea typeface="Times New Roman"/>
                          <a:cs typeface="Times New Roman"/>
                        </a:rPr>
                        <a:t>*</a:t>
                      </a:r>
                      <a:endParaRPr lang="en-CA" sz="2000" dirty="0">
                        <a:solidFill>
                          <a:srgbClr val="000000"/>
                        </a:solidFill>
                        <a:effectLst/>
                        <a:latin typeface="Times New Roman"/>
                        <a:ea typeface="Calibri"/>
                        <a:cs typeface="Times New Roman"/>
                      </a:endParaRPr>
                    </a:p>
                  </a:txBody>
                  <a:tcPr marL="68580" marR="68580" marT="0" marB="0">
                    <a:lnL>
                      <a:noFill/>
                    </a:lnL>
                    <a:lnR>
                      <a:noFill/>
                    </a:lnR>
                    <a:lnT>
                      <a:noFill/>
                    </a:lnT>
                    <a:lnB>
                      <a:noFill/>
                    </a:lnB>
                  </a:tcPr>
                </a:tc>
                <a:tc>
                  <a:txBody>
                    <a:bodyPr/>
                    <a:lstStyle/>
                    <a:p>
                      <a:pPr algn="ctr">
                        <a:lnSpc>
                          <a:spcPct val="115000"/>
                        </a:lnSpc>
                        <a:spcAft>
                          <a:spcPts val="0"/>
                        </a:spcAft>
                      </a:pPr>
                      <a:r>
                        <a:rPr lang="en-CA" sz="2000" kern="1200" dirty="0">
                          <a:solidFill>
                            <a:srgbClr val="FF0000"/>
                          </a:solidFill>
                          <a:effectLst/>
                          <a:latin typeface="Symbol"/>
                          <a:ea typeface="Times New Roman"/>
                          <a:cs typeface="Times New Roman"/>
                        </a:rPr>
                        <a:t>Q</a:t>
                      </a:r>
                      <a:r>
                        <a:rPr lang="en-CA" sz="2000" kern="1200" dirty="0">
                          <a:solidFill>
                            <a:srgbClr val="FF0000"/>
                          </a:solidFill>
                          <a:effectLst/>
                          <a:latin typeface="Times New Roman"/>
                          <a:ea typeface="Times New Roman"/>
                          <a:cs typeface="Times New Roman"/>
                        </a:rPr>
                        <a:t>(</a:t>
                      </a:r>
                      <a:r>
                        <a:rPr lang="en-CA" sz="2000" i="1" kern="1200" dirty="0">
                          <a:solidFill>
                            <a:srgbClr val="FF0000"/>
                          </a:solidFill>
                          <a:effectLst/>
                          <a:latin typeface="Times New Roman"/>
                          <a:ea typeface="Times New Roman"/>
                          <a:cs typeface="Times New Roman"/>
                        </a:rPr>
                        <a:t>n</a:t>
                      </a:r>
                      <a:r>
                        <a:rPr lang="en-CA" sz="2000" kern="1200" dirty="0">
                          <a:solidFill>
                            <a:srgbClr val="FF0000"/>
                          </a:solidFill>
                          <a:effectLst/>
                          <a:latin typeface="Times New Roman"/>
                          <a:ea typeface="Times New Roman"/>
                          <a:cs typeface="Times New Roman"/>
                        </a:rPr>
                        <a:t>)</a:t>
                      </a:r>
                      <a:endParaRPr lang="en-CA" sz="2000" dirty="0">
                        <a:solidFill>
                          <a:srgbClr val="FF0000"/>
                        </a:solidFill>
                        <a:effectLst/>
                        <a:latin typeface="Times New Roman"/>
                        <a:ea typeface="Calibri"/>
                        <a:cs typeface="Times New Roman"/>
                      </a:endParaRPr>
                    </a:p>
                  </a:txBody>
                  <a:tcPr marL="68580" marR="68580" marT="0" marB="0">
                    <a:lnL>
                      <a:noFill/>
                    </a:lnL>
                    <a:lnR>
                      <a:noFill/>
                    </a:lnR>
                    <a:lnT>
                      <a:noFill/>
                    </a:lnT>
                    <a:lnB>
                      <a:noFill/>
                    </a:lnB>
                  </a:tcPr>
                </a:tc>
                <a:extLst>
                  <a:ext uri="{0D108BD9-81ED-4DB2-BD59-A6C34878D82A}">
                    <a16:rowId xmlns:a16="http://schemas.microsoft.com/office/drawing/2014/main" val="10002"/>
                  </a:ext>
                </a:extLst>
              </a:tr>
              <a:tr h="0">
                <a:tc>
                  <a:txBody>
                    <a:bodyPr/>
                    <a:lstStyle/>
                    <a:p>
                      <a:pPr>
                        <a:lnSpc>
                          <a:spcPct val="115000"/>
                        </a:lnSpc>
                        <a:spcAft>
                          <a:spcPts val="0"/>
                        </a:spcAft>
                      </a:pPr>
                      <a:r>
                        <a:rPr lang="en-CA" sz="2000" kern="1200" dirty="0">
                          <a:solidFill>
                            <a:srgbClr val="000000"/>
                          </a:solidFill>
                          <a:effectLst/>
                          <a:latin typeface="Arial" panose="020B0604020202020204" pitchFamily="34" charset="0"/>
                          <a:ea typeface="Times New Roman"/>
                          <a:cs typeface="Arial" panose="020B0604020202020204" pitchFamily="34" charset="0"/>
                        </a:rPr>
                        <a:t>Insert After</a:t>
                      </a:r>
                      <a:endParaRPr lang="en-CA" sz="2000" dirty="0">
                        <a:solidFill>
                          <a:srgbClr val="000000"/>
                        </a:solidFill>
                        <a:effectLst/>
                        <a:latin typeface="Arial" panose="020B0604020202020204" pitchFamily="34" charset="0"/>
                        <a:ea typeface="Calibri"/>
                        <a:cs typeface="Arial" panose="020B0604020202020204" pitchFamily="34" charset="0"/>
                      </a:endParaRPr>
                    </a:p>
                  </a:txBody>
                  <a:tcPr marL="68580" marR="68580" marT="0" marB="0">
                    <a:lnL>
                      <a:noFill/>
                    </a:lnL>
                    <a:lnR>
                      <a:noFill/>
                    </a:lnR>
                    <a:lnT>
                      <a:noFill/>
                    </a:lnT>
                    <a:lnB>
                      <a:noFill/>
                    </a:lnB>
                  </a:tcPr>
                </a:tc>
                <a:tc>
                  <a:txBody>
                    <a:bodyPr/>
                    <a:lstStyle/>
                    <a:p>
                      <a:pPr algn="ctr">
                        <a:lnSpc>
                          <a:spcPct val="115000"/>
                        </a:lnSpc>
                        <a:spcAft>
                          <a:spcPts val="0"/>
                        </a:spcAft>
                      </a:pPr>
                      <a:r>
                        <a:rPr lang="en-CA" sz="2000" kern="1200" dirty="0">
                          <a:solidFill>
                            <a:srgbClr val="000000"/>
                          </a:solidFill>
                          <a:effectLst/>
                          <a:latin typeface="Symbol"/>
                          <a:ea typeface="Times New Roman"/>
                          <a:cs typeface="Times New Roman"/>
                        </a:rPr>
                        <a:t>Q</a:t>
                      </a:r>
                      <a:r>
                        <a:rPr lang="en-CA" sz="2000" kern="1200" dirty="0">
                          <a:solidFill>
                            <a:srgbClr val="000000"/>
                          </a:solidFill>
                          <a:effectLst/>
                          <a:latin typeface="Times New Roman"/>
                          <a:ea typeface="Times New Roman"/>
                          <a:cs typeface="Times New Roman"/>
                        </a:rPr>
                        <a:t>(1)</a:t>
                      </a:r>
                      <a:endParaRPr lang="en-CA" sz="2000" dirty="0">
                        <a:solidFill>
                          <a:srgbClr val="000000"/>
                        </a:solidFill>
                        <a:effectLst/>
                        <a:latin typeface="Times New Roman"/>
                        <a:ea typeface="Calibri"/>
                        <a:cs typeface="Times New Roman"/>
                      </a:endParaRPr>
                    </a:p>
                  </a:txBody>
                  <a:tcPr marL="68580" marR="68580" marT="0" marB="0">
                    <a:lnL>
                      <a:noFill/>
                    </a:lnL>
                    <a:lnR>
                      <a:noFill/>
                    </a:lnR>
                    <a:lnT>
                      <a:noFill/>
                    </a:lnT>
                    <a:lnB>
                      <a:noFill/>
                    </a:lnB>
                  </a:tcPr>
                </a:tc>
                <a:tc>
                  <a:txBody>
                    <a:bodyPr/>
                    <a:lstStyle/>
                    <a:p>
                      <a:pPr algn="ctr">
                        <a:lnSpc>
                          <a:spcPct val="115000"/>
                        </a:lnSpc>
                        <a:spcAft>
                          <a:spcPts val="0"/>
                        </a:spcAft>
                      </a:pPr>
                      <a:r>
                        <a:rPr lang="en-CA" sz="2000" kern="1200" dirty="0">
                          <a:solidFill>
                            <a:srgbClr val="000000"/>
                          </a:solidFill>
                          <a:effectLst/>
                          <a:latin typeface="Symbol"/>
                          <a:ea typeface="Times New Roman"/>
                          <a:cs typeface="Times New Roman"/>
                        </a:rPr>
                        <a:t>Q</a:t>
                      </a:r>
                      <a:r>
                        <a:rPr lang="en-CA" sz="2000" kern="1200" dirty="0">
                          <a:solidFill>
                            <a:srgbClr val="000000"/>
                          </a:solidFill>
                          <a:effectLst/>
                          <a:latin typeface="Times New Roman"/>
                          <a:ea typeface="Times New Roman"/>
                          <a:cs typeface="Times New Roman"/>
                        </a:rPr>
                        <a:t>(1)</a:t>
                      </a:r>
                      <a:r>
                        <a:rPr lang="en-CA" sz="2000" kern="1200" baseline="30000" dirty="0">
                          <a:solidFill>
                            <a:srgbClr val="000000"/>
                          </a:solidFill>
                          <a:effectLst/>
                          <a:latin typeface="Times New Roman"/>
                          <a:ea typeface="Times New Roman"/>
                          <a:cs typeface="Times New Roman"/>
                        </a:rPr>
                        <a:t>*</a:t>
                      </a:r>
                      <a:endParaRPr lang="en-CA" sz="2000" dirty="0">
                        <a:solidFill>
                          <a:srgbClr val="000000"/>
                        </a:solidFill>
                        <a:effectLst/>
                        <a:latin typeface="Times New Roman"/>
                        <a:ea typeface="Calibri"/>
                        <a:cs typeface="Times New Roman"/>
                      </a:endParaRPr>
                    </a:p>
                  </a:txBody>
                  <a:tcPr marL="68580" marR="68580" marT="0" marB="0">
                    <a:lnL>
                      <a:noFill/>
                    </a:lnL>
                    <a:lnR>
                      <a:noFill/>
                    </a:lnR>
                    <a:lnT>
                      <a:noFill/>
                    </a:lnT>
                    <a:lnB>
                      <a:noFill/>
                    </a:lnB>
                  </a:tcPr>
                </a:tc>
                <a:tc>
                  <a:txBody>
                    <a:bodyPr/>
                    <a:lstStyle/>
                    <a:p>
                      <a:pPr algn="ctr">
                        <a:lnSpc>
                          <a:spcPct val="115000"/>
                        </a:lnSpc>
                        <a:spcAft>
                          <a:spcPts val="0"/>
                        </a:spcAft>
                      </a:pPr>
                      <a:r>
                        <a:rPr lang="en-CA" sz="2000" kern="1200" dirty="0">
                          <a:solidFill>
                            <a:srgbClr val="000000"/>
                          </a:solidFill>
                          <a:effectLst/>
                          <a:latin typeface="Symbol"/>
                          <a:ea typeface="Times New Roman"/>
                          <a:cs typeface="Times New Roman"/>
                        </a:rPr>
                        <a:t>Q</a:t>
                      </a:r>
                      <a:r>
                        <a:rPr lang="en-CA" sz="2000" kern="1200" dirty="0">
                          <a:solidFill>
                            <a:srgbClr val="000000"/>
                          </a:solidFill>
                          <a:effectLst/>
                          <a:latin typeface="Times New Roman"/>
                          <a:ea typeface="Times New Roman"/>
                          <a:cs typeface="Times New Roman"/>
                        </a:rPr>
                        <a:t>(1)</a:t>
                      </a:r>
                      <a:endParaRPr lang="en-CA" sz="2000" dirty="0">
                        <a:solidFill>
                          <a:srgbClr val="000000"/>
                        </a:solidFill>
                        <a:effectLst/>
                        <a:latin typeface="Times New Roman"/>
                        <a:ea typeface="Calibri"/>
                        <a:cs typeface="Times New Roman"/>
                      </a:endParaRPr>
                    </a:p>
                  </a:txBody>
                  <a:tcPr marL="68580" marR="68580" marT="0" marB="0">
                    <a:lnL>
                      <a:noFill/>
                    </a:lnL>
                    <a:lnR>
                      <a:noFill/>
                    </a:lnR>
                    <a:lnT>
                      <a:noFill/>
                    </a:lnT>
                    <a:lnB>
                      <a:noFill/>
                    </a:lnB>
                  </a:tcPr>
                </a:tc>
                <a:extLst>
                  <a:ext uri="{0D108BD9-81ED-4DB2-BD59-A6C34878D82A}">
                    <a16:rowId xmlns:a16="http://schemas.microsoft.com/office/drawing/2014/main" val="10003"/>
                  </a:ext>
                </a:extLst>
              </a:tr>
              <a:tr h="0">
                <a:tc>
                  <a:txBody>
                    <a:bodyPr/>
                    <a:lstStyle/>
                    <a:p>
                      <a:pPr>
                        <a:lnSpc>
                          <a:spcPct val="115000"/>
                        </a:lnSpc>
                        <a:spcAft>
                          <a:spcPts val="0"/>
                        </a:spcAft>
                      </a:pPr>
                      <a:r>
                        <a:rPr lang="en-CA" sz="2000" kern="1200" dirty="0">
                          <a:solidFill>
                            <a:srgbClr val="000000"/>
                          </a:solidFill>
                          <a:effectLst/>
                          <a:latin typeface="Arial" panose="020B0604020202020204" pitchFamily="34" charset="0"/>
                          <a:ea typeface="Times New Roman"/>
                          <a:cs typeface="Arial" panose="020B0604020202020204" pitchFamily="34" charset="0"/>
                        </a:rPr>
                        <a:t>Replace</a:t>
                      </a:r>
                      <a:endParaRPr lang="en-CA" sz="2000" dirty="0">
                        <a:solidFill>
                          <a:srgbClr val="000000"/>
                        </a:solidFill>
                        <a:effectLst/>
                        <a:latin typeface="Arial" panose="020B0604020202020204" pitchFamily="34" charset="0"/>
                        <a:ea typeface="Calibri"/>
                        <a:cs typeface="Arial" panose="020B0604020202020204" pitchFamily="34" charset="0"/>
                      </a:endParaRPr>
                    </a:p>
                  </a:txBody>
                  <a:tcPr marL="68580" marR="68580" marT="0" marB="0">
                    <a:lnL>
                      <a:noFill/>
                    </a:lnL>
                    <a:lnR>
                      <a:noFill/>
                    </a:lnR>
                    <a:lnT>
                      <a:noFill/>
                    </a:lnT>
                    <a:lnB>
                      <a:noFill/>
                    </a:lnB>
                  </a:tcPr>
                </a:tc>
                <a:tc>
                  <a:txBody>
                    <a:bodyPr/>
                    <a:lstStyle/>
                    <a:p>
                      <a:pPr algn="ctr">
                        <a:lnSpc>
                          <a:spcPct val="115000"/>
                        </a:lnSpc>
                        <a:spcAft>
                          <a:spcPts val="0"/>
                        </a:spcAft>
                      </a:pPr>
                      <a:r>
                        <a:rPr lang="en-CA" sz="2000" kern="1200" dirty="0">
                          <a:solidFill>
                            <a:srgbClr val="000000"/>
                          </a:solidFill>
                          <a:effectLst/>
                          <a:latin typeface="Symbol"/>
                          <a:ea typeface="Times New Roman"/>
                          <a:cs typeface="Times New Roman"/>
                        </a:rPr>
                        <a:t>Q</a:t>
                      </a:r>
                      <a:r>
                        <a:rPr lang="en-CA" sz="2000" kern="1200" dirty="0">
                          <a:solidFill>
                            <a:srgbClr val="000000"/>
                          </a:solidFill>
                          <a:effectLst/>
                          <a:latin typeface="Times New Roman"/>
                          <a:ea typeface="Times New Roman"/>
                          <a:cs typeface="Times New Roman"/>
                        </a:rPr>
                        <a:t>(1)</a:t>
                      </a:r>
                      <a:endParaRPr lang="en-CA" sz="2000" dirty="0">
                        <a:solidFill>
                          <a:srgbClr val="000000"/>
                        </a:solidFill>
                        <a:effectLst/>
                        <a:latin typeface="Times New Roman"/>
                        <a:ea typeface="Calibri"/>
                        <a:cs typeface="Times New Roman"/>
                      </a:endParaRPr>
                    </a:p>
                  </a:txBody>
                  <a:tcPr marL="68580" marR="68580" marT="0" marB="0">
                    <a:lnL>
                      <a:noFill/>
                    </a:lnL>
                    <a:lnR>
                      <a:noFill/>
                    </a:lnR>
                    <a:lnT>
                      <a:noFill/>
                    </a:lnT>
                    <a:lnB>
                      <a:noFill/>
                    </a:lnB>
                  </a:tcPr>
                </a:tc>
                <a:tc>
                  <a:txBody>
                    <a:bodyPr/>
                    <a:lstStyle/>
                    <a:p>
                      <a:pPr algn="ctr">
                        <a:lnSpc>
                          <a:spcPct val="115000"/>
                        </a:lnSpc>
                        <a:spcAft>
                          <a:spcPts val="0"/>
                        </a:spcAft>
                      </a:pPr>
                      <a:r>
                        <a:rPr lang="en-CA" sz="2000" kern="1200" dirty="0">
                          <a:solidFill>
                            <a:srgbClr val="000000"/>
                          </a:solidFill>
                          <a:effectLst/>
                          <a:latin typeface="Symbol"/>
                          <a:ea typeface="Times New Roman"/>
                          <a:cs typeface="Times New Roman"/>
                        </a:rPr>
                        <a:t>Q</a:t>
                      </a:r>
                      <a:r>
                        <a:rPr lang="en-CA" sz="2000" kern="1200" dirty="0">
                          <a:solidFill>
                            <a:srgbClr val="000000"/>
                          </a:solidFill>
                          <a:effectLst/>
                          <a:latin typeface="Times New Roman"/>
                          <a:ea typeface="Times New Roman"/>
                          <a:cs typeface="Times New Roman"/>
                        </a:rPr>
                        <a:t>(1)</a:t>
                      </a:r>
                      <a:r>
                        <a:rPr lang="en-CA" sz="2000" kern="1200" baseline="30000" dirty="0">
                          <a:solidFill>
                            <a:srgbClr val="000000"/>
                          </a:solidFill>
                          <a:effectLst/>
                          <a:latin typeface="Times New Roman"/>
                          <a:ea typeface="Times New Roman"/>
                          <a:cs typeface="Times New Roman"/>
                        </a:rPr>
                        <a:t>*</a:t>
                      </a:r>
                      <a:endParaRPr lang="en-CA" sz="2000" dirty="0">
                        <a:solidFill>
                          <a:srgbClr val="000000"/>
                        </a:solidFill>
                        <a:effectLst/>
                        <a:latin typeface="Times New Roman"/>
                        <a:ea typeface="Calibri"/>
                        <a:cs typeface="Times New Roman"/>
                      </a:endParaRPr>
                    </a:p>
                  </a:txBody>
                  <a:tcPr marL="68580" marR="68580" marT="0" marB="0">
                    <a:lnL>
                      <a:noFill/>
                    </a:lnL>
                    <a:lnR>
                      <a:noFill/>
                    </a:lnR>
                    <a:lnT>
                      <a:noFill/>
                    </a:lnT>
                    <a:lnB>
                      <a:noFill/>
                    </a:lnB>
                  </a:tcPr>
                </a:tc>
                <a:tc>
                  <a:txBody>
                    <a:bodyPr/>
                    <a:lstStyle/>
                    <a:p>
                      <a:pPr algn="ctr">
                        <a:lnSpc>
                          <a:spcPct val="115000"/>
                        </a:lnSpc>
                        <a:spcAft>
                          <a:spcPts val="0"/>
                        </a:spcAft>
                      </a:pPr>
                      <a:r>
                        <a:rPr lang="en-CA" sz="2000" kern="1200" dirty="0">
                          <a:solidFill>
                            <a:srgbClr val="000000"/>
                          </a:solidFill>
                          <a:effectLst/>
                          <a:latin typeface="Symbol"/>
                          <a:ea typeface="Times New Roman"/>
                          <a:cs typeface="Times New Roman"/>
                        </a:rPr>
                        <a:t>Q</a:t>
                      </a:r>
                      <a:r>
                        <a:rPr lang="en-CA" sz="2000" kern="1200" dirty="0">
                          <a:solidFill>
                            <a:srgbClr val="000000"/>
                          </a:solidFill>
                          <a:effectLst/>
                          <a:latin typeface="Times New Roman"/>
                          <a:ea typeface="Times New Roman"/>
                          <a:cs typeface="Times New Roman"/>
                        </a:rPr>
                        <a:t>(1)</a:t>
                      </a:r>
                      <a:endParaRPr lang="en-CA" sz="2000" dirty="0">
                        <a:solidFill>
                          <a:srgbClr val="000000"/>
                        </a:solidFill>
                        <a:effectLst/>
                        <a:latin typeface="Times New Roman"/>
                        <a:ea typeface="Calibri"/>
                        <a:cs typeface="Times New Roman"/>
                      </a:endParaRPr>
                    </a:p>
                  </a:txBody>
                  <a:tcPr marL="68580" marR="68580" marT="0" marB="0">
                    <a:lnL>
                      <a:noFill/>
                    </a:lnL>
                    <a:lnR>
                      <a:noFill/>
                    </a:lnR>
                    <a:lnT>
                      <a:noFill/>
                    </a:lnT>
                    <a:lnB>
                      <a:noFill/>
                    </a:lnB>
                  </a:tcPr>
                </a:tc>
                <a:extLst>
                  <a:ext uri="{0D108BD9-81ED-4DB2-BD59-A6C34878D82A}">
                    <a16:rowId xmlns:a16="http://schemas.microsoft.com/office/drawing/2014/main" val="10004"/>
                  </a:ext>
                </a:extLst>
              </a:tr>
              <a:tr h="0">
                <a:tc>
                  <a:txBody>
                    <a:bodyPr/>
                    <a:lstStyle/>
                    <a:p>
                      <a:pPr>
                        <a:lnSpc>
                          <a:spcPct val="115000"/>
                        </a:lnSpc>
                        <a:spcAft>
                          <a:spcPts val="0"/>
                        </a:spcAft>
                      </a:pPr>
                      <a:r>
                        <a:rPr lang="en-CA" sz="2000" kern="1200" dirty="0">
                          <a:solidFill>
                            <a:srgbClr val="000000"/>
                          </a:solidFill>
                          <a:effectLst/>
                          <a:latin typeface="Arial" panose="020B0604020202020204" pitchFamily="34" charset="0"/>
                          <a:ea typeface="Times New Roman"/>
                          <a:cs typeface="Arial" panose="020B0604020202020204" pitchFamily="34" charset="0"/>
                        </a:rPr>
                        <a:t>Erase</a:t>
                      </a:r>
                      <a:endParaRPr lang="en-CA" sz="2000" dirty="0">
                        <a:solidFill>
                          <a:srgbClr val="000000"/>
                        </a:solidFill>
                        <a:effectLst/>
                        <a:latin typeface="Arial" panose="020B0604020202020204" pitchFamily="34" charset="0"/>
                        <a:ea typeface="Calibri"/>
                        <a:cs typeface="Arial" panose="020B0604020202020204" pitchFamily="34" charset="0"/>
                      </a:endParaRPr>
                    </a:p>
                  </a:txBody>
                  <a:tcPr marL="68580" marR="68580" marT="0" marB="0">
                    <a:lnL>
                      <a:noFill/>
                    </a:lnL>
                    <a:lnR>
                      <a:noFill/>
                    </a:lnR>
                    <a:lnT>
                      <a:noFill/>
                    </a:lnT>
                    <a:lnB>
                      <a:noFill/>
                    </a:lnB>
                  </a:tcPr>
                </a:tc>
                <a:tc>
                  <a:txBody>
                    <a:bodyPr/>
                    <a:lstStyle/>
                    <a:p>
                      <a:pPr algn="ctr">
                        <a:lnSpc>
                          <a:spcPct val="115000"/>
                        </a:lnSpc>
                        <a:spcAft>
                          <a:spcPts val="0"/>
                        </a:spcAft>
                      </a:pPr>
                      <a:r>
                        <a:rPr lang="en-CA" sz="2000" kern="1200">
                          <a:solidFill>
                            <a:srgbClr val="000000"/>
                          </a:solidFill>
                          <a:effectLst/>
                          <a:latin typeface="Symbol"/>
                          <a:ea typeface="Times New Roman"/>
                          <a:cs typeface="Times New Roman"/>
                        </a:rPr>
                        <a:t>Q</a:t>
                      </a:r>
                      <a:r>
                        <a:rPr lang="en-CA" sz="2000" kern="1200">
                          <a:solidFill>
                            <a:srgbClr val="000000"/>
                          </a:solidFill>
                          <a:effectLst/>
                          <a:latin typeface="Times New Roman"/>
                          <a:ea typeface="Times New Roman"/>
                          <a:cs typeface="Times New Roman"/>
                        </a:rPr>
                        <a:t>(1)</a:t>
                      </a:r>
                      <a:endParaRPr lang="en-CA" sz="2000">
                        <a:solidFill>
                          <a:srgbClr val="000000"/>
                        </a:solidFill>
                        <a:effectLst/>
                        <a:latin typeface="Times New Roman"/>
                        <a:ea typeface="Calibri"/>
                        <a:cs typeface="Times New Roman"/>
                      </a:endParaRPr>
                    </a:p>
                  </a:txBody>
                  <a:tcPr marL="68580" marR="68580" marT="0" marB="0">
                    <a:lnL>
                      <a:noFill/>
                    </a:lnL>
                    <a:lnR>
                      <a:noFill/>
                    </a:lnR>
                    <a:lnT>
                      <a:noFill/>
                    </a:lnT>
                    <a:lnB>
                      <a:noFill/>
                    </a:lnB>
                  </a:tcPr>
                </a:tc>
                <a:tc>
                  <a:txBody>
                    <a:bodyPr/>
                    <a:lstStyle/>
                    <a:p>
                      <a:pPr algn="ctr">
                        <a:lnSpc>
                          <a:spcPct val="115000"/>
                        </a:lnSpc>
                        <a:spcAft>
                          <a:spcPts val="0"/>
                        </a:spcAft>
                      </a:pPr>
                      <a:r>
                        <a:rPr lang="en-CA" sz="2000" kern="1200" dirty="0">
                          <a:solidFill>
                            <a:srgbClr val="FF0000"/>
                          </a:solidFill>
                          <a:effectLst/>
                          <a:latin typeface="Symbol"/>
                          <a:ea typeface="Times New Roman"/>
                          <a:cs typeface="Times New Roman"/>
                        </a:rPr>
                        <a:t>O</a:t>
                      </a:r>
                      <a:r>
                        <a:rPr lang="en-CA" sz="2000" kern="1200" dirty="0">
                          <a:solidFill>
                            <a:srgbClr val="FF0000"/>
                          </a:solidFill>
                          <a:effectLst/>
                          <a:latin typeface="Times New Roman"/>
                          <a:ea typeface="Times New Roman"/>
                          <a:cs typeface="Times New Roman"/>
                        </a:rPr>
                        <a:t>(</a:t>
                      </a:r>
                      <a:r>
                        <a:rPr lang="en-CA" sz="2000" i="1" kern="1200" dirty="0">
                          <a:solidFill>
                            <a:srgbClr val="FF0000"/>
                          </a:solidFill>
                          <a:effectLst/>
                          <a:latin typeface="Times New Roman"/>
                          <a:ea typeface="Times New Roman"/>
                          <a:cs typeface="Times New Roman"/>
                        </a:rPr>
                        <a:t>n</a:t>
                      </a:r>
                      <a:r>
                        <a:rPr lang="en-CA" sz="2000" kern="1200" dirty="0">
                          <a:solidFill>
                            <a:srgbClr val="FF0000"/>
                          </a:solidFill>
                          <a:effectLst/>
                          <a:latin typeface="Times New Roman"/>
                          <a:ea typeface="Times New Roman"/>
                          <a:cs typeface="Times New Roman"/>
                        </a:rPr>
                        <a:t>)</a:t>
                      </a:r>
                      <a:r>
                        <a:rPr lang="en-CA" sz="2000" kern="1200" baseline="30000" dirty="0">
                          <a:solidFill>
                            <a:schemeClr val="bg1"/>
                          </a:solidFill>
                          <a:effectLst/>
                          <a:latin typeface="Times New Roman"/>
                          <a:ea typeface="Times New Roman"/>
                          <a:cs typeface="Times New Roman"/>
                        </a:rPr>
                        <a:t>*</a:t>
                      </a:r>
                      <a:r>
                        <a:rPr lang="en-CA" sz="2000" kern="1200" dirty="0">
                          <a:solidFill>
                            <a:srgbClr val="FF0000"/>
                          </a:solidFill>
                          <a:effectLst/>
                          <a:latin typeface="Times New Roman"/>
                          <a:ea typeface="Times New Roman"/>
                          <a:cs typeface="Times New Roman"/>
                        </a:rPr>
                        <a:t> </a:t>
                      </a:r>
                      <a:endParaRPr lang="en-CA" sz="2000" dirty="0">
                        <a:solidFill>
                          <a:srgbClr val="000000"/>
                        </a:solidFill>
                        <a:effectLst/>
                        <a:latin typeface="Times New Roman"/>
                        <a:ea typeface="Calibri"/>
                        <a:cs typeface="Times New Roman"/>
                      </a:endParaRPr>
                    </a:p>
                  </a:txBody>
                  <a:tcPr marL="68580" marR="68580" marT="0" marB="0">
                    <a:lnL>
                      <a:noFill/>
                    </a:lnL>
                    <a:lnR>
                      <a:noFill/>
                    </a:lnR>
                    <a:lnT>
                      <a:noFill/>
                    </a:lnT>
                    <a:lnB>
                      <a:noFill/>
                    </a:lnB>
                  </a:tcPr>
                </a:tc>
                <a:tc>
                  <a:txBody>
                    <a:bodyPr/>
                    <a:lstStyle/>
                    <a:p>
                      <a:pPr algn="ctr">
                        <a:lnSpc>
                          <a:spcPct val="115000"/>
                        </a:lnSpc>
                        <a:spcAft>
                          <a:spcPts val="0"/>
                        </a:spcAft>
                      </a:pPr>
                      <a:r>
                        <a:rPr lang="en-CA" sz="2000" kern="1200" dirty="0">
                          <a:solidFill>
                            <a:srgbClr val="FF0000"/>
                          </a:solidFill>
                          <a:effectLst/>
                          <a:latin typeface="Symbol"/>
                          <a:ea typeface="Times New Roman"/>
                          <a:cs typeface="Times New Roman"/>
                        </a:rPr>
                        <a:t>Q</a:t>
                      </a:r>
                      <a:r>
                        <a:rPr lang="en-CA" sz="2000" kern="1200" dirty="0">
                          <a:solidFill>
                            <a:srgbClr val="FF0000"/>
                          </a:solidFill>
                          <a:effectLst/>
                          <a:latin typeface="Times New Roman"/>
                          <a:ea typeface="Times New Roman"/>
                          <a:cs typeface="Times New Roman"/>
                        </a:rPr>
                        <a:t>(</a:t>
                      </a:r>
                      <a:r>
                        <a:rPr lang="en-CA" sz="2000" i="1" kern="1200" dirty="0">
                          <a:solidFill>
                            <a:srgbClr val="FF0000"/>
                          </a:solidFill>
                          <a:effectLst/>
                          <a:latin typeface="Times New Roman"/>
                          <a:ea typeface="Times New Roman"/>
                          <a:cs typeface="Times New Roman"/>
                        </a:rPr>
                        <a:t>n</a:t>
                      </a:r>
                      <a:r>
                        <a:rPr lang="en-CA" sz="2000" kern="1200" dirty="0">
                          <a:solidFill>
                            <a:srgbClr val="FF0000"/>
                          </a:solidFill>
                          <a:effectLst/>
                          <a:latin typeface="Times New Roman"/>
                          <a:ea typeface="Times New Roman"/>
                          <a:cs typeface="Times New Roman"/>
                        </a:rPr>
                        <a:t>)</a:t>
                      </a:r>
                      <a:endParaRPr lang="en-CA" sz="2000" dirty="0">
                        <a:solidFill>
                          <a:srgbClr val="FF0000"/>
                        </a:solidFill>
                        <a:effectLst/>
                        <a:latin typeface="Times New Roman"/>
                        <a:ea typeface="Calibri"/>
                        <a:cs typeface="Times New Roman"/>
                      </a:endParaRPr>
                    </a:p>
                  </a:txBody>
                  <a:tcPr marL="68580" marR="68580" marT="0" marB="0">
                    <a:lnL>
                      <a:noFill/>
                    </a:lnL>
                    <a:lnR>
                      <a:noFill/>
                    </a:lnR>
                    <a:lnT>
                      <a:noFill/>
                    </a:lnT>
                    <a:lnB>
                      <a:noFill/>
                    </a:lnB>
                  </a:tcPr>
                </a:tc>
                <a:extLst>
                  <a:ext uri="{0D108BD9-81ED-4DB2-BD59-A6C34878D82A}">
                    <a16:rowId xmlns:a16="http://schemas.microsoft.com/office/drawing/2014/main" val="10005"/>
                  </a:ext>
                </a:extLst>
              </a:tr>
              <a:tr h="0">
                <a:tc>
                  <a:txBody>
                    <a:bodyPr/>
                    <a:lstStyle/>
                    <a:p>
                      <a:pPr>
                        <a:lnSpc>
                          <a:spcPct val="115000"/>
                        </a:lnSpc>
                        <a:spcAft>
                          <a:spcPts val="0"/>
                        </a:spcAft>
                      </a:pPr>
                      <a:r>
                        <a:rPr lang="en-CA" sz="2000" kern="1200" dirty="0">
                          <a:solidFill>
                            <a:srgbClr val="000000"/>
                          </a:solidFill>
                          <a:effectLst/>
                          <a:latin typeface="Arial" panose="020B0604020202020204" pitchFamily="34" charset="0"/>
                          <a:ea typeface="Times New Roman"/>
                          <a:cs typeface="Arial" panose="020B0604020202020204" pitchFamily="34" charset="0"/>
                        </a:rPr>
                        <a:t>Next</a:t>
                      </a:r>
                      <a:endParaRPr lang="en-CA" sz="2000" dirty="0">
                        <a:solidFill>
                          <a:srgbClr val="000000"/>
                        </a:solidFill>
                        <a:effectLst/>
                        <a:latin typeface="Arial" panose="020B0604020202020204" pitchFamily="34" charset="0"/>
                        <a:ea typeface="Calibri"/>
                        <a:cs typeface="Arial" panose="020B0604020202020204" pitchFamily="34" charset="0"/>
                      </a:endParaRPr>
                    </a:p>
                  </a:txBody>
                  <a:tcPr marL="68580" marR="68580" marT="0" marB="0">
                    <a:lnL>
                      <a:noFill/>
                    </a:lnL>
                    <a:lnR>
                      <a:noFill/>
                    </a:lnR>
                    <a:lnT>
                      <a:noFill/>
                    </a:lnT>
                    <a:lnB>
                      <a:noFill/>
                    </a:lnB>
                  </a:tcPr>
                </a:tc>
                <a:tc>
                  <a:txBody>
                    <a:bodyPr/>
                    <a:lstStyle/>
                    <a:p>
                      <a:pPr algn="ctr">
                        <a:lnSpc>
                          <a:spcPct val="115000"/>
                        </a:lnSpc>
                        <a:spcAft>
                          <a:spcPts val="0"/>
                        </a:spcAft>
                      </a:pPr>
                      <a:r>
                        <a:rPr lang="en-CA" sz="2000" kern="1200">
                          <a:solidFill>
                            <a:srgbClr val="000000"/>
                          </a:solidFill>
                          <a:effectLst/>
                          <a:latin typeface="Symbol"/>
                          <a:ea typeface="Times New Roman"/>
                          <a:cs typeface="Times New Roman"/>
                        </a:rPr>
                        <a:t>Q</a:t>
                      </a:r>
                      <a:r>
                        <a:rPr lang="en-CA" sz="2000" kern="1200">
                          <a:solidFill>
                            <a:srgbClr val="000000"/>
                          </a:solidFill>
                          <a:effectLst/>
                          <a:latin typeface="Times New Roman"/>
                          <a:ea typeface="Times New Roman"/>
                          <a:cs typeface="Times New Roman"/>
                        </a:rPr>
                        <a:t>(1)</a:t>
                      </a:r>
                      <a:endParaRPr lang="en-CA" sz="2000">
                        <a:solidFill>
                          <a:srgbClr val="000000"/>
                        </a:solidFill>
                        <a:effectLst/>
                        <a:latin typeface="Times New Roman"/>
                        <a:ea typeface="Calibri"/>
                        <a:cs typeface="Times New Roman"/>
                      </a:endParaRPr>
                    </a:p>
                  </a:txBody>
                  <a:tcPr marL="68580" marR="68580" marT="0" marB="0">
                    <a:lnL>
                      <a:noFill/>
                    </a:lnL>
                    <a:lnR>
                      <a:noFill/>
                    </a:lnR>
                    <a:lnT>
                      <a:noFill/>
                    </a:lnT>
                    <a:lnB>
                      <a:noFill/>
                    </a:lnB>
                  </a:tcPr>
                </a:tc>
                <a:tc>
                  <a:txBody>
                    <a:bodyPr/>
                    <a:lstStyle/>
                    <a:p>
                      <a:pPr algn="ctr">
                        <a:lnSpc>
                          <a:spcPct val="115000"/>
                        </a:lnSpc>
                        <a:spcAft>
                          <a:spcPts val="0"/>
                        </a:spcAft>
                      </a:pPr>
                      <a:r>
                        <a:rPr lang="en-CA" sz="2000" kern="1200" dirty="0">
                          <a:solidFill>
                            <a:srgbClr val="000000"/>
                          </a:solidFill>
                          <a:effectLst/>
                          <a:latin typeface="Symbol"/>
                          <a:ea typeface="Times New Roman"/>
                          <a:cs typeface="Times New Roman"/>
                        </a:rPr>
                        <a:t>Q</a:t>
                      </a:r>
                      <a:r>
                        <a:rPr lang="en-CA" sz="2000" kern="1200" dirty="0">
                          <a:solidFill>
                            <a:srgbClr val="000000"/>
                          </a:solidFill>
                          <a:effectLst/>
                          <a:latin typeface="Times New Roman"/>
                          <a:ea typeface="Times New Roman"/>
                          <a:cs typeface="Times New Roman"/>
                        </a:rPr>
                        <a:t>(1)</a:t>
                      </a:r>
                      <a:r>
                        <a:rPr lang="en-CA" sz="2000" kern="1200" baseline="30000" dirty="0">
                          <a:solidFill>
                            <a:srgbClr val="000000"/>
                          </a:solidFill>
                          <a:effectLst/>
                          <a:latin typeface="Times New Roman"/>
                          <a:ea typeface="Times New Roman"/>
                          <a:cs typeface="Times New Roman"/>
                        </a:rPr>
                        <a:t>*</a:t>
                      </a:r>
                      <a:endParaRPr lang="en-CA" sz="2000" dirty="0">
                        <a:solidFill>
                          <a:srgbClr val="000000"/>
                        </a:solidFill>
                        <a:effectLst/>
                        <a:latin typeface="Times New Roman"/>
                        <a:ea typeface="Calibri"/>
                        <a:cs typeface="Times New Roman"/>
                      </a:endParaRPr>
                    </a:p>
                  </a:txBody>
                  <a:tcPr marL="68580" marR="68580" marT="0" marB="0">
                    <a:lnL>
                      <a:noFill/>
                    </a:lnL>
                    <a:lnR>
                      <a:noFill/>
                    </a:lnR>
                    <a:lnT>
                      <a:noFill/>
                    </a:lnT>
                    <a:lnB>
                      <a:noFill/>
                    </a:lnB>
                  </a:tcPr>
                </a:tc>
                <a:tc>
                  <a:txBody>
                    <a:bodyPr/>
                    <a:lstStyle/>
                    <a:p>
                      <a:pPr algn="ctr">
                        <a:lnSpc>
                          <a:spcPct val="115000"/>
                        </a:lnSpc>
                        <a:spcAft>
                          <a:spcPts val="0"/>
                        </a:spcAft>
                      </a:pPr>
                      <a:r>
                        <a:rPr lang="en-CA" sz="2000" kern="1200" dirty="0">
                          <a:solidFill>
                            <a:srgbClr val="000000"/>
                          </a:solidFill>
                          <a:effectLst/>
                          <a:latin typeface="Times New Roman"/>
                          <a:ea typeface="Times New Roman"/>
                          <a:cs typeface="Times New Roman"/>
                        </a:rPr>
                        <a:t>n/a</a:t>
                      </a:r>
                      <a:endParaRPr lang="en-CA" sz="2000" dirty="0">
                        <a:solidFill>
                          <a:srgbClr val="000000"/>
                        </a:solidFill>
                        <a:effectLst/>
                        <a:latin typeface="Times New Roman"/>
                        <a:ea typeface="Calibri"/>
                        <a:cs typeface="Times New Roman"/>
                      </a:endParaRPr>
                    </a:p>
                  </a:txBody>
                  <a:tcPr marL="68580" marR="68580" marT="0" marB="0">
                    <a:lnL>
                      <a:noFill/>
                    </a:lnL>
                    <a:lnR>
                      <a:noFill/>
                    </a:lnR>
                    <a:lnT>
                      <a:noFill/>
                    </a:lnT>
                    <a:lnB>
                      <a:noFill/>
                    </a:lnB>
                  </a:tcPr>
                </a:tc>
                <a:extLst>
                  <a:ext uri="{0D108BD9-81ED-4DB2-BD59-A6C34878D82A}">
                    <a16:rowId xmlns:a16="http://schemas.microsoft.com/office/drawing/2014/main" val="10006"/>
                  </a:ext>
                </a:extLst>
              </a:tr>
              <a:tr h="0">
                <a:tc>
                  <a:txBody>
                    <a:bodyPr/>
                    <a:lstStyle/>
                    <a:p>
                      <a:pPr>
                        <a:lnSpc>
                          <a:spcPct val="115000"/>
                        </a:lnSpc>
                        <a:spcAft>
                          <a:spcPts val="0"/>
                        </a:spcAft>
                      </a:pPr>
                      <a:r>
                        <a:rPr lang="en-CA" sz="2000" kern="1200" dirty="0">
                          <a:solidFill>
                            <a:srgbClr val="000000"/>
                          </a:solidFill>
                          <a:effectLst/>
                          <a:latin typeface="Arial" panose="020B0604020202020204" pitchFamily="34" charset="0"/>
                          <a:ea typeface="Times New Roman"/>
                          <a:cs typeface="Arial" panose="020B0604020202020204" pitchFamily="34" charset="0"/>
                        </a:rPr>
                        <a:t>Previous</a:t>
                      </a:r>
                      <a:endParaRPr lang="en-CA" sz="2000" dirty="0">
                        <a:solidFill>
                          <a:srgbClr val="000000"/>
                        </a:solidFill>
                        <a:effectLst/>
                        <a:latin typeface="Arial" panose="020B0604020202020204" pitchFamily="34" charset="0"/>
                        <a:ea typeface="Calibri"/>
                        <a:cs typeface="Arial" panose="020B0604020202020204" pitchFamily="34"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CA" sz="2000" kern="1200" dirty="0">
                          <a:solidFill>
                            <a:srgbClr val="000000"/>
                          </a:solidFill>
                          <a:effectLst/>
                          <a:latin typeface="Times New Roman"/>
                          <a:ea typeface="Times New Roman"/>
                          <a:cs typeface="Times New Roman"/>
                        </a:rPr>
                        <a:t>n/a</a:t>
                      </a:r>
                      <a:endParaRPr lang="en-CA" sz="2000" dirty="0">
                        <a:solidFill>
                          <a:srgbClr val="000000"/>
                        </a:solidFill>
                        <a:effectLst/>
                        <a:latin typeface="Times New Roman"/>
                        <a:ea typeface="Calibri"/>
                        <a:cs typeface="Times New Roman"/>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CA" sz="2000" kern="1200" dirty="0">
                          <a:solidFill>
                            <a:srgbClr val="FF0000"/>
                          </a:solidFill>
                          <a:effectLst/>
                          <a:latin typeface="Symbol"/>
                          <a:ea typeface="Times New Roman"/>
                          <a:cs typeface="Times New Roman"/>
                        </a:rPr>
                        <a:t>O</a:t>
                      </a:r>
                      <a:r>
                        <a:rPr lang="en-CA" sz="2000" kern="1200" dirty="0">
                          <a:solidFill>
                            <a:srgbClr val="FF0000"/>
                          </a:solidFill>
                          <a:effectLst/>
                          <a:latin typeface="Times New Roman"/>
                          <a:ea typeface="Times New Roman"/>
                          <a:cs typeface="Times New Roman"/>
                        </a:rPr>
                        <a:t>(</a:t>
                      </a:r>
                      <a:r>
                        <a:rPr lang="en-CA" sz="2000" i="1" kern="1200" dirty="0">
                          <a:solidFill>
                            <a:srgbClr val="FF0000"/>
                          </a:solidFill>
                          <a:effectLst/>
                          <a:latin typeface="Times New Roman"/>
                          <a:ea typeface="Times New Roman"/>
                          <a:cs typeface="Times New Roman"/>
                        </a:rPr>
                        <a:t>n</a:t>
                      </a:r>
                      <a:r>
                        <a:rPr lang="en-CA" sz="2000" kern="1200" dirty="0">
                          <a:solidFill>
                            <a:srgbClr val="FF0000"/>
                          </a:solidFill>
                          <a:effectLst/>
                          <a:latin typeface="Times New Roman"/>
                          <a:ea typeface="Times New Roman"/>
                          <a:cs typeface="Times New Roman"/>
                        </a:rPr>
                        <a:t>)</a:t>
                      </a:r>
                      <a:r>
                        <a:rPr lang="en-CA" sz="2000" kern="1200" baseline="30000" dirty="0">
                          <a:solidFill>
                            <a:schemeClr val="bg1"/>
                          </a:solidFill>
                          <a:effectLst/>
                          <a:latin typeface="Times New Roman"/>
                          <a:ea typeface="Times New Roman"/>
                          <a:cs typeface="Times New Roman"/>
                        </a:rPr>
                        <a:t>*</a:t>
                      </a:r>
                      <a:endParaRPr lang="en-CA" sz="2000" dirty="0">
                        <a:solidFill>
                          <a:srgbClr val="000000"/>
                        </a:solidFill>
                        <a:effectLst/>
                        <a:latin typeface="Times New Roman"/>
                        <a:ea typeface="Calibri"/>
                        <a:cs typeface="Times New Roman"/>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CA" sz="2000" kern="1200" dirty="0">
                          <a:solidFill>
                            <a:srgbClr val="FF0000"/>
                          </a:solidFill>
                          <a:effectLst/>
                          <a:latin typeface="Symbol"/>
                          <a:ea typeface="Times New Roman"/>
                          <a:cs typeface="Times New Roman"/>
                        </a:rPr>
                        <a:t>Q</a:t>
                      </a:r>
                      <a:r>
                        <a:rPr lang="en-CA" sz="2000" kern="1200" dirty="0">
                          <a:solidFill>
                            <a:srgbClr val="FF0000"/>
                          </a:solidFill>
                          <a:effectLst/>
                          <a:latin typeface="Times New Roman"/>
                          <a:ea typeface="Times New Roman"/>
                          <a:cs typeface="Times New Roman"/>
                        </a:rPr>
                        <a:t>(</a:t>
                      </a:r>
                      <a:r>
                        <a:rPr lang="en-CA" sz="2000" i="1" kern="1200" dirty="0">
                          <a:solidFill>
                            <a:srgbClr val="FF0000"/>
                          </a:solidFill>
                          <a:effectLst/>
                          <a:latin typeface="Times New Roman"/>
                          <a:ea typeface="Times New Roman"/>
                          <a:cs typeface="Times New Roman"/>
                        </a:rPr>
                        <a:t>n</a:t>
                      </a:r>
                      <a:r>
                        <a:rPr lang="en-CA" sz="2000" kern="1200" dirty="0">
                          <a:solidFill>
                            <a:srgbClr val="FF0000"/>
                          </a:solidFill>
                          <a:effectLst/>
                          <a:latin typeface="Times New Roman"/>
                          <a:ea typeface="Times New Roman"/>
                          <a:cs typeface="Times New Roman"/>
                        </a:rPr>
                        <a:t>)</a:t>
                      </a:r>
                      <a:endParaRPr lang="en-CA" sz="2000" dirty="0">
                        <a:solidFill>
                          <a:srgbClr val="000000"/>
                        </a:solidFill>
                        <a:effectLst/>
                        <a:latin typeface="Times New Roman"/>
                        <a:ea typeface="Calibri"/>
                        <a:cs typeface="Times New Roman"/>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p:sp>
        <p:nvSpPr>
          <p:cNvPr id="13" name="TextBox 12"/>
          <p:cNvSpPr txBox="1"/>
          <p:nvPr/>
        </p:nvSpPr>
        <p:spPr>
          <a:xfrm>
            <a:off x="323528" y="4541058"/>
            <a:ext cx="8699946" cy="400110"/>
          </a:xfrm>
          <a:prstGeom prst="rect">
            <a:avLst/>
          </a:prstGeom>
          <a:noFill/>
        </p:spPr>
        <p:txBody>
          <a:bodyPr wrap="none" rtlCol="0">
            <a:spAutoFit/>
          </a:bodyPr>
          <a:lstStyle/>
          <a:p>
            <a:r>
              <a:rPr lang="en-CA" sz="2400" baseline="30000" dirty="0"/>
              <a:t>*</a:t>
            </a:r>
            <a:r>
              <a:rPr lang="en-CA" sz="2000" baseline="30000" dirty="0"/>
              <a:t> </a:t>
            </a:r>
            <a:r>
              <a:rPr lang="en-CA" sz="2000" dirty="0"/>
              <a:t>These assume we have already accessed the </a:t>
            </a:r>
            <a:r>
              <a:rPr lang="en-CA" sz="2000" i="1" dirty="0">
                <a:latin typeface="Times New Roman" panose="02020603050405020304" pitchFamily="18" charset="0"/>
                <a:cs typeface="Times New Roman" panose="02020603050405020304" pitchFamily="18" charset="0"/>
              </a:rPr>
              <a:t>k</a:t>
            </a:r>
            <a:r>
              <a:rPr lang="en-CA" sz="2000" baseline="30000" dirty="0"/>
              <a:t>th</a:t>
            </a:r>
            <a:r>
              <a:rPr lang="en-CA" sz="2000" dirty="0"/>
              <a:t> entry—an </a:t>
            </a:r>
            <a:r>
              <a:rPr lang="en-CA" sz="2000" dirty="0">
                <a:solidFill>
                  <a:srgbClr val="FF0000"/>
                </a:solidFill>
                <a:latin typeface="Times New Roman" panose="02020603050405020304" pitchFamily="18" charset="0"/>
                <a:cs typeface="Times New Roman" panose="02020603050405020304" pitchFamily="18" charset="0"/>
              </a:rPr>
              <a:t>O(</a:t>
            </a:r>
            <a:r>
              <a:rPr lang="en-CA" sz="2000" i="1" dirty="0">
                <a:solidFill>
                  <a:srgbClr val="FF0000"/>
                </a:solidFill>
                <a:latin typeface="Times New Roman" panose="02020603050405020304" pitchFamily="18" charset="0"/>
                <a:cs typeface="Times New Roman" panose="02020603050405020304" pitchFamily="18" charset="0"/>
              </a:rPr>
              <a:t>n</a:t>
            </a:r>
            <a:r>
              <a:rPr lang="en-CA" sz="2000" dirty="0">
                <a:solidFill>
                  <a:srgbClr val="FF0000"/>
                </a:solidFill>
                <a:latin typeface="Times New Roman" panose="02020603050405020304" pitchFamily="18" charset="0"/>
                <a:cs typeface="Times New Roman" panose="02020603050405020304" pitchFamily="18" charset="0"/>
              </a:rPr>
              <a:t>)</a:t>
            </a:r>
            <a:r>
              <a:rPr lang="en-CA" sz="2000" dirty="0"/>
              <a:t> operation</a:t>
            </a:r>
          </a:p>
        </p:txBody>
      </p:sp>
      <p:sp>
        <p:nvSpPr>
          <p:cNvPr id="3" name="Rectangle 2"/>
          <p:cNvSpPr/>
          <p:nvPr/>
        </p:nvSpPr>
        <p:spPr>
          <a:xfrm>
            <a:off x="2699792" y="5850069"/>
            <a:ext cx="4572000" cy="369332"/>
          </a:xfrm>
          <a:prstGeom prst="rect">
            <a:avLst/>
          </a:prstGeom>
        </p:spPr>
        <p:txBody>
          <a:bodyPr>
            <a:spAutoFit/>
          </a:bodyPr>
          <a:lstStyle/>
          <a:p>
            <a:pPr eaLnBrk="1" hangingPunct="1">
              <a:buFontTx/>
              <a:buNone/>
            </a:pPr>
            <a:r>
              <a:rPr lang="en-US" altLang="zh-CN" dirty="0"/>
              <a:t>Assume we have a tail pointer</a:t>
            </a:r>
            <a:endParaRPr lang="en-US" altLang="zh-CN" baseline="30000" dirty="0"/>
          </a:p>
        </p:txBody>
      </p:sp>
    </p:spTree>
    <p:extLst>
      <p:ext uri="{BB962C8B-B14F-4D97-AF65-F5344CB8AC3E}">
        <p14:creationId xmlns:p14="http://schemas.microsoft.com/office/powerpoint/2010/main" val="18118592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170" name="Rectangle 2"/>
          <p:cNvSpPr>
            <a:spLocks noGrp="1" noChangeArrowheads="1"/>
          </p:cNvSpPr>
          <p:nvPr>
            <p:ph type="title"/>
          </p:nvPr>
        </p:nvSpPr>
        <p:spPr>
          <a:xfrm>
            <a:off x="461154" y="-9935"/>
            <a:ext cx="8229600" cy="1143000"/>
          </a:xfrm>
        </p:spPr>
        <p:txBody>
          <a:bodyPr/>
          <a:lstStyle/>
          <a:p>
            <a:r>
              <a:rPr lang="en-US" altLang="zh-CN" dirty="0">
                <a:ea typeface="宋体" panose="02010600030101010101" pitchFamily="2" charset="-122"/>
              </a:rPr>
              <a:t>Addition of Two Polynomials?</a:t>
            </a:r>
          </a:p>
        </p:txBody>
      </p:sp>
      <mc:AlternateContent xmlns:mc="http://schemas.openxmlformats.org/markup-compatibility/2006" xmlns:a14="http://schemas.microsoft.com/office/drawing/2010/main">
        <mc:Choice Requires="a14">
          <p:sp>
            <p:nvSpPr>
              <p:cNvPr id="82" name="文本框 81"/>
              <p:cNvSpPr txBox="1"/>
              <p:nvPr/>
            </p:nvSpPr>
            <p:spPr>
              <a:xfrm>
                <a:off x="471072" y="1886767"/>
                <a:ext cx="688009"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2000" b="1" i="1">
                          <a:latin typeface="Cambria Math" panose="02040503050406030204" pitchFamily="18" charset="0"/>
                        </a:rPr>
                        <m:t>𝒂</m:t>
                      </m:r>
                      <m:r>
                        <a:rPr lang="en-US" altLang="zh-CN" sz="2000" b="1" i="1">
                          <a:latin typeface="Cambria Math" panose="02040503050406030204" pitchFamily="18" charset="0"/>
                        </a:rPr>
                        <m:t>[</m:t>
                      </m:r>
                      <m:r>
                        <a:rPr lang="en-US" altLang="zh-CN" sz="2000" b="1" i="1">
                          <a:latin typeface="Cambria Math" panose="02040503050406030204" pitchFamily="18" charset="0"/>
                        </a:rPr>
                        <m:t>𝒊</m:t>
                      </m:r>
                      <m:r>
                        <a:rPr lang="en-US" altLang="zh-CN" sz="2000" b="1" i="1">
                          <a:latin typeface="Cambria Math" panose="02040503050406030204" pitchFamily="18" charset="0"/>
                        </a:rPr>
                        <m:t>]</m:t>
                      </m:r>
                    </m:oMath>
                  </m:oMathPara>
                </a14:m>
                <a:endParaRPr lang="zh-CN" altLang="en-US" sz="2000" b="1" dirty="0"/>
              </a:p>
            </p:txBody>
          </p:sp>
        </mc:Choice>
        <mc:Fallback xmlns="">
          <p:sp>
            <p:nvSpPr>
              <p:cNvPr id="82" name="文本框 81"/>
              <p:cNvSpPr txBox="1">
                <a:spLocks noRot="1" noChangeAspect="1" noMove="1" noResize="1" noEditPoints="1" noAdjustHandles="1" noChangeArrowheads="1" noChangeShapeType="1" noTextEdit="1"/>
              </p:cNvSpPr>
              <p:nvPr/>
            </p:nvSpPr>
            <p:spPr>
              <a:xfrm>
                <a:off x="471072" y="1886767"/>
                <a:ext cx="688009" cy="400110"/>
              </a:xfrm>
              <a:prstGeom prst="rect">
                <a:avLst/>
              </a:prstGeom>
              <a:blipFill>
                <a:blip r:embed="rId2"/>
                <a:stretch>
                  <a:fillRect b="-18462"/>
                </a:stretch>
              </a:blipFill>
            </p:spPr>
            <p:txBody>
              <a:bodyPr/>
              <a:lstStyle/>
              <a:p>
                <a:r>
                  <a:rPr lang="zh-CN" altLang="en-US">
                    <a:noFill/>
                  </a:rPr>
                  <a:t> </a:t>
                </a:r>
              </a:p>
            </p:txBody>
          </p:sp>
        </mc:Fallback>
      </mc:AlternateContent>
      <p:sp>
        <p:nvSpPr>
          <p:cNvPr id="83" name="文本框 82"/>
          <p:cNvSpPr txBox="1"/>
          <p:nvPr/>
        </p:nvSpPr>
        <p:spPr>
          <a:xfrm>
            <a:off x="48720" y="2993812"/>
            <a:ext cx="1518364" cy="369332"/>
          </a:xfrm>
          <a:prstGeom prst="rect">
            <a:avLst/>
          </a:prstGeom>
          <a:noFill/>
        </p:spPr>
        <p:txBody>
          <a:bodyPr wrap="none" rtlCol="0">
            <a:spAutoFit/>
          </a:bodyPr>
          <a:lstStyle/>
          <a:p>
            <a:r>
              <a:rPr lang="en-US" altLang="zh-CN" dirty="0"/>
              <a:t>Array indices</a:t>
            </a:r>
            <a:endParaRPr lang="zh-CN" altLang="en-US" dirty="0"/>
          </a:p>
        </p:txBody>
      </p:sp>
      <mc:AlternateContent xmlns:mc="http://schemas.openxmlformats.org/markup-compatibility/2006" xmlns:a14="http://schemas.microsoft.com/office/drawing/2010/main">
        <mc:Choice Requires="a14">
          <p:sp>
            <p:nvSpPr>
              <p:cNvPr id="89" name="文本框 88"/>
              <p:cNvSpPr txBox="1"/>
              <p:nvPr/>
            </p:nvSpPr>
            <p:spPr>
              <a:xfrm>
                <a:off x="13170" y="2471615"/>
                <a:ext cx="1599412" cy="369332"/>
              </a:xfrm>
              <a:prstGeom prst="rect">
                <a:avLst/>
              </a:prstGeom>
              <a:noFill/>
            </p:spPr>
            <p:txBody>
              <a:bodyPr wrap="none" rtlCol="0">
                <a:spAutoFit/>
              </a:bodyPr>
              <a:lstStyle/>
              <a:p>
                <a:r>
                  <a:rPr lang="en-US" altLang="zh-CN" dirty="0" err="1"/>
                  <a:t>Expon</a:t>
                </a:r>
                <a:r>
                  <a:rPr lang="en-US" altLang="zh-CN" dirty="0"/>
                  <a:t> index </a:t>
                </a:r>
                <a14:m>
                  <m:oMath xmlns:m="http://schemas.openxmlformats.org/officeDocument/2006/math">
                    <m:r>
                      <a:rPr lang="en-US" altLang="zh-CN" b="0" i="1">
                        <a:latin typeface="Cambria Math" panose="02040503050406030204" pitchFamily="18" charset="0"/>
                      </a:rPr>
                      <m:t>𝑖</m:t>
                    </m:r>
                  </m:oMath>
                </a14:m>
                <a:endParaRPr lang="zh-CN" altLang="en-US" dirty="0"/>
              </a:p>
            </p:txBody>
          </p:sp>
        </mc:Choice>
        <mc:Fallback xmlns="">
          <p:sp>
            <p:nvSpPr>
              <p:cNvPr id="89" name="文本框 88"/>
              <p:cNvSpPr txBox="1">
                <a:spLocks noRot="1" noChangeAspect="1" noMove="1" noResize="1" noEditPoints="1" noAdjustHandles="1" noChangeArrowheads="1" noChangeShapeType="1" noTextEdit="1"/>
              </p:cNvSpPr>
              <p:nvPr/>
            </p:nvSpPr>
            <p:spPr>
              <a:xfrm>
                <a:off x="13170" y="2471615"/>
                <a:ext cx="1599412" cy="369332"/>
              </a:xfrm>
              <a:prstGeom prst="rect">
                <a:avLst/>
              </a:prstGeom>
              <a:blipFill>
                <a:blip r:embed="rId3"/>
                <a:stretch>
                  <a:fillRect l="-3042" t="-8197" b="-2459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文本框 2"/>
              <p:cNvSpPr txBox="1"/>
              <p:nvPr/>
            </p:nvSpPr>
            <p:spPr>
              <a:xfrm>
                <a:off x="1720050" y="815824"/>
                <a:ext cx="6842386" cy="711413"/>
              </a:xfrm>
              <a:prstGeom prst="rect">
                <a:avLst/>
              </a:prstGeom>
              <a:noFill/>
            </p:spPr>
            <p:txBody>
              <a:bodyPr wrap="none" rtlCol="0">
                <a:spAutoFit/>
              </a:bodyPr>
              <a:lstStyle/>
              <a:p>
                <a14:m>
                  <m:oMath xmlns:m="http://schemas.openxmlformats.org/officeDocument/2006/math">
                    <m:sSub>
                      <m:sSubPr>
                        <m:ctrlPr>
                          <a:rPr lang="en-US" altLang="zh-CN" sz="2000" i="1" smtClean="0">
                            <a:latin typeface="Cambria Math" panose="02040503050406030204" pitchFamily="18" charset="0"/>
                          </a:rPr>
                        </m:ctrlPr>
                      </m:sSubPr>
                      <m:e>
                        <m:r>
                          <a:rPr lang="en-US" altLang="zh-CN" sz="2000" i="1">
                            <a:latin typeface="Cambria Math" panose="02040503050406030204" pitchFamily="18" charset="0"/>
                          </a:rPr>
                          <m:t>𝑃</m:t>
                        </m:r>
                      </m:e>
                      <m:sub>
                        <m:r>
                          <a:rPr lang="en-US" altLang="zh-CN" sz="2000" i="1">
                            <a:latin typeface="Cambria Math" panose="02040503050406030204" pitchFamily="18" charset="0"/>
                          </a:rPr>
                          <m:t>1</m:t>
                        </m:r>
                      </m:sub>
                    </m:sSub>
                    <m:d>
                      <m:dPr>
                        <m:ctrlPr>
                          <a:rPr lang="en-US" altLang="zh-CN" sz="2000" i="1">
                            <a:latin typeface="Cambria Math" panose="02040503050406030204" pitchFamily="18" charset="0"/>
                          </a:rPr>
                        </m:ctrlPr>
                      </m:dPr>
                      <m:e>
                        <m:r>
                          <a:rPr lang="en-US" altLang="zh-CN" sz="2000" i="1">
                            <a:latin typeface="Cambria Math" panose="02040503050406030204" pitchFamily="18" charset="0"/>
                          </a:rPr>
                          <m:t>𝑥</m:t>
                        </m:r>
                      </m:e>
                    </m:d>
                    <m:r>
                      <a:rPr lang="en-US" altLang="zh-CN" sz="2000" i="1">
                        <a:latin typeface="Cambria Math" panose="02040503050406030204" pitchFamily="18" charset="0"/>
                      </a:rPr>
                      <m:t>=3</m:t>
                    </m:r>
                    <m:sSup>
                      <m:sSupPr>
                        <m:ctrlPr>
                          <a:rPr lang="en-US" altLang="en-US" sz="2000" i="1" dirty="0">
                            <a:latin typeface="Cambria Math" panose="02040503050406030204" pitchFamily="18" charset="0"/>
                          </a:rPr>
                        </m:ctrlPr>
                      </m:sSupPr>
                      <m:e>
                        <m:r>
                          <a:rPr lang="en-US" altLang="en-US" sz="2000" i="1" dirty="0">
                            <a:latin typeface="Cambria Math" panose="02040503050406030204" pitchFamily="18" charset="0"/>
                          </a:rPr>
                          <m:t>𝑥</m:t>
                        </m:r>
                      </m:e>
                      <m:sup>
                        <m:r>
                          <a:rPr lang="en-US" altLang="en-US" sz="2000" i="1" dirty="0">
                            <a:latin typeface="Cambria Math" panose="02040503050406030204" pitchFamily="18" charset="0"/>
                          </a:rPr>
                          <m:t>100</m:t>
                        </m:r>
                      </m:sup>
                    </m:sSup>
                    <m:r>
                      <a:rPr lang="en-US" altLang="en-US" sz="2000" i="1" dirty="0">
                        <a:latin typeface="Cambria Math" panose="02040503050406030204" pitchFamily="18" charset="0"/>
                      </a:rPr>
                      <m:t>+10</m:t>
                    </m:r>
                    <m:sSup>
                      <m:sSupPr>
                        <m:ctrlPr>
                          <a:rPr lang="en-US" altLang="en-US" sz="2000" i="1" dirty="0">
                            <a:latin typeface="Cambria Math" panose="02040503050406030204" pitchFamily="18" charset="0"/>
                          </a:rPr>
                        </m:ctrlPr>
                      </m:sSupPr>
                      <m:e>
                        <m:r>
                          <a:rPr lang="en-US" altLang="en-US" sz="2000" i="1" dirty="0">
                            <a:latin typeface="Cambria Math" panose="02040503050406030204" pitchFamily="18" charset="0"/>
                          </a:rPr>
                          <m:t>𝑥</m:t>
                        </m:r>
                      </m:e>
                      <m:sup>
                        <m:r>
                          <a:rPr lang="en-US" altLang="en-US" sz="2000" i="1" dirty="0">
                            <a:latin typeface="Cambria Math" panose="02040503050406030204" pitchFamily="18" charset="0"/>
                          </a:rPr>
                          <m:t>50</m:t>
                        </m:r>
                      </m:sup>
                    </m:sSup>
                  </m:oMath>
                </a14:m>
                <a:r>
                  <a:rPr lang="en-US" altLang="zh-CN" sz="2000" dirty="0"/>
                  <a:t>+</a:t>
                </a:r>
                <a14:m>
                  <m:oMath xmlns:m="http://schemas.openxmlformats.org/officeDocument/2006/math">
                    <m:r>
                      <a:rPr lang="en-US" altLang="en-US" sz="2000" i="1" dirty="0">
                        <a:latin typeface="Cambria Math" panose="02040503050406030204" pitchFamily="18" charset="0"/>
                      </a:rPr>
                      <m:t>15</m:t>
                    </m:r>
                  </m:oMath>
                </a14:m>
                <a:r>
                  <a:rPr lang="en-US" altLang="zh-CN" sz="2000" dirty="0"/>
                  <a:t>   &amp;   </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𝑃</m:t>
                        </m:r>
                      </m:e>
                      <m:sub>
                        <m:r>
                          <a:rPr lang="en-US" altLang="zh-CN" sz="2000" i="1">
                            <a:latin typeface="Cambria Math" panose="02040503050406030204" pitchFamily="18" charset="0"/>
                          </a:rPr>
                          <m:t>2</m:t>
                        </m:r>
                      </m:sub>
                    </m:sSub>
                    <m:d>
                      <m:dPr>
                        <m:ctrlPr>
                          <a:rPr lang="en-US" altLang="zh-CN" sz="2000" i="1">
                            <a:latin typeface="Cambria Math" panose="02040503050406030204" pitchFamily="18" charset="0"/>
                          </a:rPr>
                        </m:ctrlPr>
                      </m:dPr>
                      <m:e>
                        <m:r>
                          <a:rPr lang="en-US" altLang="zh-CN" sz="2000" i="1">
                            <a:latin typeface="Cambria Math" panose="02040503050406030204" pitchFamily="18" charset="0"/>
                          </a:rPr>
                          <m:t>𝑥</m:t>
                        </m:r>
                      </m:e>
                    </m:d>
                    <m:r>
                      <a:rPr lang="en-US" altLang="zh-CN" sz="2000" i="1">
                        <a:latin typeface="Cambria Math" panose="02040503050406030204" pitchFamily="18" charset="0"/>
                      </a:rPr>
                      <m:t>=4</m:t>
                    </m:r>
                    <m:sSup>
                      <m:sSupPr>
                        <m:ctrlPr>
                          <a:rPr lang="en-US" altLang="en-US" sz="2000" i="1" dirty="0">
                            <a:latin typeface="Cambria Math" panose="02040503050406030204" pitchFamily="18" charset="0"/>
                          </a:rPr>
                        </m:ctrlPr>
                      </m:sSupPr>
                      <m:e>
                        <m:r>
                          <a:rPr lang="en-US" altLang="en-US" sz="2000" i="1" dirty="0">
                            <a:latin typeface="Cambria Math" panose="02040503050406030204" pitchFamily="18" charset="0"/>
                          </a:rPr>
                          <m:t>𝑥</m:t>
                        </m:r>
                      </m:e>
                      <m:sup>
                        <m:r>
                          <a:rPr lang="en-US" altLang="en-US" sz="2000" i="1" dirty="0">
                            <a:latin typeface="Cambria Math" panose="02040503050406030204" pitchFamily="18" charset="0"/>
                          </a:rPr>
                          <m:t>100</m:t>
                        </m:r>
                      </m:sup>
                    </m:sSup>
                    <m:r>
                      <a:rPr lang="en-US" altLang="zh-CN" sz="2000" i="1" dirty="0">
                        <a:latin typeface="Cambria Math" panose="02040503050406030204" pitchFamily="18" charset="0"/>
                      </a:rPr>
                      <m:t>+30</m:t>
                    </m:r>
                    <m:sSup>
                      <m:sSupPr>
                        <m:ctrlPr>
                          <a:rPr lang="en-US" altLang="en-US" sz="2000" i="1" dirty="0">
                            <a:latin typeface="Cambria Math" panose="02040503050406030204" pitchFamily="18" charset="0"/>
                          </a:rPr>
                        </m:ctrlPr>
                      </m:sSupPr>
                      <m:e>
                        <m:r>
                          <a:rPr lang="en-US" altLang="en-US" sz="2000" i="1" dirty="0">
                            <a:latin typeface="Cambria Math" panose="02040503050406030204" pitchFamily="18" charset="0"/>
                          </a:rPr>
                          <m:t>𝑥</m:t>
                        </m:r>
                      </m:e>
                      <m:sup>
                        <m:r>
                          <a:rPr lang="en-US" altLang="en-US" sz="2000" b="0" i="1" dirty="0" smtClean="0">
                            <a:latin typeface="Cambria Math" panose="02040503050406030204" pitchFamily="18" charset="0"/>
                          </a:rPr>
                          <m:t>6</m:t>
                        </m:r>
                        <m:r>
                          <a:rPr lang="en-US" altLang="en-US" sz="2000" i="1" dirty="0">
                            <a:latin typeface="Cambria Math" panose="02040503050406030204" pitchFamily="18" charset="0"/>
                          </a:rPr>
                          <m:t>0</m:t>
                        </m:r>
                      </m:sup>
                    </m:sSup>
                    <m:r>
                      <a:rPr lang="en-US" altLang="zh-CN" sz="2000" i="1" dirty="0">
                        <a:latin typeface="Cambria Math" panose="02040503050406030204" pitchFamily="18" charset="0"/>
                      </a:rPr>
                      <m:t>+5</m:t>
                    </m:r>
                  </m:oMath>
                </a14:m>
                <a:endParaRPr lang="en-US" altLang="zh-CN" sz="2400" dirty="0"/>
              </a:p>
              <a:p>
                <a:endParaRPr lang="zh-CN" altLang="en-US" sz="2000" dirty="0"/>
              </a:p>
            </p:txBody>
          </p:sp>
        </mc:Choice>
        <mc:Fallback xmlns="">
          <p:sp>
            <p:nvSpPr>
              <p:cNvPr id="3" name="文本框 2"/>
              <p:cNvSpPr txBox="1">
                <a:spLocks noRot="1" noChangeAspect="1" noMove="1" noResize="1" noEditPoints="1" noAdjustHandles="1" noChangeArrowheads="1" noChangeShapeType="1" noTextEdit="1"/>
              </p:cNvSpPr>
              <p:nvPr/>
            </p:nvSpPr>
            <p:spPr>
              <a:xfrm>
                <a:off x="1720050" y="815824"/>
                <a:ext cx="6842386" cy="711413"/>
              </a:xfrm>
              <a:prstGeom prst="rect">
                <a:avLst/>
              </a:prstGeom>
              <a:blipFill>
                <a:blip r:embed="rId4"/>
                <a:stretch>
                  <a:fillRect t="-3509"/>
                </a:stretch>
              </a:blipFill>
            </p:spPr>
            <p:txBody>
              <a:bodyPr/>
              <a:lstStyle/>
              <a:p>
                <a:r>
                  <a:rPr lang="en-CN">
                    <a:noFill/>
                  </a:rPr>
                  <a:t> </a:t>
                </a:r>
              </a:p>
            </p:txBody>
          </p:sp>
        </mc:Fallback>
      </mc:AlternateContent>
      <p:sp>
        <p:nvSpPr>
          <p:cNvPr id="2" name="下箭头 1"/>
          <p:cNvSpPr/>
          <p:nvPr/>
        </p:nvSpPr>
        <p:spPr>
          <a:xfrm>
            <a:off x="2498692" y="1294322"/>
            <a:ext cx="561453" cy="4639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下箭头 50"/>
          <p:cNvSpPr/>
          <p:nvPr/>
        </p:nvSpPr>
        <p:spPr>
          <a:xfrm>
            <a:off x="6113439" y="1304796"/>
            <a:ext cx="561453" cy="4639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52" name="文本框 51"/>
              <p:cNvSpPr txBox="1"/>
              <p:nvPr/>
            </p:nvSpPr>
            <p:spPr>
              <a:xfrm>
                <a:off x="481302" y="3789024"/>
                <a:ext cx="688009"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2000" b="1" i="1">
                          <a:latin typeface="Cambria Math" panose="02040503050406030204" pitchFamily="18" charset="0"/>
                        </a:rPr>
                        <m:t>𝒂</m:t>
                      </m:r>
                      <m:r>
                        <a:rPr lang="en-US" altLang="zh-CN" sz="2000" b="1" i="1">
                          <a:latin typeface="Cambria Math" panose="02040503050406030204" pitchFamily="18" charset="0"/>
                        </a:rPr>
                        <m:t>[</m:t>
                      </m:r>
                      <m:r>
                        <a:rPr lang="en-US" altLang="zh-CN" sz="2000" b="1" i="1">
                          <a:latin typeface="Cambria Math" panose="02040503050406030204" pitchFamily="18" charset="0"/>
                        </a:rPr>
                        <m:t>𝒊</m:t>
                      </m:r>
                      <m:r>
                        <a:rPr lang="en-US" altLang="zh-CN" sz="2000" b="1" i="1">
                          <a:latin typeface="Cambria Math" panose="02040503050406030204" pitchFamily="18" charset="0"/>
                        </a:rPr>
                        <m:t>]</m:t>
                      </m:r>
                    </m:oMath>
                  </m:oMathPara>
                </a14:m>
                <a:endParaRPr lang="zh-CN" altLang="en-US" sz="2000" b="1" dirty="0"/>
              </a:p>
            </p:txBody>
          </p:sp>
        </mc:Choice>
        <mc:Fallback xmlns="">
          <p:sp>
            <p:nvSpPr>
              <p:cNvPr id="52" name="文本框 51"/>
              <p:cNvSpPr txBox="1">
                <a:spLocks noRot="1" noChangeAspect="1" noMove="1" noResize="1" noEditPoints="1" noAdjustHandles="1" noChangeArrowheads="1" noChangeShapeType="1" noTextEdit="1"/>
              </p:cNvSpPr>
              <p:nvPr/>
            </p:nvSpPr>
            <p:spPr>
              <a:xfrm>
                <a:off x="481302" y="3789024"/>
                <a:ext cx="688009" cy="400110"/>
              </a:xfrm>
              <a:prstGeom prst="rect">
                <a:avLst/>
              </a:prstGeom>
              <a:blipFill>
                <a:blip r:embed="rId5"/>
                <a:stretch>
                  <a:fillRect b="-18462"/>
                </a:stretch>
              </a:blipFill>
            </p:spPr>
            <p:txBody>
              <a:bodyPr/>
              <a:lstStyle/>
              <a:p>
                <a:r>
                  <a:rPr lang="zh-CN" altLang="en-US">
                    <a:noFill/>
                  </a:rPr>
                  <a:t> </a:t>
                </a:r>
              </a:p>
            </p:txBody>
          </p:sp>
        </mc:Fallback>
      </mc:AlternateContent>
      <p:sp>
        <p:nvSpPr>
          <p:cNvPr id="53" name="文本框 52"/>
          <p:cNvSpPr txBox="1"/>
          <p:nvPr/>
        </p:nvSpPr>
        <p:spPr>
          <a:xfrm>
            <a:off x="58950" y="4896069"/>
            <a:ext cx="1518364" cy="369332"/>
          </a:xfrm>
          <a:prstGeom prst="rect">
            <a:avLst/>
          </a:prstGeom>
          <a:noFill/>
        </p:spPr>
        <p:txBody>
          <a:bodyPr wrap="none" rtlCol="0">
            <a:spAutoFit/>
          </a:bodyPr>
          <a:lstStyle/>
          <a:p>
            <a:r>
              <a:rPr lang="en-US" altLang="zh-CN" dirty="0"/>
              <a:t>Array indices</a:t>
            </a:r>
            <a:endParaRPr lang="zh-CN" altLang="en-US" dirty="0"/>
          </a:p>
        </p:txBody>
      </p:sp>
      <p:sp>
        <p:nvSpPr>
          <p:cNvPr id="54" name="文本框 53"/>
          <p:cNvSpPr txBox="1"/>
          <p:nvPr/>
        </p:nvSpPr>
        <p:spPr>
          <a:xfrm>
            <a:off x="1868271" y="4905103"/>
            <a:ext cx="312906" cy="369332"/>
          </a:xfrm>
          <a:prstGeom prst="rect">
            <a:avLst/>
          </a:prstGeom>
          <a:noFill/>
        </p:spPr>
        <p:txBody>
          <a:bodyPr wrap="none" rtlCol="0">
            <a:spAutoFit/>
          </a:bodyPr>
          <a:lstStyle/>
          <a:p>
            <a:r>
              <a:rPr lang="en-US" altLang="zh-CN" dirty="0"/>
              <a:t>0</a:t>
            </a:r>
            <a:endParaRPr lang="zh-CN" altLang="en-US" dirty="0"/>
          </a:p>
        </p:txBody>
      </p:sp>
      <p:sp>
        <p:nvSpPr>
          <p:cNvPr id="55" name="文本框 54"/>
          <p:cNvSpPr txBox="1"/>
          <p:nvPr/>
        </p:nvSpPr>
        <p:spPr>
          <a:xfrm>
            <a:off x="3526446" y="4905103"/>
            <a:ext cx="312906" cy="369332"/>
          </a:xfrm>
          <a:prstGeom prst="rect">
            <a:avLst/>
          </a:prstGeom>
          <a:noFill/>
        </p:spPr>
        <p:txBody>
          <a:bodyPr wrap="none" rtlCol="0">
            <a:spAutoFit/>
          </a:bodyPr>
          <a:lstStyle/>
          <a:p>
            <a:r>
              <a:rPr lang="en-US" altLang="zh-CN" dirty="0"/>
              <a:t>2</a:t>
            </a:r>
            <a:endParaRPr lang="zh-CN" altLang="en-US" dirty="0"/>
          </a:p>
        </p:txBody>
      </p:sp>
      <p:sp>
        <p:nvSpPr>
          <p:cNvPr id="56" name="文本框 55"/>
          <p:cNvSpPr txBox="1"/>
          <p:nvPr/>
        </p:nvSpPr>
        <p:spPr>
          <a:xfrm>
            <a:off x="2712778" y="4912425"/>
            <a:ext cx="312906" cy="369332"/>
          </a:xfrm>
          <a:prstGeom prst="rect">
            <a:avLst/>
          </a:prstGeom>
          <a:noFill/>
        </p:spPr>
        <p:txBody>
          <a:bodyPr wrap="none" rtlCol="0">
            <a:spAutoFit/>
          </a:bodyPr>
          <a:lstStyle/>
          <a:p>
            <a:r>
              <a:rPr lang="en-US" altLang="zh-CN" dirty="0"/>
              <a:t>1</a:t>
            </a:r>
            <a:endParaRPr lang="zh-CN" altLang="en-US" dirty="0"/>
          </a:p>
        </p:txBody>
      </p:sp>
      <mc:AlternateContent xmlns:mc="http://schemas.openxmlformats.org/markup-compatibility/2006" xmlns:a14="http://schemas.microsoft.com/office/drawing/2010/main">
        <mc:Choice Requires="a14">
          <p:sp>
            <p:nvSpPr>
              <p:cNvPr id="57" name="文本框 56"/>
              <p:cNvSpPr txBox="1"/>
              <p:nvPr/>
            </p:nvSpPr>
            <p:spPr>
              <a:xfrm>
                <a:off x="4281309" y="4896069"/>
                <a:ext cx="37702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b="0" i="1" dirty="0" smtClean="0">
                          <a:latin typeface="Cambria Math" panose="02040503050406030204" pitchFamily="18" charset="0"/>
                          <a:ea typeface="Cambria Math" panose="02040503050406030204" pitchFamily="18" charset="0"/>
                        </a:rPr>
                        <m:t>3</m:t>
                      </m:r>
                    </m:oMath>
                  </m:oMathPara>
                </a14:m>
                <a:endParaRPr lang="zh-CN" altLang="en-US" dirty="0"/>
              </a:p>
            </p:txBody>
          </p:sp>
        </mc:Choice>
        <mc:Fallback xmlns="">
          <p:sp>
            <p:nvSpPr>
              <p:cNvPr id="57" name="文本框 56"/>
              <p:cNvSpPr txBox="1">
                <a:spLocks noRot="1" noChangeAspect="1" noMove="1" noResize="1" noEditPoints="1" noAdjustHandles="1" noChangeArrowheads="1" noChangeShapeType="1" noTextEdit="1"/>
              </p:cNvSpPr>
              <p:nvPr/>
            </p:nvSpPr>
            <p:spPr>
              <a:xfrm>
                <a:off x="4281309" y="4896069"/>
                <a:ext cx="377026" cy="369332"/>
              </a:xfrm>
              <a:prstGeom prst="rect">
                <a:avLst/>
              </a:prstGeom>
              <a:blipFill>
                <a:blip r:embed="rId6"/>
                <a:stretch>
                  <a:fillRect/>
                </a:stretch>
              </a:blipFill>
            </p:spPr>
            <p:txBody>
              <a:bodyPr/>
              <a:lstStyle/>
              <a:p>
                <a:r>
                  <a:rPr lang="zh-CN" altLang="en-US">
                    <a:noFill/>
                  </a:rPr>
                  <a:t> </a:t>
                </a:r>
              </a:p>
            </p:txBody>
          </p:sp>
        </mc:Fallback>
      </mc:AlternateContent>
      <p:sp>
        <p:nvSpPr>
          <p:cNvPr id="58" name="矩形 57"/>
          <p:cNvSpPr/>
          <p:nvPr/>
        </p:nvSpPr>
        <p:spPr>
          <a:xfrm>
            <a:off x="1612582" y="4968209"/>
            <a:ext cx="6759240" cy="256606"/>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59" name="文本框 58"/>
              <p:cNvSpPr txBox="1"/>
              <p:nvPr/>
            </p:nvSpPr>
            <p:spPr>
              <a:xfrm>
                <a:off x="23400" y="4373872"/>
                <a:ext cx="1599412" cy="369332"/>
              </a:xfrm>
              <a:prstGeom prst="rect">
                <a:avLst/>
              </a:prstGeom>
              <a:noFill/>
            </p:spPr>
            <p:txBody>
              <a:bodyPr wrap="none" rtlCol="0">
                <a:spAutoFit/>
              </a:bodyPr>
              <a:lstStyle/>
              <a:p>
                <a:r>
                  <a:rPr lang="en-US" altLang="zh-CN" dirty="0" err="1"/>
                  <a:t>Expon</a:t>
                </a:r>
                <a:r>
                  <a:rPr lang="en-US" altLang="zh-CN" dirty="0"/>
                  <a:t> index </a:t>
                </a:r>
                <a14:m>
                  <m:oMath xmlns:m="http://schemas.openxmlformats.org/officeDocument/2006/math">
                    <m:r>
                      <a:rPr lang="en-US" altLang="zh-CN" b="0" i="1">
                        <a:latin typeface="Cambria Math" panose="02040503050406030204" pitchFamily="18" charset="0"/>
                      </a:rPr>
                      <m:t>𝑖</m:t>
                    </m:r>
                  </m:oMath>
                </a14:m>
                <a:endParaRPr lang="zh-CN" altLang="en-US" dirty="0"/>
              </a:p>
            </p:txBody>
          </p:sp>
        </mc:Choice>
        <mc:Fallback xmlns="">
          <p:sp>
            <p:nvSpPr>
              <p:cNvPr id="59" name="文本框 58"/>
              <p:cNvSpPr txBox="1">
                <a:spLocks noRot="1" noChangeAspect="1" noMove="1" noResize="1" noEditPoints="1" noAdjustHandles="1" noChangeArrowheads="1" noChangeShapeType="1" noTextEdit="1"/>
              </p:cNvSpPr>
              <p:nvPr/>
            </p:nvSpPr>
            <p:spPr>
              <a:xfrm>
                <a:off x="23400" y="4373872"/>
                <a:ext cx="1599412" cy="369332"/>
              </a:xfrm>
              <a:prstGeom prst="rect">
                <a:avLst/>
              </a:prstGeom>
              <a:blipFill>
                <a:blip r:embed="rId7"/>
                <a:stretch>
                  <a:fillRect l="-3435" t="-8197" b="-24590"/>
                </a:stretch>
              </a:blipFill>
            </p:spPr>
            <p:txBody>
              <a:bodyPr/>
              <a:lstStyle/>
              <a:p>
                <a:r>
                  <a:rPr lang="zh-CN" altLang="en-US">
                    <a:noFill/>
                  </a:rPr>
                  <a:t> </a:t>
                </a:r>
              </a:p>
            </p:txBody>
          </p:sp>
        </mc:Fallback>
      </mc:AlternateContent>
      <p:grpSp>
        <p:nvGrpSpPr>
          <p:cNvPr id="60" name="组合 59"/>
          <p:cNvGrpSpPr/>
          <p:nvPr/>
        </p:nvGrpSpPr>
        <p:grpSpPr>
          <a:xfrm>
            <a:off x="1618893" y="3694121"/>
            <a:ext cx="3372853" cy="1183536"/>
            <a:chOff x="1612688" y="3924321"/>
            <a:chExt cx="3372853" cy="1183536"/>
          </a:xfrm>
        </p:grpSpPr>
        <p:sp>
          <p:nvSpPr>
            <p:cNvPr id="61" name="矩形 60"/>
            <p:cNvSpPr/>
            <p:nvPr/>
          </p:nvSpPr>
          <p:spPr>
            <a:xfrm>
              <a:off x="1612688" y="3925316"/>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矩形 61"/>
            <p:cNvSpPr/>
            <p:nvPr/>
          </p:nvSpPr>
          <p:spPr>
            <a:xfrm>
              <a:off x="2456832" y="3925316"/>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矩形 62"/>
            <p:cNvSpPr/>
            <p:nvPr/>
          </p:nvSpPr>
          <p:spPr>
            <a:xfrm>
              <a:off x="3300977" y="3926248"/>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矩形 63"/>
            <p:cNvSpPr/>
            <p:nvPr/>
          </p:nvSpPr>
          <p:spPr>
            <a:xfrm>
              <a:off x="4140566" y="392432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矩形 66"/>
            <p:cNvSpPr/>
            <p:nvPr/>
          </p:nvSpPr>
          <p:spPr>
            <a:xfrm>
              <a:off x="1613519" y="451872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矩形 67"/>
            <p:cNvSpPr/>
            <p:nvPr/>
          </p:nvSpPr>
          <p:spPr>
            <a:xfrm>
              <a:off x="2457663" y="451872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矩形 68"/>
            <p:cNvSpPr/>
            <p:nvPr/>
          </p:nvSpPr>
          <p:spPr>
            <a:xfrm>
              <a:off x="3301808" y="4519653"/>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矩形 69"/>
            <p:cNvSpPr/>
            <p:nvPr/>
          </p:nvSpPr>
          <p:spPr>
            <a:xfrm>
              <a:off x="4141397" y="4517726"/>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5" name="组合 74"/>
          <p:cNvGrpSpPr/>
          <p:nvPr/>
        </p:nvGrpSpPr>
        <p:grpSpPr>
          <a:xfrm>
            <a:off x="4994640" y="3693836"/>
            <a:ext cx="3377182" cy="1176977"/>
            <a:chOff x="5197058" y="3920062"/>
            <a:chExt cx="3377182" cy="1176977"/>
          </a:xfrm>
        </p:grpSpPr>
        <p:sp>
          <p:nvSpPr>
            <p:cNvPr id="76" name="矩形 75"/>
            <p:cNvSpPr/>
            <p:nvPr/>
          </p:nvSpPr>
          <p:spPr>
            <a:xfrm>
              <a:off x="7730096" y="3920062"/>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矩形 76"/>
            <p:cNvSpPr/>
            <p:nvPr/>
          </p:nvSpPr>
          <p:spPr>
            <a:xfrm>
              <a:off x="6885952" y="3921765"/>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矩形 77"/>
            <p:cNvSpPr/>
            <p:nvPr/>
          </p:nvSpPr>
          <p:spPr>
            <a:xfrm>
              <a:off x="6044161" y="3926437"/>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矩形 78"/>
            <p:cNvSpPr/>
            <p:nvPr/>
          </p:nvSpPr>
          <p:spPr>
            <a:xfrm>
              <a:off x="7730096" y="4507324"/>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0" name="矩形 79"/>
            <p:cNvSpPr/>
            <p:nvPr/>
          </p:nvSpPr>
          <p:spPr>
            <a:xfrm>
              <a:off x="6880792" y="4508835"/>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 name="矩形 80"/>
            <p:cNvSpPr/>
            <p:nvPr/>
          </p:nvSpPr>
          <p:spPr>
            <a:xfrm>
              <a:off x="5197664" y="392571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0" name="矩形 129"/>
            <p:cNvSpPr/>
            <p:nvPr/>
          </p:nvSpPr>
          <p:spPr>
            <a:xfrm>
              <a:off x="5197058" y="4508109"/>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1" name="矩形 130"/>
            <p:cNvSpPr/>
            <p:nvPr/>
          </p:nvSpPr>
          <p:spPr>
            <a:xfrm>
              <a:off x="6041202" y="4508109"/>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6" name="文本框 135"/>
            <p:cNvSpPr txBox="1"/>
            <p:nvPr/>
          </p:nvSpPr>
          <p:spPr>
            <a:xfrm>
              <a:off x="7931595" y="4037557"/>
              <a:ext cx="184731" cy="369332"/>
            </a:xfrm>
            <a:prstGeom prst="rect">
              <a:avLst/>
            </a:prstGeom>
            <a:noFill/>
          </p:spPr>
          <p:txBody>
            <a:bodyPr wrap="none" rtlCol="0">
              <a:spAutoFit/>
            </a:bodyPr>
            <a:lstStyle/>
            <a:p>
              <a:endParaRPr lang="zh-CN" altLang="en-US" dirty="0"/>
            </a:p>
          </p:txBody>
        </p:sp>
        <p:sp>
          <p:nvSpPr>
            <p:cNvPr id="137" name="文本框 136"/>
            <p:cNvSpPr txBox="1"/>
            <p:nvPr/>
          </p:nvSpPr>
          <p:spPr>
            <a:xfrm>
              <a:off x="7978794" y="4639182"/>
              <a:ext cx="184731" cy="369332"/>
            </a:xfrm>
            <a:prstGeom prst="rect">
              <a:avLst/>
            </a:prstGeom>
            <a:noFill/>
          </p:spPr>
          <p:txBody>
            <a:bodyPr wrap="none" rtlCol="0">
              <a:spAutoFit/>
            </a:bodyPr>
            <a:lstStyle/>
            <a:p>
              <a:endParaRPr lang="zh-CN" altLang="en-US" dirty="0"/>
            </a:p>
          </p:txBody>
        </p:sp>
      </p:grpSp>
      <p:sp>
        <p:nvSpPr>
          <p:cNvPr id="138" name="文本框 137"/>
          <p:cNvSpPr txBox="1"/>
          <p:nvPr/>
        </p:nvSpPr>
        <p:spPr>
          <a:xfrm>
            <a:off x="5230105" y="4908548"/>
            <a:ext cx="312906" cy="369332"/>
          </a:xfrm>
          <a:prstGeom prst="rect">
            <a:avLst/>
          </a:prstGeom>
          <a:noFill/>
        </p:spPr>
        <p:txBody>
          <a:bodyPr wrap="none" rtlCol="0">
            <a:spAutoFit/>
          </a:bodyPr>
          <a:lstStyle/>
          <a:p>
            <a:r>
              <a:rPr lang="en-US" altLang="zh-CN" dirty="0"/>
              <a:t>4</a:t>
            </a:r>
            <a:endParaRPr lang="zh-CN" altLang="en-US" dirty="0"/>
          </a:p>
        </p:txBody>
      </p:sp>
      <p:sp>
        <p:nvSpPr>
          <p:cNvPr id="139" name="文本框 138"/>
          <p:cNvSpPr txBox="1"/>
          <p:nvPr/>
        </p:nvSpPr>
        <p:spPr>
          <a:xfrm>
            <a:off x="6888280" y="4908548"/>
            <a:ext cx="312906" cy="369332"/>
          </a:xfrm>
          <a:prstGeom prst="rect">
            <a:avLst/>
          </a:prstGeom>
          <a:noFill/>
        </p:spPr>
        <p:txBody>
          <a:bodyPr wrap="none" rtlCol="0">
            <a:spAutoFit/>
          </a:bodyPr>
          <a:lstStyle/>
          <a:p>
            <a:r>
              <a:rPr lang="en-US" altLang="zh-CN" dirty="0"/>
              <a:t>6</a:t>
            </a:r>
            <a:endParaRPr lang="zh-CN" altLang="en-US" dirty="0"/>
          </a:p>
        </p:txBody>
      </p:sp>
      <p:sp>
        <p:nvSpPr>
          <p:cNvPr id="140" name="文本框 139"/>
          <p:cNvSpPr txBox="1"/>
          <p:nvPr/>
        </p:nvSpPr>
        <p:spPr>
          <a:xfrm>
            <a:off x="6074612" y="4915870"/>
            <a:ext cx="312906" cy="369332"/>
          </a:xfrm>
          <a:prstGeom prst="rect">
            <a:avLst/>
          </a:prstGeom>
          <a:noFill/>
        </p:spPr>
        <p:txBody>
          <a:bodyPr wrap="none" rtlCol="0">
            <a:spAutoFit/>
          </a:bodyPr>
          <a:lstStyle/>
          <a:p>
            <a:r>
              <a:rPr lang="en-US" altLang="zh-CN" dirty="0"/>
              <a:t>5</a:t>
            </a:r>
            <a:endParaRPr lang="zh-CN" altLang="en-US" dirty="0"/>
          </a:p>
        </p:txBody>
      </p:sp>
      <p:sp>
        <p:nvSpPr>
          <p:cNvPr id="141" name="文本框 140"/>
          <p:cNvSpPr txBox="1"/>
          <p:nvPr/>
        </p:nvSpPr>
        <p:spPr>
          <a:xfrm>
            <a:off x="7757983" y="4905266"/>
            <a:ext cx="184731" cy="369332"/>
          </a:xfrm>
          <a:prstGeom prst="rect">
            <a:avLst/>
          </a:prstGeom>
          <a:noFill/>
        </p:spPr>
        <p:txBody>
          <a:bodyPr wrap="none" rtlCol="0">
            <a:spAutoFit/>
          </a:bodyPr>
          <a:lstStyle/>
          <a:p>
            <a:endParaRPr lang="zh-CN" altLang="en-US" dirty="0"/>
          </a:p>
        </p:txBody>
      </p:sp>
      <mc:AlternateContent xmlns:mc="http://schemas.openxmlformats.org/markup-compatibility/2006" xmlns:a14="http://schemas.microsoft.com/office/drawing/2010/main">
        <mc:Choice Requires="a14">
          <p:sp>
            <p:nvSpPr>
              <p:cNvPr id="142" name="文本框 141"/>
              <p:cNvSpPr txBox="1"/>
              <p:nvPr/>
            </p:nvSpPr>
            <p:spPr>
              <a:xfrm>
                <a:off x="7680440" y="4912731"/>
                <a:ext cx="44595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i="1" dirty="0">
                          <a:latin typeface="Cambria Math" panose="02040503050406030204" pitchFamily="18" charset="0"/>
                          <a:ea typeface="Cambria Math" panose="02040503050406030204" pitchFamily="18" charset="0"/>
                        </a:rPr>
                        <m:t>⋯</m:t>
                      </m:r>
                    </m:oMath>
                  </m:oMathPara>
                </a14:m>
                <a:endParaRPr lang="zh-CN" altLang="en-US" dirty="0"/>
              </a:p>
            </p:txBody>
          </p:sp>
        </mc:Choice>
        <mc:Fallback xmlns="">
          <p:sp>
            <p:nvSpPr>
              <p:cNvPr id="142" name="文本框 141"/>
              <p:cNvSpPr txBox="1">
                <a:spLocks noRot="1" noChangeAspect="1" noMove="1" noResize="1" noEditPoints="1" noAdjustHandles="1" noChangeArrowheads="1" noChangeShapeType="1" noTextEdit="1"/>
              </p:cNvSpPr>
              <p:nvPr/>
            </p:nvSpPr>
            <p:spPr>
              <a:xfrm>
                <a:off x="7680440" y="4912731"/>
                <a:ext cx="445956" cy="369332"/>
              </a:xfrm>
              <a:prstGeom prst="rect">
                <a:avLst/>
              </a:prstGeom>
              <a:blipFill>
                <a:blip r:embed="rId8"/>
                <a:stretch>
                  <a:fillRect/>
                </a:stretch>
              </a:blipFill>
            </p:spPr>
            <p:txBody>
              <a:bodyPr/>
              <a:lstStyle/>
              <a:p>
                <a:r>
                  <a:rPr lang="zh-CN" altLang="en-US">
                    <a:noFill/>
                  </a:rPr>
                  <a:t> </a:t>
                </a:r>
              </a:p>
            </p:txBody>
          </p:sp>
        </mc:Fallback>
      </mc:AlternateContent>
      <p:sp>
        <p:nvSpPr>
          <p:cNvPr id="134" name="文本框 133"/>
          <p:cNvSpPr txBox="1"/>
          <p:nvPr/>
        </p:nvSpPr>
        <p:spPr>
          <a:xfrm>
            <a:off x="1865544" y="3805183"/>
            <a:ext cx="312906" cy="369332"/>
          </a:xfrm>
          <a:prstGeom prst="rect">
            <a:avLst/>
          </a:prstGeom>
          <a:noFill/>
        </p:spPr>
        <p:txBody>
          <a:bodyPr wrap="none" rtlCol="0">
            <a:spAutoFit/>
          </a:bodyPr>
          <a:lstStyle/>
          <a:p>
            <a:r>
              <a:rPr lang="en-US" altLang="zh-CN" dirty="0"/>
              <a:t>7</a:t>
            </a:r>
            <a:endParaRPr lang="zh-CN" altLang="en-US" dirty="0"/>
          </a:p>
        </p:txBody>
      </p:sp>
      <p:sp>
        <p:nvSpPr>
          <p:cNvPr id="135" name="文本框 134"/>
          <p:cNvSpPr txBox="1"/>
          <p:nvPr/>
        </p:nvSpPr>
        <p:spPr>
          <a:xfrm>
            <a:off x="1720050" y="4392334"/>
            <a:ext cx="569387" cy="369332"/>
          </a:xfrm>
          <a:prstGeom prst="rect">
            <a:avLst/>
          </a:prstGeom>
          <a:noFill/>
        </p:spPr>
        <p:txBody>
          <a:bodyPr wrap="none" rtlCol="0">
            <a:spAutoFit/>
          </a:bodyPr>
          <a:lstStyle/>
          <a:p>
            <a:r>
              <a:rPr lang="en-US" altLang="zh-CN" dirty="0"/>
              <a:t>100</a:t>
            </a:r>
            <a:endParaRPr lang="zh-CN" altLang="en-US" dirty="0"/>
          </a:p>
        </p:txBody>
      </p:sp>
      <p:sp>
        <p:nvSpPr>
          <p:cNvPr id="148" name="文本框 147"/>
          <p:cNvSpPr txBox="1"/>
          <p:nvPr/>
        </p:nvSpPr>
        <p:spPr>
          <a:xfrm>
            <a:off x="1836062" y="3006161"/>
            <a:ext cx="312906" cy="369332"/>
          </a:xfrm>
          <a:prstGeom prst="rect">
            <a:avLst/>
          </a:prstGeom>
          <a:noFill/>
        </p:spPr>
        <p:txBody>
          <a:bodyPr wrap="none" rtlCol="0">
            <a:spAutoFit/>
          </a:bodyPr>
          <a:lstStyle/>
          <a:p>
            <a:r>
              <a:rPr lang="en-US" altLang="zh-CN" dirty="0"/>
              <a:t>0</a:t>
            </a:r>
            <a:endParaRPr lang="zh-CN" altLang="en-US" dirty="0"/>
          </a:p>
        </p:txBody>
      </p:sp>
      <p:sp>
        <p:nvSpPr>
          <p:cNvPr id="149" name="文本框 148"/>
          <p:cNvSpPr txBox="1"/>
          <p:nvPr/>
        </p:nvSpPr>
        <p:spPr>
          <a:xfrm>
            <a:off x="3494237" y="3006161"/>
            <a:ext cx="312906" cy="369332"/>
          </a:xfrm>
          <a:prstGeom prst="rect">
            <a:avLst/>
          </a:prstGeom>
          <a:noFill/>
        </p:spPr>
        <p:txBody>
          <a:bodyPr wrap="none" rtlCol="0">
            <a:spAutoFit/>
          </a:bodyPr>
          <a:lstStyle/>
          <a:p>
            <a:r>
              <a:rPr lang="en-US" altLang="zh-CN" dirty="0"/>
              <a:t>2</a:t>
            </a:r>
            <a:endParaRPr lang="zh-CN" altLang="en-US" dirty="0"/>
          </a:p>
        </p:txBody>
      </p:sp>
      <p:sp>
        <p:nvSpPr>
          <p:cNvPr id="150" name="文本框 149"/>
          <p:cNvSpPr txBox="1"/>
          <p:nvPr/>
        </p:nvSpPr>
        <p:spPr>
          <a:xfrm>
            <a:off x="2680569" y="3013483"/>
            <a:ext cx="312906" cy="369332"/>
          </a:xfrm>
          <a:prstGeom prst="rect">
            <a:avLst/>
          </a:prstGeom>
          <a:noFill/>
        </p:spPr>
        <p:txBody>
          <a:bodyPr wrap="none" rtlCol="0">
            <a:spAutoFit/>
          </a:bodyPr>
          <a:lstStyle/>
          <a:p>
            <a:r>
              <a:rPr lang="en-US" altLang="zh-CN" dirty="0"/>
              <a:t>1</a:t>
            </a:r>
            <a:endParaRPr lang="zh-CN" altLang="en-US" dirty="0"/>
          </a:p>
        </p:txBody>
      </p:sp>
      <mc:AlternateContent xmlns:mc="http://schemas.openxmlformats.org/markup-compatibility/2006" xmlns:a14="http://schemas.microsoft.com/office/drawing/2010/main">
        <mc:Choice Requires="a14">
          <p:sp>
            <p:nvSpPr>
              <p:cNvPr id="151" name="文本框 150"/>
              <p:cNvSpPr txBox="1"/>
              <p:nvPr/>
            </p:nvSpPr>
            <p:spPr>
              <a:xfrm>
                <a:off x="4249100" y="2997127"/>
                <a:ext cx="44595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i="1" dirty="0" smtClean="0">
                          <a:latin typeface="Cambria Math" panose="02040503050406030204" pitchFamily="18" charset="0"/>
                          <a:ea typeface="Cambria Math" panose="02040503050406030204" pitchFamily="18" charset="0"/>
                        </a:rPr>
                        <m:t>⋯</m:t>
                      </m:r>
                    </m:oMath>
                  </m:oMathPara>
                </a14:m>
                <a:endParaRPr lang="zh-CN" altLang="en-US" dirty="0"/>
              </a:p>
            </p:txBody>
          </p:sp>
        </mc:Choice>
        <mc:Fallback xmlns="">
          <p:sp>
            <p:nvSpPr>
              <p:cNvPr id="151" name="文本框 150"/>
              <p:cNvSpPr txBox="1">
                <a:spLocks noRot="1" noChangeAspect="1" noMove="1" noResize="1" noEditPoints="1" noAdjustHandles="1" noChangeArrowheads="1" noChangeShapeType="1" noTextEdit="1"/>
              </p:cNvSpPr>
              <p:nvPr/>
            </p:nvSpPr>
            <p:spPr>
              <a:xfrm>
                <a:off x="4249100" y="2997127"/>
                <a:ext cx="445956" cy="369332"/>
              </a:xfrm>
              <a:prstGeom prst="rect">
                <a:avLst/>
              </a:prstGeom>
              <a:blipFill>
                <a:blip r:embed="rId9"/>
                <a:stretch>
                  <a:fillRect/>
                </a:stretch>
              </a:blipFill>
            </p:spPr>
            <p:txBody>
              <a:bodyPr/>
              <a:lstStyle/>
              <a:p>
                <a:r>
                  <a:rPr lang="zh-CN" altLang="en-US">
                    <a:noFill/>
                  </a:rPr>
                  <a:t> </a:t>
                </a:r>
              </a:p>
            </p:txBody>
          </p:sp>
        </mc:Fallback>
      </mc:AlternateContent>
      <p:sp>
        <p:nvSpPr>
          <p:cNvPr id="152" name="矩形 151"/>
          <p:cNvSpPr/>
          <p:nvPr/>
        </p:nvSpPr>
        <p:spPr>
          <a:xfrm>
            <a:off x="1580373" y="3082815"/>
            <a:ext cx="3374905" cy="243058"/>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53" name="组合 152"/>
          <p:cNvGrpSpPr/>
          <p:nvPr/>
        </p:nvGrpSpPr>
        <p:grpSpPr>
          <a:xfrm>
            <a:off x="1586684" y="1795179"/>
            <a:ext cx="3372853" cy="1183536"/>
            <a:chOff x="1612688" y="3924321"/>
            <a:chExt cx="3372853" cy="1183536"/>
          </a:xfrm>
        </p:grpSpPr>
        <p:sp>
          <p:nvSpPr>
            <p:cNvPr id="154" name="矩形 153"/>
            <p:cNvSpPr/>
            <p:nvPr/>
          </p:nvSpPr>
          <p:spPr>
            <a:xfrm>
              <a:off x="1612688" y="3925316"/>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5" name="矩形 154"/>
            <p:cNvSpPr/>
            <p:nvPr/>
          </p:nvSpPr>
          <p:spPr>
            <a:xfrm>
              <a:off x="2456832" y="3925316"/>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6" name="矩形 155"/>
            <p:cNvSpPr/>
            <p:nvPr/>
          </p:nvSpPr>
          <p:spPr>
            <a:xfrm>
              <a:off x="3300977" y="3926248"/>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7" name="矩形 156"/>
            <p:cNvSpPr/>
            <p:nvPr/>
          </p:nvSpPr>
          <p:spPr>
            <a:xfrm>
              <a:off x="4140566" y="392432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8" name="文本框 157"/>
            <p:cNvSpPr txBox="1"/>
            <p:nvPr/>
          </p:nvSpPr>
          <p:spPr>
            <a:xfrm>
              <a:off x="3560630" y="4050110"/>
              <a:ext cx="441146" cy="369332"/>
            </a:xfrm>
            <a:prstGeom prst="rect">
              <a:avLst/>
            </a:prstGeom>
            <a:noFill/>
          </p:spPr>
          <p:txBody>
            <a:bodyPr wrap="none" rtlCol="0">
              <a:spAutoFit/>
            </a:bodyPr>
            <a:lstStyle/>
            <a:p>
              <a:r>
                <a:rPr lang="en-US" altLang="zh-CN" dirty="0"/>
                <a:t>15</a:t>
              </a:r>
              <a:endParaRPr lang="zh-CN" altLang="en-US" dirty="0"/>
            </a:p>
          </p:txBody>
        </p:sp>
        <p:sp>
          <p:nvSpPr>
            <p:cNvPr id="159" name="文本框 158"/>
            <p:cNvSpPr txBox="1"/>
            <p:nvPr/>
          </p:nvSpPr>
          <p:spPr>
            <a:xfrm>
              <a:off x="2686244" y="4046127"/>
              <a:ext cx="441146" cy="369332"/>
            </a:xfrm>
            <a:prstGeom prst="rect">
              <a:avLst/>
            </a:prstGeom>
            <a:noFill/>
          </p:spPr>
          <p:txBody>
            <a:bodyPr wrap="none" rtlCol="0">
              <a:spAutoFit/>
            </a:bodyPr>
            <a:lstStyle/>
            <a:p>
              <a:r>
                <a:rPr lang="en-US" altLang="zh-CN" dirty="0"/>
                <a:t>10</a:t>
              </a:r>
              <a:endParaRPr lang="zh-CN" altLang="en-US" dirty="0"/>
            </a:p>
          </p:txBody>
        </p:sp>
        <p:sp>
          <p:nvSpPr>
            <p:cNvPr id="160" name="矩形 159"/>
            <p:cNvSpPr/>
            <p:nvPr/>
          </p:nvSpPr>
          <p:spPr>
            <a:xfrm>
              <a:off x="1613519" y="451872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1" name="矩形 160"/>
            <p:cNvSpPr/>
            <p:nvPr/>
          </p:nvSpPr>
          <p:spPr>
            <a:xfrm>
              <a:off x="2457663" y="451872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2" name="矩形 161"/>
            <p:cNvSpPr/>
            <p:nvPr/>
          </p:nvSpPr>
          <p:spPr>
            <a:xfrm>
              <a:off x="3301808" y="4519653"/>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3" name="矩形 162"/>
            <p:cNvSpPr/>
            <p:nvPr/>
          </p:nvSpPr>
          <p:spPr>
            <a:xfrm>
              <a:off x="4141397" y="4517726"/>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4" name="文本框 163"/>
            <p:cNvSpPr txBox="1"/>
            <p:nvPr/>
          </p:nvSpPr>
          <p:spPr>
            <a:xfrm>
              <a:off x="3547689" y="4641478"/>
              <a:ext cx="312906" cy="369332"/>
            </a:xfrm>
            <a:prstGeom prst="rect">
              <a:avLst/>
            </a:prstGeom>
            <a:noFill/>
          </p:spPr>
          <p:txBody>
            <a:bodyPr wrap="none" rtlCol="0">
              <a:spAutoFit/>
            </a:bodyPr>
            <a:lstStyle/>
            <a:p>
              <a:r>
                <a:rPr lang="en-US" altLang="zh-CN" dirty="0"/>
                <a:t>0</a:t>
              </a:r>
              <a:endParaRPr lang="zh-CN" altLang="en-US" dirty="0"/>
            </a:p>
          </p:txBody>
        </p:sp>
        <p:sp>
          <p:nvSpPr>
            <p:cNvPr id="165" name="文本框 164"/>
            <p:cNvSpPr txBox="1"/>
            <p:nvPr/>
          </p:nvSpPr>
          <p:spPr>
            <a:xfrm>
              <a:off x="2661699" y="4644377"/>
              <a:ext cx="441146" cy="369332"/>
            </a:xfrm>
            <a:prstGeom prst="rect">
              <a:avLst/>
            </a:prstGeom>
            <a:noFill/>
          </p:spPr>
          <p:txBody>
            <a:bodyPr wrap="none" rtlCol="0">
              <a:spAutoFit/>
            </a:bodyPr>
            <a:lstStyle/>
            <a:p>
              <a:r>
                <a:rPr lang="en-US" altLang="zh-CN" dirty="0"/>
                <a:t>50</a:t>
              </a:r>
              <a:endParaRPr lang="zh-CN" altLang="en-US" dirty="0"/>
            </a:p>
          </p:txBody>
        </p:sp>
        <p:sp>
          <p:nvSpPr>
            <p:cNvPr id="166" name="文本框 165"/>
            <p:cNvSpPr txBox="1"/>
            <p:nvPr/>
          </p:nvSpPr>
          <p:spPr>
            <a:xfrm>
              <a:off x="1848265" y="4035684"/>
              <a:ext cx="312906" cy="369332"/>
            </a:xfrm>
            <a:prstGeom prst="rect">
              <a:avLst/>
            </a:prstGeom>
            <a:noFill/>
          </p:spPr>
          <p:txBody>
            <a:bodyPr wrap="none" rtlCol="0">
              <a:spAutoFit/>
            </a:bodyPr>
            <a:lstStyle/>
            <a:p>
              <a:r>
                <a:rPr lang="en-US" altLang="zh-CN" dirty="0"/>
                <a:t>3</a:t>
              </a:r>
              <a:endParaRPr lang="zh-CN" altLang="en-US" dirty="0"/>
            </a:p>
          </p:txBody>
        </p:sp>
        <p:sp>
          <p:nvSpPr>
            <p:cNvPr id="167" name="文本框 166"/>
            <p:cNvSpPr txBox="1"/>
            <p:nvPr/>
          </p:nvSpPr>
          <p:spPr>
            <a:xfrm>
              <a:off x="1732130" y="4641478"/>
              <a:ext cx="569387" cy="369332"/>
            </a:xfrm>
            <a:prstGeom prst="rect">
              <a:avLst/>
            </a:prstGeom>
            <a:noFill/>
          </p:spPr>
          <p:txBody>
            <a:bodyPr wrap="none" rtlCol="0">
              <a:spAutoFit/>
            </a:bodyPr>
            <a:lstStyle/>
            <a:p>
              <a:r>
                <a:rPr lang="en-US" altLang="zh-CN" dirty="0"/>
                <a:t>100</a:t>
              </a:r>
              <a:endParaRPr lang="zh-CN" altLang="en-US" dirty="0"/>
            </a:p>
          </p:txBody>
        </p:sp>
      </p:grpSp>
      <p:sp>
        <p:nvSpPr>
          <p:cNvPr id="169" name="文本框 168"/>
          <p:cNvSpPr txBox="1"/>
          <p:nvPr/>
        </p:nvSpPr>
        <p:spPr>
          <a:xfrm>
            <a:off x="5386807" y="2990721"/>
            <a:ext cx="312906" cy="369332"/>
          </a:xfrm>
          <a:prstGeom prst="rect">
            <a:avLst/>
          </a:prstGeom>
          <a:noFill/>
        </p:spPr>
        <p:txBody>
          <a:bodyPr wrap="none" rtlCol="0">
            <a:spAutoFit/>
          </a:bodyPr>
          <a:lstStyle/>
          <a:p>
            <a:r>
              <a:rPr lang="en-US" altLang="zh-CN" dirty="0"/>
              <a:t>0</a:t>
            </a:r>
            <a:endParaRPr lang="zh-CN" altLang="en-US" dirty="0"/>
          </a:p>
        </p:txBody>
      </p:sp>
      <p:sp>
        <p:nvSpPr>
          <p:cNvPr id="170" name="文本框 169"/>
          <p:cNvSpPr txBox="1"/>
          <p:nvPr/>
        </p:nvSpPr>
        <p:spPr>
          <a:xfrm>
            <a:off x="7044982" y="2990721"/>
            <a:ext cx="312906" cy="369332"/>
          </a:xfrm>
          <a:prstGeom prst="rect">
            <a:avLst/>
          </a:prstGeom>
          <a:noFill/>
        </p:spPr>
        <p:txBody>
          <a:bodyPr wrap="none" rtlCol="0">
            <a:spAutoFit/>
          </a:bodyPr>
          <a:lstStyle/>
          <a:p>
            <a:r>
              <a:rPr lang="en-US" altLang="zh-CN" dirty="0"/>
              <a:t>2</a:t>
            </a:r>
            <a:endParaRPr lang="zh-CN" altLang="en-US" dirty="0"/>
          </a:p>
        </p:txBody>
      </p:sp>
      <p:sp>
        <p:nvSpPr>
          <p:cNvPr id="171" name="文本框 170"/>
          <p:cNvSpPr txBox="1"/>
          <p:nvPr/>
        </p:nvSpPr>
        <p:spPr>
          <a:xfrm>
            <a:off x="6231314" y="2998043"/>
            <a:ext cx="312906" cy="369332"/>
          </a:xfrm>
          <a:prstGeom prst="rect">
            <a:avLst/>
          </a:prstGeom>
          <a:noFill/>
        </p:spPr>
        <p:txBody>
          <a:bodyPr wrap="none" rtlCol="0">
            <a:spAutoFit/>
          </a:bodyPr>
          <a:lstStyle/>
          <a:p>
            <a:r>
              <a:rPr lang="en-US" altLang="zh-CN" dirty="0"/>
              <a:t>1</a:t>
            </a:r>
            <a:endParaRPr lang="zh-CN" altLang="en-US" dirty="0"/>
          </a:p>
        </p:txBody>
      </p:sp>
      <p:sp>
        <p:nvSpPr>
          <p:cNvPr id="172" name="文本框 171"/>
          <p:cNvSpPr txBox="1"/>
          <p:nvPr/>
        </p:nvSpPr>
        <p:spPr>
          <a:xfrm>
            <a:off x="7914685" y="2987439"/>
            <a:ext cx="184731" cy="369332"/>
          </a:xfrm>
          <a:prstGeom prst="rect">
            <a:avLst/>
          </a:prstGeom>
          <a:noFill/>
        </p:spPr>
        <p:txBody>
          <a:bodyPr wrap="none" rtlCol="0">
            <a:spAutoFit/>
          </a:bodyPr>
          <a:lstStyle/>
          <a:p>
            <a:endParaRPr lang="zh-CN" altLang="en-US" dirty="0"/>
          </a:p>
        </p:txBody>
      </p:sp>
      <p:sp>
        <p:nvSpPr>
          <p:cNvPr id="173" name="矩形 172"/>
          <p:cNvSpPr/>
          <p:nvPr/>
        </p:nvSpPr>
        <p:spPr>
          <a:xfrm>
            <a:off x="5131118" y="3074263"/>
            <a:ext cx="3386916" cy="251609"/>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75" name="组合 174"/>
          <p:cNvGrpSpPr/>
          <p:nvPr/>
        </p:nvGrpSpPr>
        <p:grpSpPr>
          <a:xfrm>
            <a:off x="5171054" y="1790920"/>
            <a:ext cx="3377182" cy="1176977"/>
            <a:chOff x="5197058" y="3920062"/>
            <a:chExt cx="3377182" cy="1176977"/>
          </a:xfrm>
        </p:grpSpPr>
        <p:sp>
          <p:nvSpPr>
            <p:cNvPr id="176" name="矩形 175"/>
            <p:cNvSpPr/>
            <p:nvPr/>
          </p:nvSpPr>
          <p:spPr>
            <a:xfrm>
              <a:off x="7730096" y="3920062"/>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7" name="矩形 176"/>
            <p:cNvSpPr/>
            <p:nvPr/>
          </p:nvSpPr>
          <p:spPr>
            <a:xfrm>
              <a:off x="6885952" y="3921765"/>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8" name="矩形 177"/>
            <p:cNvSpPr/>
            <p:nvPr/>
          </p:nvSpPr>
          <p:spPr>
            <a:xfrm>
              <a:off x="6044161" y="3926437"/>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9" name="矩形 178"/>
            <p:cNvSpPr/>
            <p:nvPr/>
          </p:nvSpPr>
          <p:spPr>
            <a:xfrm>
              <a:off x="7730096" y="4507324"/>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0" name="矩形 179"/>
            <p:cNvSpPr/>
            <p:nvPr/>
          </p:nvSpPr>
          <p:spPr>
            <a:xfrm>
              <a:off x="6880792" y="4508835"/>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1" name="矩形 180"/>
            <p:cNvSpPr/>
            <p:nvPr/>
          </p:nvSpPr>
          <p:spPr>
            <a:xfrm>
              <a:off x="5197664" y="392571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2" name="文本框 181"/>
            <p:cNvSpPr txBox="1"/>
            <p:nvPr/>
          </p:nvSpPr>
          <p:spPr>
            <a:xfrm>
              <a:off x="7150160" y="4046738"/>
              <a:ext cx="312906" cy="369332"/>
            </a:xfrm>
            <a:prstGeom prst="rect">
              <a:avLst/>
            </a:prstGeom>
            <a:noFill/>
          </p:spPr>
          <p:txBody>
            <a:bodyPr wrap="none" rtlCol="0">
              <a:spAutoFit/>
            </a:bodyPr>
            <a:lstStyle/>
            <a:p>
              <a:r>
                <a:rPr lang="en-US" altLang="zh-CN" dirty="0"/>
                <a:t>5</a:t>
              </a:r>
              <a:endParaRPr lang="zh-CN" altLang="en-US" dirty="0"/>
            </a:p>
          </p:txBody>
        </p:sp>
        <p:sp>
          <p:nvSpPr>
            <p:cNvPr id="183" name="文本框 182"/>
            <p:cNvSpPr txBox="1"/>
            <p:nvPr/>
          </p:nvSpPr>
          <p:spPr>
            <a:xfrm>
              <a:off x="6233289" y="4034826"/>
              <a:ext cx="441146" cy="369332"/>
            </a:xfrm>
            <a:prstGeom prst="rect">
              <a:avLst/>
            </a:prstGeom>
            <a:noFill/>
          </p:spPr>
          <p:txBody>
            <a:bodyPr wrap="none" rtlCol="0">
              <a:spAutoFit/>
            </a:bodyPr>
            <a:lstStyle/>
            <a:p>
              <a:r>
                <a:rPr lang="en-US" altLang="zh-CN" dirty="0"/>
                <a:t>30</a:t>
              </a:r>
              <a:endParaRPr lang="zh-CN" altLang="en-US" dirty="0"/>
            </a:p>
          </p:txBody>
        </p:sp>
        <p:sp>
          <p:nvSpPr>
            <p:cNvPr id="184" name="矩形 183"/>
            <p:cNvSpPr/>
            <p:nvPr/>
          </p:nvSpPr>
          <p:spPr>
            <a:xfrm>
              <a:off x="5197058" y="4508109"/>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5" name="矩形 184"/>
            <p:cNvSpPr/>
            <p:nvPr/>
          </p:nvSpPr>
          <p:spPr>
            <a:xfrm>
              <a:off x="6041202" y="4508109"/>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6" name="文本框 185"/>
            <p:cNvSpPr txBox="1"/>
            <p:nvPr/>
          </p:nvSpPr>
          <p:spPr>
            <a:xfrm>
              <a:off x="7132772" y="4639182"/>
              <a:ext cx="312906" cy="369332"/>
            </a:xfrm>
            <a:prstGeom prst="rect">
              <a:avLst/>
            </a:prstGeom>
            <a:noFill/>
          </p:spPr>
          <p:txBody>
            <a:bodyPr wrap="none" rtlCol="0">
              <a:spAutoFit/>
            </a:bodyPr>
            <a:lstStyle/>
            <a:p>
              <a:r>
                <a:rPr lang="en-US" altLang="zh-CN" dirty="0"/>
                <a:t>0</a:t>
              </a:r>
              <a:endParaRPr lang="zh-CN" altLang="en-US" dirty="0"/>
            </a:p>
          </p:txBody>
        </p:sp>
        <p:sp>
          <p:nvSpPr>
            <p:cNvPr id="187" name="文本框 186"/>
            <p:cNvSpPr txBox="1"/>
            <p:nvPr/>
          </p:nvSpPr>
          <p:spPr>
            <a:xfrm>
              <a:off x="6228129" y="4641478"/>
              <a:ext cx="441146" cy="369332"/>
            </a:xfrm>
            <a:prstGeom prst="rect">
              <a:avLst/>
            </a:prstGeom>
            <a:noFill/>
          </p:spPr>
          <p:txBody>
            <a:bodyPr wrap="none" rtlCol="0">
              <a:spAutoFit/>
            </a:bodyPr>
            <a:lstStyle/>
            <a:p>
              <a:r>
                <a:rPr lang="en-US" altLang="zh-CN" dirty="0"/>
                <a:t>60</a:t>
              </a:r>
              <a:endParaRPr lang="zh-CN" altLang="en-US" dirty="0"/>
            </a:p>
          </p:txBody>
        </p:sp>
        <p:sp>
          <p:nvSpPr>
            <p:cNvPr id="188" name="文本框 187"/>
            <p:cNvSpPr txBox="1"/>
            <p:nvPr/>
          </p:nvSpPr>
          <p:spPr>
            <a:xfrm>
              <a:off x="5466225" y="4046738"/>
              <a:ext cx="312906" cy="369332"/>
            </a:xfrm>
            <a:prstGeom prst="rect">
              <a:avLst/>
            </a:prstGeom>
            <a:noFill/>
          </p:spPr>
          <p:txBody>
            <a:bodyPr wrap="none" rtlCol="0">
              <a:spAutoFit/>
            </a:bodyPr>
            <a:lstStyle/>
            <a:p>
              <a:r>
                <a:rPr lang="en-US" altLang="zh-CN" dirty="0"/>
                <a:t>4</a:t>
              </a:r>
              <a:endParaRPr lang="zh-CN" altLang="en-US" dirty="0"/>
            </a:p>
          </p:txBody>
        </p:sp>
        <p:sp>
          <p:nvSpPr>
            <p:cNvPr id="189" name="文本框 188"/>
            <p:cNvSpPr txBox="1"/>
            <p:nvPr/>
          </p:nvSpPr>
          <p:spPr>
            <a:xfrm>
              <a:off x="5295237" y="4614669"/>
              <a:ext cx="569387" cy="369332"/>
            </a:xfrm>
            <a:prstGeom prst="rect">
              <a:avLst/>
            </a:prstGeom>
            <a:noFill/>
          </p:spPr>
          <p:txBody>
            <a:bodyPr wrap="none" rtlCol="0">
              <a:spAutoFit/>
            </a:bodyPr>
            <a:lstStyle/>
            <a:p>
              <a:r>
                <a:rPr lang="en-US" altLang="zh-CN" dirty="0"/>
                <a:t>100</a:t>
              </a:r>
              <a:endParaRPr lang="zh-CN" altLang="en-US" dirty="0"/>
            </a:p>
          </p:txBody>
        </p:sp>
        <p:sp>
          <p:nvSpPr>
            <p:cNvPr id="190" name="文本框 189"/>
            <p:cNvSpPr txBox="1"/>
            <p:nvPr/>
          </p:nvSpPr>
          <p:spPr>
            <a:xfrm>
              <a:off x="7931595" y="4037557"/>
              <a:ext cx="184731" cy="369332"/>
            </a:xfrm>
            <a:prstGeom prst="rect">
              <a:avLst/>
            </a:prstGeom>
            <a:noFill/>
          </p:spPr>
          <p:txBody>
            <a:bodyPr wrap="none" rtlCol="0">
              <a:spAutoFit/>
            </a:bodyPr>
            <a:lstStyle/>
            <a:p>
              <a:endParaRPr lang="zh-CN" altLang="en-US" dirty="0"/>
            </a:p>
          </p:txBody>
        </p:sp>
        <p:sp>
          <p:nvSpPr>
            <p:cNvPr id="191" name="文本框 190"/>
            <p:cNvSpPr txBox="1"/>
            <p:nvPr/>
          </p:nvSpPr>
          <p:spPr>
            <a:xfrm>
              <a:off x="7978794" y="4639182"/>
              <a:ext cx="184731" cy="369332"/>
            </a:xfrm>
            <a:prstGeom prst="rect">
              <a:avLst/>
            </a:prstGeom>
            <a:noFill/>
          </p:spPr>
          <p:txBody>
            <a:bodyPr wrap="none" rtlCol="0">
              <a:spAutoFit/>
            </a:bodyPr>
            <a:lstStyle/>
            <a:p>
              <a:endParaRPr lang="zh-CN" altLang="en-US" dirty="0"/>
            </a:p>
          </p:txBody>
        </p:sp>
      </p:grpSp>
      <mc:AlternateContent xmlns:mc="http://schemas.openxmlformats.org/markup-compatibility/2006" xmlns:a14="http://schemas.microsoft.com/office/drawing/2010/main">
        <mc:Choice Requires="a14">
          <p:sp>
            <p:nvSpPr>
              <p:cNvPr id="192" name="文本框 191"/>
              <p:cNvSpPr txBox="1"/>
              <p:nvPr/>
            </p:nvSpPr>
            <p:spPr>
              <a:xfrm>
                <a:off x="7837142" y="2994904"/>
                <a:ext cx="44595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i="1" dirty="0">
                          <a:latin typeface="Cambria Math" panose="02040503050406030204" pitchFamily="18" charset="0"/>
                          <a:ea typeface="Cambria Math" panose="02040503050406030204" pitchFamily="18" charset="0"/>
                        </a:rPr>
                        <m:t>⋯</m:t>
                      </m:r>
                    </m:oMath>
                  </m:oMathPara>
                </a14:m>
                <a:endParaRPr lang="zh-CN" altLang="en-US" dirty="0"/>
              </a:p>
            </p:txBody>
          </p:sp>
        </mc:Choice>
        <mc:Fallback xmlns="">
          <p:sp>
            <p:nvSpPr>
              <p:cNvPr id="192" name="文本框 191"/>
              <p:cNvSpPr txBox="1">
                <a:spLocks noRot="1" noChangeAspect="1" noMove="1" noResize="1" noEditPoints="1" noAdjustHandles="1" noChangeArrowheads="1" noChangeShapeType="1" noTextEdit="1"/>
              </p:cNvSpPr>
              <p:nvPr/>
            </p:nvSpPr>
            <p:spPr>
              <a:xfrm>
                <a:off x="7837142" y="2994904"/>
                <a:ext cx="445956" cy="369332"/>
              </a:xfrm>
              <a:prstGeom prst="rect">
                <a:avLst/>
              </a:prstGeom>
              <a:blipFill>
                <a:blip r:embed="rId10"/>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859564418"/>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altLang="en-US" dirty="0">
                <a:latin typeface="Arial" charset="0"/>
                <a:cs typeface="Arial" charset="0"/>
              </a:rPr>
              <a:t>Linked list</a:t>
            </a:r>
          </a:p>
        </p:txBody>
      </p:sp>
      <p:graphicFrame>
        <p:nvGraphicFramePr>
          <p:cNvPr id="6" name="Table 5"/>
          <p:cNvGraphicFramePr>
            <a:graphicFrameLocks noGrp="1"/>
          </p:cNvGraphicFramePr>
          <p:nvPr/>
        </p:nvGraphicFramePr>
        <p:xfrm>
          <a:off x="611560" y="1556792"/>
          <a:ext cx="7776864" cy="2574037"/>
        </p:xfrm>
        <a:graphic>
          <a:graphicData uri="http://schemas.openxmlformats.org/drawingml/2006/table">
            <a:tbl>
              <a:tblPr/>
              <a:tblGrid>
                <a:gridCol w="1842266">
                  <a:extLst>
                    <a:ext uri="{9D8B030D-6E8A-4147-A177-3AD203B41FA5}">
                      <a16:colId xmlns:a16="http://schemas.microsoft.com/office/drawing/2014/main" val="20000"/>
                    </a:ext>
                  </a:extLst>
                </a:gridCol>
                <a:gridCol w="1958310">
                  <a:extLst>
                    <a:ext uri="{9D8B030D-6E8A-4147-A177-3AD203B41FA5}">
                      <a16:colId xmlns:a16="http://schemas.microsoft.com/office/drawing/2014/main" val="20001"/>
                    </a:ext>
                  </a:extLst>
                </a:gridCol>
                <a:gridCol w="1960064">
                  <a:extLst>
                    <a:ext uri="{9D8B030D-6E8A-4147-A177-3AD203B41FA5}">
                      <a16:colId xmlns:a16="http://schemas.microsoft.com/office/drawing/2014/main" val="20002"/>
                    </a:ext>
                  </a:extLst>
                </a:gridCol>
                <a:gridCol w="2016224">
                  <a:extLst>
                    <a:ext uri="{9D8B030D-6E8A-4147-A177-3AD203B41FA5}">
                      <a16:colId xmlns:a16="http://schemas.microsoft.com/office/drawing/2014/main" val="20003"/>
                    </a:ext>
                  </a:extLst>
                </a:gridCol>
              </a:tblGrid>
              <a:tr h="0">
                <a:tc>
                  <a:txBody>
                    <a:bodyPr/>
                    <a:lstStyle/>
                    <a:p>
                      <a:endParaRPr lang="en-CA" sz="2000" dirty="0">
                        <a:solidFill>
                          <a:srgbClr val="000000"/>
                        </a:solidFill>
                        <a:effectLst/>
                        <a:latin typeface="Arial" panose="020B0604020202020204" pitchFamily="34" charset="0"/>
                        <a:cs typeface="Arial" panose="020B0604020202020204" pitchFamily="34"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CA" sz="2000" kern="1200" dirty="0">
                          <a:solidFill>
                            <a:srgbClr val="000000"/>
                          </a:solidFill>
                          <a:effectLst/>
                          <a:latin typeface="Arial" panose="020B0604020202020204" pitchFamily="34" charset="0"/>
                          <a:ea typeface="Times New Roman"/>
                          <a:cs typeface="Arial" panose="020B0604020202020204" pitchFamily="34" charset="0"/>
                        </a:rPr>
                        <a:t>Front/</a:t>
                      </a:r>
                      <a:r>
                        <a:rPr lang="en-CA" sz="2000" kern="1200" dirty="0">
                          <a:solidFill>
                            <a:srgbClr val="000000"/>
                          </a:solidFill>
                          <a:effectLst/>
                          <a:latin typeface="Times New Roman" panose="02020603050405020304" pitchFamily="18" charset="0"/>
                          <a:ea typeface="Times New Roman"/>
                          <a:cs typeface="Times New Roman" panose="02020603050405020304" pitchFamily="18" charset="0"/>
                        </a:rPr>
                        <a:t>1</a:t>
                      </a:r>
                      <a:r>
                        <a:rPr lang="en-CA" sz="2000" kern="1200" baseline="30000" dirty="0">
                          <a:solidFill>
                            <a:srgbClr val="000000"/>
                          </a:solidFill>
                          <a:effectLst/>
                          <a:latin typeface="Arial" panose="020B0604020202020204" pitchFamily="34" charset="0"/>
                          <a:ea typeface="Times New Roman"/>
                          <a:cs typeface="Arial" panose="020B0604020202020204" pitchFamily="34" charset="0"/>
                        </a:rPr>
                        <a:t>st</a:t>
                      </a:r>
                      <a:r>
                        <a:rPr lang="en-CA" sz="2000" kern="1200" dirty="0">
                          <a:solidFill>
                            <a:srgbClr val="000000"/>
                          </a:solidFill>
                          <a:effectLst/>
                          <a:latin typeface="Arial" panose="020B0604020202020204" pitchFamily="34" charset="0"/>
                          <a:ea typeface="Times New Roman"/>
                          <a:cs typeface="Arial" panose="020B0604020202020204" pitchFamily="34" charset="0"/>
                        </a:rPr>
                        <a:t> node </a:t>
                      </a:r>
                      <a:endParaRPr lang="en-CA" sz="2000" dirty="0">
                        <a:solidFill>
                          <a:srgbClr val="000000"/>
                        </a:solidFill>
                        <a:effectLst/>
                        <a:latin typeface="Arial" panose="020B0604020202020204" pitchFamily="34" charset="0"/>
                        <a:ea typeface="Calibri"/>
                        <a:cs typeface="Arial" panose="020B0604020202020204" pitchFamily="34"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CA" sz="2000" i="1" dirty="0">
                          <a:solidFill>
                            <a:srgbClr val="000000"/>
                          </a:solidFill>
                          <a:effectLst/>
                          <a:latin typeface="Times New Roman"/>
                          <a:ea typeface="Times New Roman"/>
                          <a:cs typeface="Times New Roman"/>
                        </a:rPr>
                        <a:t>k</a:t>
                      </a:r>
                      <a:r>
                        <a:rPr lang="en-CA" sz="2000" baseline="30000" dirty="0">
                          <a:solidFill>
                            <a:srgbClr val="000000"/>
                          </a:solidFill>
                          <a:effectLst/>
                          <a:latin typeface="Times New Roman"/>
                          <a:ea typeface="Times New Roman"/>
                          <a:cs typeface="Times New Roman"/>
                        </a:rPr>
                        <a:t>th</a:t>
                      </a:r>
                      <a:r>
                        <a:rPr lang="en-CA" sz="2000" dirty="0">
                          <a:solidFill>
                            <a:srgbClr val="000000"/>
                          </a:solidFill>
                          <a:effectLst/>
                          <a:latin typeface="Times New Roman"/>
                          <a:ea typeface="Times New Roman"/>
                          <a:cs typeface="Times New Roman"/>
                        </a:rPr>
                        <a:t> </a:t>
                      </a:r>
                      <a:r>
                        <a:rPr lang="en-CA" sz="2000" dirty="0">
                          <a:solidFill>
                            <a:srgbClr val="000000"/>
                          </a:solidFill>
                          <a:effectLst/>
                          <a:latin typeface="Arial" panose="020B0604020202020204" pitchFamily="34" charset="0"/>
                          <a:ea typeface="Times New Roman"/>
                          <a:cs typeface="Arial" panose="020B0604020202020204" pitchFamily="34" charset="0"/>
                        </a:rPr>
                        <a:t>node</a:t>
                      </a:r>
                      <a:endParaRPr lang="en-CA" sz="2000" dirty="0">
                        <a:solidFill>
                          <a:srgbClr val="000000"/>
                        </a:solidFill>
                        <a:effectLst/>
                        <a:latin typeface="Arial" panose="020B0604020202020204" pitchFamily="34" charset="0"/>
                        <a:ea typeface="Calibri"/>
                        <a:cs typeface="Arial" panose="020B0604020202020204" pitchFamily="34"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CA" sz="2000" kern="1200" dirty="0">
                          <a:solidFill>
                            <a:srgbClr val="000000"/>
                          </a:solidFill>
                          <a:effectLst/>
                          <a:latin typeface="Arial" panose="020B0604020202020204" pitchFamily="34" charset="0"/>
                          <a:ea typeface="Times New Roman"/>
                          <a:cs typeface="Arial" panose="020B0604020202020204" pitchFamily="34" charset="0"/>
                        </a:rPr>
                        <a:t>Back/</a:t>
                      </a:r>
                      <a:r>
                        <a:rPr lang="en-CA" sz="2000" i="1" kern="1200" dirty="0">
                          <a:solidFill>
                            <a:srgbClr val="000000"/>
                          </a:solidFill>
                          <a:effectLst/>
                          <a:latin typeface="Times New Roman" panose="02020603050405020304" pitchFamily="18" charset="0"/>
                          <a:ea typeface="Times New Roman"/>
                          <a:cs typeface="Times New Roman" panose="02020603050405020304" pitchFamily="18" charset="0"/>
                        </a:rPr>
                        <a:t>n</a:t>
                      </a:r>
                      <a:r>
                        <a:rPr lang="en-CA" sz="2000" kern="1200" baseline="30000" dirty="0">
                          <a:solidFill>
                            <a:srgbClr val="000000"/>
                          </a:solidFill>
                          <a:effectLst/>
                          <a:latin typeface="Arial" panose="020B0604020202020204" pitchFamily="34" charset="0"/>
                          <a:ea typeface="Times New Roman"/>
                          <a:cs typeface="Arial" panose="020B0604020202020204" pitchFamily="34" charset="0"/>
                        </a:rPr>
                        <a:t>th</a:t>
                      </a:r>
                      <a:r>
                        <a:rPr lang="en-CA" sz="2000" kern="1200" dirty="0">
                          <a:solidFill>
                            <a:srgbClr val="000000"/>
                          </a:solidFill>
                          <a:effectLst/>
                          <a:latin typeface="Arial" panose="020B0604020202020204" pitchFamily="34" charset="0"/>
                          <a:ea typeface="Times New Roman"/>
                          <a:cs typeface="Arial" panose="020B0604020202020204" pitchFamily="34" charset="0"/>
                        </a:rPr>
                        <a:t> node</a:t>
                      </a:r>
                      <a:endParaRPr lang="en-CA" sz="2000" dirty="0">
                        <a:solidFill>
                          <a:srgbClr val="000000"/>
                        </a:solidFill>
                        <a:effectLst/>
                        <a:latin typeface="Arial" panose="020B0604020202020204" pitchFamily="34" charset="0"/>
                        <a:ea typeface="Calibri"/>
                        <a:cs typeface="Arial" panose="020B0604020202020204" pitchFamily="34"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0">
                <a:tc>
                  <a:txBody>
                    <a:bodyPr/>
                    <a:lstStyle/>
                    <a:p>
                      <a:pPr>
                        <a:lnSpc>
                          <a:spcPct val="115000"/>
                        </a:lnSpc>
                        <a:spcAft>
                          <a:spcPts val="0"/>
                        </a:spcAft>
                      </a:pPr>
                      <a:r>
                        <a:rPr lang="en-CA" sz="2000" kern="1200" dirty="0">
                          <a:solidFill>
                            <a:srgbClr val="000000"/>
                          </a:solidFill>
                          <a:effectLst/>
                          <a:latin typeface="Arial" panose="020B0604020202020204" pitchFamily="34" charset="0"/>
                          <a:ea typeface="Times New Roman"/>
                          <a:cs typeface="Arial" panose="020B0604020202020204" pitchFamily="34" charset="0"/>
                        </a:rPr>
                        <a:t>Find</a:t>
                      </a:r>
                      <a:endParaRPr lang="en-CA" sz="2000" dirty="0">
                        <a:solidFill>
                          <a:srgbClr val="000000"/>
                        </a:solidFill>
                        <a:effectLst/>
                        <a:latin typeface="Arial" panose="020B0604020202020204" pitchFamily="34" charset="0"/>
                        <a:ea typeface="Calibri"/>
                        <a:cs typeface="Arial" panose="020B0604020202020204" pitchFamily="34"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lnSpc>
                          <a:spcPct val="115000"/>
                        </a:lnSpc>
                        <a:spcAft>
                          <a:spcPts val="0"/>
                        </a:spcAft>
                      </a:pPr>
                      <a:r>
                        <a:rPr lang="en-CA" sz="2000" kern="1200" dirty="0">
                          <a:solidFill>
                            <a:srgbClr val="000000"/>
                          </a:solidFill>
                          <a:effectLst/>
                          <a:latin typeface="Symbol"/>
                          <a:ea typeface="Times New Roman"/>
                          <a:cs typeface="Times New Roman"/>
                        </a:rPr>
                        <a:t>Q</a:t>
                      </a:r>
                      <a:r>
                        <a:rPr lang="en-CA" sz="2000" kern="1200" dirty="0">
                          <a:solidFill>
                            <a:srgbClr val="000000"/>
                          </a:solidFill>
                          <a:effectLst/>
                          <a:latin typeface="Times New Roman"/>
                          <a:ea typeface="Times New Roman"/>
                          <a:cs typeface="Times New Roman"/>
                        </a:rPr>
                        <a:t>(1)</a:t>
                      </a:r>
                      <a:endParaRPr lang="en-CA" sz="2000" dirty="0">
                        <a:solidFill>
                          <a:srgbClr val="000000"/>
                        </a:solidFill>
                        <a:effectLst/>
                        <a:latin typeface="Times New Roman"/>
                        <a:ea typeface="Calibri"/>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lvl="0" indent="0" algn="ctr" defTabSz="914400" rtl="0" eaLnBrk="1" fontAlgn="auto" latinLnBrk="0" hangingPunct="1">
                        <a:lnSpc>
                          <a:spcPct val="115000"/>
                        </a:lnSpc>
                        <a:spcBef>
                          <a:spcPts val="0"/>
                        </a:spcBef>
                        <a:spcAft>
                          <a:spcPts val="0"/>
                        </a:spcAft>
                        <a:buClrTx/>
                        <a:buSzTx/>
                        <a:buFontTx/>
                        <a:buNone/>
                        <a:tabLst/>
                        <a:defRPr/>
                      </a:pPr>
                      <a:r>
                        <a:rPr kumimoji="0" lang="en-CA" sz="2000" b="0" i="0" u="none" strike="noStrike" kern="1200" cap="none" spc="0" normalizeH="0" baseline="0" noProof="0" dirty="0">
                          <a:ln>
                            <a:noFill/>
                          </a:ln>
                          <a:solidFill>
                            <a:srgbClr val="FF0000"/>
                          </a:solidFill>
                          <a:effectLst/>
                          <a:uLnTx/>
                          <a:uFillTx/>
                          <a:latin typeface="Symbol"/>
                          <a:ea typeface="Times New Roman"/>
                          <a:cs typeface="Times New Roman"/>
                        </a:rPr>
                        <a:t>O(</a:t>
                      </a:r>
                      <a:r>
                        <a:rPr kumimoji="0" lang="en-CA" sz="2000" b="0" i="1" u="none" strike="noStrike" kern="1200" cap="none" spc="0" normalizeH="0" baseline="0" noProof="0" dirty="0">
                          <a:ln>
                            <a:noFill/>
                          </a:ln>
                          <a:solidFill>
                            <a:srgbClr val="FF0000"/>
                          </a:solidFill>
                          <a:effectLst/>
                          <a:uLnTx/>
                          <a:uFillTx/>
                          <a:latin typeface="Times New Roman"/>
                          <a:ea typeface="Times New Roman"/>
                          <a:cs typeface="Times New Roman"/>
                        </a:rPr>
                        <a:t>n</a:t>
                      </a:r>
                      <a:r>
                        <a:rPr kumimoji="0" lang="en-CA" sz="2000" b="0" i="0" u="none" strike="noStrike" kern="1200" cap="none" spc="0" normalizeH="0" baseline="0" noProof="0" dirty="0">
                          <a:ln>
                            <a:noFill/>
                          </a:ln>
                          <a:solidFill>
                            <a:srgbClr val="FF0000"/>
                          </a:solidFill>
                          <a:effectLst/>
                          <a:uLnTx/>
                          <a:uFillTx/>
                          <a:latin typeface="Times New Roman"/>
                          <a:ea typeface="Times New Roman"/>
                          <a:cs typeface="Times New Roman"/>
                        </a:rPr>
                        <a:t>)</a:t>
                      </a:r>
                      <a:r>
                        <a:rPr lang="en-CA" sz="2000" kern="1200" baseline="30000" dirty="0">
                          <a:solidFill>
                            <a:schemeClr val="bg1"/>
                          </a:solidFill>
                          <a:effectLst/>
                          <a:latin typeface="Times New Roman"/>
                          <a:ea typeface="Times New Roman"/>
                          <a:cs typeface="Times New Roman"/>
                        </a:rPr>
                        <a:t>*</a:t>
                      </a:r>
                      <a:endParaRPr kumimoji="0" lang="en-CA" sz="2000" b="0" i="0" u="none" strike="noStrike" kern="1200" cap="none" spc="0" normalizeH="0" baseline="0" noProof="0" dirty="0">
                        <a:ln>
                          <a:noFill/>
                        </a:ln>
                        <a:solidFill>
                          <a:srgbClr val="000000"/>
                        </a:solidFill>
                        <a:effectLst/>
                        <a:uLnTx/>
                        <a:uFillTx/>
                        <a:latin typeface="Times New Roman"/>
                        <a:ea typeface="Calibri"/>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lnSpc>
                          <a:spcPct val="115000"/>
                        </a:lnSpc>
                        <a:spcAft>
                          <a:spcPts val="0"/>
                        </a:spcAft>
                      </a:pPr>
                      <a:r>
                        <a:rPr lang="en-CA" sz="2000" kern="1200" dirty="0">
                          <a:solidFill>
                            <a:srgbClr val="000000"/>
                          </a:solidFill>
                          <a:effectLst/>
                          <a:latin typeface="Symbol"/>
                          <a:ea typeface="Times New Roman"/>
                          <a:cs typeface="Times New Roman"/>
                        </a:rPr>
                        <a:t>Q</a:t>
                      </a:r>
                      <a:r>
                        <a:rPr lang="en-CA" sz="2000" kern="1200" dirty="0">
                          <a:solidFill>
                            <a:srgbClr val="000000"/>
                          </a:solidFill>
                          <a:effectLst/>
                          <a:latin typeface="Times New Roman"/>
                          <a:ea typeface="Times New Roman"/>
                          <a:cs typeface="Times New Roman"/>
                        </a:rPr>
                        <a:t>(1)</a:t>
                      </a:r>
                      <a:endParaRPr lang="en-CA" sz="2000" dirty="0">
                        <a:solidFill>
                          <a:srgbClr val="000000"/>
                        </a:solidFill>
                        <a:effectLst/>
                        <a:latin typeface="Times New Roman"/>
                        <a:ea typeface="Calibri"/>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01"/>
                  </a:ext>
                </a:extLst>
              </a:tr>
              <a:tr h="0">
                <a:tc>
                  <a:txBody>
                    <a:bodyPr/>
                    <a:lstStyle/>
                    <a:p>
                      <a:pPr>
                        <a:lnSpc>
                          <a:spcPct val="115000"/>
                        </a:lnSpc>
                        <a:spcAft>
                          <a:spcPts val="0"/>
                        </a:spcAft>
                      </a:pPr>
                      <a:r>
                        <a:rPr lang="en-CA" sz="2000" kern="1200" dirty="0">
                          <a:solidFill>
                            <a:srgbClr val="000000"/>
                          </a:solidFill>
                          <a:effectLst/>
                          <a:latin typeface="Arial" panose="020B0604020202020204" pitchFamily="34" charset="0"/>
                          <a:ea typeface="Times New Roman"/>
                          <a:cs typeface="Arial" panose="020B0604020202020204" pitchFamily="34" charset="0"/>
                        </a:rPr>
                        <a:t>Insert Before</a:t>
                      </a:r>
                      <a:endParaRPr lang="en-CA" sz="2000" dirty="0">
                        <a:solidFill>
                          <a:srgbClr val="000000"/>
                        </a:solidFill>
                        <a:effectLst/>
                        <a:latin typeface="Arial" panose="020B0604020202020204" pitchFamily="34" charset="0"/>
                        <a:ea typeface="Calibri"/>
                        <a:cs typeface="Arial" panose="020B0604020202020204" pitchFamily="34" charset="0"/>
                      </a:endParaRPr>
                    </a:p>
                  </a:txBody>
                  <a:tcPr marL="68580" marR="68580" marT="0" marB="0">
                    <a:lnL>
                      <a:noFill/>
                    </a:lnL>
                    <a:lnR>
                      <a:noFill/>
                    </a:lnR>
                    <a:lnT>
                      <a:noFill/>
                    </a:lnT>
                    <a:lnB>
                      <a:noFill/>
                    </a:lnB>
                  </a:tcPr>
                </a:tc>
                <a:tc>
                  <a:txBody>
                    <a:bodyPr/>
                    <a:lstStyle/>
                    <a:p>
                      <a:pPr algn="ctr">
                        <a:lnSpc>
                          <a:spcPct val="115000"/>
                        </a:lnSpc>
                        <a:spcAft>
                          <a:spcPts val="0"/>
                        </a:spcAft>
                      </a:pPr>
                      <a:r>
                        <a:rPr lang="en-CA" sz="2000" kern="1200" dirty="0">
                          <a:solidFill>
                            <a:srgbClr val="000000"/>
                          </a:solidFill>
                          <a:effectLst/>
                          <a:latin typeface="Symbol"/>
                          <a:ea typeface="Times New Roman"/>
                          <a:cs typeface="Times New Roman"/>
                        </a:rPr>
                        <a:t>Q(</a:t>
                      </a:r>
                      <a:r>
                        <a:rPr lang="en-CA" sz="2000" kern="1200" dirty="0">
                          <a:solidFill>
                            <a:srgbClr val="000000"/>
                          </a:solidFill>
                          <a:effectLst/>
                          <a:latin typeface="Times New Roman"/>
                          <a:ea typeface="Times New Roman"/>
                          <a:cs typeface="Times New Roman"/>
                        </a:rPr>
                        <a:t>1)</a:t>
                      </a:r>
                      <a:endParaRPr lang="en-CA" sz="2000" dirty="0">
                        <a:solidFill>
                          <a:srgbClr val="000000"/>
                        </a:solidFill>
                        <a:effectLst/>
                        <a:latin typeface="Times New Roman"/>
                        <a:ea typeface="Calibri"/>
                        <a:cs typeface="Times New Roman"/>
                      </a:endParaRPr>
                    </a:p>
                  </a:txBody>
                  <a:tcPr marL="68580" marR="68580" marT="0" marB="0">
                    <a:lnL>
                      <a:noFill/>
                    </a:lnL>
                    <a:lnR>
                      <a:noFill/>
                    </a:lnR>
                    <a:lnT>
                      <a:noFill/>
                    </a:lnT>
                    <a:lnB>
                      <a:noFill/>
                    </a:lnB>
                  </a:tcPr>
                </a:tc>
                <a:tc>
                  <a:txBody>
                    <a:bodyPr/>
                    <a:lstStyle/>
                    <a:p>
                      <a:pPr algn="ctr">
                        <a:lnSpc>
                          <a:spcPct val="115000"/>
                        </a:lnSpc>
                        <a:spcAft>
                          <a:spcPts val="0"/>
                        </a:spcAft>
                      </a:pPr>
                      <a:r>
                        <a:rPr lang="en-CA" sz="2000" kern="1200" dirty="0">
                          <a:solidFill>
                            <a:srgbClr val="00B0F0"/>
                          </a:solidFill>
                          <a:effectLst/>
                          <a:latin typeface="Symbol"/>
                          <a:ea typeface="Times New Roman"/>
                          <a:cs typeface="Times New Roman"/>
                        </a:rPr>
                        <a:t>Q</a:t>
                      </a:r>
                      <a:r>
                        <a:rPr lang="en-CA" sz="2000" kern="1200" dirty="0">
                          <a:solidFill>
                            <a:srgbClr val="00B0F0"/>
                          </a:solidFill>
                          <a:effectLst/>
                          <a:latin typeface="Times New Roman"/>
                          <a:ea typeface="Times New Roman"/>
                          <a:cs typeface="Times New Roman"/>
                        </a:rPr>
                        <a:t>(</a:t>
                      </a:r>
                      <a:r>
                        <a:rPr lang="en-CA" sz="2000" i="0" kern="1200" dirty="0">
                          <a:solidFill>
                            <a:srgbClr val="00B0F0"/>
                          </a:solidFill>
                          <a:effectLst/>
                          <a:latin typeface="Times New Roman"/>
                          <a:ea typeface="Times New Roman"/>
                          <a:cs typeface="Times New Roman"/>
                        </a:rPr>
                        <a:t>1</a:t>
                      </a:r>
                      <a:r>
                        <a:rPr lang="en-CA" sz="2000" kern="1200" dirty="0">
                          <a:solidFill>
                            <a:srgbClr val="00B0F0"/>
                          </a:solidFill>
                          <a:effectLst/>
                          <a:latin typeface="Times New Roman"/>
                          <a:ea typeface="Times New Roman"/>
                          <a:cs typeface="Times New Roman"/>
                        </a:rPr>
                        <a:t>)</a:t>
                      </a:r>
                      <a:r>
                        <a:rPr lang="en-CA" sz="2000" kern="1200" baseline="30000" dirty="0">
                          <a:solidFill>
                            <a:srgbClr val="00B0F0"/>
                          </a:solidFill>
                          <a:effectLst/>
                          <a:latin typeface="Times New Roman"/>
                          <a:ea typeface="Times New Roman"/>
                          <a:cs typeface="Times New Roman"/>
                        </a:rPr>
                        <a:t>*</a:t>
                      </a:r>
                      <a:endParaRPr lang="en-CA" sz="2000" dirty="0">
                        <a:solidFill>
                          <a:srgbClr val="00B0F0"/>
                        </a:solidFill>
                        <a:effectLst/>
                        <a:latin typeface="Times New Roman"/>
                        <a:ea typeface="Calibri"/>
                        <a:cs typeface="Times New Roman"/>
                      </a:endParaRPr>
                    </a:p>
                  </a:txBody>
                  <a:tcPr marL="68580" marR="68580" marT="0" marB="0">
                    <a:lnL>
                      <a:noFill/>
                    </a:lnL>
                    <a:lnR>
                      <a:noFill/>
                    </a:lnR>
                    <a:lnT>
                      <a:noFill/>
                    </a:lnT>
                    <a:lnB>
                      <a:noFill/>
                    </a:lnB>
                  </a:tcPr>
                </a:tc>
                <a:tc>
                  <a:txBody>
                    <a:bodyPr/>
                    <a:lstStyle/>
                    <a:p>
                      <a:pPr algn="ctr">
                        <a:lnSpc>
                          <a:spcPct val="115000"/>
                        </a:lnSpc>
                        <a:spcAft>
                          <a:spcPts val="0"/>
                        </a:spcAft>
                      </a:pPr>
                      <a:r>
                        <a:rPr lang="en-CA" sz="2000" kern="1200" dirty="0">
                          <a:solidFill>
                            <a:srgbClr val="00B0F0"/>
                          </a:solidFill>
                          <a:effectLst/>
                          <a:latin typeface="Symbol"/>
                          <a:ea typeface="Times New Roman"/>
                          <a:cs typeface="Times New Roman"/>
                        </a:rPr>
                        <a:t>Q</a:t>
                      </a:r>
                      <a:r>
                        <a:rPr lang="en-CA" sz="2000" kern="1200" dirty="0">
                          <a:solidFill>
                            <a:srgbClr val="00B0F0"/>
                          </a:solidFill>
                          <a:effectLst/>
                          <a:latin typeface="Times New Roman"/>
                          <a:ea typeface="Times New Roman"/>
                          <a:cs typeface="Times New Roman"/>
                        </a:rPr>
                        <a:t>(</a:t>
                      </a:r>
                      <a:r>
                        <a:rPr lang="en-CA" sz="2000" i="0" kern="1200" dirty="0">
                          <a:solidFill>
                            <a:srgbClr val="00B0F0"/>
                          </a:solidFill>
                          <a:effectLst/>
                          <a:latin typeface="Times New Roman"/>
                          <a:ea typeface="Times New Roman"/>
                          <a:cs typeface="Times New Roman"/>
                        </a:rPr>
                        <a:t>1</a:t>
                      </a:r>
                      <a:r>
                        <a:rPr lang="en-CA" sz="2000" kern="1200" dirty="0">
                          <a:solidFill>
                            <a:srgbClr val="00B0F0"/>
                          </a:solidFill>
                          <a:effectLst/>
                          <a:latin typeface="Times New Roman"/>
                          <a:ea typeface="Times New Roman"/>
                          <a:cs typeface="Times New Roman"/>
                        </a:rPr>
                        <a:t>)</a:t>
                      </a:r>
                      <a:endParaRPr lang="en-CA" sz="2000" dirty="0">
                        <a:solidFill>
                          <a:srgbClr val="00B0F0"/>
                        </a:solidFill>
                        <a:effectLst/>
                        <a:latin typeface="Times New Roman"/>
                        <a:ea typeface="Calibri"/>
                        <a:cs typeface="Times New Roman"/>
                      </a:endParaRPr>
                    </a:p>
                  </a:txBody>
                  <a:tcPr marL="68580" marR="68580" marT="0" marB="0">
                    <a:lnL>
                      <a:noFill/>
                    </a:lnL>
                    <a:lnR>
                      <a:noFill/>
                    </a:lnR>
                    <a:lnT>
                      <a:noFill/>
                    </a:lnT>
                    <a:lnB>
                      <a:noFill/>
                    </a:lnB>
                  </a:tcPr>
                </a:tc>
                <a:extLst>
                  <a:ext uri="{0D108BD9-81ED-4DB2-BD59-A6C34878D82A}">
                    <a16:rowId xmlns:a16="http://schemas.microsoft.com/office/drawing/2014/main" val="10002"/>
                  </a:ext>
                </a:extLst>
              </a:tr>
              <a:tr h="0">
                <a:tc>
                  <a:txBody>
                    <a:bodyPr/>
                    <a:lstStyle/>
                    <a:p>
                      <a:pPr>
                        <a:lnSpc>
                          <a:spcPct val="115000"/>
                        </a:lnSpc>
                        <a:spcAft>
                          <a:spcPts val="0"/>
                        </a:spcAft>
                      </a:pPr>
                      <a:r>
                        <a:rPr lang="en-CA" sz="2000" kern="1200" dirty="0">
                          <a:solidFill>
                            <a:srgbClr val="000000"/>
                          </a:solidFill>
                          <a:effectLst/>
                          <a:latin typeface="Arial" panose="020B0604020202020204" pitchFamily="34" charset="0"/>
                          <a:ea typeface="Times New Roman"/>
                          <a:cs typeface="Arial" panose="020B0604020202020204" pitchFamily="34" charset="0"/>
                        </a:rPr>
                        <a:t>Insert After</a:t>
                      </a:r>
                      <a:endParaRPr lang="en-CA" sz="2000" dirty="0">
                        <a:solidFill>
                          <a:srgbClr val="000000"/>
                        </a:solidFill>
                        <a:effectLst/>
                        <a:latin typeface="Arial" panose="020B0604020202020204" pitchFamily="34" charset="0"/>
                        <a:ea typeface="Calibri"/>
                        <a:cs typeface="Arial" panose="020B0604020202020204" pitchFamily="34" charset="0"/>
                      </a:endParaRPr>
                    </a:p>
                  </a:txBody>
                  <a:tcPr marL="68580" marR="68580" marT="0" marB="0">
                    <a:lnL>
                      <a:noFill/>
                    </a:lnL>
                    <a:lnR>
                      <a:noFill/>
                    </a:lnR>
                    <a:lnT>
                      <a:noFill/>
                    </a:lnT>
                    <a:lnB>
                      <a:noFill/>
                    </a:lnB>
                  </a:tcPr>
                </a:tc>
                <a:tc>
                  <a:txBody>
                    <a:bodyPr/>
                    <a:lstStyle/>
                    <a:p>
                      <a:pPr algn="ctr">
                        <a:lnSpc>
                          <a:spcPct val="115000"/>
                        </a:lnSpc>
                        <a:spcAft>
                          <a:spcPts val="0"/>
                        </a:spcAft>
                      </a:pPr>
                      <a:r>
                        <a:rPr lang="en-CA" sz="2000" kern="1200" dirty="0">
                          <a:solidFill>
                            <a:srgbClr val="000000"/>
                          </a:solidFill>
                          <a:effectLst/>
                          <a:latin typeface="Symbol"/>
                          <a:ea typeface="Times New Roman"/>
                          <a:cs typeface="Times New Roman"/>
                        </a:rPr>
                        <a:t>Q</a:t>
                      </a:r>
                      <a:r>
                        <a:rPr lang="en-CA" sz="2000" kern="1200" dirty="0">
                          <a:solidFill>
                            <a:srgbClr val="000000"/>
                          </a:solidFill>
                          <a:effectLst/>
                          <a:latin typeface="Times New Roman"/>
                          <a:ea typeface="Times New Roman"/>
                          <a:cs typeface="Times New Roman"/>
                        </a:rPr>
                        <a:t>(1)</a:t>
                      </a:r>
                      <a:endParaRPr lang="en-CA" sz="2000" dirty="0">
                        <a:solidFill>
                          <a:srgbClr val="000000"/>
                        </a:solidFill>
                        <a:effectLst/>
                        <a:latin typeface="Times New Roman"/>
                        <a:ea typeface="Calibri"/>
                        <a:cs typeface="Times New Roman"/>
                      </a:endParaRPr>
                    </a:p>
                  </a:txBody>
                  <a:tcPr marL="68580" marR="68580" marT="0" marB="0">
                    <a:lnL>
                      <a:noFill/>
                    </a:lnL>
                    <a:lnR>
                      <a:noFill/>
                    </a:lnR>
                    <a:lnT>
                      <a:noFill/>
                    </a:lnT>
                    <a:lnB>
                      <a:noFill/>
                    </a:lnB>
                  </a:tcPr>
                </a:tc>
                <a:tc>
                  <a:txBody>
                    <a:bodyPr/>
                    <a:lstStyle/>
                    <a:p>
                      <a:pPr algn="ctr">
                        <a:lnSpc>
                          <a:spcPct val="115000"/>
                        </a:lnSpc>
                        <a:spcAft>
                          <a:spcPts val="0"/>
                        </a:spcAft>
                      </a:pPr>
                      <a:r>
                        <a:rPr lang="en-CA" sz="2000" kern="1200" dirty="0">
                          <a:solidFill>
                            <a:srgbClr val="000000"/>
                          </a:solidFill>
                          <a:effectLst/>
                          <a:latin typeface="Symbol"/>
                          <a:ea typeface="Times New Roman"/>
                          <a:cs typeface="Times New Roman"/>
                        </a:rPr>
                        <a:t>Q</a:t>
                      </a:r>
                      <a:r>
                        <a:rPr lang="en-CA" sz="2000" kern="1200" dirty="0">
                          <a:solidFill>
                            <a:srgbClr val="000000"/>
                          </a:solidFill>
                          <a:effectLst/>
                          <a:latin typeface="Times New Roman"/>
                          <a:ea typeface="Times New Roman"/>
                          <a:cs typeface="Times New Roman"/>
                        </a:rPr>
                        <a:t>(1)</a:t>
                      </a:r>
                      <a:r>
                        <a:rPr lang="en-CA" sz="2000" kern="1200" baseline="30000" dirty="0">
                          <a:solidFill>
                            <a:srgbClr val="000000"/>
                          </a:solidFill>
                          <a:effectLst/>
                          <a:latin typeface="Times New Roman"/>
                          <a:ea typeface="Times New Roman"/>
                          <a:cs typeface="Times New Roman"/>
                        </a:rPr>
                        <a:t>*</a:t>
                      </a:r>
                      <a:endParaRPr lang="en-CA" sz="2000" dirty="0">
                        <a:solidFill>
                          <a:srgbClr val="000000"/>
                        </a:solidFill>
                        <a:effectLst/>
                        <a:latin typeface="Times New Roman"/>
                        <a:ea typeface="Calibri"/>
                        <a:cs typeface="Times New Roman"/>
                      </a:endParaRPr>
                    </a:p>
                  </a:txBody>
                  <a:tcPr marL="68580" marR="68580" marT="0" marB="0">
                    <a:lnL>
                      <a:noFill/>
                    </a:lnL>
                    <a:lnR>
                      <a:noFill/>
                    </a:lnR>
                    <a:lnT>
                      <a:noFill/>
                    </a:lnT>
                    <a:lnB>
                      <a:noFill/>
                    </a:lnB>
                  </a:tcPr>
                </a:tc>
                <a:tc>
                  <a:txBody>
                    <a:bodyPr/>
                    <a:lstStyle/>
                    <a:p>
                      <a:pPr algn="ctr">
                        <a:lnSpc>
                          <a:spcPct val="115000"/>
                        </a:lnSpc>
                        <a:spcAft>
                          <a:spcPts val="0"/>
                        </a:spcAft>
                      </a:pPr>
                      <a:r>
                        <a:rPr lang="en-CA" sz="2000" kern="1200" dirty="0">
                          <a:solidFill>
                            <a:srgbClr val="000000"/>
                          </a:solidFill>
                          <a:effectLst/>
                          <a:latin typeface="Symbol"/>
                          <a:ea typeface="Times New Roman"/>
                          <a:cs typeface="Times New Roman"/>
                        </a:rPr>
                        <a:t>Q</a:t>
                      </a:r>
                      <a:r>
                        <a:rPr lang="en-CA" sz="2000" kern="1200" dirty="0">
                          <a:solidFill>
                            <a:srgbClr val="000000"/>
                          </a:solidFill>
                          <a:effectLst/>
                          <a:latin typeface="Times New Roman"/>
                          <a:ea typeface="Times New Roman"/>
                          <a:cs typeface="Times New Roman"/>
                        </a:rPr>
                        <a:t>(1)</a:t>
                      </a:r>
                      <a:endParaRPr lang="en-CA" sz="2000" dirty="0">
                        <a:solidFill>
                          <a:srgbClr val="000000"/>
                        </a:solidFill>
                        <a:effectLst/>
                        <a:latin typeface="Times New Roman"/>
                        <a:ea typeface="Calibri"/>
                        <a:cs typeface="Times New Roman"/>
                      </a:endParaRPr>
                    </a:p>
                  </a:txBody>
                  <a:tcPr marL="68580" marR="68580" marT="0" marB="0">
                    <a:lnL>
                      <a:noFill/>
                    </a:lnL>
                    <a:lnR>
                      <a:noFill/>
                    </a:lnR>
                    <a:lnT>
                      <a:noFill/>
                    </a:lnT>
                    <a:lnB>
                      <a:noFill/>
                    </a:lnB>
                  </a:tcPr>
                </a:tc>
                <a:extLst>
                  <a:ext uri="{0D108BD9-81ED-4DB2-BD59-A6C34878D82A}">
                    <a16:rowId xmlns:a16="http://schemas.microsoft.com/office/drawing/2014/main" val="10003"/>
                  </a:ext>
                </a:extLst>
              </a:tr>
              <a:tr h="0">
                <a:tc>
                  <a:txBody>
                    <a:bodyPr/>
                    <a:lstStyle/>
                    <a:p>
                      <a:pPr>
                        <a:lnSpc>
                          <a:spcPct val="115000"/>
                        </a:lnSpc>
                        <a:spcAft>
                          <a:spcPts val="0"/>
                        </a:spcAft>
                      </a:pPr>
                      <a:r>
                        <a:rPr lang="en-CA" sz="2000" kern="1200" dirty="0">
                          <a:solidFill>
                            <a:srgbClr val="000000"/>
                          </a:solidFill>
                          <a:effectLst/>
                          <a:latin typeface="Arial" panose="020B0604020202020204" pitchFamily="34" charset="0"/>
                          <a:ea typeface="Times New Roman"/>
                          <a:cs typeface="Arial" panose="020B0604020202020204" pitchFamily="34" charset="0"/>
                        </a:rPr>
                        <a:t>Replace</a:t>
                      </a:r>
                      <a:endParaRPr lang="en-CA" sz="2000" dirty="0">
                        <a:solidFill>
                          <a:srgbClr val="000000"/>
                        </a:solidFill>
                        <a:effectLst/>
                        <a:latin typeface="Arial" panose="020B0604020202020204" pitchFamily="34" charset="0"/>
                        <a:ea typeface="Calibri"/>
                        <a:cs typeface="Arial" panose="020B0604020202020204" pitchFamily="34" charset="0"/>
                      </a:endParaRPr>
                    </a:p>
                  </a:txBody>
                  <a:tcPr marL="68580" marR="68580" marT="0" marB="0">
                    <a:lnL>
                      <a:noFill/>
                    </a:lnL>
                    <a:lnR>
                      <a:noFill/>
                    </a:lnR>
                    <a:lnT>
                      <a:noFill/>
                    </a:lnT>
                    <a:lnB>
                      <a:noFill/>
                    </a:lnB>
                  </a:tcPr>
                </a:tc>
                <a:tc>
                  <a:txBody>
                    <a:bodyPr/>
                    <a:lstStyle/>
                    <a:p>
                      <a:pPr algn="ctr">
                        <a:lnSpc>
                          <a:spcPct val="115000"/>
                        </a:lnSpc>
                        <a:spcAft>
                          <a:spcPts val="0"/>
                        </a:spcAft>
                      </a:pPr>
                      <a:r>
                        <a:rPr lang="en-CA" sz="2000" kern="1200" dirty="0">
                          <a:solidFill>
                            <a:srgbClr val="000000"/>
                          </a:solidFill>
                          <a:effectLst/>
                          <a:latin typeface="Symbol"/>
                          <a:ea typeface="Times New Roman"/>
                          <a:cs typeface="Times New Roman"/>
                        </a:rPr>
                        <a:t>Q</a:t>
                      </a:r>
                      <a:r>
                        <a:rPr lang="en-CA" sz="2000" kern="1200" dirty="0">
                          <a:solidFill>
                            <a:srgbClr val="000000"/>
                          </a:solidFill>
                          <a:effectLst/>
                          <a:latin typeface="Times New Roman"/>
                          <a:ea typeface="Times New Roman"/>
                          <a:cs typeface="Times New Roman"/>
                        </a:rPr>
                        <a:t>(1)</a:t>
                      </a:r>
                      <a:endParaRPr lang="en-CA" sz="2000" dirty="0">
                        <a:solidFill>
                          <a:srgbClr val="000000"/>
                        </a:solidFill>
                        <a:effectLst/>
                        <a:latin typeface="Times New Roman"/>
                        <a:ea typeface="Calibri"/>
                        <a:cs typeface="Times New Roman"/>
                      </a:endParaRPr>
                    </a:p>
                  </a:txBody>
                  <a:tcPr marL="68580" marR="68580" marT="0" marB="0">
                    <a:lnL>
                      <a:noFill/>
                    </a:lnL>
                    <a:lnR>
                      <a:noFill/>
                    </a:lnR>
                    <a:lnT>
                      <a:noFill/>
                    </a:lnT>
                    <a:lnB>
                      <a:noFill/>
                    </a:lnB>
                  </a:tcPr>
                </a:tc>
                <a:tc>
                  <a:txBody>
                    <a:bodyPr/>
                    <a:lstStyle/>
                    <a:p>
                      <a:pPr algn="ctr">
                        <a:lnSpc>
                          <a:spcPct val="115000"/>
                        </a:lnSpc>
                        <a:spcAft>
                          <a:spcPts val="0"/>
                        </a:spcAft>
                      </a:pPr>
                      <a:r>
                        <a:rPr lang="en-CA" sz="2000" kern="1200" dirty="0">
                          <a:solidFill>
                            <a:srgbClr val="000000"/>
                          </a:solidFill>
                          <a:effectLst/>
                          <a:latin typeface="Symbol"/>
                          <a:ea typeface="Times New Roman"/>
                          <a:cs typeface="Times New Roman"/>
                        </a:rPr>
                        <a:t>Q</a:t>
                      </a:r>
                      <a:r>
                        <a:rPr lang="en-CA" sz="2000" kern="1200" dirty="0">
                          <a:solidFill>
                            <a:srgbClr val="000000"/>
                          </a:solidFill>
                          <a:effectLst/>
                          <a:latin typeface="Times New Roman"/>
                          <a:ea typeface="Times New Roman"/>
                          <a:cs typeface="Times New Roman"/>
                        </a:rPr>
                        <a:t>(1)</a:t>
                      </a:r>
                      <a:r>
                        <a:rPr lang="en-CA" sz="2000" kern="1200" baseline="30000" dirty="0">
                          <a:solidFill>
                            <a:srgbClr val="000000"/>
                          </a:solidFill>
                          <a:effectLst/>
                          <a:latin typeface="Times New Roman"/>
                          <a:ea typeface="Times New Roman"/>
                          <a:cs typeface="Times New Roman"/>
                        </a:rPr>
                        <a:t>*</a:t>
                      </a:r>
                      <a:endParaRPr lang="en-CA" sz="2000" dirty="0">
                        <a:solidFill>
                          <a:srgbClr val="000000"/>
                        </a:solidFill>
                        <a:effectLst/>
                        <a:latin typeface="Times New Roman"/>
                        <a:ea typeface="Calibri"/>
                        <a:cs typeface="Times New Roman"/>
                      </a:endParaRPr>
                    </a:p>
                  </a:txBody>
                  <a:tcPr marL="68580" marR="68580" marT="0" marB="0">
                    <a:lnL>
                      <a:noFill/>
                    </a:lnL>
                    <a:lnR>
                      <a:noFill/>
                    </a:lnR>
                    <a:lnT>
                      <a:noFill/>
                    </a:lnT>
                    <a:lnB>
                      <a:noFill/>
                    </a:lnB>
                  </a:tcPr>
                </a:tc>
                <a:tc>
                  <a:txBody>
                    <a:bodyPr/>
                    <a:lstStyle/>
                    <a:p>
                      <a:pPr algn="ctr">
                        <a:lnSpc>
                          <a:spcPct val="115000"/>
                        </a:lnSpc>
                        <a:spcAft>
                          <a:spcPts val="0"/>
                        </a:spcAft>
                      </a:pPr>
                      <a:r>
                        <a:rPr lang="en-CA" sz="2000" kern="1200" dirty="0">
                          <a:solidFill>
                            <a:srgbClr val="000000"/>
                          </a:solidFill>
                          <a:effectLst/>
                          <a:latin typeface="Symbol"/>
                          <a:ea typeface="Times New Roman"/>
                          <a:cs typeface="Times New Roman"/>
                        </a:rPr>
                        <a:t>Q</a:t>
                      </a:r>
                      <a:r>
                        <a:rPr lang="en-CA" sz="2000" kern="1200" dirty="0">
                          <a:solidFill>
                            <a:srgbClr val="000000"/>
                          </a:solidFill>
                          <a:effectLst/>
                          <a:latin typeface="Times New Roman"/>
                          <a:ea typeface="Times New Roman"/>
                          <a:cs typeface="Times New Roman"/>
                        </a:rPr>
                        <a:t>(1)</a:t>
                      </a:r>
                      <a:endParaRPr lang="en-CA" sz="2000" dirty="0">
                        <a:solidFill>
                          <a:srgbClr val="000000"/>
                        </a:solidFill>
                        <a:effectLst/>
                        <a:latin typeface="Times New Roman"/>
                        <a:ea typeface="Calibri"/>
                        <a:cs typeface="Times New Roman"/>
                      </a:endParaRPr>
                    </a:p>
                  </a:txBody>
                  <a:tcPr marL="68580" marR="68580" marT="0" marB="0">
                    <a:lnL>
                      <a:noFill/>
                    </a:lnL>
                    <a:lnR>
                      <a:noFill/>
                    </a:lnR>
                    <a:lnT>
                      <a:noFill/>
                    </a:lnT>
                    <a:lnB>
                      <a:noFill/>
                    </a:lnB>
                  </a:tcPr>
                </a:tc>
                <a:extLst>
                  <a:ext uri="{0D108BD9-81ED-4DB2-BD59-A6C34878D82A}">
                    <a16:rowId xmlns:a16="http://schemas.microsoft.com/office/drawing/2014/main" val="10004"/>
                  </a:ext>
                </a:extLst>
              </a:tr>
              <a:tr h="0">
                <a:tc>
                  <a:txBody>
                    <a:bodyPr/>
                    <a:lstStyle/>
                    <a:p>
                      <a:pPr>
                        <a:lnSpc>
                          <a:spcPct val="115000"/>
                        </a:lnSpc>
                        <a:spcAft>
                          <a:spcPts val="0"/>
                        </a:spcAft>
                      </a:pPr>
                      <a:r>
                        <a:rPr lang="en-CA" sz="2000" kern="1200" dirty="0">
                          <a:solidFill>
                            <a:srgbClr val="000000"/>
                          </a:solidFill>
                          <a:effectLst/>
                          <a:latin typeface="Arial" panose="020B0604020202020204" pitchFamily="34" charset="0"/>
                          <a:ea typeface="Times New Roman"/>
                          <a:cs typeface="Arial" panose="020B0604020202020204" pitchFamily="34" charset="0"/>
                        </a:rPr>
                        <a:t>Erase</a:t>
                      </a:r>
                      <a:endParaRPr lang="en-CA" sz="2000" dirty="0">
                        <a:solidFill>
                          <a:srgbClr val="000000"/>
                        </a:solidFill>
                        <a:effectLst/>
                        <a:latin typeface="Arial" panose="020B0604020202020204" pitchFamily="34" charset="0"/>
                        <a:ea typeface="Calibri"/>
                        <a:cs typeface="Arial" panose="020B0604020202020204" pitchFamily="34" charset="0"/>
                      </a:endParaRPr>
                    </a:p>
                  </a:txBody>
                  <a:tcPr marL="68580" marR="68580" marT="0" marB="0">
                    <a:lnL>
                      <a:noFill/>
                    </a:lnL>
                    <a:lnR>
                      <a:noFill/>
                    </a:lnR>
                    <a:lnT>
                      <a:noFill/>
                    </a:lnT>
                    <a:lnB>
                      <a:noFill/>
                    </a:lnB>
                  </a:tcPr>
                </a:tc>
                <a:tc>
                  <a:txBody>
                    <a:bodyPr/>
                    <a:lstStyle/>
                    <a:p>
                      <a:pPr algn="ctr">
                        <a:lnSpc>
                          <a:spcPct val="115000"/>
                        </a:lnSpc>
                        <a:spcAft>
                          <a:spcPts val="0"/>
                        </a:spcAft>
                      </a:pPr>
                      <a:r>
                        <a:rPr lang="en-CA" sz="2000" kern="1200">
                          <a:solidFill>
                            <a:srgbClr val="000000"/>
                          </a:solidFill>
                          <a:effectLst/>
                          <a:latin typeface="Symbol"/>
                          <a:ea typeface="Times New Roman"/>
                          <a:cs typeface="Times New Roman"/>
                        </a:rPr>
                        <a:t>Q</a:t>
                      </a:r>
                      <a:r>
                        <a:rPr lang="en-CA" sz="2000" kern="1200">
                          <a:solidFill>
                            <a:srgbClr val="000000"/>
                          </a:solidFill>
                          <a:effectLst/>
                          <a:latin typeface="Times New Roman"/>
                          <a:ea typeface="Times New Roman"/>
                          <a:cs typeface="Times New Roman"/>
                        </a:rPr>
                        <a:t>(1)</a:t>
                      </a:r>
                      <a:endParaRPr lang="en-CA" sz="2000">
                        <a:solidFill>
                          <a:srgbClr val="000000"/>
                        </a:solidFill>
                        <a:effectLst/>
                        <a:latin typeface="Times New Roman"/>
                        <a:ea typeface="Calibri"/>
                        <a:cs typeface="Times New Roman"/>
                      </a:endParaRPr>
                    </a:p>
                  </a:txBody>
                  <a:tcPr marL="68580" marR="68580" marT="0" marB="0">
                    <a:lnL>
                      <a:noFill/>
                    </a:lnL>
                    <a:lnR>
                      <a:noFill/>
                    </a:lnR>
                    <a:lnT>
                      <a:noFill/>
                    </a:lnT>
                    <a:lnB>
                      <a:noFill/>
                    </a:lnB>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CA" sz="2000" kern="1200" dirty="0">
                          <a:solidFill>
                            <a:srgbClr val="00B0F0"/>
                          </a:solidFill>
                          <a:effectLst/>
                          <a:latin typeface="Symbol"/>
                          <a:ea typeface="Times New Roman"/>
                          <a:cs typeface="Times New Roman"/>
                        </a:rPr>
                        <a:t>Q</a:t>
                      </a:r>
                      <a:r>
                        <a:rPr lang="en-CA" sz="2000" kern="1200" dirty="0">
                          <a:solidFill>
                            <a:srgbClr val="00B0F0"/>
                          </a:solidFill>
                          <a:effectLst/>
                          <a:latin typeface="Times New Roman"/>
                          <a:ea typeface="Times New Roman"/>
                          <a:cs typeface="Times New Roman"/>
                        </a:rPr>
                        <a:t>(</a:t>
                      </a:r>
                      <a:r>
                        <a:rPr lang="en-CA" sz="2000" i="0" kern="1200" dirty="0">
                          <a:solidFill>
                            <a:srgbClr val="00B0F0"/>
                          </a:solidFill>
                          <a:effectLst/>
                          <a:latin typeface="Times New Roman"/>
                          <a:ea typeface="Times New Roman"/>
                          <a:cs typeface="Times New Roman"/>
                        </a:rPr>
                        <a:t>1</a:t>
                      </a:r>
                      <a:r>
                        <a:rPr lang="en-CA" sz="2000" kern="1200" dirty="0">
                          <a:solidFill>
                            <a:srgbClr val="00B0F0"/>
                          </a:solidFill>
                          <a:effectLst/>
                          <a:latin typeface="Times New Roman"/>
                          <a:ea typeface="Times New Roman"/>
                          <a:cs typeface="Times New Roman"/>
                        </a:rPr>
                        <a:t>)</a:t>
                      </a:r>
                      <a:r>
                        <a:rPr lang="en-CA" sz="2000" kern="1200" baseline="30000" dirty="0">
                          <a:solidFill>
                            <a:srgbClr val="00B0F0"/>
                          </a:solidFill>
                          <a:effectLst/>
                          <a:latin typeface="Times New Roman"/>
                          <a:ea typeface="Times New Roman"/>
                          <a:cs typeface="Times New Roman"/>
                        </a:rPr>
                        <a:t>*</a:t>
                      </a:r>
                      <a:r>
                        <a:rPr lang="en-CA" sz="2000" kern="1200" dirty="0">
                          <a:solidFill>
                            <a:srgbClr val="FF0000"/>
                          </a:solidFill>
                          <a:effectLst/>
                          <a:latin typeface="Times New Roman"/>
                          <a:ea typeface="Times New Roman"/>
                          <a:cs typeface="Times New Roman"/>
                        </a:rPr>
                        <a:t> </a:t>
                      </a:r>
                      <a:endParaRPr lang="en-CA" sz="2000" dirty="0">
                        <a:solidFill>
                          <a:srgbClr val="000000"/>
                        </a:solidFill>
                        <a:effectLst/>
                        <a:latin typeface="Times New Roman"/>
                        <a:ea typeface="Calibri"/>
                        <a:cs typeface="Times New Roman"/>
                      </a:endParaRPr>
                    </a:p>
                  </a:txBody>
                  <a:tcPr marL="68580" marR="68580" marT="0" marB="0">
                    <a:lnL>
                      <a:noFill/>
                    </a:lnL>
                    <a:lnR>
                      <a:noFill/>
                    </a:lnR>
                    <a:lnT>
                      <a:noFill/>
                    </a:lnT>
                    <a:lnB>
                      <a:noFill/>
                    </a:lnB>
                  </a:tcPr>
                </a:tc>
                <a:tc>
                  <a:txBody>
                    <a:bodyPr/>
                    <a:lstStyle/>
                    <a:p>
                      <a:pPr algn="ctr">
                        <a:lnSpc>
                          <a:spcPct val="115000"/>
                        </a:lnSpc>
                        <a:spcAft>
                          <a:spcPts val="0"/>
                        </a:spcAft>
                      </a:pPr>
                      <a:r>
                        <a:rPr lang="en-CA" sz="2000" kern="1200" dirty="0">
                          <a:solidFill>
                            <a:srgbClr val="FF0000"/>
                          </a:solidFill>
                          <a:effectLst/>
                          <a:latin typeface="Symbol"/>
                          <a:ea typeface="Times New Roman"/>
                          <a:cs typeface="Times New Roman"/>
                        </a:rPr>
                        <a:t>Q</a:t>
                      </a:r>
                      <a:r>
                        <a:rPr lang="en-CA" sz="2000" kern="1200" dirty="0">
                          <a:solidFill>
                            <a:srgbClr val="FF0000"/>
                          </a:solidFill>
                          <a:effectLst/>
                          <a:latin typeface="Times New Roman"/>
                          <a:ea typeface="Times New Roman"/>
                          <a:cs typeface="Times New Roman"/>
                        </a:rPr>
                        <a:t>(</a:t>
                      </a:r>
                      <a:r>
                        <a:rPr lang="en-CA" sz="2000" i="1" kern="1200" dirty="0">
                          <a:solidFill>
                            <a:srgbClr val="FF0000"/>
                          </a:solidFill>
                          <a:effectLst/>
                          <a:latin typeface="Times New Roman"/>
                          <a:ea typeface="Times New Roman"/>
                          <a:cs typeface="Times New Roman"/>
                        </a:rPr>
                        <a:t>n</a:t>
                      </a:r>
                      <a:r>
                        <a:rPr lang="en-CA" sz="2000" kern="1200" dirty="0">
                          <a:solidFill>
                            <a:srgbClr val="FF0000"/>
                          </a:solidFill>
                          <a:effectLst/>
                          <a:latin typeface="Times New Roman"/>
                          <a:ea typeface="Times New Roman"/>
                          <a:cs typeface="Times New Roman"/>
                        </a:rPr>
                        <a:t>)</a:t>
                      </a:r>
                      <a:endParaRPr lang="en-CA" sz="2000" dirty="0">
                        <a:solidFill>
                          <a:srgbClr val="FF0000"/>
                        </a:solidFill>
                        <a:effectLst/>
                        <a:latin typeface="Times New Roman"/>
                        <a:ea typeface="Calibri"/>
                        <a:cs typeface="Times New Roman"/>
                      </a:endParaRPr>
                    </a:p>
                  </a:txBody>
                  <a:tcPr marL="68580" marR="68580" marT="0" marB="0">
                    <a:lnL>
                      <a:noFill/>
                    </a:lnL>
                    <a:lnR>
                      <a:noFill/>
                    </a:lnR>
                    <a:lnT>
                      <a:noFill/>
                    </a:lnT>
                    <a:lnB>
                      <a:noFill/>
                    </a:lnB>
                  </a:tcPr>
                </a:tc>
                <a:extLst>
                  <a:ext uri="{0D108BD9-81ED-4DB2-BD59-A6C34878D82A}">
                    <a16:rowId xmlns:a16="http://schemas.microsoft.com/office/drawing/2014/main" val="10005"/>
                  </a:ext>
                </a:extLst>
              </a:tr>
              <a:tr h="0">
                <a:tc>
                  <a:txBody>
                    <a:bodyPr/>
                    <a:lstStyle/>
                    <a:p>
                      <a:pPr>
                        <a:lnSpc>
                          <a:spcPct val="115000"/>
                        </a:lnSpc>
                        <a:spcAft>
                          <a:spcPts val="0"/>
                        </a:spcAft>
                      </a:pPr>
                      <a:r>
                        <a:rPr lang="en-CA" sz="2000" kern="1200" dirty="0">
                          <a:solidFill>
                            <a:srgbClr val="000000"/>
                          </a:solidFill>
                          <a:effectLst/>
                          <a:latin typeface="Arial" panose="020B0604020202020204" pitchFamily="34" charset="0"/>
                          <a:ea typeface="Times New Roman"/>
                          <a:cs typeface="Arial" panose="020B0604020202020204" pitchFamily="34" charset="0"/>
                        </a:rPr>
                        <a:t>Next</a:t>
                      </a:r>
                      <a:endParaRPr lang="en-CA" sz="2000" dirty="0">
                        <a:solidFill>
                          <a:srgbClr val="000000"/>
                        </a:solidFill>
                        <a:effectLst/>
                        <a:latin typeface="Arial" panose="020B0604020202020204" pitchFamily="34" charset="0"/>
                        <a:ea typeface="Calibri"/>
                        <a:cs typeface="Arial" panose="020B0604020202020204" pitchFamily="34" charset="0"/>
                      </a:endParaRPr>
                    </a:p>
                  </a:txBody>
                  <a:tcPr marL="68580" marR="68580" marT="0" marB="0">
                    <a:lnL>
                      <a:noFill/>
                    </a:lnL>
                    <a:lnR>
                      <a:noFill/>
                    </a:lnR>
                    <a:lnT>
                      <a:noFill/>
                    </a:lnT>
                    <a:lnB>
                      <a:noFill/>
                    </a:lnB>
                  </a:tcPr>
                </a:tc>
                <a:tc>
                  <a:txBody>
                    <a:bodyPr/>
                    <a:lstStyle/>
                    <a:p>
                      <a:pPr algn="ctr">
                        <a:lnSpc>
                          <a:spcPct val="115000"/>
                        </a:lnSpc>
                        <a:spcAft>
                          <a:spcPts val="0"/>
                        </a:spcAft>
                      </a:pPr>
                      <a:r>
                        <a:rPr lang="en-CA" sz="2000" kern="1200">
                          <a:solidFill>
                            <a:srgbClr val="000000"/>
                          </a:solidFill>
                          <a:effectLst/>
                          <a:latin typeface="Symbol"/>
                          <a:ea typeface="Times New Roman"/>
                          <a:cs typeface="Times New Roman"/>
                        </a:rPr>
                        <a:t>Q</a:t>
                      </a:r>
                      <a:r>
                        <a:rPr lang="en-CA" sz="2000" kern="1200">
                          <a:solidFill>
                            <a:srgbClr val="000000"/>
                          </a:solidFill>
                          <a:effectLst/>
                          <a:latin typeface="Times New Roman"/>
                          <a:ea typeface="Times New Roman"/>
                          <a:cs typeface="Times New Roman"/>
                        </a:rPr>
                        <a:t>(1)</a:t>
                      </a:r>
                      <a:endParaRPr lang="en-CA" sz="2000">
                        <a:solidFill>
                          <a:srgbClr val="000000"/>
                        </a:solidFill>
                        <a:effectLst/>
                        <a:latin typeface="Times New Roman"/>
                        <a:ea typeface="Calibri"/>
                        <a:cs typeface="Times New Roman"/>
                      </a:endParaRPr>
                    </a:p>
                  </a:txBody>
                  <a:tcPr marL="68580" marR="68580" marT="0" marB="0">
                    <a:lnL>
                      <a:noFill/>
                    </a:lnL>
                    <a:lnR>
                      <a:noFill/>
                    </a:lnR>
                    <a:lnT>
                      <a:noFill/>
                    </a:lnT>
                    <a:lnB>
                      <a:noFill/>
                    </a:lnB>
                  </a:tcPr>
                </a:tc>
                <a:tc>
                  <a:txBody>
                    <a:bodyPr/>
                    <a:lstStyle/>
                    <a:p>
                      <a:pPr algn="ctr">
                        <a:lnSpc>
                          <a:spcPct val="115000"/>
                        </a:lnSpc>
                        <a:spcAft>
                          <a:spcPts val="0"/>
                        </a:spcAft>
                      </a:pPr>
                      <a:r>
                        <a:rPr lang="en-CA" sz="2000" kern="1200" dirty="0">
                          <a:solidFill>
                            <a:srgbClr val="000000"/>
                          </a:solidFill>
                          <a:effectLst/>
                          <a:latin typeface="Symbol"/>
                          <a:ea typeface="Times New Roman"/>
                          <a:cs typeface="Times New Roman"/>
                        </a:rPr>
                        <a:t>Q</a:t>
                      </a:r>
                      <a:r>
                        <a:rPr lang="en-CA" sz="2000" kern="1200" dirty="0">
                          <a:solidFill>
                            <a:srgbClr val="000000"/>
                          </a:solidFill>
                          <a:effectLst/>
                          <a:latin typeface="Times New Roman"/>
                          <a:ea typeface="Times New Roman"/>
                          <a:cs typeface="Times New Roman"/>
                        </a:rPr>
                        <a:t>(1)</a:t>
                      </a:r>
                      <a:r>
                        <a:rPr lang="en-CA" sz="2000" kern="1200" baseline="30000" dirty="0">
                          <a:solidFill>
                            <a:srgbClr val="000000"/>
                          </a:solidFill>
                          <a:effectLst/>
                          <a:latin typeface="Times New Roman"/>
                          <a:ea typeface="Times New Roman"/>
                          <a:cs typeface="Times New Roman"/>
                        </a:rPr>
                        <a:t>*</a:t>
                      </a:r>
                      <a:endParaRPr lang="en-CA" sz="2000" dirty="0">
                        <a:solidFill>
                          <a:srgbClr val="000000"/>
                        </a:solidFill>
                        <a:effectLst/>
                        <a:latin typeface="Times New Roman"/>
                        <a:ea typeface="Calibri"/>
                        <a:cs typeface="Times New Roman"/>
                      </a:endParaRPr>
                    </a:p>
                  </a:txBody>
                  <a:tcPr marL="68580" marR="68580" marT="0" marB="0">
                    <a:lnL>
                      <a:noFill/>
                    </a:lnL>
                    <a:lnR>
                      <a:noFill/>
                    </a:lnR>
                    <a:lnT>
                      <a:noFill/>
                    </a:lnT>
                    <a:lnB>
                      <a:noFill/>
                    </a:lnB>
                  </a:tcPr>
                </a:tc>
                <a:tc>
                  <a:txBody>
                    <a:bodyPr/>
                    <a:lstStyle/>
                    <a:p>
                      <a:pPr algn="ctr">
                        <a:lnSpc>
                          <a:spcPct val="115000"/>
                        </a:lnSpc>
                        <a:spcAft>
                          <a:spcPts val="0"/>
                        </a:spcAft>
                      </a:pPr>
                      <a:r>
                        <a:rPr lang="en-CA" sz="2000" kern="1200" dirty="0">
                          <a:solidFill>
                            <a:srgbClr val="000000"/>
                          </a:solidFill>
                          <a:effectLst/>
                          <a:latin typeface="Times New Roman"/>
                          <a:ea typeface="Times New Roman"/>
                          <a:cs typeface="Times New Roman"/>
                        </a:rPr>
                        <a:t>n/a</a:t>
                      </a:r>
                      <a:endParaRPr lang="en-CA" sz="2000" dirty="0">
                        <a:solidFill>
                          <a:srgbClr val="000000"/>
                        </a:solidFill>
                        <a:effectLst/>
                        <a:latin typeface="Times New Roman"/>
                        <a:ea typeface="Calibri"/>
                        <a:cs typeface="Times New Roman"/>
                      </a:endParaRPr>
                    </a:p>
                  </a:txBody>
                  <a:tcPr marL="68580" marR="68580" marT="0" marB="0">
                    <a:lnL>
                      <a:noFill/>
                    </a:lnL>
                    <a:lnR>
                      <a:noFill/>
                    </a:lnR>
                    <a:lnT>
                      <a:noFill/>
                    </a:lnT>
                    <a:lnB>
                      <a:noFill/>
                    </a:lnB>
                  </a:tcPr>
                </a:tc>
                <a:extLst>
                  <a:ext uri="{0D108BD9-81ED-4DB2-BD59-A6C34878D82A}">
                    <a16:rowId xmlns:a16="http://schemas.microsoft.com/office/drawing/2014/main" val="10006"/>
                  </a:ext>
                </a:extLst>
              </a:tr>
              <a:tr h="0">
                <a:tc>
                  <a:txBody>
                    <a:bodyPr/>
                    <a:lstStyle/>
                    <a:p>
                      <a:pPr>
                        <a:lnSpc>
                          <a:spcPct val="115000"/>
                        </a:lnSpc>
                        <a:spcAft>
                          <a:spcPts val="0"/>
                        </a:spcAft>
                      </a:pPr>
                      <a:r>
                        <a:rPr lang="en-CA" sz="2000" kern="1200" dirty="0">
                          <a:solidFill>
                            <a:srgbClr val="000000"/>
                          </a:solidFill>
                          <a:effectLst/>
                          <a:latin typeface="Arial" panose="020B0604020202020204" pitchFamily="34" charset="0"/>
                          <a:ea typeface="Times New Roman"/>
                          <a:cs typeface="Arial" panose="020B0604020202020204" pitchFamily="34" charset="0"/>
                        </a:rPr>
                        <a:t>Previous</a:t>
                      </a:r>
                      <a:endParaRPr lang="en-CA" sz="2000" dirty="0">
                        <a:solidFill>
                          <a:srgbClr val="000000"/>
                        </a:solidFill>
                        <a:effectLst/>
                        <a:latin typeface="Arial" panose="020B0604020202020204" pitchFamily="34" charset="0"/>
                        <a:ea typeface="Calibri"/>
                        <a:cs typeface="Arial" panose="020B0604020202020204" pitchFamily="34"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CA" sz="2000" kern="1200" dirty="0">
                          <a:solidFill>
                            <a:srgbClr val="000000"/>
                          </a:solidFill>
                          <a:effectLst/>
                          <a:latin typeface="Times New Roman"/>
                          <a:ea typeface="Times New Roman"/>
                          <a:cs typeface="Times New Roman"/>
                        </a:rPr>
                        <a:t>n/a</a:t>
                      </a:r>
                      <a:endParaRPr lang="en-CA" sz="2000" dirty="0">
                        <a:solidFill>
                          <a:srgbClr val="000000"/>
                        </a:solidFill>
                        <a:effectLst/>
                        <a:latin typeface="Times New Roman"/>
                        <a:ea typeface="Calibri"/>
                        <a:cs typeface="Times New Roman"/>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CA" sz="2000" kern="1200" dirty="0">
                          <a:solidFill>
                            <a:srgbClr val="FF0000"/>
                          </a:solidFill>
                          <a:effectLst/>
                          <a:latin typeface="Symbol"/>
                          <a:ea typeface="Times New Roman"/>
                          <a:cs typeface="Times New Roman"/>
                        </a:rPr>
                        <a:t>O</a:t>
                      </a:r>
                      <a:r>
                        <a:rPr lang="en-CA" sz="2000" kern="1200" dirty="0">
                          <a:solidFill>
                            <a:srgbClr val="FF0000"/>
                          </a:solidFill>
                          <a:effectLst/>
                          <a:latin typeface="Times New Roman"/>
                          <a:ea typeface="Times New Roman"/>
                          <a:cs typeface="Times New Roman"/>
                        </a:rPr>
                        <a:t>(</a:t>
                      </a:r>
                      <a:r>
                        <a:rPr lang="en-CA" sz="2000" i="1" kern="1200" dirty="0">
                          <a:solidFill>
                            <a:srgbClr val="FF0000"/>
                          </a:solidFill>
                          <a:effectLst/>
                          <a:latin typeface="Times New Roman"/>
                          <a:ea typeface="Times New Roman"/>
                          <a:cs typeface="Times New Roman"/>
                        </a:rPr>
                        <a:t>n</a:t>
                      </a:r>
                      <a:r>
                        <a:rPr lang="en-CA" sz="2000" kern="1200" dirty="0">
                          <a:solidFill>
                            <a:srgbClr val="FF0000"/>
                          </a:solidFill>
                          <a:effectLst/>
                          <a:latin typeface="Times New Roman"/>
                          <a:ea typeface="Times New Roman"/>
                          <a:cs typeface="Times New Roman"/>
                        </a:rPr>
                        <a:t>)</a:t>
                      </a:r>
                      <a:r>
                        <a:rPr lang="en-CA" sz="2000" kern="1200" baseline="30000" dirty="0">
                          <a:solidFill>
                            <a:schemeClr val="bg1"/>
                          </a:solidFill>
                          <a:effectLst/>
                          <a:latin typeface="Times New Roman"/>
                          <a:ea typeface="Times New Roman"/>
                          <a:cs typeface="Times New Roman"/>
                        </a:rPr>
                        <a:t>*</a:t>
                      </a:r>
                      <a:endParaRPr lang="en-CA" sz="2000" dirty="0">
                        <a:solidFill>
                          <a:srgbClr val="000000"/>
                        </a:solidFill>
                        <a:effectLst/>
                        <a:latin typeface="Times New Roman"/>
                        <a:ea typeface="Calibri"/>
                        <a:cs typeface="Times New Roman"/>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CA" sz="2000" kern="1200" dirty="0">
                          <a:solidFill>
                            <a:srgbClr val="FF0000"/>
                          </a:solidFill>
                          <a:effectLst/>
                          <a:latin typeface="Symbol"/>
                          <a:ea typeface="Times New Roman"/>
                          <a:cs typeface="Times New Roman"/>
                        </a:rPr>
                        <a:t>Q</a:t>
                      </a:r>
                      <a:r>
                        <a:rPr lang="en-CA" sz="2000" kern="1200" dirty="0">
                          <a:solidFill>
                            <a:srgbClr val="FF0000"/>
                          </a:solidFill>
                          <a:effectLst/>
                          <a:latin typeface="Times New Roman"/>
                          <a:ea typeface="Times New Roman"/>
                          <a:cs typeface="Times New Roman"/>
                        </a:rPr>
                        <a:t>(</a:t>
                      </a:r>
                      <a:r>
                        <a:rPr lang="en-CA" sz="2000" i="1" kern="1200" dirty="0">
                          <a:solidFill>
                            <a:srgbClr val="FF0000"/>
                          </a:solidFill>
                          <a:effectLst/>
                          <a:latin typeface="Times New Roman"/>
                          <a:ea typeface="Times New Roman"/>
                          <a:cs typeface="Times New Roman"/>
                        </a:rPr>
                        <a:t>n</a:t>
                      </a:r>
                      <a:r>
                        <a:rPr lang="en-CA" sz="2000" kern="1200" dirty="0">
                          <a:solidFill>
                            <a:srgbClr val="FF0000"/>
                          </a:solidFill>
                          <a:effectLst/>
                          <a:latin typeface="Times New Roman"/>
                          <a:ea typeface="Times New Roman"/>
                          <a:cs typeface="Times New Roman"/>
                        </a:rPr>
                        <a:t>)</a:t>
                      </a:r>
                      <a:endParaRPr lang="en-CA" sz="2000" dirty="0">
                        <a:solidFill>
                          <a:srgbClr val="000000"/>
                        </a:solidFill>
                        <a:effectLst/>
                        <a:latin typeface="Times New Roman"/>
                        <a:ea typeface="Calibri"/>
                        <a:cs typeface="Times New Roman"/>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p:pic>
        <p:nvPicPr>
          <p:cNvPr id="7" name="Picture 5" descr="C:\Users\dwharder\Desktop\l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5007" y="5281223"/>
            <a:ext cx="7044615" cy="753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p:nvPr/>
        </p:nvSpPr>
        <p:spPr>
          <a:xfrm>
            <a:off x="539552" y="4530133"/>
            <a:ext cx="8147248" cy="400110"/>
          </a:xfrm>
          <a:prstGeom prst="rect">
            <a:avLst/>
          </a:prstGeom>
          <a:noFill/>
        </p:spPr>
        <p:txBody>
          <a:bodyPr wrap="square" rtlCol="0">
            <a:spAutoFit/>
          </a:bodyPr>
          <a:lstStyle/>
          <a:p>
            <a:r>
              <a:rPr lang="en-CA" sz="2000" dirty="0">
                <a:solidFill>
                  <a:srgbClr val="00B0F0"/>
                </a:solidFill>
              </a:rPr>
              <a:t>By replacing the value in the node in question, we can speed things up</a:t>
            </a:r>
          </a:p>
        </p:txBody>
      </p:sp>
      <p:sp>
        <p:nvSpPr>
          <p:cNvPr id="8" name="Rectangle 7"/>
          <p:cNvSpPr/>
          <p:nvPr/>
        </p:nvSpPr>
        <p:spPr>
          <a:xfrm>
            <a:off x="2699792" y="5850069"/>
            <a:ext cx="4572000" cy="369332"/>
          </a:xfrm>
          <a:prstGeom prst="rect">
            <a:avLst/>
          </a:prstGeom>
        </p:spPr>
        <p:txBody>
          <a:bodyPr>
            <a:spAutoFit/>
          </a:bodyPr>
          <a:lstStyle/>
          <a:p>
            <a:pPr eaLnBrk="1" hangingPunct="1">
              <a:buFontTx/>
              <a:buNone/>
            </a:pPr>
            <a:r>
              <a:rPr lang="en-US" altLang="zh-CN" dirty="0"/>
              <a:t>Assume we have a tail pointer</a:t>
            </a:r>
            <a:endParaRPr lang="en-US" altLang="zh-CN" baseline="30000" dirty="0"/>
          </a:p>
        </p:txBody>
      </p:sp>
    </p:spTree>
    <p:extLst>
      <p:ext uri="{BB962C8B-B14F-4D97-AF65-F5344CB8AC3E}">
        <p14:creationId xmlns:p14="http://schemas.microsoft.com/office/powerpoint/2010/main" val="2394831607"/>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latin typeface="Arial" charset="0"/>
                <a:cs typeface="Arial" charset="0"/>
              </a:rPr>
              <a:t>Outline</a:t>
            </a:r>
            <a:endParaRPr lang="zh-CN" altLang="en-US" dirty="0"/>
          </a:p>
        </p:txBody>
      </p:sp>
      <p:sp>
        <p:nvSpPr>
          <p:cNvPr id="3" name="Content Placeholder 2"/>
          <p:cNvSpPr>
            <a:spLocks noGrp="1"/>
          </p:cNvSpPr>
          <p:nvPr>
            <p:ph idx="1"/>
          </p:nvPr>
        </p:nvSpPr>
        <p:spPr/>
        <p:txBody>
          <a:bodyPr/>
          <a:lstStyle/>
          <a:p>
            <a:r>
              <a:rPr lang="en-US" altLang="zh-CN" dirty="0"/>
              <a:t>List ADT</a:t>
            </a:r>
          </a:p>
          <a:p>
            <a:r>
              <a:rPr lang="en-US" altLang="zh-CN" dirty="0"/>
              <a:t>Array</a:t>
            </a:r>
          </a:p>
          <a:p>
            <a:r>
              <a:rPr lang="en-US" altLang="zh-CN" dirty="0"/>
              <a:t>Linked list</a:t>
            </a:r>
          </a:p>
          <a:p>
            <a:r>
              <a:rPr lang="en-US" altLang="zh-CN" dirty="0">
                <a:solidFill>
                  <a:srgbClr val="FF0000"/>
                </a:solidFill>
              </a:rPr>
              <a:t>Doubly linked list</a:t>
            </a:r>
          </a:p>
          <a:p>
            <a:r>
              <a:rPr lang="en-US" altLang="zh-CN" dirty="0"/>
              <a:t>Node-based storage with arrays</a:t>
            </a:r>
          </a:p>
          <a:p>
            <a:r>
              <a:rPr lang="en-US" altLang="zh-CN" dirty="0"/>
              <a:t>Application</a:t>
            </a:r>
          </a:p>
          <a:p>
            <a:endParaRPr lang="zh-CN" altLang="en-US" dirty="0"/>
          </a:p>
        </p:txBody>
      </p:sp>
    </p:spTree>
    <p:extLst>
      <p:ext uri="{BB962C8B-B14F-4D97-AF65-F5344CB8AC3E}">
        <p14:creationId xmlns:p14="http://schemas.microsoft.com/office/powerpoint/2010/main" val="4184633962"/>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altLang="en-US" dirty="0">
                <a:latin typeface="Arial" charset="0"/>
                <a:cs typeface="Arial" charset="0"/>
              </a:rPr>
              <a:t>Doubly linked lists</a:t>
            </a:r>
          </a:p>
        </p:txBody>
      </p:sp>
      <p:pic>
        <p:nvPicPr>
          <p:cNvPr id="12" name="Picture 6" descr="C:\Users\dwharder\Desktop\l3.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3727" y="4941168"/>
            <a:ext cx="7044617" cy="10937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5" name="Table 14"/>
          <p:cNvGraphicFramePr>
            <a:graphicFrameLocks noGrp="1"/>
          </p:cNvGraphicFramePr>
          <p:nvPr/>
        </p:nvGraphicFramePr>
        <p:xfrm>
          <a:off x="611560" y="1556792"/>
          <a:ext cx="7776864" cy="2574037"/>
        </p:xfrm>
        <a:graphic>
          <a:graphicData uri="http://schemas.openxmlformats.org/drawingml/2006/table">
            <a:tbl>
              <a:tblPr/>
              <a:tblGrid>
                <a:gridCol w="1842266">
                  <a:extLst>
                    <a:ext uri="{9D8B030D-6E8A-4147-A177-3AD203B41FA5}">
                      <a16:colId xmlns:a16="http://schemas.microsoft.com/office/drawing/2014/main" val="20000"/>
                    </a:ext>
                  </a:extLst>
                </a:gridCol>
                <a:gridCol w="1958310">
                  <a:extLst>
                    <a:ext uri="{9D8B030D-6E8A-4147-A177-3AD203B41FA5}">
                      <a16:colId xmlns:a16="http://schemas.microsoft.com/office/drawing/2014/main" val="20001"/>
                    </a:ext>
                  </a:extLst>
                </a:gridCol>
                <a:gridCol w="1960064">
                  <a:extLst>
                    <a:ext uri="{9D8B030D-6E8A-4147-A177-3AD203B41FA5}">
                      <a16:colId xmlns:a16="http://schemas.microsoft.com/office/drawing/2014/main" val="20002"/>
                    </a:ext>
                  </a:extLst>
                </a:gridCol>
                <a:gridCol w="2016224">
                  <a:extLst>
                    <a:ext uri="{9D8B030D-6E8A-4147-A177-3AD203B41FA5}">
                      <a16:colId xmlns:a16="http://schemas.microsoft.com/office/drawing/2014/main" val="20003"/>
                    </a:ext>
                  </a:extLst>
                </a:gridCol>
              </a:tblGrid>
              <a:tr h="0">
                <a:tc>
                  <a:txBody>
                    <a:bodyPr/>
                    <a:lstStyle/>
                    <a:p>
                      <a:endParaRPr lang="en-CA" sz="2000" dirty="0">
                        <a:solidFill>
                          <a:srgbClr val="000000"/>
                        </a:solidFill>
                        <a:effectLst/>
                        <a:latin typeface="Arial" panose="020B0604020202020204" pitchFamily="34" charset="0"/>
                        <a:cs typeface="Arial" panose="020B0604020202020204" pitchFamily="34"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CA" sz="2000" kern="1200" dirty="0">
                          <a:solidFill>
                            <a:srgbClr val="000000"/>
                          </a:solidFill>
                          <a:effectLst/>
                          <a:latin typeface="Arial" panose="020B0604020202020204" pitchFamily="34" charset="0"/>
                          <a:ea typeface="Times New Roman"/>
                          <a:cs typeface="Arial" panose="020B0604020202020204" pitchFamily="34" charset="0"/>
                        </a:rPr>
                        <a:t>Front/</a:t>
                      </a:r>
                      <a:r>
                        <a:rPr lang="en-CA" sz="2000" kern="1200" dirty="0">
                          <a:solidFill>
                            <a:srgbClr val="000000"/>
                          </a:solidFill>
                          <a:effectLst/>
                          <a:latin typeface="Times New Roman" panose="02020603050405020304" pitchFamily="18" charset="0"/>
                          <a:ea typeface="Times New Roman"/>
                          <a:cs typeface="Times New Roman" panose="02020603050405020304" pitchFamily="18" charset="0"/>
                        </a:rPr>
                        <a:t>1</a:t>
                      </a:r>
                      <a:r>
                        <a:rPr lang="en-CA" sz="2000" kern="1200" baseline="30000" dirty="0">
                          <a:solidFill>
                            <a:srgbClr val="000000"/>
                          </a:solidFill>
                          <a:effectLst/>
                          <a:latin typeface="Arial" panose="020B0604020202020204" pitchFamily="34" charset="0"/>
                          <a:ea typeface="Times New Roman"/>
                          <a:cs typeface="Arial" panose="020B0604020202020204" pitchFamily="34" charset="0"/>
                        </a:rPr>
                        <a:t>st</a:t>
                      </a:r>
                      <a:r>
                        <a:rPr lang="en-CA" sz="2000" kern="1200" dirty="0">
                          <a:solidFill>
                            <a:srgbClr val="000000"/>
                          </a:solidFill>
                          <a:effectLst/>
                          <a:latin typeface="Arial" panose="020B0604020202020204" pitchFamily="34" charset="0"/>
                          <a:ea typeface="Times New Roman"/>
                          <a:cs typeface="Arial" panose="020B0604020202020204" pitchFamily="34" charset="0"/>
                        </a:rPr>
                        <a:t> node </a:t>
                      </a:r>
                      <a:endParaRPr lang="en-CA" sz="2000" dirty="0">
                        <a:solidFill>
                          <a:srgbClr val="000000"/>
                        </a:solidFill>
                        <a:effectLst/>
                        <a:latin typeface="Arial" panose="020B0604020202020204" pitchFamily="34" charset="0"/>
                        <a:ea typeface="Calibri"/>
                        <a:cs typeface="Arial" panose="020B0604020202020204" pitchFamily="34"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CA" sz="2000" i="1" dirty="0">
                          <a:solidFill>
                            <a:srgbClr val="000000"/>
                          </a:solidFill>
                          <a:effectLst/>
                          <a:latin typeface="Times New Roman"/>
                          <a:ea typeface="Times New Roman"/>
                          <a:cs typeface="Times New Roman"/>
                        </a:rPr>
                        <a:t>k</a:t>
                      </a:r>
                      <a:r>
                        <a:rPr lang="en-CA" sz="2000" baseline="30000" dirty="0">
                          <a:solidFill>
                            <a:srgbClr val="000000"/>
                          </a:solidFill>
                          <a:effectLst/>
                          <a:latin typeface="Times New Roman"/>
                          <a:ea typeface="Times New Roman"/>
                          <a:cs typeface="Times New Roman"/>
                        </a:rPr>
                        <a:t>th</a:t>
                      </a:r>
                      <a:r>
                        <a:rPr lang="en-CA" sz="2000" dirty="0">
                          <a:solidFill>
                            <a:srgbClr val="000000"/>
                          </a:solidFill>
                          <a:effectLst/>
                          <a:latin typeface="Times New Roman"/>
                          <a:ea typeface="Times New Roman"/>
                          <a:cs typeface="Times New Roman"/>
                        </a:rPr>
                        <a:t> </a:t>
                      </a:r>
                      <a:r>
                        <a:rPr lang="en-CA" sz="2000" dirty="0">
                          <a:solidFill>
                            <a:srgbClr val="000000"/>
                          </a:solidFill>
                          <a:effectLst/>
                          <a:latin typeface="Arial" panose="020B0604020202020204" pitchFamily="34" charset="0"/>
                          <a:ea typeface="Times New Roman"/>
                          <a:cs typeface="Arial" panose="020B0604020202020204" pitchFamily="34" charset="0"/>
                        </a:rPr>
                        <a:t>node</a:t>
                      </a:r>
                      <a:endParaRPr lang="en-CA" sz="2000" dirty="0">
                        <a:solidFill>
                          <a:srgbClr val="000000"/>
                        </a:solidFill>
                        <a:effectLst/>
                        <a:latin typeface="Arial" panose="020B0604020202020204" pitchFamily="34" charset="0"/>
                        <a:ea typeface="Calibri"/>
                        <a:cs typeface="Arial" panose="020B0604020202020204" pitchFamily="34"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CA" sz="2000" kern="1200" dirty="0">
                          <a:solidFill>
                            <a:srgbClr val="000000"/>
                          </a:solidFill>
                          <a:effectLst/>
                          <a:latin typeface="Arial" panose="020B0604020202020204" pitchFamily="34" charset="0"/>
                          <a:ea typeface="Times New Roman"/>
                          <a:cs typeface="Arial" panose="020B0604020202020204" pitchFamily="34" charset="0"/>
                        </a:rPr>
                        <a:t>Back/</a:t>
                      </a:r>
                      <a:r>
                        <a:rPr lang="en-CA" sz="2000" i="1" kern="1200" dirty="0">
                          <a:solidFill>
                            <a:srgbClr val="000000"/>
                          </a:solidFill>
                          <a:effectLst/>
                          <a:latin typeface="Times New Roman" panose="02020603050405020304" pitchFamily="18" charset="0"/>
                          <a:ea typeface="Times New Roman"/>
                          <a:cs typeface="Times New Roman" panose="02020603050405020304" pitchFamily="18" charset="0"/>
                        </a:rPr>
                        <a:t>n</a:t>
                      </a:r>
                      <a:r>
                        <a:rPr lang="en-CA" sz="2000" kern="1200" baseline="30000" dirty="0">
                          <a:solidFill>
                            <a:srgbClr val="000000"/>
                          </a:solidFill>
                          <a:effectLst/>
                          <a:latin typeface="Arial" panose="020B0604020202020204" pitchFamily="34" charset="0"/>
                          <a:ea typeface="Times New Roman"/>
                          <a:cs typeface="Arial" panose="020B0604020202020204" pitchFamily="34" charset="0"/>
                        </a:rPr>
                        <a:t>th</a:t>
                      </a:r>
                      <a:r>
                        <a:rPr lang="en-CA" sz="2000" kern="1200" dirty="0">
                          <a:solidFill>
                            <a:srgbClr val="000000"/>
                          </a:solidFill>
                          <a:effectLst/>
                          <a:latin typeface="Arial" panose="020B0604020202020204" pitchFamily="34" charset="0"/>
                          <a:ea typeface="Times New Roman"/>
                          <a:cs typeface="Arial" panose="020B0604020202020204" pitchFamily="34" charset="0"/>
                        </a:rPr>
                        <a:t> node</a:t>
                      </a:r>
                      <a:endParaRPr lang="en-CA" sz="2000" dirty="0">
                        <a:solidFill>
                          <a:srgbClr val="000000"/>
                        </a:solidFill>
                        <a:effectLst/>
                        <a:latin typeface="Arial" panose="020B0604020202020204" pitchFamily="34" charset="0"/>
                        <a:ea typeface="Calibri"/>
                        <a:cs typeface="Arial" panose="020B0604020202020204" pitchFamily="34"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0">
                <a:tc>
                  <a:txBody>
                    <a:bodyPr/>
                    <a:lstStyle/>
                    <a:p>
                      <a:pPr>
                        <a:lnSpc>
                          <a:spcPct val="115000"/>
                        </a:lnSpc>
                        <a:spcAft>
                          <a:spcPts val="0"/>
                        </a:spcAft>
                      </a:pPr>
                      <a:r>
                        <a:rPr lang="en-CA" sz="2000" kern="1200" dirty="0">
                          <a:solidFill>
                            <a:srgbClr val="000000"/>
                          </a:solidFill>
                          <a:effectLst/>
                          <a:latin typeface="Arial" panose="020B0604020202020204" pitchFamily="34" charset="0"/>
                          <a:ea typeface="Times New Roman"/>
                          <a:cs typeface="Arial" panose="020B0604020202020204" pitchFamily="34" charset="0"/>
                        </a:rPr>
                        <a:t>Find</a:t>
                      </a:r>
                      <a:endParaRPr lang="en-CA" sz="2000" dirty="0">
                        <a:solidFill>
                          <a:srgbClr val="000000"/>
                        </a:solidFill>
                        <a:effectLst/>
                        <a:latin typeface="Arial" panose="020B0604020202020204" pitchFamily="34" charset="0"/>
                        <a:ea typeface="Calibri"/>
                        <a:cs typeface="Arial" panose="020B0604020202020204" pitchFamily="34"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lnSpc>
                          <a:spcPct val="115000"/>
                        </a:lnSpc>
                        <a:spcAft>
                          <a:spcPts val="0"/>
                        </a:spcAft>
                      </a:pPr>
                      <a:r>
                        <a:rPr lang="en-CA" sz="2000" kern="1200" dirty="0">
                          <a:solidFill>
                            <a:srgbClr val="000000"/>
                          </a:solidFill>
                          <a:effectLst/>
                          <a:latin typeface="Symbol"/>
                          <a:ea typeface="Times New Roman"/>
                          <a:cs typeface="Times New Roman"/>
                        </a:rPr>
                        <a:t>Q</a:t>
                      </a:r>
                      <a:r>
                        <a:rPr lang="en-CA" sz="2000" kern="1200" dirty="0">
                          <a:solidFill>
                            <a:srgbClr val="000000"/>
                          </a:solidFill>
                          <a:effectLst/>
                          <a:latin typeface="Times New Roman"/>
                          <a:ea typeface="Times New Roman"/>
                          <a:cs typeface="Times New Roman"/>
                        </a:rPr>
                        <a:t>(1)</a:t>
                      </a:r>
                      <a:endParaRPr lang="en-CA" sz="2000" dirty="0">
                        <a:solidFill>
                          <a:srgbClr val="000000"/>
                        </a:solidFill>
                        <a:effectLst/>
                        <a:latin typeface="Times New Roman"/>
                        <a:ea typeface="Calibri"/>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lvl="0" indent="0" algn="ctr" defTabSz="914400" rtl="0" eaLnBrk="1" fontAlgn="auto" latinLnBrk="0" hangingPunct="1">
                        <a:lnSpc>
                          <a:spcPct val="115000"/>
                        </a:lnSpc>
                        <a:spcBef>
                          <a:spcPts val="0"/>
                        </a:spcBef>
                        <a:spcAft>
                          <a:spcPts val="0"/>
                        </a:spcAft>
                        <a:buClrTx/>
                        <a:buSzTx/>
                        <a:buFontTx/>
                        <a:buNone/>
                        <a:tabLst/>
                        <a:defRPr/>
                      </a:pPr>
                      <a:r>
                        <a:rPr kumimoji="0" lang="en-CA" sz="2000" b="0" i="0" u="none" strike="noStrike" kern="1200" cap="none" spc="0" normalizeH="0" baseline="0" noProof="0" dirty="0">
                          <a:ln>
                            <a:noFill/>
                          </a:ln>
                          <a:solidFill>
                            <a:srgbClr val="FF0000"/>
                          </a:solidFill>
                          <a:effectLst/>
                          <a:uLnTx/>
                          <a:uFillTx/>
                          <a:latin typeface="Symbol"/>
                          <a:ea typeface="Times New Roman"/>
                          <a:cs typeface="Times New Roman"/>
                        </a:rPr>
                        <a:t>O(</a:t>
                      </a:r>
                      <a:r>
                        <a:rPr kumimoji="0" lang="en-CA" sz="2000" b="0" i="1" u="none" strike="noStrike" kern="1200" cap="none" spc="0" normalizeH="0" baseline="0" noProof="0" dirty="0">
                          <a:ln>
                            <a:noFill/>
                          </a:ln>
                          <a:solidFill>
                            <a:srgbClr val="FF0000"/>
                          </a:solidFill>
                          <a:effectLst/>
                          <a:uLnTx/>
                          <a:uFillTx/>
                          <a:latin typeface="Times New Roman"/>
                          <a:ea typeface="Times New Roman"/>
                          <a:cs typeface="Times New Roman"/>
                        </a:rPr>
                        <a:t>n</a:t>
                      </a:r>
                      <a:r>
                        <a:rPr kumimoji="0" lang="en-CA" sz="2000" b="0" i="0" u="none" strike="noStrike" kern="1200" cap="none" spc="0" normalizeH="0" baseline="0" noProof="0" dirty="0">
                          <a:ln>
                            <a:noFill/>
                          </a:ln>
                          <a:solidFill>
                            <a:srgbClr val="FF0000"/>
                          </a:solidFill>
                          <a:effectLst/>
                          <a:uLnTx/>
                          <a:uFillTx/>
                          <a:latin typeface="Times New Roman"/>
                          <a:ea typeface="Times New Roman"/>
                          <a:cs typeface="Times New Roman"/>
                        </a:rPr>
                        <a:t>)</a:t>
                      </a:r>
                      <a:r>
                        <a:rPr lang="en-CA" sz="2000" kern="1200" baseline="30000" dirty="0">
                          <a:solidFill>
                            <a:schemeClr val="bg1"/>
                          </a:solidFill>
                          <a:effectLst/>
                          <a:latin typeface="Times New Roman"/>
                          <a:ea typeface="Times New Roman"/>
                          <a:cs typeface="Times New Roman"/>
                        </a:rPr>
                        <a:t>*</a:t>
                      </a:r>
                      <a:endParaRPr kumimoji="0" lang="en-CA" sz="2000" b="0" i="0" u="none" strike="noStrike" kern="1200" cap="none" spc="0" normalizeH="0" baseline="0" noProof="0" dirty="0">
                        <a:ln>
                          <a:noFill/>
                        </a:ln>
                        <a:solidFill>
                          <a:srgbClr val="000000"/>
                        </a:solidFill>
                        <a:effectLst/>
                        <a:uLnTx/>
                        <a:uFillTx/>
                        <a:latin typeface="Times New Roman"/>
                        <a:ea typeface="Calibri"/>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lnSpc>
                          <a:spcPct val="115000"/>
                        </a:lnSpc>
                        <a:spcAft>
                          <a:spcPts val="0"/>
                        </a:spcAft>
                      </a:pPr>
                      <a:r>
                        <a:rPr lang="en-CA" sz="2000" kern="1200" dirty="0">
                          <a:solidFill>
                            <a:srgbClr val="000000"/>
                          </a:solidFill>
                          <a:effectLst/>
                          <a:latin typeface="Symbol"/>
                          <a:ea typeface="Times New Roman"/>
                          <a:cs typeface="Times New Roman"/>
                        </a:rPr>
                        <a:t>Q</a:t>
                      </a:r>
                      <a:r>
                        <a:rPr lang="en-CA" sz="2000" kern="1200" dirty="0">
                          <a:solidFill>
                            <a:srgbClr val="000000"/>
                          </a:solidFill>
                          <a:effectLst/>
                          <a:latin typeface="Times New Roman"/>
                          <a:ea typeface="Times New Roman"/>
                          <a:cs typeface="Times New Roman"/>
                        </a:rPr>
                        <a:t>(1)</a:t>
                      </a:r>
                      <a:endParaRPr lang="en-CA" sz="2000" dirty="0">
                        <a:solidFill>
                          <a:srgbClr val="000000"/>
                        </a:solidFill>
                        <a:effectLst/>
                        <a:latin typeface="Times New Roman"/>
                        <a:ea typeface="Calibri"/>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01"/>
                  </a:ext>
                </a:extLst>
              </a:tr>
              <a:tr h="0">
                <a:tc>
                  <a:txBody>
                    <a:bodyPr/>
                    <a:lstStyle/>
                    <a:p>
                      <a:pPr>
                        <a:lnSpc>
                          <a:spcPct val="115000"/>
                        </a:lnSpc>
                        <a:spcAft>
                          <a:spcPts val="0"/>
                        </a:spcAft>
                      </a:pPr>
                      <a:r>
                        <a:rPr lang="en-CA" sz="2000" kern="1200" dirty="0">
                          <a:solidFill>
                            <a:srgbClr val="000000"/>
                          </a:solidFill>
                          <a:effectLst/>
                          <a:latin typeface="Arial" panose="020B0604020202020204" pitchFamily="34" charset="0"/>
                          <a:ea typeface="Times New Roman"/>
                          <a:cs typeface="Arial" panose="020B0604020202020204" pitchFamily="34" charset="0"/>
                        </a:rPr>
                        <a:t>Insert Before</a:t>
                      </a:r>
                      <a:endParaRPr lang="en-CA" sz="2000" dirty="0">
                        <a:solidFill>
                          <a:srgbClr val="000000"/>
                        </a:solidFill>
                        <a:effectLst/>
                        <a:latin typeface="Arial" panose="020B0604020202020204" pitchFamily="34" charset="0"/>
                        <a:ea typeface="Calibri"/>
                        <a:cs typeface="Arial" panose="020B0604020202020204" pitchFamily="34" charset="0"/>
                      </a:endParaRPr>
                    </a:p>
                  </a:txBody>
                  <a:tcPr marL="68580" marR="68580" marT="0" marB="0">
                    <a:lnL>
                      <a:noFill/>
                    </a:lnL>
                    <a:lnR>
                      <a:noFill/>
                    </a:lnR>
                    <a:lnT>
                      <a:noFill/>
                    </a:lnT>
                    <a:lnB>
                      <a:noFill/>
                    </a:lnB>
                  </a:tcPr>
                </a:tc>
                <a:tc>
                  <a:txBody>
                    <a:bodyPr/>
                    <a:lstStyle/>
                    <a:p>
                      <a:pPr algn="ctr">
                        <a:lnSpc>
                          <a:spcPct val="115000"/>
                        </a:lnSpc>
                        <a:spcAft>
                          <a:spcPts val="0"/>
                        </a:spcAft>
                      </a:pPr>
                      <a:r>
                        <a:rPr lang="en-CA" sz="2000" kern="1200" dirty="0">
                          <a:solidFill>
                            <a:srgbClr val="000000"/>
                          </a:solidFill>
                          <a:effectLst/>
                          <a:latin typeface="Symbol"/>
                          <a:ea typeface="Times New Roman"/>
                          <a:cs typeface="Times New Roman"/>
                        </a:rPr>
                        <a:t>Q(</a:t>
                      </a:r>
                      <a:r>
                        <a:rPr lang="en-CA" sz="2000" kern="1200" dirty="0">
                          <a:solidFill>
                            <a:srgbClr val="000000"/>
                          </a:solidFill>
                          <a:effectLst/>
                          <a:latin typeface="Times New Roman"/>
                          <a:ea typeface="Times New Roman"/>
                          <a:cs typeface="Times New Roman"/>
                        </a:rPr>
                        <a:t>1)</a:t>
                      </a:r>
                      <a:endParaRPr lang="en-CA" sz="2000" dirty="0">
                        <a:solidFill>
                          <a:srgbClr val="000000"/>
                        </a:solidFill>
                        <a:effectLst/>
                        <a:latin typeface="Times New Roman"/>
                        <a:ea typeface="Calibri"/>
                        <a:cs typeface="Times New Roman"/>
                      </a:endParaRPr>
                    </a:p>
                  </a:txBody>
                  <a:tcPr marL="68580" marR="68580" marT="0" marB="0">
                    <a:lnL>
                      <a:noFill/>
                    </a:lnL>
                    <a:lnR>
                      <a:noFill/>
                    </a:lnR>
                    <a:lnT>
                      <a:noFill/>
                    </a:lnT>
                    <a:lnB>
                      <a:noFill/>
                    </a:lnB>
                  </a:tcPr>
                </a:tc>
                <a:tc>
                  <a:txBody>
                    <a:bodyPr/>
                    <a:lstStyle/>
                    <a:p>
                      <a:pPr algn="ctr">
                        <a:lnSpc>
                          <a:spcPct val="115000"/>
                        </a:lnSpc>
                        <a:spcAft>
                          <a:spcPts val="0"/>
                        </a:spcAft>
                      </a:pPr>
                      <a:r>
                        <a:rPr lang="en-CA" sz="2000" kern="1200" dirty="0">
                          <a:solidFill>
                            <a:srgbClr val="00B0F0"/>
                          </a:solidFill>
                          <a:effectLst/>
                          <a:latin typeface="Symbol"/>
                          <a:ea typeface="Times New Roman"/>
                          <a:cs typeface="Times New Roman"/>
                        </a:rPr>
                        <a:t>Q</a:t>
                      </a:r>
                      <a:r>
                        <a:rPr lang="en-CA" sz="2000" kern="1200" dirty="0">
                          <a:solidFill>
                            <a:srgbClr val="00B0F0"/>
                          </a:solidFill>
                          <a:effectLst/>
                          <a:latin typeface="Times New Roman"/>
                          <a:ea typeface="Times New Roman"/>
                          <a:cs typeface="Times New Roman"/>
                        </a:rPr>
                        <a:t>(</a:t>
                      </a:r>
                      <a:r>
                        <a:rPr lang="en-CA" sz="2000" i="0" kern="1200" dirty="0">
                          <a:solidFill>
                            <a:srgbClr val="00B0F0"/>
                          </a:solidFill>
                          <a:effectLst/>
                          <a:latin typeface="Times New Roman"/>
                          <a:ea typeface="Times New Roman"/>
                          <a:cs typeface="Times New Roman"/>
                        </a:rPr>
                        <a:t>1</a:t>
                      </a:r>
                      <a:r>
                        <a:rPr lang="en-CA" sz="2000" kern="1200" dirty="0">
                          <a:solidFill>
                            <a:srgbClr val="00B0F0"/>
                          </a:solidFill>
                          <a:effectLst/>
                          <a:latin typeface="Times New Roman"/>
                          <a:ea typeface="Times New Roman"/>
                          <a:cs typeface="Times New Roman"/>
                        </a:rPr>
                        <a:t>)</a:t>
                      </a:r>
                      <a:r>
                        <a:rPr lang="en-CA" sz="2000" kern="1200" baseline="30000" dirty="0">
                          <a:solidFill>
                            <a:srgbClr val="00B0F0"/>
                          </a:solidFill>
                          <a:effectLst/>
                          <a:latin typeface="Times New Roman"/>
                          <a:ea typeface="Times New Roman"/>
                          <a:cs typeface="Times New Roman"/>
                        </a:rPr>
                        <a:t>*</a:t>
                      </a:r>
                      <a:endParaRPr lang="en-CA" sz="2000" dirty="0">
                        <a:solidFill>
                          <a:srgbClr val="00B0F0"/>
                        </a:solidFill>
                        <a:effectLst/>
                        <a:latin typeface="Times New Roman"/>
                        <a:ea typeface="Calibri"/>
                        <a:cs typeface="Times New Roman"/>
                      </a:endParaRPr>
                    </a:p>
                  </a:txBody>
                  <a:tcPr marL="68580" marR="68580" marT="0" marB="0">
                    <a:lnL>
                      <a:noFill/>
                    </a:lnL>
                    <a:lnR>
                      <a:noFill/>
                    </a:lnR>
                    <a:lnT>
                      <a:noFill/>
                    </a:lnT>
                    <a:lnB>
                      <a:noFill/>
                    </a:lnB>
                  </a:tcPr>
                </a:tc>
                <a:tc>
                  <a:txBody>
                    <a:bodyPr/>
                    <a:lstStyle/>
                    <a:p>
                      <a:pPr algn="ctr">
                        <a:lnSpc>
                          <a:spcPct val="115000"/>
                        </a:lnSpc>
                        <a:spcAft>
                          <a:spcPts val="0"/>
                        </a:spcAft>
                      </a:pPr>
                      <a:r>
                        <a:rPr lang="en-CA" sz="2000" kern="1200" dirty="0">
                          <a:solidFill>
                            <a:srgbClr val="00B0F0"/>
                          </a:solidFill>
                          <a:effectLst/>
                          <a:latin typeface="Symbol"/>
                          <a:ea typeface="Times New Roman"/>
                          <a:cs typeface="Times New Roman"/>
                        </a:rPr>
                        <a:t>Q</a:t>
                      </a:r>
                      <a:r>
                        <a:rPr lang="en-CA" sz="2000" kern="1200" dirty="0">
                          <a:solidFill>
                            <a:srgbClr val="00B0F0"/>
                          </a:solidFill>
                          <a:effectLst/>
                          <a:latin typeface="Times New Roman"/>
                          <a:ea typeface="Times New Roman"/>
                          <a:cs typeface="Times New Roman"/>
                        </a:rPr>
                        <a:t>(</a:t>
                      </a:r>
                      <a:r>
                        <a:rPr lang="en-CA" sz="2000" i="0" kern="1200" dirty="0">
                          <a:solidFill>
                            <a:srgbClr val="00B0F0"/>
                          </a:solidFill>
                          <a:effectLst/>
                          <a:latin typeface="Times New Roman"/>
                          <a:ea typeface="Times New Roman"/>
                          <a:cs typeface="Times New Roman"/>
                        </a:rPr>
                        <a:t>1</a:t>
                      </a:r>
                      <a:r>
                        <a:rPr lang="en-CA" sz="2000" kern="1200" dirty="0">
                          <a:solidFill>
                            <a:srgbClr val="00B0F0"/>
                          </a:solidFill>
                          <a:effectLst/>
                          <a:latin typeface="Times New Roman"/>
                          <a:ea typeface="Times New Roman"/>
                          <a:cs typeface="Times New Roman"/>
                        </a:rPr>
                        <a:t>)</a:t>
                      </a:r>
                      <a:endParaRPr lang="en-CA" sz="2000" dirty="0">
                        <a:solidFill>
                          <a:srgbClr val="00B0F0"/>
                        </a:solidFill>
                        <a:effectLst/>
                        <a:latin typeface="Times New Roman"/>
                        <a:ea typeface="Calibri"/>
                        <a:cs typeface="Times New Roman"/>
                      </a:endParaRPr>
                    </a:p>
                  </a:txBody>
                  <a:tcPr marL="68580" marR="68580" marT="0" marB="0">
                    <a:lnL>
                      <a:noFill/>
                    </a:lnL>
                    <a:lnR>
                      <a:noFill/>
                    </a:lnR>
                    <a:lnT>
                      <a:noFill/>
                    </a:lnT>
                    <a:lnB>
                      <a:noFill/>
                    </a:lnB>
                  </a:tcPr>
                </a:tc>
                <a:extLst>
                  <a:ext uri="{0D108BD9-81ED-4DB2-BD59-A6C34878D82A}">
                    <a16:rowId xmlns:a16="http://schemas.microsoft.com/office/drawing/2014/main" val="10002"/>
                  </a:ext>
                </a:extLst>
              </a:tr>
              <a:tr h="0">
                <a:tc>
                  <a:txBody>
                    <a:bodyPr/>
                    <a:lstStyle/>
                    <a:p>
                      <a:pPr>
                        <a:lnSpc>
                          <a:spcPct val="115000"/>
                        </a:lnSpc>
                        <a:spcAft>
                          <a:spcPts val="0"/>
                        </a:spcAft>
                      </a:pPr>
                      <a:r>
                        <a:rPr lang="en-CA" sz="2000" kern="1200" dirty="0">
                          <a:solidFill>
                            <a:srgbClr val="000000"/>
                          </a:solidFill>
                          <a:effectLst/>
                          <a:latin typeface="Arial" panose="020B0604020202020204" pitchFamily="34" charset="0"/>
                          <a:ea typeface="Times New Roman"/>
                          <a:cs typeface="Arial" panose="020B0604020202020204" pitchFamily="34" charset="0"/>
                        </a:rPr>
                        <a:t>Insert After</a:t>
                      </a:r>
                      <a:endParaRPr lang="en-CA" sz="2000" dirty="0">
                        <a:solidFill>
                          <a:srgbClr val="000000"/>
                        </a:solidFill>
                        <a:effectLst/>
                        <a:latin typeface="Arial" panose="020B0604020202020204" pitchFamily="34" charset="0"/>
                        <a:ea typeface="Calibri"/>
                        <a:cs typeface="Arial" panose="020B0604020202020204" pitchFamily="34" charset="0"/>
                      </a:endParaRPr>
                    </a:p>
                  </a:txBody>
                  <a:tcPr marL="68580" marR="68580" marT="0" marB="0">
                    <a:lnL>
                      <a:noFill/>
                    </a:lnL>
                    <a:lnR>
                      <a:noFill/>
                    </a:lnR>
                    <a:lnT>
                      <a:noFill/>
                    </a:lnT>
                    <a:lnB>
                      <a:noFill/>
                    </a:lnB>
                  </a:tcPr>
                </a:tc>
                <a:tc>
                  <a:txBody>
                    <a:bodyPr/>
                    <a:lstStyle/>
                    <a:p>
                      <a:pPr algn="ctr">
                        <a:lnSpc>
                          <a:spcPct val="115000"/>
                        </a:lnSpc>
                        <a:spcAft>
                          <a:spcPts val="0"/>
                        </a:spcAft>
                      </a:pPr>
                      <a:r>
                        <a:rPr lang="en-CA" sz="2000" kern="1200" dirty="0">
                          <a:solidFill>
                            <a:srgbClr val="000000"/>
                          </a:solidFill>
                          <a:effectLst/>
                          <a:latin typeface="Symbol"/>
                          <a:ea typeface="Times New Roman"/>
                          <a:cs typeface="Times New Roman"/>
                        </a:rPr>
                        <a:t>Q</a:t>
                      </a:r>
                      <a:r>
                        <a:rPr lang="en-CA" sz="2000" kern="1200" dirty="0">
                          <a:solidFill>
                            <a:srgbClr val="000000"/>
                          </a:solidFill>
                          <a:effectLst/>
                          <a:latin typeface="Times New Roman"/>
                          <a:ea typeface="Times New Roman"/>
                          <a:cs typeface="Times New Roman"/>
                        </a:rPr>
                        <a:t>(1)</a:t>
                      </a:r>
                      <a:endParaRPr lang="en-CA" sz="2000" dirty="0">
                        <a:solidFill>
                          <a:srgbClr val="000000"/>
                        </a:solidFill>
                        <a:effectLst/>
                        <a:latin typeface="Times New Roman"/>
                        <a:ea typeface="Calibri"/>
                        <a:cs typeface="Times New Roman"/>
                      </a:endParaRPr>
                    </a:p>
                  </a:txBody>
                  <a:tcPr marL="68580" marR="68580" marT="0" marB="0">
                    <a:lnL>
                      <a:noFill/>
                    </a:lnL>
                    <a:lnR>
                      <a:noFill/>
                    </a:lnR>
                    <a:lnT>
                      <a:noFill/>
                    </a:lnT>
                    <a:lnB>
                      <a:noFill/>
                    </a:lnB>
                  </a:tcPr>
                </a:tc>
                <a:tc>
                  <a:txBody>
                    <a:bodyPr/>
                    <a:lstStyle/>
                    <a:p>
                      <a:pPr algn="ctr">
                        <a:lnSpc>
                          <a:spcPct val="115000"/>
                        </a:lnSpc>
                        <a:spcAft>
                          <a:spcPts val="0"/>
                        </a:spcAft>
                      </a:pPr>
                      <a:r>
                        <a:rPr lang="en-CA" sz="2000" kern="1200" dirty="0">
                          <a:solidFill>
                            <a:srgbClr val="000000"/>
                          </a:solidFill>
                          <a:effectLst/>
                          <a:latin typeface="Symbol"/>
                          <a:ea typeface="Times New Roman"/>
                          <a:cs typeface="Times New Roman"/>
                        </a:rPr>
                        <a:t>Q</a:t>
                      </a:r>
                      <a:r>
                        <a:rPr lang="en-CA" sz="2000" kern="1200" dirty="0">
                          <a:solidFill>
                            <a:srgbClr val="000000"/>
                          </a:solidFill>
                          <a:effectLst/>
                          <a:latin typeface="Times New Roman"/>
                          <a:ea typeface="Times New Roman"/>
                          <a:cs typeface="Times New Roman"/>
                        </a:rPr>
                        <a:t>(1)</a:t>
                      </a:r>
                      <a:r>
                        <a:rPr lang="en-CA" sz="2000" kern="1200" baseline="30000" dirty="0">
                          <a:solidFill>
                            <a:srgbClr val="000000"/>
                          </a:solidFill>
                          <a:effectLst/>
                          <a:latin typeface="Times New Roman"/>
                          <a:ea typeface="Times New Roman"/>
                          <a:cs typeface="Times New Roman"/>
                        </a:rPr>
                        <a:t>*</a:t>
                      </a:r>
                      <a:endParaRPr lang="en-CA" sz="2000" dirty="0">
                        <a:solidFill>
                          <a:srgbClr val="000000"/>
                        </a:solidFill>
                        <a:effectLst/>
                        <a:latin typeface="Times New Roman"/>
                        <a:ea typeface="Calibri"/>
                        <a:cs typeface="Times New Roman"/>
                      </a:endParaRPr>
                    </a:p>
                  </a:txBody>
                  <a:tcPr marL="68580" marR="68580" marT="0" marB="0">
                    <a:lnL>
                      <a:noFill/>
                    </a:lnL>
                    <a:lnR>
                      <a:noFill/>
                    </a:lnR>
                    <a:lnT>
                      <a:noFill/>
                    </a:lnT>
                    <a:lnB>
                      <a:noFill/>
                    </a:lnB>
                  </a:tcPr>
                </a:tc>
                <a:tc>
                  <a:txBody>
                    <a:bodyPr/>
                    <a:lstStyle/>
                    <a:p>
                      <a:pPr algn="ctr">
                        <a:lnSpc>
                          <a:spcPct val="115000"/>
                        </a:lnSpc>
                        <a:spcAft>
                          <a:spcPts val="0"/>
                        </a:spcAft>
                      </a:pPr>
                      <a:r>
                        <a:rPr lang="en-CA" sz="2000" kern="1200" dirty="0">
                          <a:solidFill>
                            <a:srgbClr val="000000"/>
                          </a:solidFill>
                          <a:effectLst/>
                          <a:latin typeface="Symbol"/>
                          <a:ea typeface="Times New Roman"/>
                          <a:cs typeface="Times New Roman"/>
                        </a:rPr>
                        <a:t>Q</a:t>
                      </a:r>
                      <a:r>
                        <a:rPr lang="en-CA" sz="2000" kern="1200" dirty="0">
                          <a:solidFill>
                            <a:srgbClr val="000000"/>
                          </a:solidFill>
                          <a:effectLst/>
                          <a:latin typeface="Times New Roman"/>
                          <a:ea typeface="Times New Roman"/>
                          <a:cs typeface="Times New Roman"/>
                        </a:rPr>
                        <a:t>(1)</a:t>
                      </a:r>
                      <a:endParaRPr lang="en-CA" sz="2000" dirty="0">
                        <a:solidFill>
                          <a:srgbClr val="000000"/>
                        </a:solidFill>
                        <a:effectLst/>
                        <a:latin typeface="Times New Roman"/>
                        <a:ea typeface="Calibri"/>
                        <a:cs typeface="Times New Roman"/>
                      </a:endParaRPr>
                    </a:p>
                  </a:txBody>
                  <a:tcPr marL="68580" marR="68580" marT="0" marB="0">
                    <a:lnL>
                      <a:noFill/>
                    </a:lnL>
                    <a:lnR>
                      <a:noFill/>
                    </a:lnR>
                    <a:lnT>
                      <a:noFill/>
                    </a:lnT>
                    <a:lnB>
                      <a:noFill/>
                    </a:lnB>
                  </a:tcPr>
                </a:tc>
                <a:extLst>
                  <a:ext uri="{0D108BD9-81ED-4DB2-BD59-A6C34878D82A}">
                    <a16:rowId xmlns:a16="http://schemas.microsoft.com/office/drawing/2014/main" val="10003"/>
                  </a:ext>
                </a:extLst>
              </a:tr>
              <a:tr h="0">
                <a:tc>
                  <a:txBody>
                    <a:bodyPr/>
                    <a:lstStyle/>
                    <a:p>
                      <a:pPr>
                        <a:lnSpc>
                          <a:spcPct val="115000"/>
                        </a:lnSpc>
                        <a:spcAft>
                          <a:spcPts val="0"/>
                        </a:spcAft>
                      </a:pPr>
                      <a:r>
                        <a:rPr lang="en-CA" sz="2000" kern="1200" dirty="0">
                          <a:solidFill>
                            <a:srgbClr val="000000"/>
                          </a:solidFill>
                          <a:effectLst/>
                          <a:latin typeface="Arial" panose="020B0604020202020204" pitchFamily="34" charset="0"/>
                          <a:ea typeface="Times New Roman"/>
                          <a:cs typeface="Arial" panose="020B0604020202020204" pitchFamily="34" charset="0"/>
                        </a:rPr>
                        <a:t>Replace</a:t>
                      </a:r>
                      <a:endParaRPr lang="en-CA" sz="2000" dirty="0">
                        <a:solidFill>
                          <a:srgbClr val="000000"/>
                        </a:solidFill>
                        <a:effectLst/>
                        <a:latin typeface="Arial" panose="020B0604020202020204" pitchFamily="34" charset="0"/>
                        <a:ea typeface="Calibri"/>
                        <a:cs typeface="Arial" panose="020B0604020202020204" pitchFamily="34" charset="0"/>
                      </a:endParaRPr>
                    </a:p>
                  </a:txBody>
                  <a:tcPr marL="68580" marR="68580" marT="0" marB="0">
                    <a:lnL>
                      <a:noFill/>
                    </a:lnL>
                    <a:lnR>
                      <a:noFill/>
                    </a:lnR>
                    <a:lnT>
                      <a:noFill/>
                    </a:lnT>
                    <a:lnB>
                      <a:noFill/>
                    </a:lnB>
                  </a:tcPr>
                </a:tc>
                <a:tc>
                  <a:txBody>
                    <a:bodyPr/>
                    <a:lstStyle/>
                    <a:p>
                      <a:pPr algn="ctr">
                        <a:lnSpc>
                          <a:spcPct val="115000"/>
                        </a:lnSpc>
                        <a:spcAft>
                          <a:spcPts val="0"/>
                        </a:spcAft>
                      </a:pPr>
                      <a:r>
                        <a:rPr lang="en-CA" sz="2000" kern="1200" dirty="0">
                          <a:solidFill>
                            <a:srgbClr val="000000"/>
                          </a:solidFill>
                          <a:effectLst/>
                          <a:latin typeface="Symbol"/>
                          <a:ea typeface="Times New Roman"/>
                          <a:cs typeface="Times New Roman"/>
                        </a:rPr>
                        <a:t>Q</a:t>
                      </a:r>
                      <a:r>
                        <a:rPr lang="en-CA" sz="2000" kern="1200" dirty="0">
                          <a:solidFill>
                            <a:srgbClr val="000000"/>
                          </a:solidFill>
                          <a:effectLst/>
                          <a:latin typeface="Times New Roman"/>
                          <a:ea typeface="Times New Roman"/>
                          <a:cs typeface="Times New Roman"/>
                        </a:rPr>
                        <a:t>(1)</a:t>
                      </a:r>
                      <a:endParaRPr lang="en-CA" sz="2000" dirty="0">
                        <a:solidFill>
                          <a:srgbClr val="000000"/>
                        </a:solidFill>
                        <a:effectLst/>
                        <a:latin typeface="Times New Roman"/>
                        <a:ea typeface="Calibri"/>
                        <a:cs typeface="Times New Roman"/>
                      </a:endParaRPr>
                    </a:p>
                  </a:txBody>
                  <a:tcPr marL="68580" marR="68580" marT="0" marB="0">
                    <a:lnL>
                      <a:noFill/>
                    </a:lnL>
                    <a:lnR>
                      <a:noFill/>
                    </a:lnR>
                    <a:lnT>
                      <a:noFill/>
                    </a:lnT>
                    <a:lnB>
                      <a:noFill/>
                    </a:lnB>
                  </a:tcPr>
                </a:tc>
                <a:tc>
                  <a:txBody>
                    <a:bodyPr/>
                    <a:lstStyle/>
                    <a:p>
                      <a:pPr algn="ctr">
                        <a:lnSpc>
                          <a:spcPct val="115000"/>
                        </a:lnSpc>
                        <a:spcAft>
                          <a:spcPts val="0"/>
                        </a:spcAft>
                      </a:pPr>
                      <a:r>
                        <a:rPr lang="en-CA" sz="2000" kern="1200" dirty="0">
                          <a:solidFill>
                            <a:srgbClr val="000000"/>
                          </a:solidFill>
                          <a:effectLst/>
                          <a:latin typeface="Symbol"/>
                          <a:ea typeface="Times New Roman"/>
                          <a:cs typeface="Times New Roman"/>
                        </a:rPr>
                        <a:t>Q</a:t>
                      </a:r>
                      <a:r>
                        <a:rPr lang="en-CA" sz="2000" kern="1200" dirty="0">
                          <a:solidFill>
                            <a:srgbClr val="000000"/>
                          </a:solidFill>
                          <a:effectLst/>
                          <a:latin typeface="Times New Roman"/>
                          <a:ea typeface="Times New Roman"/>
                          <a:cs typeface="Times New Roman"/>
                        </a:rPr>
                        <a:t>(1)</a:t>
                      </a:r>
                      <a:r>
                        <a:rPr lang="en-CA" sz="2000" kern="1200" baseline="30000" dirty="0">
                          <a:solidFill>
                            <a:srgbClr val="000000"/>
                          </a:solidFill>
                          <a:effectLst/>
                          <a:latin typeface="Times New Roman"/>
                          <a:ea typeface="Times New Roman"/>
                          <a:cs typeface="Times New Roman"/>
                        </a:rPr>
                        <a:t>*</a:t>
                      </a:r>
                      <a:endParaRPr lang="en-CA" sz="2000" dirty="0">
                        <a:solidFill>
                          <a:srgbClr val="000000"/>
                        </a:solidFill>
                        <a:effectLst/>
                        <a:latin typeface="Times New Roman"/>
                        <a:ea typeface="Calibri"/>
                        <a:cs typeface="Times New Roman"/>
                      </a:endParaRPr>
                    </a:p>
                  </a:txBody>
                  <a:tcPr marL="68580" marR="68580" marT="0" marB="0">
                    <a:lnL>
                      <a:noFill/>
                    </a:lnL>
                    <a:lnR>
                      <a:noFill/>
                    </a:lnR>
                    <a:lnT>
                      <a:noFill/>
                    </a:lnT>
                    <a:lnB>
                      <a:noFill/>
                    </a:lnB>
                  </a:tcPr>
                </a:tc>
                <a:tc>
                  <a:txBody>
                    <a:bodyPr/>
                    <a:lstStyle/>
                    <a:p>
                      <a:pPr algn="ctr">
                        <a:lnSpc>
                          <a:spcPct val="115000"/>
                        </a:lnSpc>
                        <a:spcAft>
                          <a:spcPts val="0"/>
                        </a:spcAft>
                      </a:pPr>
                      <a:r>
                        <a:rPr lang="en-CA" sz="2000" kern="1200" dirty="0">
                          <a:solidFill>
                            <a:srgbClr val="000000"/>
                          </a:solidFill>
                          <a:effectLst/>
                          <a:latin typeface="Symbol"/>
                          <a:ea typeface="Times New Roman"/>
                          <a:cs typeface="Times New Roman"/>
                        </a:rPr>
                        <a:t>Q</a:t>
                      </a:r>
                      <a:r>
                        <a:rPr lang="en-CA" sz="2000" kern="1200" dirty="0">
                          <a:solidFill>
                            <a:srgbClr val="000000"/>
                          </a:solidFill>
                          <a:effectLst/>
                          <a:latin typeface="Times New Roman"/>
                          <a:ea typeface="Times New Roman"/>
                          <a:cs typeface="Times New Roman"/>
                        </a:rPr>
                        <a:t>(1)</a:t>
                      </a:r>
                      <a:endParaRPr lang="en-CA" sz="2000" dirty="0">
                        <a:solidFill>
                          <a:srgbClr val="000000"/>
                        </a:solidFill>
                        <a:effectLst/>
                        <a:latin typeface="Times New Roman"/>
                        <a:ea typeface="Calibri"/>
                        <a:cs typeface="Times New Roman"/>
                      </a:endParaRPr>
                    </a:p>
                  </a:txBody>
                  <a:tcPr marL="68580" marR="68580" marT="0" marB="0">
                    <a:lnL>
                      <a:noFill/>
                    </a:lnL>
                    <a:lnR>
                      <a:noFill/>
                    </a:lnR>
                    <a:lnT>
                      <a:noFill/>
                    </a:lnT>
                    <a:lnB>
                      <a:noFill/>
                    </a:lnB>
                  </a:tcPr>
                </a:tc>
                <a:extLst>
                  <a:ext uri="{0D108BD9-81ED-4DB2-BD59-A6C34878D82A}">
                    <a16:rowId xmlns:a16="http://schemas.microsoft.com/office/drawing/2014/main" val="10004"/>
                  </a:ext>
                </a:extLst>
              </a:tr>
              <a:tr h="0">
                <a:tc>
                  <a:txBody>
                    <a:bodyPr/>
                    <a:lstStyle/>
                    <a:p>
                      <a:pPr>
                        <a:lnSpc>
                          <a:spcPct val="115000"/>
                        </a:lnSpc>
                        <a:spcAft>
                          <a:spcPts val="0"/>
                        </a:spcAft>
                      </a:pPr>
                      <a:r>
                        <a:rPr lang="en-CA" sz="2000" kern="1200" dirty="0">
                          <a:solidFill>
                            <a:srgbClr val="000000"/>
                          </a:solidFill>
                          <a:effectLst/>
                          <a:latin typeface="Arial" panose="020B0604020202020204" pitchFamily="34" charset="0"/>
                          <a:ea typeface="Times New Roman"/>
                          <a:cs typeface="Arial" panose="020B0604020202020204" pitchFamily="34" charset="0"/>
                        </a:rPr>
                        <a:t>Erase</a:t>
                      </a:r>
                      <a:endParaRPr lang="en-CA" sz="2000" dirty="0">
                        <a:solidFill>
                          <a:srgbClr val="000000"/>
                        </a:solidFill>
                        <a:effectLst/>
                        <a:latin typeface="Arial" panose="020B0604020202020204" pitchFamily="34" charset="0"/>
                        <a:ea typeface="Calibri"/>
                        <a:cs typeface="Arial" panose="020B0604020202020204" pitchFamily="34" charset="0"/>
                      </a:endParaRPr>
                    </a:p>
                  </a:txBody>
                  <a:tcPr marL="68580" marR="68580" marT="0" marB="0">
                    <a:lnL>
                      <a:noFill/>
                    </a:lnL>
                    <a:lnR>
                      <a:noFill/>
                    </a:lnR>
                    <a:lnT>
                      <a:noFill/>
                    </a:lnT>
                    <a:lnB>
                      <a:noFill/>
                    </a:lnB>
                  </a:tcPr>
                </a:tc>
                <a:tc>
                  <a:txBody>
                    <a:bodyPr/>
                    <a:lstStyle/>
                    <a:p>
                      <a:pPr algn="ctr">
                        <a:lnSpc>
                          <a:spcPct val="115000"/>
                        </a:lnSpc>
                        <a:spcAft>
                          <a:spcPts val="0"/>
                        </a:spcAft>
                      </a:pPr>
                      <a:r>
                        <a:rPr lang="en-CA" sz="2000" kern="1200">
                          <a:solidFill>
                            <a:srgbClr val="000000"/>
                          </a:solidFill>
                          <a:effectLst/>
                          <a:latin typeface="Symbol"/>
                          <a:ea typeface="Times New Roman"/>
                          <a:cs typeface="Times New Roman"/>
                        </a:rPr>
                        <a:t>Q</a:t>
                      </a:r>
                      <a:r>
                        <a:rPr lang="en-CA" sz="2000" kern="1200">
                          <a:solidFill>
                            <a:srgbClr val="000000"/>
                          </a:solidFill>
                          <a:effectLst/>
                          <a:latin typeface="Times New Roman"/>
                          <a:ea typeface="Times New Roman"/>
                          <a:cs typeface="Times New Roman"/>
                        </a:rPr>
                        <a:t>(1)</a:t>
                      </a:r>
                      <a:endParaRPr lang="en-CA" sz="2000">
                        <a:solidFill>
                          <a:srgbClr val="000000"/>
                        </a:solidFill>
                        <a:effectLst/>
                        <a:latin typeface="Times New Roman"/>
                        <a:ea typeface="Calibri"/>
                        <a:cs typeface="Times New Roman"/>
                      </a:endParaRPr>
                    </a:p>
                  </a:txBody>
                  <a:tcPr marL="68580" marR="68580" marT="0" marB="0">
                    <a:lnL>
                      <a:noFill/>
                    </a:lnL>
                    <a:lnR>
                      <a:noFill/>
                    </a:lnR>
                    <a:lnT>
                      <a:noFill/>
                    </a:lnT>
                    <a:lnB>
                      <a:noFill/>
                    </a:lnB>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CA" sz="2000" kern="1200" dirty="0">
                          <a:solidFill>
                            <a:srgbClr val="00B0F0"/>
                          </a:solidFill>
                          <a:effectLst/>
                          <a:latin typeface="Symbol"/>
                          <a:ea typeface="Times New Roman"/>
                          <a:cs typeface="Times New Roman"/>
                        </a:rPr>
                        <a:t>Q</a:t>
                      </a:r>
                      <a:r>
                        <a:rPr lang="en-CA" sz="2000" kern="1200" dirty="0">
                          <a:solidFill>
                            <a:srgbClr val="00B0F0"/>
                          </a:solidFill>
                          <a:effectLst/>
                          <a:latin typeface="Times New Roman"/>
                          <a:ea typeface="Times New Roman"/>
                          <a:cs typeface="Times New Roman"/>
                        </a:rPr>
                        <a:t>(</a:t>
                      </a:r>
                      <a:r>
                        <a:rPr lang="en-CA" sz="2000" i="0" kern="1200" dirty="0">
                          <a:solidFill>
                            <a:srgbClr val="00B0F0"/>
                          </a:solidFill>
                          <a:effectLst/>
                          <a:latin typeface="Times New Roman"/>
                          <a:ea typeface="Times New Roman"/>
                          <a:cs typeface="Times New Roman"/>
                        </a:rPr>
                        <a:t>1</a:t>
                      </a:r>
                      <a:r>
                        <a:rPr lang="en-CA" sz="2000" kern="1200" dirty="0">
                          <a:solidFill>
                            <a:srgbClr val="00B0F0"/>
                          </a:solidFill>
                          <a:effectLst/>
                          <a:latin typeface="Times New Roman"/>
                          <a:ea typeface="Times New Roman"/>
                          <a:cs typeface="Times New Roman"/>
                        </a:rPr>
                        <a:t>)</a:t>
                      </a:r>
                      <a:r>
                        <a:rPr lang="en-CA" sz="2000" kern="1200" baseline="30000" dirty="0">
                          <a:solidFill>
                            <a:srgbClr val="00B0F0"/>
                          </a:solidFill>
                          <a:effectLst/>
                          <a:latin typeface="Times New Roman"/>
                          <a:ea typeface="Times New Roman"/>
                          <a:cs typeface="Times New Roman"/>
                        </a:rPr>
                        <a:t>*</a:t>
                      </a:r>
                      <a:r>
                        <a:rPr lang="en-CA" sz="2000" kern="1200" dirty="0">
                          <a:solidFill>
                            <a:srgbClr val="FF0000"/>
                          </a:solidFill>
                          <a:effectLst/>
                          <a:latin typeface="Times New Roman"/>
                          <a:ea typeface="Times New Roman"/>
                          <a:cs typeface="Times New Roman"/>
                        </a:rPr>
                        <a:t> </a:t>
                      </a:r>
                      <a:endParaRPr lang="en-CA" sz="2000" dirty="0">
                        <a:solidFill>
                          <a:srgbClr val="000000"/>
                        </a:solidFill>
                        <a:effectLst/>
                        <a:latin typeface="Times New Roman"/>
                        <a:ea typeface="Calibri"/>
                        <a:cs typeface="Times New Roman"/>
                      </a:endParaRPr>
                    </a:p>
                  </a:txBody>
                  <a:tcPr marL="68580" marR="68580" marT="0" marB="0">
                    <a:lnL>
                      <a:noFill/>
                    </a:lnL>
                    <a:lnR>
                      <a:noFill/>
                    </a:lnR>
                    <a:lnT>
                      <a:noFill/>
                    </a:lnT>
                    <a:lnB>
                      <a:noFill/>
                    </a:lnB>
                  </a:tcPr>
                </a:tc>
                <a:tc>
                  <a:txBody>
                    <a:bodyPr/>
                    <a:lstStyle/>
                    <a:p>
                      <a:pPr algn="ctr">
                        <a:lnSpc>
                          <a:spcPct val="115000"/>
                        </a:lnSpc>
                        <a:spcAft>
                          <a:spcPts val="0"/>
                        </a:spcAft>
                      </a:pPr>
                      <a:r>
                        <a:rPr lang="en-CA" sz="2000" kern="1200" dirty="0">
                          <a:solidFill>
                            <a:srgbClr val="00B0F0"/>
                          </a:solidFill>
                          <a:effectLst/>
                          <a:latin typeface="Symbol"/>
                          <a:ea typeface="Times New Roman"/>
                          <a:cs typeface="Times New Roman"/>
                        </a:rPr>
                        <a:t>Q</a:t>
                      </a:r>
                      <a:r>
                        <a:rPr lang="en-CA" sz="2000" kern="1200" dirty="0">
                          <a:solidFill>
                            <a:srgbClr val="00B0F0"/>
                          </a:solidFill>
                          <a:effectLst/>
                          <a:latin typeface="Times New Roman"/>
                          <a:ea typeface="Times New Roman"/>
                          <a:cs typeface="Times New Roman"/>
                        </a:rPr>
                        <a:t>(</a:t>
                      </a:r>
                      <a:r>
                        <a:rPr lang="en-CA" sz="2000" i="0" kern="1200" dirty="0">
                          <a:solidFill>
                            <a:srgbClr val="00B0F0"/>
                          </a:solidFill>
                          <a:effectLst/>
                          <a:latin typeface="Times New Roman"/>
                          <a:ea typeface="Times New Roman"/>
                          <a:cs typeface="Times New Roman"/>
                        </a:rPr>
                        <a:t>1</a:t>
                      </a:r>
                      <a:r>
                        <a:rPr lang="en-CA" sz="2000" kern="1200" dirty="0">
                          <a:solidFill>
                            <a:srgbClr val="00B0F0"/>
                          </a:solidFill>
                          <a:effectLst/>
                          <a:latin typeface="Times New Roman"/>
                          <a:ea typeface="Times New Roman"/>
                          <a:cs typeface="Times New Roman"/>
                        </a:rPr>
                        <a:t>)</a:t>
                      </a:r>
                      <a:endParaRPr lang="en-CA" sz="2000" dirty="0">
                        <a:solidFill>
                          <a:srgbClr val="FF0000"/>
                        </a:solidFill>
                        <a:effectLst/>
                        <a:latin typeface="Times New Roman"/>
                        <a:ea typeface="Calibri"/>
                        <a:cs typeface="Times New Roman"/>
                      </a:endParaRPr>
                    </a:p>
                  </a:txBody>
                  <a:tcPr marL="68580" marR="68580" marT="0" marB="0">
                    <a:lnL>
                      <a:noFill/>
                    </a:lnL>
                    <a:lnR>
                      <a:noFill/>
                    </a:lnR>
                    <a:lnT>
                      <a:noFill/>
                    </a:lnT>
                    <a:lnB>
                      <a:noFill/>
                    </a:lnB>
                  </a:tcPr>
                </a:tc>
                <a:extLst>
                  <a:ext uri="{0D108BD9-81ED-4DB2-BD59-A6C34878D82A}">
                    <a16:rowId xmlns:a16="http://schemas.microsoft.com/office/drawing/2014/main" val="10005"/>
                  </a:ext>
                </a:extLst>
              </a:tr>
              <a:tr h="0">
                <a:tc>
                  <a:txBody>
                    <a:bodyPr/>
                    <a:lstStyle/>
                    <a:p>
                      <a:pPr>
                        <a:lnSpc>
                          <a:spcPct val="115000"/>
                        </a:lnSpc>
                        <a:spcAft>
                          <a:spcPts val="0"/>
                        </a:spcAft>
                      </a:pPr>
                      <a:r>
                        <a:rPr lang="en-CA" sz="2000" kern="1200" dirty="0">
                          <a:solidFill>
                            <a:srgbClr val="000000"/>
                          </a:solidFill>
                          <a:effectLst/>
                          <a:latin typeface="Arial" panose="020B0604020202020204" pitchFamily="34" charset="0"/>
                          <a:ea typeface="Times New Roman"/>
                          <a:cs typeface="Arial" panose="020B0604020202020204" pitchFamily="34" charset="0"/>
                        </a:rPr>
                        <a:t>Next</a:t>
                      </a:r>
                      <a:endParaRPr lang="en-CA" sz="2000" dirty="0">
                        <a:solidFill>
                          <a:srgbClr val="000000"/>
                        </a:solidFill>
                        <a:effectLst/>
                        <a:latin typeface="Arial" panose="020B0604020202020204" pitchFamily="34" charset="0"/>
                        <a:ea typeface="Calibri"/>
                        <a:cs typeface="Arial" panose="020B0604020202020204" pitchFamily="34" charset="0"/>
                      </a:endParaRPr>
                    </a:p>
                  </a:txBody>
                  <a:tcPr marL="68580" marR="68580" marT="0" marB="0">
                    <a:lnL>
                      <a:noFill/>
                    </a:lnL>
                    <a:lnR>
                      <a:noFill/>
                    </a:lnR>
                    <a:lnT>
                      <a:noFill/>
                    </a:lnT>
                    <a:lnB>
                      <a:noFill/>
                    </a:lnB>
                  </a:tcPr>
                </a:tc>
                <a:tc>
                  <a:txBody>
                    <a:bodyPr/>
                    <a:lstStyle/>
                    <a:p>
                      <a:pPr algn="ctr">
                        <a:lnSpc>
                          <a:spcPct val="115000"/>
                        </a:lnSpc>
                        <a:spcAft>
                          <a:spcPts val="0"/>
                        </a:spcAft>
                      </a:pPr>
                      <a:r>
                        <a:rPr lang="en-CA" sz="2000" kern="1200">
                          <a:solidFill>
                            <a:srgbClr val="000000"/>
                          </a:solidFill>
                          <a:effectLst/>
                          <a:latin typeface="Symbol"/>
                          <a:ea typeface="Times New Roman"/>
                          <a:cs typeface="Times New Roman"/>
                        </a:rPr>
                        <a:t>Q</a:t>
                      </a:r>
                      <a:r>
                        <a:rPr lang="en-CA" sz="2000" kern="1200">
                          <a:solidFill>
                            <a:srgbClr val="000000"/>
                          </a:solidFill>
                          <a:effectLst/>
                          <a:latin typeface="Times New Roman"/>
                          <a:ea typeface="Times New Roman"/>
                          <a:cs typeface="Times New Roman"/>
                        </a:rPr>
                        <a:t>(1)</a:t>
                      </a:r>
                      <a:endParaRPr lang="en-CA" sz="2000">
                        <a:solidFill>
                          <a:srgbClr val="000000"/>
                        </a:solidFill>
                        <a:effectLst/>
                        <a:latin typeface="Times New Roman"/>
                        <a:ea typeface="Calibri"/>
                        <a:cs typeface="Times New Roman"/>
                      </a:endParaRPr>
                    </a:p>
                  </a:txBody>
                  <a:tcPr marL="68580" marR="68580" marT="0" marB="0">
                    <a:lnL>
                      <a:noFill/>
                    </a:lnL>
                    <a:lnR>
                      <a:noFill/>
                    </a:lnR>
                    <a:lnT>
                      <a:noFill/>
                    </a:lnT>
                    <a:lnB>
                      <a:noFill/>
                    </a:lnB>
                  </a:tcPr>
                </a:tc>
                <a:tc>
                  <a:txBody>
                    <a:bodyPr/>
                    <a:lstStyle/>
                    <a:p>
                      <a:pPr algn="ctr">
                        <a:lnSpc>
                          <a:spcPct val="115000"/>
                        </a:lnSpc>
                        <a:spcAft>
                          <a:spcPts val="0"/>
                        </a:spcAft>
                      </a:pPr>
                      <a:r>
                        <a:rPr lang="en-CA" sz="2000" kern="1200" dirty="0">
                          <a:solidFill>
                            <a:srgbClr val="000000"/>
                          </a:solidFill>
                          <a:effectLst/>
                          <a:latin typeface="Symbol"/>
                          <a:ea typeface="Times New Roman"/>
                          <a:cs typeface="Times New Roman"/>
                        </a:rPr>
                        <a:t>Q</a:t>
                      </a:r>
                      <a:r>
                        <a:rPr lang="en-CA" sz="2000" kern="1200" dirty="0">
                          <a:solidFill>
                            <a:srgbClr val="000000"/>
                          </a:solidFill>
                          <a:effectLst/>
                          <a:latin typeface="Times New Roman"/>
                          <a:ea typeface="Times New Roman"/>
                          <a:cs typeface="Times New Roman"/>
                        </a:rPr>
                        <a:t>(1)</a:t>
                      </a:r>
                      <a:r>
                        <a:rPr lang="en-CA" sz="2000" kern="1200" baseline="30000" dirty="0">
                          <a:solidFill>
                            <a:srgbClr val="000000"/>
                          </a:solidFill>
                          <a:effectLst/>
                          <a:latin typeface="Times New Roman"/>
                          <a:ea typeface="Times New Roman"/>
                          <a:cs typeface="Times New Roman"/>
                        </a:rPr>
                        <a:t>*</a:t>
                      </a:r>
                      <a:endParaRPr lang="en-CA" sz="2000" dirty="0">
                        <a:solidFill>
                          <a:srgbClr val="000000"/>
                        </a:solidFill>
                        <a:effectLst/>
                        <a:latin typeface="Times New Roman"/>
                        <a:ea typeface="Calibri"/>
                        <a:cs typeface="Times New Roman"/>
                      </a:endParaRPr>
                    </a:p>
                  </a:txBody>
                  <a:tcPr marL="68580" marR="68580" marT="0" marB="0">
                    <a:lnL>
                      <a:noFill/>
                    </a:lnL>
                    <a:lnR>
                      <a:noFill/>
                    </a:lnR>
                    <a:lnT>
                      <a:noFill/>
                    </a:lnT>
                    <a:lnB>
                      <a:noFill/>
                    </a:lnB>
                  </a:tcPr>
                </a:tc>
                <a:tc>
                  <a:txBody>
                    <a:bodyPr/>
                    <a:lstStyle/>
                    <a:p>
                      <a:pPr algn="ctr">
                        <a:lnSpc>
                          <a:spcPct val="115000"/>
                        </a:lnSpc>
                        <a:spcAft>
                          <a:spcPts val="0"/>
                        </a:spcAft>
                      </a:pPr>
                      <a:r>
                        <a:rPr lang="en-CA" sz="2000" kern="1200" dirty="0">
                          <a:solidFill>
                            <a:srgbClr val="000000"/>
                          </a:solidFill>
                          <a:effectLst/>
                          <a:latin typeface="Times New Roman"/>
                          <a:ea typeface="Times New Roman"/>
                          <a:cs typeface="Times New Roman"/>
                        </a:rPr>
                        <a:t>n/a</a:t>
                      </a:r>
                      <a:endParaRPr lang="en-CA" sz="2000" dirty="0">
                        <a:solidFill>
                          <a:srgbClr val="000000"/>
                        </a:solidFill>
                        <a:effectLst/>
                        <a:latin typeface="Times New Roman"/>
                        <a:ea typeface="Calibri"/>
                        <a:cs typeface="Times New Roman"/>
                      </a:endParaRPr>
                    </a:p>
                  </a:txBody>
                  <a:tcPr marL="68580" marR="68580" marT="0" marB="0">
                    <a:lnL>
                      <a:noFill/>
                    </a:lnL>
                    <a:lnR>
                      <a:noFill/>
                    </a:lnR>
                    <a:lnT>
                      <a:noFill/>
                    </a:lnT>
                    <a:lnB>
                      <a:noFill/>
                    </a:lnB>
                  </a:tcPr>
                </a:tc>
                <a:extLst>
                  <a:ext uri="{0D108BD9-81ED-4DB2-BD59-A6C34878D82A}">
                    <a16:rowId xmlns:a16="http://schemas.microsoft.com/office/drawing/2014/main" val="10006"/>
                  </a:ext>
                </a:extLst>
              </a:tr>
              <a:tr h="0">
                <a:tc>
                  <a:txBody>
                    <a:bodyPr/>
                    <a:lstStyle/>
                    <a:p>
                      <a:pPr>
                        <a:lnSpc>
                          <a:spcPct val="115000"/>
                        </a:lnSpc>
                        <a:spcAft>
                          <a:spcPts val="0"/>
                        </a:spcAft>
                      </a:pPr>
                      <a:r>
                        <a:rPr lang="en-CA" sz="2000" kern="1200" dirty="0">
                          <a:solidFill>
                            <a:srgbClr val="000000"/>
                          </a:solidFill>
                          <a:effectLst/>
                          <a:latin typeface="Arial" panose="020B0604020202020204" pitchFamily="34" charset="0"/>
                          <a:ea typeface="Times New Roman"/>
                          <a:cs typeface="Arial" panose="020B0604020202020204" pitchFamily="34" charset="0"/>
                        </a:rPr>
                        <a:t>Previous</a:t>
                      </a:r>
                      <a:endParaRPr lang="en-CA" sz="2000" dirty="0">
                        <a:solidFill>
                          <a:srgbClr val="000000"/>
                        </a:solidFill>
                        <a:effectLst/>
                        <a:latin typeface="Arial" panose="020B0604020202020204" pitchFamily="34" charset="0"/>
                        <a:ea typeface="Calibri"/>
                        <a:cs typeface="Arial" panose="020B0604020202020204" pitchFamily="34"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CA" sz="2000" kern="1200" dirty="0">
                          <a:solidFill>
                            <a:srgbClr val="000000"/>
                          </a:solidFill>
                          <a:effectLst/>
                          <a:latin typeface="Times New Roman"/>
                          <a:ea typeface="Times New Roman"/>
                          <a:cs typeface="Times New Roman"/>
                        </a:rPr>
                        <a:t>n/a</a:t>
                      </a:r>
                      <a:endParaRPr lang="en-CA" sz="2000" dirty="0">
                        <a:solidFill>
                          <a:srgbClr val="000000"/>
                        </a:solidFill>
                        <a:effectLst/>
                        <a:latin typeface="Times New Roman"/>
                        <a:ea typeface="Calibri"/>
                        <a:cs typeface="Times New Roman"/>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CA" sz="2000" kern="1200" dirty="0">
                          <a:solidFill>
                            <a:srgbClr val="00B0F0"/>
                          </a:solidFill>
                          <a:effectLst/>
                          <a:latin typeface="Symbol"/>
                          <a:ea typeface="Times New Roman"/>
                          <a:cs typeface="Times New Roman"/>
                        </a:rPr>
                        <a:t>Q</a:t>
                      </a:r>
                      <a:r>
                        <a:rPr lang="en-CA" sz="2000" kern="1200" dirty="0">
                          <a:solidFill>
                            <a:srgbClr val="00B0F0"/>
                          </a:solidFill>
                          <a:effectLst/>
                          <a:latin typeface="Times New Roman"/>
                          <a:ea typeface="Times New Roman"/>
                          <a:cs typeface="Times New Roman"/>
                        </a:rPr>
                        <a:t>(</a:t>
                      </a:r>
                      <a:r>
                        <a:rPr lang="en-CA" sz="2000" i="0" kern="1200" dirty="0">
                          <a:solidFill>
                            <a:srgbClr val="00B0F0"/>
                          </a:solidFill>
                          <a:effectLst/>
                          <a:latin typeface="Times New Roman"/>
                          <a:ea typeface="Times New Roman"/>
                          <a:cs typeface="Times New Roman"/>
                        </a:rPr>
                        <a:t>1</a:t>
                      </a:r>
                      <a:r>
                        <a:rPr lang="en-CA" sz="2000" kern="1200" dirty="0">
                          <a:solidFill>
                            <a:srgbClr val="00B0F0"/>
                          </a:solidFill>
                          <a:effectLst/>
                          <a:latin typeface="Times New Roman"/>
                          <a:ea typeface="Times New Roman"/>
                          <a:cs typeface="Times New Roman"/>
                        </a:rPr>
                        <a:t>)</a:t>
                      </a:r>
                      <a:r>
                        <a:rPr lang="en-CA" sz="2000" kern="1200" baseline="30000" dirty="0">
                          <a:solidFill>
                            <a:srgbClr val="00B0F0"/>
                          </a:solidFill>
                          <a:effectLst/>
                          <a:latin typeface="Times New Roman"/>
                          <a:ea typeface="Times New Roman"/>
                          <a:cs typeface="Times New Roman"/>
                        </a:rPr>
                        <a:t>*</a:t>
                      </a:r>
                      <a:endParaRPr lang="en-CA" sz="2000" dirty="0">
                        <a:solidFill>
                          <a:srgbClr val="000000"/>
                        </a:solidFill>
                        <a:effectLst/>
                        <a:latin typeface="Times New Roman"/>
                        <a:ea typeface="Calibri"/>
                        <a:cs typeface="Times New Roman"/>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CA" sz="2000" kern="1200" dirty="0">
                          <a:solidFill>
                            <a:srgbClr val="00B0F0"/>
                          </a:solidFill>
                          <a:effectLst/>
                          <a:latin typeface="Symbol"/>
                          <a:ea typeface="Times New Roman"/>
                          <a:cs typeface="Times New Roman"/>
                        </a:rPr>
                        <a:t>Q</a:t>
                      </a:r>
                      <a:r>
                        <a:rPr lang="en-CA" sz="2000" kern="1200" dirty="0">
                          <a:solidFill>
                            <a:srgbClr val="00B0F0"/>
                          </a:solidFill>
                          <a:effectLst/>
                          <a:latin typeface="Times New Roman"/>
                          <a:ea typeface="Times New Roman"/>
                          <a:cs typeface="Times New Roman"/>
                        </a:rPr>
                        <a:t>(</a:t>
                      </a:r>
                      <a:r>
                        <a:rPr lang="en-CA" sz="2000" i="0" kern="1200" dirty="0">
                          <a:solidFill>
                            <a:srgbClr val="00B0F0"/>
                          </a:solidFill>
                          <a:effectLst/>
                          <a:latin typeface="Times New Roman"/>
                          <a:ea typeface="Times New Roman"/>
                          <a:cs typeface="Times New Roman"/>
                        </a:rPr>
                        <a:t>1</a:t>
                      </a:r>
                      <a:r>
                        <a:rPr lang="en-CA" sz="2000" kern="1200" dirty="0">
                          <a:solidFill>
                            <a:srgbClr val="00B0F0"/>
                          </a:solidFill>
                          <a:effectLst/>
                          <a:latin typeface="Times New Roman"/>
                          <a:ea typeface="Times New Roman"/>
                          <a:cs typeface="Times New Roman"/>
                        </a:rPr>
                        <a:t>)</a:t>
                      </a:r>
                      <a:endParaRPr lang="en-CA" sz="2000" dirty="0">
                        <a:solidFill>
                          <a:srgbClr val="000000"/>
                        </a:solidFill>
                        <a:effectLst/>
                        <a:latin typeface="Times New Roman"/>
                        <a:ea typeface="Calibri"/>
                        <a:cs typeface="Times New Roman"/>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p:sp>
        <p:nvSpPr>
          <p:cNvPr id="16" name="TextBox 15"/>
          <p:cNvSpPr txBox="1"/>
          <p:nvPr/>
        </p:nvSpPr>
        <p:spPr>
          <a:xfrm>
            <a:off x="395536" y="4509120"/>
            <a:ext cx="8699946" cy="400110"/>
          </a:xfrm>
          <a:prstGeom prst="rect">
            <a:avLst/>
          </a:prstGeom>
          <a:noFill/>
        </p:spPr>
        <p:txBody>
          <a:bodyPr wrap="none" rtlCol="0">
            <a:spAutoFit/>
          </a:bodyPr>
          <a:lstStyle/>
          <a:p>
            <a:r>
              <a:rPr lang="en-CA" sz="2400" baseline="30000" dirty="0"/>
              <a:t>*</a:t>
            </a:r>
            <a:r>
              <a:rPr lang="en-CA" sz="2000" baseline="30000" dirty="0"/>
              <a:t> </a:t>
            </a:r>
            <a:r>
              <a:rPr lang="en-CA" sz="2000" dirty="0"/>
              <a:t>These assume we have already accessed the </a:t>
            </a:r>
            <a:r>
              <a:rPr lang="en-CA" sz="2000" i="1" dirty="0">
                <a:latin typeface="Times New Roman" panose="02020603050405020304" pitchFamily="18" charset="0"/>
                <a:cs typeface="Times New Roman" panose="02020603050405020304" pitchFamily="18" charset="0"/>
              </a:rPr>
              <a:t>k</a:t>
            </a:r>
            <a:r>
              <a:rPr lang="en-CA" sz="2000" baseline="30000" dirty="0"/>
              <a:t>th</a:t>
            </a:r>
            <a:r>
              <a:rPr lang="en-CA" sz="2000" dirty="0"/>
              <a:t> entry—an </a:t>
            </a:r>
            <a:r>
              <a:rPr lang="en-CA" sz="2000" dirty="0">
                <a:solidFill>
                  <a:srgbClr val="FF0000"/>
                </a:solidFill>
                <a:latin typeface="Times New Roman" panose="02020603050405020304" pitchFamily="18" charset="0"/>
                <a:cs typeface="Times New Roman" panose="02020603050405020304" pitchFamily="18" charset="0"/>
              </a:rPr>
              <a:t>O(</a:t>
            </a:r>
            <a:r>
              <a:rPr lang="en-CA" sz="2000" i="1" dirty="0">
                <a:solidFill>
                  <a:srgbClr val="FF0000"/>
                </a:solidFill>
                <a:latin typeface="Times New Roman" panose="02020603050405020304" pitchFamily="18" charset="0"/>
                <a:cs typeface="Times New Roman" panose="02020603050405020304" pitchFamily="18" charset="0"/>
              </a:rPr>
              <a:t>n</a:t>
            </a:r>
            <a:r>
              <a:rPr lang="en-CA" sz="2000" dirty="0">
                <a:solidFill>
                  <a:srgbClr val="FF0000"/>
                </a:solidFill>
                <a:latin typeface="Times New Roman" panose="02020603050405020304" pitchFamily="18" charset="0"/>
                <a:cs typeface="Times New Roman" panose="02020603050405020304" pitchFamily="18" charset="0"/>
              </a:rPr>
              <a:t>)</a:t>
            </a:r>
            <a:r>
              <a:rPr lang="en-CA" sz="2000" dirty="0"/>
              <a:t> operation</a:t>
            </a:r>
          </a:p>
        </p:txBody>
      </p:sp>
    </p:spTree>
    <p:extLst>
      <p:ext uri="{BB962C8B-B14F-4D97-AF65-F5344CB8AC3E}">
        <p14:creationId xmlns:p14="http://schemas.microsoft.com/office/powerpoint/2010/main" val="4049735268"/>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US" altLang="en-US" dirty="0">
                <a:latin typeface="Arial" charset="0"/>
                <a:cs typeface="Arial" charset="0"/>
              </a:rPr>
              <a:t>Memory usage versus run times</a:t>
            </a:r>
          </a:p>
        </p:txBody>
      </p:sp>
      <p:sp>
        <p:nvSpPr>
          <p:cNvPr id="25603"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Using a doubly linked list requires </a:t>
            </a:r>
            <a:r>
              <a:rPr lang="en-CA" altLang="en-US" b="1" dirty="0">
                <a:latin typeface="Symbol" pitchFamily="18" charset="2"/>
                <a:cs typeface="Times New Roman" pitchFamily="18" charset="0"/>
              </a:rPr>
              <a:t>Q</a:t>
            </a:r>
            <a:r>
              <a:rPr lang="en-US" altLang="en-US" dirty="0">
                <a:latin typeface="Times New Roman" pitchFamily="18" charset="0"/>
                <a:cs typeface="Arial" charset="0"/>
              </a:rPr>
              <a:t>(</a:t>
            </a:r>
            <a:r>
              <a:rPr lang="en-US" altLang="en-US" i="1" dirty="0">
                <a:latin typeface="Times New Roman" pitchFamily="18" charset="0"/>
                <a:cs typeface="Arial" charset="0"/>
              </a:rPr>
              <a:t>n</a:t>
            </a:r>
            <a:r>
              <a:rPr lang="en-US" altLang="en-US" dirty="0">
                <a:latin typeface="Times New Roman" pitchFamily="18" charset="0"/>
                <a:cs typeface="Arial" charset="0"/>
              </a:rPr>
              <a:t>)</a:t>
            </a:r>
            <a:r>
              <a:rPr lang="en-US" altLang="en-US" dirty="0">
                <a:latin typeface="Arial" charset="0"/>
                <a:cs typeface="Arial" charset="0"/>
              </a:rPr>
              <a:t> additional memory, but it speeds up many operations</a:t>
            </a:r>
          </a:p>
          <a:p>
            <a:pPr lvl="1"/>
            <a:endParaRPr lang="en-US" altLang="en-US" dirty="0">
              <a:latin typeface="Arial" charset="0"/>
              <a:cs typeface="Arial" charset="0"/>
            </a:endParaRPr>
          </a:p>
        </p:txBody>
      </p:sp>
    </p:spTree>
    <p:extLst>
      <p:ext uri="{BB962C8B-B14F-4D97-AF65-F5344CB8AC3E}">
        <p14:creationId xmlns:p14="http://schemas.microsoft.com/office/powerpoint/2010/main" val="3700701668"/>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altLang="en-US" dirty="0">
                <a:latin typeface="Arial" charset="0"/>
                <a:cs typeface="Arial" charset="0"/>
              </a:rPr>
              <a:t>Memory usage versus run times</a:t>
            </a:r>
          </a:p>
        </p:txBody>
      </p:sp>
      <p:sp>
        <p:nvSpPr>
          <p:cNvPr id="26627"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In general, there is an interesting relationship between memory and time efficiency</a:t>
            </a:r>
          </a:p>
          <a:p>
            <a:pPr>
              <a:buFont typeface="Arial" charset="0"/>
              <a:buNone/>
            </a:pPr>
            <a:endParaRPr lang="en-US" altLang="en-US" dirty="0">
              <a:latin typeface="Arial" charset="0"/>
              <a:cs typeface="Arial" charset="0"/>
            </a:endParaRPr>
          </a:p>
          <a:p>
            <a:pPr>
              <a:buFont typeface="Arial" charset="0"/>
              <a:buNone/>
            </a:pPr>
            <a:r>
              <a:rPr lang="en-US" altLang="en-US" dirty="0">
                <a:latin typeface="Arial" charset="0"/>
                <a:cs typeface="Arial" charset="0"/>
              </a:rPr>
              <a:t>	For a data structure/algorithm:</a:t>
            </a:r>
          </a:p>
          <a:p>
            <a:pPr lvl="1"/>
            <a:r>
              <a:rPr lang="en-US" altLang="en-US" dirty="0">
                <a:latin typeface="Arial" charset="0"/>
                <a:cs typeface="Arial" charset="0"/>
              </a:rPr>
              <a:t>Improving the run time usually</a:t>
            </a:r>
            <a:br>
              <a:rPr lang="en-US" altLang="en-US" dirty="0">
                <a:latin typeface="Arial" charset="0"/>
                <a:cs typeface="Arial" charset="0"/>
              </a:rPr>
            </a:br>
            <a:r>
              <a:rPr lang="en-US" altLang="en-US" dirty="0">
                <a:latin typeface="Arial" charset="0"/>
                <a:cs typeface="Arial" charset="0"/>
              </a:rPr>
              <a:t>requires more memory</a:t>
            </a:r>
          </a:p>
          <a:p>
            <a:pPr lvl="1"/>
            <a:r>
              <a:rPr lang="en-US" altLang="en-US" dirty="0">
                <a:latin typeface="Arial" charset="0"/>
                <a:cs typeface="Arial" charset="0"/>
              </a:rPr>
              <a:t>Reducing the required memory</a:t>
            </a:r>
            <a:br>
              <a:rPr lang="en-US" altLang="en-US" dirty="0">
                <a:latin typeface="Arial" charset="0"/>
                <a:cs typeface="Arial" charset="0"/>
              </a:rPr>
            </a:br>
            <a:r>
              <a:rPr lang="en-US" altLang="en-US" dirty="0">
                <a:latin typeface="Arial" charset="0"/>
                <a:cs typeface="Arial" charset="0"/>
              </a:rPr>
              <a:t>usually requires more run time</a:t>
            </a:r>
          </a:p>
        </p:txBody>
      </p:sp>
      <p:pic>
        <p:nvPicPr>
          <p:cNvPr id="26628" name="Picture 4" descr="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51488" y="2996952"/>
            <a:ext cx="2592387" cy="25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60088005"/>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en-US" altLang="en-US" dirty="0">
                <a:latin typeface="Arial" charset="0"/>
                <a:cs typeface="Arial" charset="0"/>
              </a:rPr>
              <a:t>Memory usage versus run times</a:t>
            </a:r>
          </a:p>
        </p:txBody>
      </p:sp>
      <p:sp>
        <p:nvSpPr>
          <p:cNvPr id="27651"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Warning:  programmers often mistake this to suggest that given any solution to a problem, any solution which may be faster must require more memory</a:t>
            </a:r>
          </a:p>
          <a:p>
            <a:pPr>
              <a:buFont typeface="Arial" charset="0"/>
              <a:buNone/>
            </a:pPr>
            <a:endParaRPr lang="en-US" altLang="en-US" dirty="0">
              <a:latin typeface="Arial" charset="0"/>
              <a:cs typeface="Arial" charset="0"/>
            </a:endParaRPr>
          </a:p>
          <a:p>
            <a:pPr>
              <a:buFont typeface="Arial" charset="0"/>
              <a:buNone/>
            </a:pPr>
            <a:r>
              <a:rPr lang="en-US" altLang="en-US" dirty="0">
                <a:latin typeface="Arial" charset="0"/>
                <a:cs typeface="Arial" charset="0"/>
              </a:rPr>
              <a:t>	This guideline not true in general:  </a:t>
            </a:r>
            <a:r>
              <a:rPr lang="en-US" altLang="en-US" dirty="0">
                <a:solidFill>
                  <a:srgbClr val="FF0000"/>
                </a:solidFill>
                <a:latin typeface="Arial" charset="0"/>
                <a:cs typeface="Arial" charset="0"/>
              </a:rPr>
              <a:t>there may be different data structures and/or algorithms which are both faster and require less memory</a:t>
            </a:r>
          </a:p>
          <a:p>
            <a:pPr lvl="1"/>
            <a:r>
              <a:rPr lang="en-US" altLang="en-US" dirty="0">
                <a:latin typeface="Arial" charset="0"/>
                <a:cs typeface="Arial" charset="0"/>
              </a:rPr>
              <a:t>This requires thought and research</a:t>
            </a:r>
          </a:p>
        </p:txBody>
      </p:sp>
    </p:spTree>
    <p:extLst>
      <p:ext uri="{BB962C8B-B14F-4D97-AF65-F5344CB8AC3E}">
        <p14:creationId xmlns:p14="http://schemas.microsoft.com/office/powerpoint/2010/main" val="1774114932"/>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latin typeface="Arial" charset="0"/>
                <a:cs typeface="Arial" charset="0"/>
              </a:rPr>
              <a:t>Outline</a:t>
            </a:r>
            <a:endParaRPr lang="zh-CN" altLang="en-US" dirty="0"/>
          </a:p>
        </p:txBody>
      </p:sp>
      <p:sp>
        <p:nvSpPr>
          <p:cNvPr id="3" name="Content Placeholder 2"/>
          <p:cNvSpPr>
            <a:spLocks noGrp="1"/>
          </p:cNvSpPr>
          <p:nvPr>
            <p:ph idx="1"/>
          </p:nvPr>
        </p:nvSpPr>
        <p:spPr/>
        <p:txBody>
          <a:bodyPr/>
          <a:lstStyle/>
          <a:p>
            <a:r>
              <a:rPr lang="en-US" altLang="zh-CN" dirty="0"/>
              <a:t>List ADT</a:t>
            </a:r>
          </a:p>
          <a:p>
            <a:r>
              <a:rPr lang="en-US" altLang="zh-CN" dirty="0"/>
              <a:t>Array</a:t>
            </a:r>
          </a:p>
          <a:p>
            <a:r>
              <a:rPr lang="en-US" altLang="zh-CN" dirty="0"/>
              <a:t>Linked list</a:t>
            </a:r>
          </a:p>
          <a:p>
            <a:r>
              <a:rPr lang="en-US" altLang="zh-CN" dirty="0"/>
              <a:t>Doubly linked list</a:t>
            </a:r>
          </a:p>
          <a:p>
            <a:r>
              <a:rPr lang="en-US" altLang="zh-CN" dirty="0">
                <a:solidFill>
                  <a:srgbClr val="FF0000"/>
                </a:solidFill>
              </a:rPr>
              <a:t>Node-based storage with arrays</a:t>
            </a:r>
          </a:p>
          <a:p>
            <a:r>
              <a:rPr lang="en-US" altLang="zh-CN" dirty="0"/>
              <a:t>Application</a:t>
            </a:r>
          </a:p>
          <a:p>
            <a:endParaRPr lang="zh-CN" altLang="en-US" dirty="0"/>
          </a:p>
        </p:txBody>
      </p:sp>
    </p:spTree>
    <p:extLst>
      <p:ext uri="{BB962C8B-B14F-4D97-AF65-F5344CB8AC3E}">
        <p14:creationId xmlns:p14="http://schemas.microsoft.com/office/powerpoint/2010/main" val="625367149"/>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The issue</a:t>
            </a:r>
          </a:p>
        </p:txBody>
      </p:sp>
      <p:sp>
        <p:nvSpPr>
          <p:cNvPr id="3" name="Content Placeholder 2"/>
          <p:cNvSpPr>
            <a:spLocks noGrp="1"/>
          </p:cNvSpPr>
          <p:nvPr>
            <p:ph idx="1"/>
          </p:nvPr>
        </p:nvSpPr>
        <p:spPr/>
        <p:txBody>
          <a:bodyPr/>
          <a:lstStyle/>
          <a:p>
            <a:pPr marL="360363" indent="-360363">
              <a:buNone/>
            </a:pPr>
            <a:r>
              <a:rPr lang="en-CA" dirty="0"/>
              <a:t>	A significant issue with linked lists: node-based data structures require </a:t>
            </a:r>
            <a:r>
              <a:rPr lang="en-CA" dirty="0">
                <a:latin typeface="Symbol" panose="05050102010706020507" pitchFamily="18" charset="2"/>
                <a:cs typeface="Times New Roman" panose="02020603050405020304" pitchFamily="18" charset="0"/>
              </a:rPr>
              <a:t>Q</a:t>
            </a:r>
            <a:r>
              <a:rPr lang="en-CA" dirty="0">
                <a:latin typeface="Times New Roman" panose="02020603050405020304" pitchFamily="18" charset="0"/>
                <a:cs typeface="Times New Roman" panose="02020603050405020304" pitchFamily="18" charset="0"/>
              </a:rPr>
              <a:t>(</a:t>
            </a:r>
            <a:r>
              <a:rPr lang="en-CA" i="1" dirty="0">
                <a:latin typeface="Times New Roman" panose="02020603050405020304" pitchFamily="18" charset="0"/>
                <a:cs typeface="Times New Roman" panose="02020603050405020304" pitchFamily="18" charset="0"/>
              </a:rPr>
              <a:t>n</a:t>
            </a:r>
            <a:r>
              <a:rPr lang="en-CA" dirty="0">
                <a:latin typeface="Times New Roman" panose="02020603050405020304" pitchFamily="18" charset="0"/>
                <a:cs typeface="Times New Roman" panose="02020603050405020304" pitchFamily="18" charset="0"/>
              </a:rPr>
              <a:t>)</a:t>
            </a:r>
            <a:r>
              <a:rPr lang="en-CA" dirty="0"/>
              <a:t> calls to </a:t>
            </a:r>
            <a:r>
              <a:rPr lang="en-CA" dirty="0">
                <a:latin typeface="Courier New" panose="02070309020205020404" pitchFamily="49" charset="0"/>
                <a:cs typeface="Courier New" panose="02070309020205020404" pitchFamily="49" charset="0"/>
              </a:rPr>
              <a:t>new</a:t>
            </a:r>
          </a:p>
          <a:p>
            <a:pPr lvl="1"/>
            <a:r>
              <a:rPr lang="en-CA" dirty="0"/>
              <a:t>Each </a:t>
            </a:r>
            <a:r>
              <a:rPr lang="en-CA" altLang="zh-CN" dirty="0">
                <a:latin typeface="Courier New" panose="02070309020205020404" pitchFamily="49" charset="0"/>
                <a:cs typeface="Courier New" panose="02070309020205020404" pitchFamily="49" charset="0"/>
              </a:rPr>
              <a:t>new</a:t>
            </a:r>
            <a:r>
              <a:rPr lang="en-CA" dirty="0"/>
              <a:t> operation requires a call to the operating system requesting a memory allocation</a:t>
            </a:r>
          </a:p>
        </p:txBody>
      </p:sp>
    </p:spTree>
    <p:extLst>
      <p:ext uri="{BB962C8B-B14F-4D97-AF65-F5344CB8AC3E}">
        <p14:creationId xmlns:p14="http://schemas.microsoft.com/office/powerpoint/2010/main" val="3228432016"/>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Using an array?</a:t>
            </a:r>
          </a:p>
        </p:txBody>
      </p:sp>
      <p:sp>
        <p:nvSpPr>
          <p:cNvPr id="3" name="Content Placeholder 2"/>
          <p:cNvSpPr>
            <a:spLocks noGrp="1"/>
          </p:cNvSpPr>
          <p:nvPr>
            <p:ph idx="1"/>
          </p:nvPr>
        </p:nvSpPr>
        <p:spPr/>
        <p:txBody>
          <a:bodyPr/>
          <a:lstStyle/>
          <a:p>
            <a:pPr marL="360363" indent="-360363">
              <a:buNone/>
            </a:pPr>
            <a:r>
              <a:rPr lang="en-CA" dirty="0"/>
              <a:t>	Suppose we store this linked list in an array?</a:t>
            </a:r>
          </a:p>
          <a:p>
            <a:pPr marL="360363" indent="-360363">
              <a:buNone/>
            </a:pPr>
            <a:endParaRPr lang="en-CA" dirty="0"/>
          </a:p>
          <a:p>
            <a:pPr marL="360363" indent="-360363">
              <a:buNone/>
            </a:pPr>
            <a:endParaRPr lang="en-CA" dirty="0"/>
          </a:p>
          <a:p>
            <a:pPr marL="360363" indent="-360363">
              <a:buNone/>
            </a:pPr>
            <a:endParaRPr lang="en-CA" dirty="0"/>
          </a:p>
          <a:p>
            <a:pPr marL="360363" indent="-360363">
              <a:buNone/>
            </a:pPr>
            <a:endParaRPr lang="en-CA" dirty="0"/>
          </a:p>
          <a:p>
            <a:pPr marL="360363" indent="-360363">
              <a:buNone/>
            </a:pPr>
            <a:endParaRPr lang="en-CA" dirty="0"/>
          </a:p>
        </p:txBody>
      </p:sp>
      <p:pic>
        <p:nvPicPr>
          <p:cNvPr id="1026" name="Picture 2" descr="A singly linked list with head and tail pointers.  The head points to a node containing S, that points to one containing P, that contains one containing A, which points to C, which points to E, which points to null (indicating the end of the linked list).  The tail pointer points to the node containing E." title="A linked list"/>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819058" y="2170216"/>
            <a:ext cx="5045388" cy="848389"/>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1194515" y="3427808"/>
            <a:ext cx="2182969" cy="584775"/>
          </a:xfrm>
          <a:prstGeom prst="rect">
            <a:avLst/>
          </a:prstGeom>
        </p:spPr>
        <p:txBody>
          <a:bodyPr wrap="square">
            <a:spAutoFit/>
          </a:bodyPr>
          <a:lstStyle/>
          <a:p>
            <a:pPr marL="360363" indent="-360363">
              <a:buNone/>
            </a:pPr>
            <a:r>
              <a:rPr lang="en-CA" sz="1600" dirty="0" err="1">
                <a:latin typeface="Consolas" panose="020B0609020204030204" pitchFamily="49" charset="0"/>
                <a:cs typeface="Consolas" panose="020B0609020204030204" pitchFamily="49" charset="0"/>
              </a:rPr>
              <a:t>list_head</a:t>
            </a:r>
            <a:r>
              <a:rPr lang="en-CA" sz="1600" dirty="0">
                <a:latin typeface="Consolas" panose="020B0609020204030204" pitchFamily="49" charset="0"/>
                <a:cs typeface="Consolas" panose="020B0609020204030204" pitchFamily="49" charset="0"/>
              </a:rPr>
              <a:t> = 5;</a:t>
            </a:r>
          </a:p>
          <a:p>
            <a:pPr marL="360363" indent="-360363">
              <a:buNone/>
            </a:pPr>
            <a:r>
              <a:rPr lang="en-CA" sz="1600" dirty="0" err="1">
                <a:latin typeface="Consolas" panose="020B0609020204030204" pitchFamily="49" charset="0"/>
                <a:cs typeface="Consolas" panose="020B0609020204030204" pitchFamily="49" charset="0"/>
              </a:rPr>
              <a:t>list_tail</a:t>
            </a:r>
            <a:r>
              <a:rPr lang="en-CA" sz="1600" dirty="0">
                <a:latin typeface="Consolas" panose="020B0609020204030204" pitchFamily="49" charset="0"/>
                <a:cs typeface="Consolas" panose="020B0609020204030204" pitchFamily="49" charset="0"/>
              </a:rPr>
              <a:t> = 2;</a:t>
            </a:r>
          </a:p>
        </p:txBody>
      </p:sp>
      <p:graphicFrame>
        <p:nvGraphicFramePr>
          <p:cNvPr id="7" name="Table 6"/>
          <p:cNvGraphicFramePr>
            <a:graphicFrameLocks noGrp="1"/>
          </p:cNvGraphicFramePr>
          <p:nvPr>
            <p:extLst>
              <p:ext uri="{D42A27DB-BD31-4B8C-83A1-F6EECF244321}">
                <p14:modId xmlns:p14="http://schemas.microsoft.com/office/powerpoint/2010/main" val="2227272803"/>
              </p:ext>
            </p:extLst>
          </p:nvPr>
        </p:nvGraphicFramePr>
        <p:xfrm>
          <a:off x="1498242" y="4134117"/>
          <a:ext cx="6909160" cy="1036320"/>
        </p:xfrm>
        <a:graphic>
          <a:graphicData uri="http://schemas.openxmlformats.org/drawingml/2006/table">
            <a:tbl>
              <a:tblPr firstRow="1" bandRow="1">
                <a:tableStyleId>{2D5ABB26-0587-4C30-8999-92F81FD0307C}</a:tableStyleId>
              </a:tblPr>
              <a:tblGrid>
                <a:gridCol w="863645">
                  <a:extLst>
                    <a:ext uri="{9D8B030D-6E8A-4147-A177-3AD203B41FA5}">
                      <a16:colId xmlns:a16="http://schemas.microsoft.com/office/drawing/2014/main" val="20000"/>
                    </a:ext>
                  </a:extLst>
                </a:gridCol>
                <a:gridCol w="863645">
                  <a:extLst>
                    <a:ext uri="{9D8B030D-6E8A-4147-A177-3AD203B41FA5}">
                      <a16:colId xmlns:a16="http://schemas.microsoft.com/office/drawing/2014/main" val="20001"/>
                    </a:ext>
                  </a:extLst>
                </a:gridCol>
                <a:gridCol w="863645">
                  <a:extLst>
                    <a:ext uri="{9D8B030D-6E8A-4147-A177-3AD203B41FA5}">
                      <a16:colId xmlns:a16="http://schemas.microsoft.com/office/drawing/2014/main" val="20002"/>
                    </a:ext>
                  </a:extLst>
                </a:gridCol>
                <a:gridCol w="863645">
                  <a:extLst>
                    <a:ext uri="{9D8B030D-6E8A-4147-A177-3AD203B41FA5}">
                      <a16:colId xmlns:a16="http://schemas.microsoft.com/office/drawing/2014/main" val="20003"/>
                    </a:ext>
                  </a:extLst>
                </a:gridCol>
                <a:gridCol w="863645">
                  <a:extLst>
                    <a:ext uri="{9D8B030D-6E8A-4147-A177-3AD203B41FA5}">
                      <a16:colId xmlns:a16="http://schemas.microsoft.com/office/drawing/2014/main" val="20004"/>
                    </a:ext>
                  </a:extLst>
                </a:gridCol>
                <a:gridCol w="863645">
                  <a:extLst>
                    <a:ext uri="{9D8B030D-6E8A-4147-A177-3AD203B41FA5}">
                      <a16:colId xmlns:a16="http://schemas.microsoft.com/office/drawing/2014/main" val="20005"/>
                    </a:ext>
                  </a:extLst>
                </a:gridCol>
                <a:gridCol w="863645">
                  <a:extLst>
                    <a:ext uri="{9D8B030D-6E8A-4147-A177-3AD203B41FA5}">
                      <a16:colId xmlns:a16="http://schemas.microsoft.com/office/drawing/2014/main" val="20006"/>
                    </a:ext>
                  </a:extLst>
                </a:gridCol>
                <a:gridCol w="863645">
                  <a:extLst>
                    <a:ext uri="{9D8B030D-6E8A-4147-A177-3AD203B41FA5}">
                      <a16:colId xmlns:a16="http://schemas.microsoft.com/office/drawing/2014/main" val="20007"/>
                    </a:ext>
                  </a:extLst>
                </a:gridCol>
              </a:tblGrid>
              <a:tr h="174749">
                <a:tc>
                  <a:txBody>
                    <a:bodyPr/>
                    <a:lstStyle/>
                    <a:p>
                      <a:pPr algn="ctr"/>
                      <a:r>
                        <a:rPr lang="en-CA" sz="1600" dirty="0">
                          <a:latin typeface="Consolas" panose="020B0609020204030204" pitchFamily="49" charset="0"/>
                          <a:cs typeface="Consolas" panose="020B0609020204030204" pitchFamily="49" charset="0"/>
                        </a:rPr>
                        <a:t>0</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latin typeface="Consolas" panose="020B0609020204030204" pitchFamily="49" charset="0"/>
                          <a:cs typeface="Consolas" panose="020B0609020204030204" pitchFamily="49" charset="0"/>
                        </a:rPr>
                        <a:t>1</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latin typeface="Consolas" panose="020B0609020204030204" pitchFamily="49" charset="0"/>
                          <a:cs typeface="Consolas" panose="020B0609020204030204" pitchFamily="49" charset="0"/>
                        </a:rPr>
                        <a:t>2</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latin typeface="Consolas" panose="020B0609020204030204" pitchFamily="49" charset="0"/>
                          <a:cs typeface="Consolas" panose="020B0609020204030204" pitchFamily="49" charset="0"/>
                        </a:rPr>
                        <a:t>3</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latin typeface="Consolas" panose="020B0609020204030204" pitchFamily="49" charset="0"/>
                          <a:cs typeface="Consolas" panose="020B0609020204030204" pitchFamily="49" charset="0"/>
                        </a:rPr>
                        <a:t>4</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latin typeface="Consolas" panose="020B0609020204030204" pitchFamily="49" charset="0"/>
                          <a:cs typeface="Consolas" panose="020B0609020204030204" pitchFamily="49" charset="0"/>
                        </a:rPr>
                        <a:t>5</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latin typeface="Consolas" panose="020B0609020204030204" pitchFamily="49" charset="0"/>
                          <a:cs typeface="Consolas" panose="020B0609020204030204" pitchFamily="49" charset="0"/>
                        </a:rPr>
                        <a:t>6</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latin typeface="Consolas" panose="020B0609020204030204" pitchFamily="49" charset="0"/>
                          <a:cs typeface="Consolas" panose="020B0609020204030204" pitchFamily="49" charset="0"/>
                        </a:rPr>
                        <a:t>7</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283967">
                <a:tc>
                  <a:txBody>
                    <a:bodyPr/>
                    <a:lstStyle/>
                    <a:p>
                      <a:pPr algn="ctr"/>
                      <a:r>
                        <a:rPr lang="en-CA" sz="2000" dirty="0">
                          <a:latin typeface="Consolas" panose="020B0609020204030204" pitchFamily="49" charset="0"/>
                          <a:cs typeface="Consolas" panose="020B0609020204030204" pitchFamily="49" charset="0"/>
                        </a:rPr>
                        <a:t>A</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latin typeface="Consolas" panose="020B0609020204030204" pitchFamily="49" charset="0"/>
                          <a:cs typeface="Consolas" panose="020B0609020204030204" pitchFamily="49" charset="0"/>
                        </a:rPr>
                        <a:t>E</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latin typeface="Consolas" panose="020B0609020204030204" pitchFamily="49" charset="0"/>
                          <a:cs typeface="Consolas" panose="020B0609020204030204" pitchFamily="49" charset="0"/>
                        </a:rPr>
                        <a:t>P</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latin typeface="Consolas" panose="020B0609020204030204" pitchFamily="49" charset="0"/>
                          <a:cs typeface="Consolas" panose="020B0609020204030204" pitchFamily="49" charset="0"/>
                        </a:rPr>
                        <a:t>S</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latin typeface="Consolas" panose="020B0609020204030204" pitchFamily="49" charset="0"/>
                          <a:cs typeface="Consolas" panose="020B0609020204030204" pitchFamily="49" charset="0"/>
                        </a:rPr>
                        <a:t>C</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1"/>
                  </a:ext>
                </a:extLst>
              </a:tr>
              <a:tr h="283967">
                <a:tc>
                  <a:txBody>
                    <a:bodyPr/>
                    <a:lstStyle/>
                    <a:p>
                      <a:pPr algn="ctr"/>
                      <a:r>
                        <a:rPr lang="en-CA" sz="2000" dirty="0">
                          <a:latin typeface="Consolas" panose="020B0609020204030204" pitchFamily="49" charset="0"/>
                          <a:cs typeface="Consolas" panose="020B0609020204030204" pitchFamily="49" charset="0"/>
                        </a:rPr>
                        <a:t>6</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latin typeface="Consolas" panose="020B0609020204030204" pitchFamily="49" charset="0"/>
                          <a:cs typeface="Consolas" panose="020B0609020204030204" pitchFamily="49" charset="0"/>
                        </a:rPr>
                        <a:t>-1</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latin typeface="Consolas" panose="020B0609020204030204" pitchFamily="49" charset="0"/>
                          <a:cs typeface="Consolas" panose="020B0609020204030204" pitchFamily="49" charset="0"/>
                        </a:rPr>
                        <a:t>0</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latin typeface="Consolas" panose="020B0609020204030204" pitchFamily="49" charset="0"/>
                          <a:cs typeface="Consolas" panose="020B0609020204030204" pitchFamily="49" charset="0"/>
                        </a:rPr>
                        <a:t>3</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latin typeface="Consolas" panose="020B0609020204030204" pitchFamily="49" charset="0"/>
                          <a:cs typeface="Consolas" panose="020B0609020204030204" pitchFamily="49" charset="0"/>
                        </a:rPr>
                        <a:t>2</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213525120"/>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Using an array?</a:t>
            </a:r>
          </a:p>
        </p:txBody>
      </p:sp>
      <p:sp>
        <p:nvSpPr>
          <p:cNvPr id="3" name="Content Placeholder 2"/>
          <p:cNvSpPr>
            <a:spLocks noGrp="1"/>
          </p:cNvSpPr>
          <p:nvPr>
            <p:ph idx="1"/>
          </p:nvPr>
        </p:nvSpPr>
        <p:spPr/>
        <p:txBody>
          <a:bodyPr/>
          <a:lstStyle/>
          <a:p>
            <a:pPr marL="360363" indent="-360363">
              <a:buNone/>
            </a:pPr>
            <a:r>
              <a:rPr lang="en-CA" dirty="0"/>
              <a:t>	Rather than using, </a:t>
            </a:r>
            <a:r>
              <a:rPr lang="en-CA" dirty="0">
                <a:latin typeface="Consolas" panose="020B0609020204030204" pitchFamily="49" charset="0"/>
                <a:cs typeface="Consolas" panose="020B0609020204030204" pitchFamily="49" charset="0"/>
              </a:rPr>
              <a:t>-1</a:t>
            </a:r>
            <a:r>
              <a:rPr lang="en-CA" dirty="0"/>
              <a:t>, use a constant assigned that value</a:t>
            </a:r>
          </a:p>
          <a:p>
            <a:pPr lvl="1"/>
            <a:r>
              <a:rPr lang="en-CA" dirty="0"/>
              <a:t>This makes reading your code easier </a:t>
            </a:r>
          </a:p>
          <a:p>
            <a:pPr marL="360363" indent="-360363">
              <a:buNone/>
            </a:pPr>
            <a:endParaRPr lang="en-CA" dirty="0"/>
          </a:p>
          <a:p>
            <a:pPr marL="360363" indent="-360363">
              <a:buNone/>
            </a:pPr>
            <a:endParaRPr lang="en-CA" dirty="0"/>
          </a:p>
          <a:p>
            <a:pPr marL="360363" indent="-360363">
              <a:buNone/>
            </a:pPr>
            <a:endParaRPr lang="en-CA" dirty="0"/>
          </a:p>
          <a:p>
            <a:pPr marL="360363" indent="-360363">
              <a:buNone/>
            </a:pPr>
            <a:endParaRPr lang="en-CA" dirty="0"/>
          </a:p>
          <a:p>
            <a:pPr marL="360363" indent="-360363">
              <a:buNone/>
            </a:pPr>
            <a:endParaRPr lang="en-CA" dirty="0"/>
          </a:p>
        </p:txBody>
      </p:sp>
      <p:graphicFrame>
        <p:nvGraphicFramePr>
          <p:cNvPr id="4" name="Table 3"/>
          <p:cNvGraphicFramePr>
            <a:graphicFrameLocks noGrp="1"/>
          </p:cNvGraphicFramePr>
          <p:nvPr>
            <p:extLst>
              <p:ext uri="{D42A27DB-BD31-4B8C-83A1-F6EECF244321}">
                <p14:modId xmlns:p14="http://schemas.microsoft.com/office/powerpoint/2010/main" val="3104099818"/>
              </p:ext>
            </p:extLst>
          </p:nvPr>
        </p:nvGraphicFramePr>
        <p:xfrm>
          <a:off x="1498242" y="4134117"/>
          <a:ext cx="6909160" cy="1036320"/>
        </p:xfrm>
        <a:graphic>
          <a:graphicData uri="http://schemas.openxmlformats.org/drawingml/2006/table">
            <a:tbl>
              <a:tblPr firstRow="1" bandRow="1">
                <a:tableStyleId>{2D5ABB26-0587-4C30-8999-92F81FD0307C}</a:tableStyleId>
              </a:tblPr>
              <a:tblGrid>
                <a:gridCol w="863645">
                  <a:extLst>
                    <a:ext uri="{9D8B030D-6E8A-4147-A177-3AD203B41FA5}">
                      <a16:colId xmlns:a16="http://schemas.microsoft.com/office/drawing/2014/main" val="20000"/>
                    </a:ext>
                  </a:extLst>
                </a:gridCol>
                <a:gridCol w="863645">
                  <a:extLst>
                    <a:ext uri="{9D8B030D-6E8A-4147-A177-3AD203B41FA5}">
                      <a16:colId xmlns:a16="http://schemas.microsoft.com/office/drawing/2014/main" val="20001"/>
                    </a:ext>
                  </a:extLst>
                </a:gridCol>
                <a:gridCol w="863645">
                  <a:extLst>
                    <a:ext uri="{9D8B030D-6E8A-4147-A177-3AD203B41FA5}">
                      <a16:colId xmlns:a16="http://schemas.microsoft.com/office/drawing/2014/main" val="20002"/>
                    </a:ext>
                  </a:extLst>
                </a:gridCol>
                <a:gridCol w="863645">
                  <a:extLst>
                    <a:ext uri="{9D8B030D-6E8A-4147-A177-3AD203B41FA5}">
                      <a16:colId xmlns:a16="http://schemas.microsoft.com/office/drawing/2014/main" val="20003"/>
                    </a:ext>
                  </a:extLst>
                </a:gridCol>
                <a:gridCol w="863645">
                  <a:extLst>
                    <a:ext uri="{9D8B030D-6E8A-4147-A177-3AD203B41FA5}">
                      <a16:colId xmlns:a16="http://schemas.microsoft.com/office/drawing/2014/main" val="20004"/>
                    </a:ext>
                  </a:extLst>
                </a:gridCol>
                <a:gridCol w="863645">
                  <a:extLst>
                    <a:ext uri="{9D8B030D-6E8A-4147-A177-3AD203B41FA5}">
                      <a16:colId xmlns:a16="http://schemas.microsoft.com/office/drawing/2014/main" val="20005"/>
                    </a:ext>
                  </a:extLst>
                </a:gridCol>
                <a:gridCol w="863645">
                  <a:extLst>
                    <a:ext uri="{9D8B030D-6E8A-4147-A177-3AD203B41FA5}">
                      <a16:colId xmlns:a16="http://schemas.microsoft.com/office/drawing/2014/main" val="20006"/>
                    </a:ext>
                  </a:extLst>
                </a:gridCol>
                <a:gridCol w="863645">
                  <a:extLst>
                    <a:ext uri="{9D8B030D-6E8A-4147-A177-3AD203B41FA5}">
                      <a16:colId xmlns:a16="http://schemas.microsoft.com/office/drawing/2014/main" val="20007"/>
                    </a:ext>
                  </a:extLst>
                </a:gridCol>
              </a:tblGrid>
              <a:tr h="174749">
                <a:tc>
                  <a:txBody>
                    <a:bodyPr/>
                    <a:lstStyle/>
                    <a:p>
                      <a:pPr algn="ctr"/>
                      <a:r>
                        <a:rPr lang="en-CA" sz="1600" dirty="0">
                          <a:latin typeface="Consolas" panose="020B0609020204030204" pitchFamily="49" charset="0"/>
                          <a:cs typeface="Consolas" panose="020B0609020204030204" pitchFamily="49" charset="0"/>
                        </a:rPr>
                        <a:t>0</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latin typeface="Consolas" panose="020B0609020204030204" pitchFamily="49" charset="0"/>
                          <a:cs typeface="Consolas" panose="020B0609020204030204" pitchFamily="49" charset="0"/>
                        </a:rPr>
                        <a:t>1</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latin typeface="Consolas" panose="020B0609020204030204" pitchFamily="49" charset="0"/>
                          <a:cs typeface="Consolas" panose="020B0609020204030204" pitchFamily="49" charset="0"/>
                        </a:rPr>
                        <a:t>2</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latin typeface="Consolas" panose="020B0609020204030204" pitchFamily="49" charset="0"/>
                          <a:cs typeface="Consolas" panose="020B0609020204030204" pitchFamily="49" charset="0"/>
                        </a:rPr>
                        <a:t>3</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latin typeface="Consolas" panose="020B0609020204030204" pitchFamily="49" charset="0"/>
                          <a:cs typeface="Consolas" panose="020B0609020204030204" pitchFamily="49" charset="0"/>
                        </a:rPr>
                        <a:t>4</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latin typeface="Consolas" panose="020B0609020204030204" pitchFamily="49" charset="0"/>
                          <a:cs typeface="Consolas" panose="020B0609020204030204" pitchFamily="49" charset="0"/>
                        </a:rPr>
                        <a:t>5</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latin typeface="Consolas" panose="020B0609020204030204" pitchFamily="49" charset="0"/>
                          <a:cs typeface="Consolas" panose="020B0609020204030204" pitchFamily="49" charset="0"/>
                        </a:rPr>
                        <a:t>6</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latin typeface="Consolas" panose="020B0609020204030204" pitchFamily="49" charset="0"/>
                          <a:cs typeface="Consolas" panose="020B0609020204030204" pitchFamily="49" charset="0"/>
                        </a:rPr>
                        <a:t>7</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283967">
                <a:tc>
                  <a:txBody>
                    <a:bodyPr/>
                    <a:lstStyle/>
                    <a:p>
                      <a:pPr algn="ctr"/>
                      <a:r>
                        <a:rPr lang="en-CA" sz="2000" dirty="0">
                          <a:latin typeface="Consolas" panose="020B0609020204030204" pitchFamily="49" charset="0"/>
                          <a:cs typeface="Consolas" panose="020B0609020204030204" pitchFamily="49" charset="0"/>
                        </a:rPr>
                        <a:t>A</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latin typeface="Consolas" panose="020B0609020204030204" pitchFamily="49" charset="0"/>
                          <a:cs typeface="Consolas" panose="020B0609020204030204" pitchFamily="49" charset="0"/>
                        </a:rPr>
                        <a:t>E</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latin typeface="Consolas" panose="020B0609020204030204" pitchFamily="49" charset="0"/>
                          <a:cs typeface="Consolas" panose="020B0609020204030204" pitchFamily="49" charset="0"/>
                        </a:rPr>
                        <a:t>P</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latin typeface="Consolas" panose="020B0609020204030204" pitchFamily="49" charset="0"/>
                          <a:cs typeface="Consolas" panose="020B0609020204030204" pitchFamily="49" charset="0"/>
                        </a:rPr>
                        <a:t>S</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latin typeface="Consolas" panose="020B0609020204030204" pitchFamily="49" charset="0"/>
                          <a:cs typeface="Consolas" panose="020B0609020204030204" pitchFamily="49" charset="0"/>
                        </a:rPr>
                        <a:t>C</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1"/>
                  </a:ext>
                </a:extLst>
              </a:tr>
              <a:tr h="283967">
                <a:tc>
                  <a:txBody>
                    <a:bodyPr/>
                    <a:lstStyle/>
                    <a:p>
                      <a:pPr algn="ctr"/>
                      <a:r>
                        <a:rPr lang="en-CA" sz="2000" dirty="0">
                          <a:latin typeface="Consolas" panose="020B0609020204030204" pitchFamily="49" charset="0"/>
                          <a:cs typeface="Consolas" panose="020B0609020204030204" pitchFamily="49" charset="0"/>
                        </a:rPr>
                        <a:t>6</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600" dirty="0">
                          <a:latin typeface="Consolas" panose="020B0609020204030204" pitchFamily="49" charset="0"/>
                          <a:cs typeface="Consolas" panose="020B0609020204030204" pitchFamily="49" charset="0"/>
                        </a:rPr>
                        <a:t>NULLPTR</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latin typeface="Consolas" panose="020B0609020204030204" pitchFamily="49" charset="0"/>
                          <a:cs typeface="Consolas" panose="020B0609020204030204" pitchFamily="49" charset="0"/>
                        </a:rPr>
                        <a:t>0</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latin typeface="Consolas" panose="020B0609020204030204" pitchFamily="49" charset="0"/>
                          <a:cs typeface="Consolas" panose="020B0609020204030204" pitchFamily="49" charset="0"/>
                        </a:rPr>
                        <a:t>3</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latin typeface="Consolas" panose="020B0609020204030204" pitchFamily="49" charset="0"/>
                          <a:cs typeface="Consolas" panose="020B0609020204030204" pitchFamily="49" charset="0"/>
                        </a:rPr>
                        <a:t>2</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5" name="Rectangle 4"/>
          <p:cNvSpPr/>
          <p:nvPr/>
        </p:nvSpPr>
        <p:spPr>
          <a:xfrm>
            <a:off x="1194515" y="3427808"/>
            <a:ext cx="2182969" cy="584775"/>
          </a:xfrm>
          <a:prstGeom prst="rect">
            <a:avLst/>
          </a:prstGeom>
        </p:spPr>
        <p:txBody>
          <a:bodyPr wrap="square">
            <a:spAutoFit/>
          </a:bodyPr>
          <a:lstStyle/>
          <a:p>
            <a:pPr marL="360363" indent="-360363">
              <a:buNone/>
            </a:pPr>
            <a:r>
              <a:rPr lang="en-CA" sz="1600" dirty="0" err="1">
                <a:latin typeface="Consolas" panose="020B0609020204030204" pitchFamily="49" charset="0"/>
                <a:cs typeface="Consolas" panose="020B0609020204030204" pitchFamily="49" charset="0"/>
              </a:rPr>
              <a:t>list_head</a:t>
            </a:r>
            <a:r>
              <a:rPr lang="en-CA" sz="1600" dirty="0">
                <a:latin typeface="Consolas" panose="020B0609020204030204" pitchFamily="49" charset="0"/>
                <a:cs typeface="Consolas" panose="020B0609020204030204" pitchFamily="49" charset="0"/>
              </a:rPr>
              <a:t> = 5;</a:t>
            </a:r>
          </a:p>
          <a:p>
            <a:pPr marL="360363" indent="-360363">
              <a:buNone/>
            </a:pPr>
            <a:r>
              <a:rPr lang="en-CA" sz="1600" dirty="0" err="1">
                <a:latin typeface="Consolas" panose="020B0609020204030204" pitchFamily="49" charset="0"/>
                <a:cs typeface="Consolas" panose="020B0609020204030204" pitchFamily="49" charset="0"/>
              </a:rPr>
              <a:t>list_tail</a:t>
            </a:r>
            <a:r>
              <a:rPr lang="en-CA" sz="1600" dirty="0">
                <a:latin typeface="Consolas" panose="020B0609020204030204" pitchFamily="49" charset="0"/>
                <a:cs typeface="Consolas" panose="020B0609020204030204" pitchFamily="49" charset="0"/>
              </a:rPr>
              <a:t> = 2;</a:t>
            </a:r>
          </a:p>
        </p:txBody>
      </p:sp>
    </p:spTree>
    <p:extLst>
      <p:ext uri="{BB962C8B-B14F-4D97-AF65-F5344CB8AC3E}">
        <p14:creationId xmlns:p14="http://schemas.microsoft.com/office/powerpoint/2010/main" val="7885822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170" name="Rectangle 2"/>
          <p:cNvSpPr>
            <a:spLocks noGrp="1" noChangeArrowheads="1"/>
          </p:cNvSpPr>
          <p:nvPr>
            <p:ph type="title"/>
          </p:nvPr>
        </p:nvSpPr>
        <p:spPr>
          <a:xfrm>
            <a:off x="461154" y="-9935"/>
            <a:ext cx="8229600" cy="1143000"/>
          </a:xfrm>
        </p:spPr>
        <p:txBody>
          <a:bodyPr/>
          <a:lstStyle/>
          <a:p>
            <a:r>
              <a:rPr lang="en-US" altLang="zh-CN" dirty="0">
                <a:ea typeface="宋体" panose="02010600030101010101" pitchFamily="2" charset="-122"/>
              </a:rPr>
              <a:t>Addition of Two Polynomials?</a:t>
            </a:r>
          </a:p>
        </p:txBody>
      </p:sp>
      <mc:AlternateContent xmlns:mc="http://schemas.openxmlformats.org/markup-compatibility/2006" xmlns:a14="http://schemas.microsoft.com/office/drawing/2010/main">
        <mc:Choice Requires="a14">
          <p:sp>
            <p:nvSpPr>
              <p:cNvPr id="82" name="文本框 81"/>
              <p:cNvSpPr txBox="1"/>
              <p:nvPr/>
            </p:nvSpPr>
            <p:spPr>
              <a:xfrm>
                <a:off x="471072" y="1886767"/>
                <a:ext cx="688009"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2000" b="1" i="1">
                          <a:latin typeface="Cambria Math" panose="02040503050406030204" pitchFamily="18" charset="0"/>
                        </a:rPr>
                        <m:t>𝒂</m:t>
                      </m:r>
                      <m:r>
                        <a:rPr lang="en-US" altLang="zh-CN" sz="2000" b="1" i="1">
                          <a:latin typeface="Cambria Math" panose="02040503050406030204" pitchFamily="18" charset="0"/>
                        </a:rPr>
                        <m:t>[</m:t>
                      </m:r>
                      <m:r>
                        <a:rPr lang="en-US" altLang="zh-CN" sz="2000" b="1" i="1">
                          <a:latin typeface="Cambria Math" panose="02040503050406030204" pitchFamily="18" charset="0"/>
                        </a:rPr>
                        <m:t>𝒊</m:t>
                      </m:r>
                      <m:r>
                        <a:rPr lang="en-US" altLang="zh-CN" sz="2000" b="1" i="1">
                          <a:latin typeface="Cambria Math" panose="02040503050406030204" pitchFamily="18" charset="0"/>
                        </a:rPr>
                        <m:t>]</m:t>
                      </m:r>
                    </m:oMath>
                  </m:oMathPara>
                </a14:m>
                <a:endParaRPr lang="zh-CN" altLang="en-US" sz="2000" b="1" dirty="0"/>
              </a:p>
            </p:txBody>
          </p:sp>
        </mc:Choice>
        <mc:Fallback xmlns="">
          <p:sp>
            <p:nvSpPr>
              <p:cNvPr id="82" name="文本框 81"/>
              <p:cNvSpPr txBox="1">
                <a:spLocks noRot="1" noChangeAspect="1" noMove="1" noResize="1" noEditPoints="1" noAdjustHandles="1" noChangeArrowheads="1" noChangeShapeType="1" noTextEdit="1"/>
              </p:cNvSpPr>
              <p:nvPr/>
            </p:nvSpPr>
            <p:spPr>
              <a:xfrm>
                <a:off x="471072" y="1886767"/>
                <a:ext cx="688009" cy="400110"/>
              </a:xfrm>
              <a:prstGeom prst="rect">
                <a:avLst/>
              </a:prstGeom>
              <a:blipFill>
                <a:blip r:embed="rId2"/>
                <a:stretch>
                  <a:fillRect b="-18462"/>
                </a:stretch>
              </a:blipFill>
            </p:spPr>
            <p:txBody>
              <a:bodyPr/>
              <a:lstStyle/>
              <a:p>
                <a:r>
                  <a:rPr lang="zh-CN" altLang="en-US">
                    <a:noFill/>
                  </a:rPr>
                  <a:t> </a:t>
                </a:r>
              </a:p>
            </p:txBody>
          </p:sp>
        </mc:Fallback>
      </mc:AlternateContent>
      <p:sp>
        <p:nvSpPr>
          <p:cNvPr id="83" name="文本框 82"/>
          <p:cNvSpPr txBox="1"/>
          <p:nvPr/>
        </p:nvSpPr>
        <p:spPr>
          <a:xfrm>
            <a:off x="48720" y="2993812"/>
            <a:ext cx="1518364" cy="369332"/>
          </a:xfrm>
          <a:prstGeom prst="rect">
            <a:avLst/>
          </a:prstGeom>
          <a:noFill/>
        </p:spPr>
        <p:txBody>
          <a:bodyPr wrap="none" rtlCol="0">
            <a:spAutoFit/>
          </a:bodyPr>
          <a:lstStyle/>
          <a:p>
            <a:r>
              <a:rPr lang="en-US" altLang="zh-CN" dirty="0"/>
              <a:t>Array indices</a:t>
            </a:r>
            <a:endParaRPr lang="zh-CN" altLang="en-US" dirty="0"/>
          </a:p>
        </p:txBody>
      </p:sp>
      <mc:AlternateContent xmlns:mc="http://schemas.openxmlformats.org/markup-compatibility/2006" xmlns:a14="http://schemas.microsoft.com/office/drawing/2010/main">
        <mc:Choice Requires="a14">
          <p:sp>
            <p:nvSpPr>
              <p:cNvPr id="89" name="文本框 88"/>
              <p:cNvSpPr txBox="1"/>
              <p:nvPr/>
            </p:nvSpPr>
            <p:spPr>
              <a:xfrm>
                <a:off x="13170" y="2471615"/>
                <a:ext cx="1599412" cy="369332"/>
              </a:xfrm>
              <a:prstGeom prst="rect">
                <a:avLst/>
              </a:prstGeom>
              <a:noFill/>
            </p:spPr>
            <p:txBody>
              <a:bodyPr wrap="none" rtlCol="0">
                <a:spAutoFit/>
              </a:bodyPr>
              <a:lstStyle/>
              <a:p>
                <a:r>
                  <a:rPr lang="en-US" altLang="zh-CN" dirty="0" err="1"/>
                  <a:t>Expon</a:t>
                </a:r>
                <a:r>
                  <a:rPr lang="en-US" altLang="zh-CN" dirty="0"/>
                  <a:t> index </a:t>
                </a:r>
                <a14:m>
                  <m:oMath xmlns:m="http://schemas.openxmlformats.org/officeDocument/2006/math">
                    <m:r>
                      <a:rPr lang="en-US" altLang="zh-CN" b="0" i="1">
                        <a:latin typeface="Cambria Math" panose="02040503050406030204" pitchFamily="18" charset="0"/>
                      </a:rPr>
                      <m:t>𝑖</m:t>
                    </m:r>
                  </m:oMath>
                </a14:m>
                <a:endParaRPr lang="zh-CN" altLang="en-US" dirty="0"/>
              </a:p>
            </p:txBody>
          </p:sp>
        </mc:Choice>
        <mc:Fallback xmlns="">
          <p:sp>
            <p:nvSpPr>
              <p:cNvPr id="89" name="文本框 88"/>
              <p:cNvSpPr txBox="1">
                <a:spLocks noRot="1" noChangeAspect="1" noMove="1" noResize="1" noEditPoints="1" noAdjustHandles="1" noChangeArrowheads="1" noChangeShapeType="1" noTextEdit="1"/>
              </p:cNvSpPr>
              <p:nvPr/>
            </p:nvSpPr>
            <p:spPr>
              <a:xfrm>
                <a:off x="13170" y="2471615"/>
                <a:ext cx="1599412" cy="369332"/>
              </a:xfrm>
              <a:prstGeom prst="rect">
                <a:avLst/>
              </a:prstGeom>
              <a:blipFill>
                <a:blip r:embed="rId3"/>
                <a:stretch>
                  <a:fillRect l="-3042" t="-8197" b="-2459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文本框 2"/>
              <p:cNvSpPr txBox="1"/>
              <p:nvPr/>
            </p:nvSpPr>
            <p:spPr>
              <a:xfrm>
                <a:off x="1720050" y="815824"/>
                <a:ext cx="6842386" cy="711413"/>
              </a:xfrm>
              <a:prstGeom prst="rect">
                <a:avLst/>
              </a:prstGeom>
              <a:noFill/>
            </p:spPr>
            <p:txBody>
              <a:bodyPr wrap="none" rtlCol="0">
                <a:spAutoFit/>
              </a:bodyPr>
              <a:lstStyle/>
              <a:p>
                <a14:m>
                  <m:oMath xmlns:m="http://schemas.openxmlformats.org/officeDocument/2006/math">
                    <m:sSub>
                      <m:sSubPr>
                        <m:ctrlPr>
                          <a:rPr lang="en-US" altLang="zh-CN" sz="2000" i="1" smtClean="0">
                            <a:latin typeface="Cambria Math" panose="02040503050406030204" pitchFamily="18" charset="0"/>
                          </a:rPr>
                        </m:ctrlPr>
                      </m:sSubPr>
                      <m:e>
                        <m:r>
                          <a:rPr lang="en-US" altLang="zh-CN" sz="2000" i="1">
                            <a:latin typeface="Cambria Math" panose="02040503050406030204" pitchFamily="18" charset="0"/>
                          </a:rPr>
                          <m:t>𝑃</m:t>
                        </m:r>
                      </m:e>
                      <m:sub>
                        <m:r>
                          <a:rPr lang="en-US" altLang="zh-CN" sz="2000" i="1">
                            <a:latin typeface="Cambria Math" panose="02040503050406030204" pitchFamily="18" charset="0"/>
                          </a:rPr>
                          <m:t>1</m:t>
                        </m:r>
                      </m:sub>
                    </m:sSub>
                    <m:d>
                      <m:dPr>
                        <m:ctrlPr>
                          <a:rPr lang="en-US" altLang="zh-CN" sz="2000" i="1">
                            <a:latin typeface="Cambria Math" panose="02040503050406030204" pitchFamily="18" charset="0"/>
                          </a:rPr>
                        </m:ctrlPr>
                      </m:dPr>
                      <m:e>
                        <m:r>
                          <a:rPr lang="en-US" altLang="zh-CN" sz="2000" i="1">
                            <a:latin typeface="Cambria Math" panose="02040503050406030204" pitchFamily="18" charset="0"/>
                          </a:rPr>
                          <m:t>𝑥</m:t>
                        </m:r>
                      </m:e>
                    </m:d>
                    <m:r>
                      <a:rPr lang="en-US" altLang="zh-CN" sz="2000" i="1">
                        <a:latin typeface="Cambria Math" panose="02040503050406030204" pitchFamily="18" charset="0"/>
                      </a:rPr>
                      <m:t>=3</m:t>
                    </m:r>
                    <m:sSup>
                      <m:sSupPr>
                        <m:ctrlPr>
                          <a:rPr lang="en-US" altLang="en-US" sz="2000" i="1" dirty="0">
                            <a:latin typeface="Cambria Math" panose="02040503050406030204" pitchFamily="18" charset="0"/>
                          </a:rPr>
                        </m:ctrlPr>
                      </m:sSupPr>
                      <m:e>
                        <m:r>
                          <a:rPr lang="en-US" altLang="en-US" sz="2000" i="1" dirty="0">
                            <a:latin typeface="Cambria Math" panose="02040503050406030204" pitchFamily="18" charset="0"/>
                          </a:rPr>
                          <m:t>𝑥</m:t>
                        </m:r>
                      </m:e>
                      <m:sup>
                        <m:r>
                          <a:rPr lang="en-US" altLang="en-US" sz="2000" i="1" dirty="0">
                            <a:latin typeface="Cambria Math" panose="02040503050406030204" pitchFamily="18" charset="0"/>
                          </a:rPr>
                          <m:t>100</m:t>
                        </m:r>
                      </m:sup>
                    </m:sSup>
                    <m:r>
                      <a:rPr lang="en-US" altLang="en-US" sz="2000" i="1" dirty="0">
                        <a:latin typeface="Cambria Math" panose="02040503050406030204" pitchFamily="18" charset="0"/>
                      </a:rPr>
                      <m:t>+10</m:t>
                    </m:r>
                    <m:sSup>
                      <m:sSupPr>
                        <m:ctrlPr>
                          <a:rPr lang="en-US" altLang="en-US" sz="2000" i="1" dirty="0">
                            <a:latin typeface="Cambria Math" panose="02040503050406030204" pitchFamily="18" charset="0"/>
                          </a:rPr>
                        </m:ctrlPr>
                      </m:sSupPr>
                      <m:e>
                        <m:r>
                          <a:rPr lang="en-US" altLang="en-US" sz="2000" i="1" dirty="0">
                            <a:latin typeface="Cambria Math" panose="02040503050406030204" pitchFamily="18" charset="0"/>
                          </a:rPr>
                          <m:t>𝑥</m:t>
                        </m:r>
                      </m:e>
                      <m:sup>
                        <m:r>
                          <a:rPr lang="en-US" altLang="en-US" sz="2000" i="1" dirty="0">
                            <a:latin typeface="Cambria Math" panose="02040503050406030204" pitchFamily="18" charset="0"/>
                          </a:rPr>
                          <m:t>50</m:t>
                        </m:r>
                      </m:sup>
                    </m:sSup>
                  </m:oMath>
                </a14:m>
                <a:r>
                  <a:rPr lang="en-US" altLang="zh-CN" sz="2000" dirty="0"/>
                  <a:t>+</a:t>
                </a:r>
                <a14:m>
                  <m:oMath xmlns:m="http://schemas.openxmlformats.org/officeDocument/2006/math">
                    <m:r>
                      <a:rPr lang="en-US" altLang="en-US" sz="2000" i="1" dirty="0">
                        <a:latin typeface="Cambria Math" panose="02040503050406030204" pitchFamily="18" charset="0"/>
                      </a:rPr>
                      <m:t>15</m:t>
                    </m:r>
                  </m:oMath>
                </a14:m>
                <a:r>
                  <a:rPr lang="en-US" altLang="zh-CN" sz="2000" dirty="0"/>
                  <a:t>   &amp;   </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𝑃</m:t>
                        </m:r>
                      </m:e>
                      <m:sub>
                        <m:r>
                          <a:rPr lang="en-US" altLang="zh-CN" sz="2000" i="1">
                            <a:latin typeface="Cambria Math" panose="02040503050406030204" pitchFamily="18" charset="0"/>
                          </a:rPr>
                          <m:t>2</m:t>
                        </m:r>
                      </m:sub>
                    </m:sSub>
                    <m:d>
                      <m:dPr>
                        <m:ctrlPr>
                          <a:rPr lang="en-US" altLang="zh-CN" sz="2000" i="1">
                            <a:latin typeface="Cambria Math" panose="02040503050406030204" pitchFamily="18" charset="0"/>
                          </a:rPr>
                        </m:ctrlPr>
                      </m:dPr>
                      <m:e>
                        <m:r>
                          <a:rPr lang="en-US" altLang="zh-CN" sz="2000" i="1">
                            <a:latin typeface="Cambria Math" panose="02040503050406030204" pitchFamily="18" charset="0"/>
                          </a:rPr>
                          <m:t>𝑥</m:t>
                        </m:r>
                      </m:e>
                    </m:d>
                    <m:r>
                      <a:rPr lang="en-US" altLang="zh-CN" sz="2000" i="1">
                        <a:latin typeface="Cambria Math" panose="02040503050406030204" pitchFamily="18" charset="0"/>
                      </a:rPr>
                      <m:t>=4</m:t>
                    </m:r>
                    <m:sSup>
                      <m:sSupPr>
                        <m:ctrlPr>
                          <a:rPr lang="en-US" altLang="en-US" sz="2000" i="1" dirty="0">
                            <a:latin typeface="Cambria Math" panose="02040503050406030204" pitchFamily="18" charset="0"/>
                          </a:rPr>
                        </m:ctrlPr>
                      </m:sSupPr>
                      <m:e>
                        <m:r>
                          <a:rPr lang="en-US" altLang="en-US" sz="2000" i="1" dirty="0">
                            <a:latin typeface="Cambria Math" panose="02040503050406030204" pitchFamily="18" charset="0"/>
                          </a:rPr>
                          <m:t>𝑥</m:t>
                        </m:r>
                      </m:e>
                      <m:sup>
                        <m:r>
                          <a:rPr lang="en-US" altLang="en-US" sz="2000" i="1" dirty="0">
                            <a:latin typeface="Cambria Math" panose="02040503050406030204" pitchFamily="18" charset="0"/>
                          </a:rPr>
                          <m:t>100</m:t>
                        </m:r>
                      </m:sup>
                    </m:sSup>
                    <m:r>
                      <a:rPr lang="en-US" altLang="zh-CN" sz="2000" i="1" dirty="0">
                        <a:latin typeface="Cambria Math" panose="02040503050406030204" pitchFamily="18" charset="0"/>
                      </a:rPr>
                      <m:t>+30</m:t>
                    </m:r>
                    <m:sSup>
                      <m:sSupPr>
                        <m:ctrlPr>
                          <a:rPr lang="en-US" altLang="en-US" sz="2000" i="1" dirty="0">
                            <a:latin typeface="Cambria Math" panose="02040503050406030204" pitchFamily="18" charset="0"/>
                          </a:rPr>
                        </m:ctrlPr>
                      </m:sSupPr>
                      <m:e>
                        <m:r>
                          <a:rPr lang="en-US" altLang="en-US" sz="2000" i="1" dirty="0">
                            <a:latin typeface="Cambria Math" panose="02040503050406030204" pitchFamily="18" charset="0"/>
                          </a:rPr>
                          <m:t>𝑥</m:t>
                        </m:r>
                      </m:e>
                      <m:sup>
                        <m:r>
                          <a:rPr lang="en-US" altLang="en-US" sz="2000" b="0" i="1" dirty="0" smtClean="0">
                            <a:latin typeface="Cambria Math" panose="02040503050406030204" pitchFamily="18" charset="0"/>
                          </a:rPr>
                          <m:t>6</m:t>
                        </m:r>
                        <m:r>
                          <a:rPr lang="en-US" altLang="en-US" sz="2000" i="1" dirty="0">
                            <a:latin typeface="Cambria Math" panose="02040503050406030204" pitchFamily="18" charset="0"/>
                          </a:rPr>
                          <m:t>0</m:t>
                        </m:r>
                      </m:sup>
                    </m:sSup>
                    <m:r>
                      <a:rPr lang="en-US" altLang="zh-CN" sz="2000" i="1" dirty="0">
                        <a:latin typeface="Cambria Math" panose="02040503050406030204" pitchFamily="18" charset="0"/>
                      </a:rPr>
                      <m:t>+5</m:t>
                    </m:r>
                  </m:oMath>
                </a14:m>
                <a:endParaRPr lang="en-US" altLang="zh-CN" sz="2400" dirty="0"/>
              </a:p>
              <a:p>
                <a:endParaRPr lang="zh-CN" altLang="en-US" sz="2000" dirty="0"/>
              </a:p>
            </p:txBody>
          </p:sp>
        </mc:Choice>
        <mc:Fallback xmlns="">
          <p:sp>
            <p:nvSpPr>
              <p:cNvPr id="3" name="文本框 2"/>
              <p:cNvSpPr txBox="1">
                <a:spLocks noRot="1" noChangeAspect="1" noMove="1" noResize="1" noEditPoints="1" noAdjustHandles="1" noChangeArrowheads="1" noChangeShapeType="1" noTextEdit="1"/>
              </p:cNvSpPr>
              <p:nvPr/>
            </p:nvSpPr>
            <p:spPr>
              <a:xfrm>
                <a:off x="1720050" y="815824"/>
                <a:ext cx="6842386" cy="711413"/>
              </a:xfrm>
              <a:prstGeom prst="rect">
                <a:avLst/>
              </a:prstGeom>
              <a:blipFill>
                <a:blip r:embed="rId4"/>
                <a:stretch>
                  <a:fillRect t="-3509"/>
                </a:stretch>
              </a:blipFill>
            </p:spPr>
            <p:txBody>
              <a:bodyPr/>
              <a:lstStyle/>
              <a:p>
                <a:r>
                  <a:rPr lang="en-CN">
                    <a:noFill/>
                  </a:rPr>
                  <a:t> </a:t>
                </a:r>
              </a:p>
            </p:txBody>
          </p:sp>
        </mc:Fallback>
      </mc:AlternateContent>
      <p:sp>
        <p:nvSpPr>
          <p:cNvPr id="2" name="下箭头 1"/>
          <p:cNvSpPr/>
          <p:nvPr/>
        </p:nvSpPr>
        <p:spPr>
          <a:xfrm>
            <a:off x="2498692" y="1294322"/>
            <a:ext cx="561453" cy="4639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下箭头 50"/>
          <p:cNvSpPr/>
          <p:nvPr/>
        </p:nvSpPr>
        <p:spPr>
          <a:xfrm>
            <a:off x="6113439" y="1304796"/>
            <a:ext cx="561453" cy="4639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52" name="文本框 51"/>
              <p:cNvSpPr txBox="1"/>
              <p:nvPr/>
            </p:nvSpPr>
            <p:spPr>
              <a:xfrm>
                <a:off x="481302" y="3789024"/>
                <a:ext cx="688009"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2000" b="1" i="1">
                          <a:latin typeface="Cambria Math" panose="02040503050406030204" pitchFamily="18" charset="0"/>
                        </a:rPr>
                        <m:t>𝒂</m:t>
                      </m:r>
                      <m:r>
                        <a:rPr lang="en-US" altLang="zh-CN" sz="2000" b="1" i="1">
                          <a:latin typeface="Cambria Math" panose="02040503050406030204" pitchFamily="18" charset="0"/>
                        </a:rPr>
                        <m:t>[</m:t>
                      </m:r>
                      <m:r>
                        <a:rPr lang="en-US" altLang="zh-CN" sz="2000" b="1" i="1">
                          <a:latin typeface="Cambria Math" panose="02040503050406030204" pitchFamily="18" charset="0"/>
                        </a:rPr>
                        <m:t>𝒊</m:t>
                      </m:r>
                      <m:r>
                        <a:rPr lang="en-US" altLang="zh-CN" sz="2000" b="1" i="1">
                          <a:latin typeface="Cambria Math" panose="02040503050406030204" pitchFamily="18" charset="0"/>
                        </a:rPr>
                        <m:t>]</m:t>
                      </m:r>
                    </m:oMath>
                  </m:oMathPara>
                </a14:m>
                <a:endParaRPr lang="zh-CN" altLang="en-US" sz="2000" b="1" dirty="0"/>
              </a:p>
            </p:txBody>
          </p:sp>
        </mc:Choice>
        <mc:Fallback xmlns="">
          <p:sp>
            <p:nvSpPr>
              <p:cNvPr id="52" name="文本框 51"/>
              <p:cNvSpPr txBox="1">
                <a:spLocks noRot="1" noChangeAspect="1" noMove="1" noResize="1" noEditPoints="1" noAdjustHandles="1" noChangeArrowheads="1" noChangeShapeType="1" noTextEdit="1"/>
              </p:cNvSpPr>
              <p:nvPr/>
            </p:nvSpPr>
            <p:spPr>
              <a:xfrm>
                <a:off x="481302" y="3789024"/>
                <a:ext cx="688009" cy="400110"/>
              </a:xfrm>
              <a:prstGeom prst="rect">
                <a:avLst/>
              </a:prstGeom>
              <a:blipFill>
                <a:blip r:embed="rId5"/>
                <a:stretch>
                  <a:fillRect b="-18462"/>
                </a:stretch>
              </a:blipFill>
            </p:spPr>
            <p:txBody>
              <a:bodyPr/>
              <a:lstStyle/>
              <a:p>
                <a:r>
                  <a:rPr lang="zh-CN" altLang="en-US">
                    <a:noFill/>
                  </a:rPr>
                  <a:t> </a:t>
                </a:r>
              </a:p>
            </p:txBody>
          </p:sp>
        </mc:Fallback>
      </mc:AlternateContent>
      <p:sp>
        <p:nvSpPr>
          <p:cNvPr id="53" name="文本框 52"/>
          <p:cNvSpPr txBox="1"/>
          <p:nvPr/>
        </p:nvSpPr>
        <p:spPr>
          <a:xfrm>
            <a:off x="58950" y="4896069"/>
            <a:ext cx="1518364" cy="369332"/>
          </a:xfrm>
          <a:prstGeom prst="rect">
            <a:avLst/>
          </a:prstGeom>
          <a:noFill/>
        </p:spPr>
        <p:txBody>
          <a:bodyPr wrap="none" rtlCol="0">
            <a:spAutoFit/>
          </a:bodyPr>
          <a:lstStyle/>
          <a:p>
            <a:r>
              <a:rPr lang="en-US" altLang="zh-CN" dirty="0"/>
              <a:t>Array indices</a:t>
            </a:r>
            <a:endParaRPr lang="zh-CN" altLang="en-US" dirty="0"/>
          </a:p>
        </p:txBody>
      </p:sp>
      <p:sp>
        <p:nvSpPr>
          <p:cNvPr id="54" name="文本框 53"/>
          <p:cNvSpPr txBox="1"/>
          <p:nvPr/>
        </p:nvSpPr>
        <p:spPr>
          <a:xfrm>
            <a:off x="1868271" y="4905103"/>
            <a:ext cx="312906" cy="369332"/>
          </a:xfrm>
          <a:prstGeom prst="rect">
            <a:avLst/>
          </a:prstGeom>
          <a:noFill/>
        </p:spPr>
        <p:txBody>
          <a:bodyPr wrap="none" rtlCol="0">
            <a:spAutoFit/>
          </a:bodyPr>
          <a:lstStyle/>
          <a:p>
            <a:r>
              <a:rPr lang="en-US" altLang="zh-CN" dirty="0"/>
              <a:t>0</a:t>
            </a:r>
            <a:endParaRPr lang="zh-CN" altLang="en-US" dirty="0"/>
          </a:p>
        </p:txBody>
      </p:sp>
      <p:sp>
        <p:nvSpPr>
          <p:cNvPr id="55" name="文本框 54"/>
          <p:cNvSpPr txBox="1"/>
          <p:nvPr/>
        </p:nvSpPr>
        <p:spPr>
          <a:xfrm>
            <a:off x="3526446" y="4905103"/>
            <a:ext cx="312906" cy="369332"/>
          </a:xfrm>
          <a:prstGeom prst="rect">
            <a:avLst/>
          </a:prstGeom>
          <a:noFill/>
        </p:spPr>
        <p:txBody>
          <a:bodyPr wrap="none" rtlCol="0">
            <a:spAutoFit/>
          </a:bodyPr>
          <a:lstStyle/>
          <a:p>
            <a:r>
              <a:rPr lang="en-US" altLang="zh-CN" dirty="0"/>
              <a:t>2</a:t>
            </a:r>
            <a:endParaRPr lang="zh-CN" altLang="en-US" dirty="0"/>
          </a:p>
        </p:txBody>
      </p:sp>
      <p:sp>
        <p:nvSpPr>
          <p:cNvPr id="56" name="文本框 55"/>
          <p:cNvSpPr txBox="1"/>
          <p:nvPr/>
        </p:nvSpPr>
        <p:spPr>
          <a:xfrm>
            <a:off x="2712778" y="4912425"/>
            <a:ext cx="312906" cy="369332"/>
          </a:xfrm>
          <a:prstGeom prst="rect">
            <a:avLst/>
          </a:prstGeom>
          <a:noFill/>
        </p:spPr>
        <p:txBody>
          <a:bodyPr wrap="none" rtlCol="0">
            <a:spAutoFit/>
          </a:bodyPr>
          <a:lstStyle/>
          <a:p>
            <a:r>
              <a:rPr lang="en-US" altLang="zh-CN" dirty="0"/>
              <a:t>1</a:t>
            </a:r>
            <a:endParaRPr lang="zh-CN" altLang="en-US" dirty="0"/>
          </a:p>
        </p:txBody>
      </p:sp>
      <mc:AlternateContent xmlns:mc="http://schemas.openxmlformats.org/markup-compatibility/2006" xmlns:a14="http://schemas.microsoft.com/office/drawing/2010/main">
        <mc:Choice Requires="a14">
          <p:sp>
            <p:nvSpPr>
              <p:cNvPr id="57" name="文本框 56"/>
              <p:cNvSpPr txBox="1"/>
              <p:nvPr/>
            </p:nvSpPr>
            <p:spPr>
              <a:xfrm>
                <a:off x="4281309" y="4896069"/>
                <a:ext cx="37702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b="0" i="1" dirty="0" smtClean="0">
                          <a:latin typeface="Cambria Math" panose="02040503050406030204" pitchFamily="18" charset="0"/>
                          <a:ea typeface="Cambria Math" panose="02040503050406030204" pitchFamily="18" charset="0"/>
                        </a:rPr>
                        <m:t>3</m:t>
                      </m:r>
                    </m:oMath>
                  </m:oMathPara>
                </a14:m>
                <a:endParaRPr lang="zh-CN" altLang="en-US" dirty="0"/>
              </a:p>
            </p:txBody>
          </p:sp>
        </mc:Choice>
        <mc:Fallback xmlns="">
          <p:sp>
            <p:nvSpPr>
              <p:cNvPr id="57" name="文本框 56"/>
              <p:cNvSpPr txBox="1">
                <a:spLocks noRot="1" noChangeAspect="1" noMove="1" noResize="1" noEditPoints="1" noAdjustHandles="1" noChangeArrowheads="1" noChangeShapeType="1" noTextEdit="1"/>
              </p:cNvSpPr>
              <p:nvPr/>
            </p:nvSpPr>
            <p:spPr>
              <a:xfrm>
                <a:off x="4281309" y="4896069"/>
                <a:ext cx="377026" cy="369332"/>
              </a:xfrm>
              <a:prstGeom prst="rect">
                <a:avLst/>
              </a:prstGeom>
              <a:blipFill>
                <a:blip r:embed="rId6"/>
                <a:stretch>
                  <a:fillRect/>
                </a:stretch>
              </a:blipFill>
            </p:spPr>
            <p:txBody>
              <a:bodyPr/>
              <a:lstStyle/>
              <a:p>
                <a:r>
                  <a:rPr lang="zh-CN" altLang="en-US">
                    <a:noFill/>
                  </a:rPr>
                  <a:t> </a:t>
                </a:r>
              </a:p>
            </p:txBody>
          </p:sp>
        </mc:Fallback>
      </mc:AlternateContent>
      <p:sp>
        <p:nvSpPr>
          <p:cNvPr id="58" name="矩形 57"/>
          <p:cNvSpPr/>
          <p:nvPr/>
        </p:nvSpPr>
        <p:spPr>
          <a:xfrm>
            <a:off x="1612582" y="4968209"/>
            <a:ext cx="6759240" cy="256606"/>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59" name="文本框 58"/>
              <p:cNvSpPr txBox="1"/>
              <p:nvPr/>
            </p:nvSpPr>
            <p:spPr>
              <a:xfrm>
                <a:off x="23400" y="4373872"/>
                <a:ext cx="1599412" cy="369332"/>
              </a:xfrm>
              <a:prstGeom prst="rect">
                <a:avLst/>
              </a:prstGeom>
              <a:noFill/>
            </p:spPr>
            <p:txBody>
              <a:bodyPr wrap="none" rtlCol="0">
                <a:spAutoFit/>
              </a:bodyPr>
              <a:lstStyle/>
              <a:p>
                <a:r>
                  <a:rPr lang="en-US" altLang="zh-CN" dirty="0" err="1"/>
                  <a:t>Expon</a:t>
                </a:r>
                <a:r>
                  <a:rPr lang="en-US" altLang="zh-CN" dirty="0"/>
                  <a:t> index </a:t>
                </a:r>
                <a14:m>
                  <m:oMath xmlns:m="http://schemas.openxmlformats.org/officeDocument/2006/math">
                    <m:r>
                      <a:rPr lang="en-US" altLang="zh-CN" b="0" i="1">
                        <a:latin typeface="Cambria Math" panose="02040503050406030204" pitchFamily="18" charset="0"/>
                      </a:rPr>
                      <m:t>𝑖</m:t>
                    </m:r>
                  </m:oMath>
                </a14:m>
                <a:endParaRPr lang="zh-CN" altLang="en-US" dirty="0"/>
              </a:p>
            </p:txBody>
          </p:sp>
        </mc:Choice>
        <mc:Fallback xmlns="">
          <p:sp>
            <p:nvSpPr>
              <p:cNvPr id="59" name="文本框 58"/>
              <p:cNvSpPr txBox="1">
                <a:spLocks noRot="1" noChangeAspect="1" noMove="1" noResize="1" noEditPoints="1" noAdjustHandles="1" noChangeArrowheads="1" noChangeShapeType="1" noTextEdit="1"/>
              </p:cNvSpPr>
              <p:nvPr/>
            </p:nvSpPr>
            <p:spPr>
              <a:xfrm>
                <a:off x="23400" y="4373872"/>
                <a:ext cx="1599412" cy="369332"/>
              </a:xfrm>
              <a:prstGeom prst="rect">
                <a:avLst/>
              </a:prstGeom>
              <a:blipFill>
                <a:blip r:embed="rId7"/>
                <a:stretch>
                  <a:fillRect l="-3435" t="-8197" b="-24590"/>
                </a:stretch>
              </a:blipFill>
            </p:spPr>
            <p:txBody>
              <a:bodyPr/>
              <a:lstStyle/>
              <a:p>
                <a:r>
                  <a:rPr lang="zh-CN" altLang="en-US">
                    <a:noFill/>
                  </a:rPr>
                  <a:t> </a:t>
                </a:r>
              </a:p>
            </p:txBody>
          </p:sp>
        </mc:Fallback>
      </mc:AlternateContent>
      <p:grpSp>
        <p:nvGrpSpPr>
          <p:cNvPr id="60" name="组合 59"/>
          <p:cNvGrpSpPr/>
          <p:nvPr/>
        </p:nvGrpSpPr>
        <p:grpSpPr>
          <a:xfrm>
            <a:off x="1618893" y="3694121"/>
            <a:ext cx="3372853" cy="1183536"/>
            <a:chOff x="1612688" y="3924321"/>
            <a:chExt cx="3372853" cy="1183536"/>
          </a:xfrm>
        </p:grpSpPr>
        <p:sp>
          <p:nvSpPr>
            <p:cNvPr id="61" name="矩形 60"/>
            <p:cNvSpPr/>
            <p:nvPr/>
          </p:nvSpPr>
          <p:spPr>
            <a:xfrm>
              <a:off x="1612688" y="3925316"/>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矩形 61"/>
            <p:cNvSpPr/>
            <p:nvPr/>
          </p:nvSpPr>
          <p:spPr>
            <a:xfrm>
              <a:off x="2456832" y="3925316"/>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矩形 62"/>
            <p:cNvSpPr/>
            <p:nvPr/>
          </p:nvSpPr>
          <p:spPr>
            <a:xfrm>
              <a:off x="3300977" y="3926248"/>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矩形 63"/>
            <p:cNvSpPr/>
            <p:nvPr/>
          </p:nvSpPr>
          <p:spPr>
            <a:xfrm>
              <a:off x="4140566" y="392432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矩形 66"/>
            <p:cNvSpPr/>
            <p:nvPr/>
          </p:nvSpPr>
          <p:spPr>
            <a:xfrm>
              <a:off x="1613519" y="451872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矩形 67"/>
            <p:cNvSpPr/>
            <p:nvPr/>
          </p:nvSpPr>
          <p:spPr>
            <a:xfrm>
              <a:off x="2457663" y="451872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矩形 68"/>
            <p:cNvSpPr/>
            <p:nvPr/>
          </p:nvSpPr>
          <p:spPr>
            <a:xfrm>
              <a:off x="3301808" y="4519653"/>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矩形 69"/>
            <p:cNvSpPr/>
            <p:nvPr/>
          </p:nvSpPr>
          <p:spPr>
            <a:xfrm>
              <a:off x="4141397" y="4517726"/>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5" name="组合 74"/>
          <p:cNvGrpSpPr/>
          <p:nvPr/>
        </p:nvGrpSpPr>
        <p:grpSpPr>
          <a:xfrm>
            <a:off x="4994640" y="3693836"/>
            <a:ext cx="3377182" cy="1176977"/>
            <a:chOff x="5197058" y="3920062"/>
            <a:chExt cx="3377182" cy="1176977"/>
          </a:xfrm>
        </p:grpSpPr>
        <p:sp>
          <p:nvSpPr>
            <p:cNvPr id="76" name="矩形 75"/>
            <p:cNvSpPr/>
            <p:nvPr/>
          </p:nvSpPr>
          <p:spPr>
            <a:xfrm>
              <a:off x="7730096" y="3920062"/>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矩形 76"/>
            <p:cNvSpPr/>
            <p:nvPr/>
          </p:nvSpPr>
          <p:spPr>
            <a:xfrm>
              <a:off x="6885952" y="3921765"/>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矩形 77"/>
            <p:cNvSpPr/>
            <p:nvPr/>
          </p:nvSpPr>
          <p:spPr>
            <a:xfrm>
              <a:off x="6044161" y="3926437"/>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矩形 78"/>
            <p:cNvSpPr/>
            <p:nvPr/>
          </p:nvSpPr>
          <p:spPr>
            <a:xfrm>
              <a:off x="7730096" y="4507324"/>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0" name="矩形 79"/>
            <p:cNvSpPr/>
            <p:nvPr/>
          </p:nvSpPr>
          <p:spPr>
            <a:xfrm>
              <a:off x="6880792" y="4508835"/>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 name="矩形 80"/>
            <p:cNvSpPr/>
            <p:nvPr/>
          </p:nvSpPr>
          <p:spPr>
            <a:xfrm>
              <a:off x="5197664" y="392571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0" name="矩形 129"/>
            <p:cNvSpPr/>
            <p:nvPr/>
          </p:nvSpPr>
          <p:spPr>
            <a:xfrm>
              <a:off x="5197058" y="4508109"/>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1" name="矩形 130"/>
            <p:cNvSpPr/>
            <p:nvPr/>
          </p:nvSpPr>
          <p:spPr>
            <a:xfrm>
              <a:off x="6041202" y="4508109"/>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6" name="文本框 135"/>
            <p:cNvSpPr txBox="1"/>
            <p:nvPr/>
          </p:nvSpPr>
          <p:spPr>
            <a:xfrm>
              <a:off x="7931595" y="4037557"/>
              <a:ext cx="184731" cy="369332"/>
            </a:xfrm>
            <a:prstGeom prst="rect">
              <a:avLst/>
            </a:prstGeom>
            <a:noFill/>
          </p:spPr>
          <p:txBody>
            <a:bodyPr wrap="none" rtlCol="0">
              <a:spAutoFit/>
            </a:bodyPr>
            <a:lstStyle/>
            <a:p>
              <a:endParaRPr lang="zh-CN" altLang="en-US" dirty="0"/>
            </a:p>
          </p:txBody>
        </p:sp>
        <p:sp>
          <p:nvSpPr>
            <p:cNvPr id="137" name="文本框 136"/>
            <p:cNvSpPr txBox="1"/>
            <p:nvPr/>
          </p:nvSpPr>
          <p:spPr>
            <a:xfrm>
              <a:off x="7978794" y="4639182"/>
              <a:ext cx="184731" cy="369332"/>
            </a:xfrm>
            <a:prstGeom prst="rect">
              <a:avLst/>
            </a:prstGeom>
            <a:noFill/>
          </p:spPr>
          <p:txBody>
            <a:bodyPr wrap="none" rtlCol="0">
              <a:spAutoFit/>
            </a:bodyPr>
            <a:lstStyle/>
            <a:p>
              <a:endParaRPr lang="zh-CN" altLang="en-US" dirty="0"/>
            </a:p>
          </p:txBody>
        </p:sp>
      </p:grpSp>
      <p:sp>
        <p:nvSpPr>
          <p:cNvPr id="138" name="文本框 137"/>
          <p:cNvSpPr txBox="1"/>
          <p:nvPr/>
        </p:nvSpPr>
        <p:spPr>
          <a:xfrm>
            <a:off x="5230105" y="4908548"/>
            <a:ext cx="312906" cy="369332"/>
          </a:xfrm>
          <a:prstGeom prst="rect">
            <a:avLst/>
          </a:prstGeom>
          <a:noFill/>
        </p:spPr>
        <p:txBody>
          <a:bodyPr wrap="none" rtlCol="0">
            <a:spAutoFit/>
          </a:bodyPr>
          <a:lstStyle/>
          <a:p>
            <a:r>
              <a:rPr lang="en-US" altLang="zh-CN" dirty="0"/>
              <a:t>4</a:t>
            </a:r>
            <a:endParaRPr lang="zh-CN" altLang="en-US" dirty="0"/>
          </a:p>
        </p:txBody>
      </p:sp>
      <p:sp>
        <p:nvSpPr>
          <p:cNvPr id="139" name="文本框 138"/>
          <p:cNvSpPr txBox="1"/>
          <p:nvPr/>
        </p:nvSpPr>
        <p:spPr>
          <a:xfrm>
            <a:off x="6888280" y="4908548"/>
            <a:ext cx="312906" cy="369332"/>
          </a:xfrm>
          <a:prstGeom prst="rect">
            <a:avLst/>
          </a:prstGeom>
          <a:noFill/>
        </p:spPr>
        <p:txBody>
          <a:bodyPr wrap="none" rtlCol="0">
            <a:spAutoFit/>
          </a:bodyPr>
          <a:lstStyle/>
          <a:p>
            <a:r>
              <a:rPr lang="en-US" altLang="zh-CN" dirty="0"/>
              <a:t>6</a:t>
            </a:r>
            <a:endParaRPr lang="zh-CN" altLang="en-US" dirty="0"/>
          </a:p>
        </p:txBody>
      </p:sp>
      <p:sp>
        <p:nvSpPr>
          <p:cNvPr id="140" name="文本框 139"/>
          <p:cNvSpPr txBox="1"/>
          <p:nvPr/>
        </p:nvSpPr>
        <p:spPr>
          <a:xfrm>
            <a:off x="6074612" y="4915870"/>
            <a:ext cx="312906" cy="369332"/>
          </a:xfrm>
          <a:prstGeom prst="rect">
            <a:avLst/>
          </a:prstGeom>
          <a:noFill/>
        </p:spPr>
        <p:txBody>
          <a:bodyPr wrap="none" rtlCol="0">
            <a:spAutoFit/>
          </a:bodyPr>
          <a:lstStyle/>
          <a:p>
            <a:r>
              <a:rPr lang="en-US" altLang="zh-CN" dirty="0"/>
              <a:t>5</a:t>
            </a:r>
            <a:endParaRPr lang="zh-CN" altLang="en-US" dirty="0"/>
          </a:p>
        </p:txBody>
      </p:sp>
      <p:sp>
        <p:nvSpPr>
          <p:cNvPr id="141" name="文本框 140"/>
          <p:cNvSpPr txBox="1"/>
          <p:nvPr/>
        </p:nvSpPr>
        <p:spPr>
          <a:xfrm>
            <a:off x="7757983" y="4905266"/>
            <a:ext cx="184731" cy="369332"/>
          </a:xfrm>
          <a:prstGeom prst="rect">
            <a:avLst/>
          </a:prstGeom>
          <a:noFill/>
        </p:spPr>
        <p:txBody>
          <a:bodyPr wrap="none" rtlCol="0">
            <a:spAutoFit/>
          </a:bodyPr>
          <a:lstStyle/>
          <a:p>
            <a:endParaRPr lang="zh-CN" altLang="en-US" dirty="0"/>
          </a:p>
        </p:txBody>
      </p:sp>
      <mc:AlternateContent xmlns:mc="http://schemas.openxmlformats.org/markup-compatibility/2006" xmlns:a14="http://schemas.microsoft.com/office/drawing/2010/main">
        <mc:Choice Requires="a14">
          <p:sp>
            <p:nvSpPr>
              <p:cNvPr id="142" name="文本框 141"/>
              <p:cNvSpPr txBox="1"/>
              <p:nvPr/>
            </p:nvSpPr>
            <p:spPr>
              <a:xfrm>
                <a:off x="7680440" y="4912731"/>
                <a:ext cx="44595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i="1" dirty="0">
                          <a:latin typeface="Cambria Math" panose="02040503050406030204" pitchFamily="18" charset="0"/>
                          <a:ea typeface="Cambria Math" panose="02040503050406030204" pitchFamily="18" charset="0"/>
                        </a:rPr>
                        <m:t>⋯</m:t>
                      </m:r>
                    </m:oMath>
                  </m:oMathPara>
                </a14:m>
                <a:endParaRPr lang="zh-CN" altLang="en-US" dirty="0"/>
              </a:p>
            </p:txBody>
          </p:sp>
        </mc:Choice>
        <mc:Fallback xmlns="">
          <p:sp>
            <p:nvSpPr>
              <p:cNvPr id="142" name="文本框 141"/>
              <p:cNvSpPr txBox="1">
                <a:spLocks noRot="1" noChangeAspect="1" noMove="1" noResize="1" noEditPoints="1" noAdjustHandles="1" noChangeArrowheads="1" noChangeShapeType="1" noTextEdit="1"/>
              </p:cNvSpPr>
              <p:nvPr/>
            </p:nvSpPr>
            <p:spPr>
              <a:xfrm>
                <a:off x="7680440" y="4912731"/>
                <a:ext cx="445956" cy="369332"/>
              </a:xfrm>
              <a:prstGeom prst="rect">
                <a:avLst/>
              </a:prstGeom>
              <a:blipFill>
                <a:blip r:embed="rId8"/>
                <a:stretch>
                  <a:fillRect/>
                </a:stretch>
              </a:blipFill>
            </p:spPr>
            <p:txBody>
              <a:bodyPr/>
              <a:lstStyle/>
              <a:p>
                <a:r>
                  <a:rPr lang="zh-CN" altLang="en-US">
                    <a:noFill/>
                  </a:rPr>
                  <a:t> </a:t>
                </a:r>
              </a:p>
            </p:txBody>
          </p:sp>
        </mc:Fallback>
      </mc:AlternateContent>
      <p:sp>
        <p:nvSpPr>
          <p:cNvPr id="132" name="文本框 131"/>
          <p:cNvSpPr txBox="1"/>
          <p:nvPr/>
        </p:nvSpPr>
        <p:spPr>
          <a:xfrm>
            <a:off x="2640526" y="3811550"/>
            <a:ext cx="441146" cy="369332"/>
          </a:xfrm>
          <a:prstGeom prst="rect">
            <a:avLst/>
          </a:prstGeom>
          <a:noFill/>
        </p:spPr>
        <p:txBody>
          <a:bodyPr wrap="none" rtlCol="0">
            <a:spAutoFit/>
          </a:bodyPr>
          <a:lstStyle/>
          <a:p>
            <a:r>
              <a:rPr lang="en-US" altLang="zh-CN" dirty="0"/>
              <a:t>30</a:t>
            </a:r>
            <a:endParaRPr lang="zh-CN" altLang="en-US" dirty="0"/>
          </a:p>
        </p:txBody>
      </p:sp>
      <p:sp>
        <p:nvSpPr>
          <p:cNvPr id="133" name="文本框 132"/>
          <p:cNvSpPr txBox="1"/>
          <p:nvPr/>
        </p:nvSpPr>
        <p:spPr>
          <a:xfrm>
            <a:off x="2635366" y="4418202"/>
            <a:ext cx="441146" cy="369332"/>
          </a:xfrm>
          <a:prstGeom prst="rect">
            <a:avLst/>
          </a:prstGeom>
          <a:noFill/>
        </p:spPr>
        <p:txBody>
          <a:bodyPr wrap="none" rtlCol="0">
            <a:spAutoFit/>
          </a:bodyPr>
          <a:lstStyle/>
          <a:p>
            <a:r>
              <a:rPr lang="en-US" altLang="zh-CN" dirty="0"/>
              <a:t>60</a:t>
            </a:r>
            <a:endParaRPr lang="zh-CN" altLang="en-US" dirty="0"/>
          </a:p>
        </p:txBody>
      </p:sp>
      <p:sp>
        <p:nvSpPr>
          <p:cNvPr id="134" name="文本框 133"/>
          <p:cNvSpPr txBox="1"/>
          <p:nvPr/>
        </p:nvSpPr>
        <p:spPr>
          <a:xfrm>
            <a:off x="1865544" y="3805183"/>
            <a:ext cx="312906" cy="369332"/>
          </a:xfrm>
          <a:prstGeom prst="rect">
            <a:avLst/>
          </a:prstGeom>
          <a:noFill/>
        </p:spPr>
        <p:txBody>
          <a:bodyPr wrap="none" rtlCol="0">
            <a:spAutoFit/>
          </a:bodyPr>
          <a:lstStyle/>
          <a:p>
            <a:r>
              <a:rPr lang="en-US" altLang="zh-CN" dirty="0"/>
              <a:t>7</a:t>
            </a:r>
            <a:endParaRPr lang="zh-CN" altLang="en-US" dirty="0"/>
          </a:p>
        </p:txBody>
      </p:sp>
      <p:sp>
        <p:nvSpPr>
          <p:cNvPr id="135" name="文本框 134"/>
          <p:cNvSpPr txBox="1"/>
          <p:nvPr/>
        </p:nvSpPr>
        <p:spPr>
          <a:xfrm>
            <a:off x="1720050" y="4392334"/>
            <a:ext cx="569387" cy="369332"/>
          </a:xfrm>
          <a:prstGeom prst="rect">
            <a:avLst/>
          </a:prstGeom>
          <a:noFill/>
        </p:spPr>
        <p:txBody>
          <a:bodyPr wrap="none" rtlCol="0">
            <a:spAutoFit/>
          </a:bodyPr>
          <a:lstStyle/>
          <a:p>
            <a:r>
              <a:rPr lang="en-US" altLang="zh-CN" dirty="0"/>
              <a:t>100</a:t>
            </a:r>
            <a:endParaRPr lang="zh-CN" altLang="en-US" dirty="0"/>
          </a:p>
        </p:txBody>
      </p:sp>
      <p:sp>
        <p:nvSpPr>
          <p:cNvPr id="148" name="文本框 147"/>
          <p:cNvSpPr txBox="1"/>
          <p:nvPr/>
        </p:nvSpPr>
        <p:spPr>
          <a:xfrm>
            <a:off x="1836062" y="3006161"/>
            <a:ext cx="312906" cy="369332"/>
          </a:xfrm>
          <a:prstGeom prst="rect">
            <a:avLst/>
          </a:prstGeom>
          <a:noFill/>
        </p:spPr>
        <p:txBody>
          <a:bodyPr wrap="none" rtlCol="0">
            <a:spAutoFit/>
          </a:bodyPr>
          <a:lstStyle/>
          <a:p>
            <a:r>
              <a:rPr lang="en-US" altLang="zh-CN" dirty="0"/>
              <a:t>0</a:t>
            </a:r>
            <a:endParaRPr lang="zh-CN" altLang="en-US" dirty="0"/>
          </a:p>
        </p:txBody>
      </p:sp>
      <p:sp>
        <p:nvSpPr>
          <p:cNvPr id="149" name="文本框 148"/>
          <p:cNvSpPr txBox="1"/>
          <p:nvPr/>
        </p:nvSpPr>
        <p:spPr>
          <a:xfrm>
            <a:off x="3494237" y="3006161"/>
            <a:ext cx="312906" cy="369332"/>
          </a:xfrm>
          <a:prstGeom prst="rect">
            <a:avLst/>
          </a:prstGeom>
          <a:noFill/>
        </p:spPr>
        <p:txBody>
          <a:bodyPr wrap="none" rtlCol="0">
            <a:spAutoFit/>
          </a:bodyPr>
          <a:lstStyle/>
          <a:p>
            <a:r>
              <a:rPr lang="en-US" altLang="zh-CN" dirty="0"/>
              <a:t>2</a:t>
            </a:r>
            <a:endParaRPr lang="zh-CN" altLang="en-US" dirty="0"/>
          </a:p>
        </p:txBody>
      </p:sp>
      <p:sp>
        <p:nvSpPr>
          <p:cNvPr id="150" name="文本框 149"/>
          <p:cNvSpPr txBox="1"/>
          <p:nvPr/>
        </p:nvSpPr>
        <p:spPr>
          <a:xfrm>
            <a:off x="2680569" y="3013483"/>
            <a:ext cx="312906" cy="369332"/>
          </a:xfrm>
          <a:prstGeom prst="rect">
            <a:avLst/>
          </a:prstGeom>
          <a:noFill/>
        </p:spPr>
        <p:txBody>
          <a:bodyPr wrap="none" rtlCol="0">
            <a:spAutoFit/>
          </a:bodyPr>
          <a:lstStyle/>
          <a:p>
            <a:r>
              <a:rPr lang="en-US" altLang="zh-CN" dirty="0"/>
              <a:t>1</a:t>
            </a:r>
            <a:endParaRPr lang="zh-CN" altLang="en-US" dirty="0"/>
          </a:p>
        </p:txBody>
      </p:sp>
      <mc:AlternateContent xmlns:mc="http://schemas.openxmlformats.org/markup-compatibility/2006" xmlns:a14="http://schemas.microsoft.com/office/drawing/2010/main">
        <mc:Choice Requires="a14">
          <p:sp>
            <p:nvSpPr>
              <p:cNvPr id="151" name="文本框 150"/>
              <p:cNvSpPr txBox="1"/>
              <p:nvPr/>
            </p:nvSpPr>
            <p:spPr>
              <a:xfrm>
                <a:off x="4249100" y="2997127"/>
                <a:ext cx="44595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i="1" dirty="0" smtClean="0">
                          <a:latin typeface="Cambria Math" panose="02040503050406030204" pitchFamily="18" charset="0"/>
                          <a:ea typeface="Cambria Math" panose="02040503050406030204" pitchFamily="18" charset="0"/>
                        </a:rPr>
                        <m:t>⋯</m:t>
                      </m:r>
                    </m:oMath>
                  </m:oMathPara>
                </a14:m>
                <a:endParaRPr lang="zh-CN" altLang="en-US" dirty="0"/>
              </a:p>
            </p:txBody>
          </p:sp>
        </mc:Choice>
        <mc:Fallback xmlns="">
          <p:sp>
            <p:nvSpPr>
              <p:cNvPr id="151" name="文本框 150"/>
              <p:cNvSpPr txBox="1">
                <a:spLocks noRot="1" noChangeAspect="1" noMove="1" noResize="1" noEditPoints="1" noAdjustHandles="1" noChangeArrowheads="1" noChangeShapeType="1" noTextEdit="1"/>
              </p:cNvSpPr>
              <p:nvPr/>
            </p:nvSpPr>
            <p:spPr>
              <a:xfrm>
                <a:off x="4249100" y="2997127"/>
                <a:ext cx="445956" cy="369332"/>
              </a:xfrm>
              <a:prstGeom prst="rect">
                <a:avLst/>
              </a:prstGeom>
              <a:blipFill>
                <a:blip r:embed="rId9"/>
                <a:stretch>
                  <a:fillRect/>
                </a:stretch>
              </a:blipFill>
            </p:spPr>
            <p:txBody>
              <a:bodyPr/>
              <a:lstStyle/>
              <a:p>
                <a:r>
                  <a:rPr lang="zh-CN" altLang="en-US">
                    <a:noFill/>
                  </a:rPr>
                  <a:t> </a:t>
                </a:r>
              </a:p>
            </p:txBody>
          </p:sp>
        </mc:Fallback>
      </mc:AlternateContent>
      <p:sp>
        <p:nvSpPr>
          <p:cNvPr id="152" name="矩形 151"/>
          <p:cNvSpPr/>
          <p:nvPr/>
        </p:nvSpPr>
        <p:spPr>
          <a:xfrm>
            <a:off x="1580373" y="3082815"/>
            <a:ext cx="3374905" cy="243058"/>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53" name="组合 152"/>
          <p:cNvGrpSpPr/>
          <p:nvPr/>
        </p:nvGrpSpPr>
        <p:grpSpPr>
          <a:xfrm>
            <a:off x="1586684" y="1795179"/>
            <a:ext cx="3372853" cy="1183536"/>
            <a:chOff x="1612688" y="3924321"/>
            <a:chExt cx="3372853" cy="1183536"/>
          </a:xfrm>
        </p:grpSpPr>
        <p:sp>
          <p:nvSpPr>
            <p:cNvPr id="154" name="矩形 153"/>
            <p:cNvSpPr/>
            <p:nvPr/>
          </p:nvSpPr>
          <p:spPr>
            <a:xfrm>
              <a:off x="1612688" y="3925316"/>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5" name="矩形 154"/>
            <p:cNvSpPr/>
            <p:nvPr/>
          </p:nvSpPr>
          <p:spPr>
            <a:xfrm>
              <a:off x="2456832" y="3925316"/>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6" name="矩形 155"/>
            <p:cNvSpPr/>
            <p:nvPr/>
          </p:nvSpPr>
          <p:spPr>
            <a:xfrm>
              <a:off x="3300977" y="3926248"/>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7" name="矩形 156"/>
            <p:cNvSpPr/>
            <p:nvPr/>
          </p:nvSpPr>
          <p:spPr>
            <a:xfrm>
              <a:off x="4140566" y="392432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8" name="文本框 157"/>
            <p:cNvSpPr txBox="1"/>
            <p:nvPr/>
          </p:nvSpPr>
          <p:spPr>
            <a:xfrm>
              <a:off x="3560630" y="4050110"/>
              <a:ext cx="441146" cy="369332"/>
            </a:xfrm>
            <a:prstGeom prst="rect">
              <a:avLst/>
            </a:prstGeom>
            <a:noFill/>
          </p:spPr>
          <p:txBody>
            <a:bodyPr wrap="none" rtlCol="0">
              <a:spAutoFit/>
            </a:bodyPr>
            <a:lstStyle/>
            <a:p>
              <a:r>
                <a:rPr lang="en-US" altLang="zh-CN" dirty="0"/>
                <a:t>15</a:t>
              </a:r>
              <a:endParaRPr lang="zh-CN" altLang="en-US" dirty="0"/>
            </a:p>
          </p:txBody>
        </p:sp>
        <p:sp>
          <p:nvSpPr>
            <p:cNvPr id="159" name="文本框 158"/>
            <p:cNvSpPr txBox="1"/>
            <p:nvPr/>
          </p:nvSpPr>
          <p:spPr>
            <a:xfrm>
              <a:off x="2686244" y="4046127"/>
              <a:ext cx="441146" cy="369332"/>
            </a:xfrm>
            <a:prstGeom prst="rect">
              <a:avLst/>
            </a:prstGeom>
            <a:noFill/>
          </p:spPr>
          <p:txBody>
            <a:bodyPr wrap="none" rtlCol="0">
              <a:spAutoFit/>
            </a:bodyPr>
            <a:lstStyle/>
            <a:p>
              <a:r>
                <a:rPr lang="en-US" altLang="zh-CN" dirty="0"/>
                <a:t>10</a:t>
              </a:r>
              <a:endParaRPr lang="zh-CN" altLang="en-US" dirty="0"/>
            </a:p>
          </p:txBody>
        </p:sp>
        <p:sp>
          <p:nvSpPr>
            <p:cNvPr id="160" name="矩形 159"/>
            <p:cNvSpPr/>
            <p:nvPr/>
          </p:nvSpPr>
          <p:spPr>
            <a:xfrm>
              <a:off x="1613519" y="451872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1" name="矩形 160"/>
            <p:cNvSpPr/>
            <p:nvPr/>
          </p:nvSpPr>
          <p:spPr>
            <a:xfrm>
              <a:off x="2457663" y="451872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2" name="矩形 161"/>
            <p:cNvSpPr/>
            <p:nvPr/>
          </p:nvSpPr>
          <p:spPr>
            <a:xfrm>
              <a:off x="3301808" y="4519653"/>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3" name="矩形 162"/>
            <p:cNvSpPr/>
            <p:nvPr/>
          </p:nvSpPr>
          <p:spPr>
            <a:xfrm>
              <a:off x="4141397" y="4517726"/>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4" name="文本框 163"/>
            <p:cNvSpPr txBox="1"/>
            <p:nvPr/>
          </p:nvSpPr>
          <p:spPr>
            <a:xfrm>
              <a:off x="3547689" y="4641478"/>
              <a:ext cx="312906" cy="369332"/>
            </a:xfrm>
            <a:prstGeom prst="rect">
              <a:avLst/>
            </a:prstGeom>
            <a:noFill/>
          </p:spPr>
          <p:txBody>
            <a:bodyPr wrap="none" rtlCol="0">
              <a:spAutoFit/>
            </a:bodyPr>
            <a:lstStyle/>
            <a:p>
              <a:r>
                <a:rPr lang="en-US" altLang="zh-CN" dirty="0"/>
                <a:t>0</a:t>
              </a:r>
              <a:endParaRPr lang="zh-CN" altLang="en-US" dirty="0"/>
            </a:p>
          </p:txBody>
        </p:sp>
        <p:sp>
          <p:nvSpPr>
            <p:cNvPr id="165" name="文本框 164"/>
            <p:cNvSpPr txBox="1"/>
            <p:nvPr/>
          </p:nvSpPr>
          <p:spPr>
            <a:xfrm>
              <a:off x="2661699" y="4644377"/>
              <a:ext cx="441146" cy="369332"/>
            </a:xfrm>
            <a:prstGeom prst="rect">
              <a:avLst/>
            </a:prstGeom>
            <a:noFill/>
          </p:spPr>
          <p:txBody>
            <a:bodyPr wrap="none" rtlCol="0">
              <a:spAutoFit/>
            </a:bodyPr>
            <a:lstStyle/>
            <a:p>
              <a:r>
                <a:rPr lang="en-US" altLang="zh-CN" dirty="0"/>
                <a:t>50</a:t>
              </a:r>
              <a:endParaRPr lang="zh-CN" altLang="en-US" dirty="0"/>
            </a:p>
          </p:txBody>
        </p:sp>
        <p:sp>
          <p:nvSpPr>
            <p:cNvPr id="166" name="文本框 165"/>
            <p:cNvSpPr txBox="1"/>
            <p:nvPr/>
          </p:nvSpPr>
          <p:spPr>
            <a:xfrm>
              <a:off x="1848265" y="4035684"/>
              <a:ext cx="312906" cy="369332"/>
            </a:xfrm>
            <a:prstGeom prst="rect">
              <a:avLst/>
            </a:prstGeom>
            <a:noFill/>
          </p:spPr>
          <p:txBody>
            <a:bodyPr wrap="none" rtlCol="0">
              <a:spAutoFit/>
            </a:bodyPr>
            <a:lstStyle/>
            <a:p>
              <a:r>
                <a:rPr lang="en-US" altLang="zh-CN" dirty="0"/>
                <a:t>3</a:t>
              </a:r>
              <a:endParaRPr lang="zh-CN" altLang="en-US" dirty="0"/>
            </a:p>
          </p:txBody>
        </p:sp>
        <p:sp>
          <p:nvSpPr>
            <p:cNvPr id="167" name="文本框 166"/>
            <p:cNvSpPr txBox="1"/>
            <p:nvPr/>
          </p:nvSpPr>
          <p:spPr>
            <a:xfrm>
              <a:off x="1732130" y="4641478"/>
              <a:ext cx="569387" cy="369332"/>
            </a:xfrm>
            <a:prstGeom prst="rect">
              <a:avLst/>
            </a:prstGeom>
            <a:noFill/>
          </p:spPr>
          <p:txBody>
            <a:bodyPr wrap="none" rtlCol="0">
              <a:spAutoFit/>
            </a:bodyPr>
            <a:lstStyle/>
            <a:p>
              <a:r>
                <a:rPr lang="en-US" altLang="zh-CN" dirty="0"/>
                <a:t>100</a:t>
              </a:r>
              <a:endParaRPr lang="zh-CN" altLang="en-US" dirty="0"/>
            </a:p>
          </p:txBody>
        </p:sp>
      </p:grpSp>
      <p:sp>
        <p:nvSpPr>
          <p:cNvPr id="169" name="文本框 168"/>
          <p:cNvSpPr txBox="1"/>
          <p:nvPr/>
        </p:nvSpPr>
        <p:spPr>
          <a:xfrm>
            <a:off x="5386807" y="2990721"/>
            <a:ext cx="312906" cy="369332"/>
          </a:xfrm>
          <a:prstGeom prst="rect">
            <a:avLst/>
          </a:prstGeom>
          <a:noFill/>
        </p:spPr>
        <p:txBody>
          <a:bodyPr wrap="none" rtlCol="0">
            <a:spAutoFit/>
          </a:bodyPr>
          <a:lstStyle/>
          <a:p>
            <a:r>
              <a:rPr lang="en-US" altLang="zh-CN" dirty="0"/>
              <a:t>0</a:t>
            </a:r>
            <a:endParaRPr lang="zh-CN" altLang="en-US" dirty="0"/>
          </a:p>
        </p:txBody>
      </p:sp>
      <p:sp>
        <p:nvSpPr>
          <p:cNvPr id="170" name="文本框 169"/>
          <p:cNvSpPr txBox="1"/>
          <p:nvPr/>
        </p:nvSpPr>
        <p:spPr>
          <a:xfrm>
            <a:off x="7044982" y="2990721"/>
            <a:ext cx="312906" cy="369332"/>
          </a:xfrm>
          <a:prstGeom prst="rect">
            <a:avLst/>
          </a:prstGeom>
          <a:noFill/>
        </p:spPr>
        <p:txBody>
          <a:bodyPr wrap="none" rtlCol="0">
            <a:spAutoFit/>
          </a:bodyPr>
          <a:lstStyle/>
          <a:p>
            <a:r>
              <a:rPr lang="en-US" altLang="zh-CN" dirty="0"/>
              <a:t>2</a:t>
            </a:r>
            <a:endParaRPr lang="zh-CN" altLang="en-US" dirty="0"/>
          </a:p>
        </p:txBody>
      </p:sp>
      <p:sp>
        <p:nvSpPr>
          <p:cNvPr id="171" name="文本框 170"/>
          <p:cNvSpPr txBox="1"/>
          <p:nvPr/>
        </p:nvSpPr>
        <p:spPr>
          <a:xfrm>
            <a:off x="6231314" y="2998043"/>
            <a:ext cx="312906" cy="369332"/>
          </a:xfrm>
          <a:prstGeom prst="rect">
            <a:avLst/>
          </a:prstGeom>
          <a:noFill/>
        </p:spPr>
        <p:txBody>
          <a:bodyPr wrap="none" rtlCol="0">
            <a:spAutoFit/>
          </a:bodyPr>
          <a:lstStyle/>
          <a:p>
            <a:r>
              <a:rPr lang="en-US" altLang="zh-CN" dirty="0"/>
              <a:t>1</a:t>
            </a:r>
            <a:endParaRPr lang="zh-CN" altLang="en-US" dirty="0"/>
          </a:p>
        </p:txBody>
      </p:sp>
      <p:sp>
        <p:nvSpPr>
          <p:cNvPr id="172" name="文本框 171"/>
          <p:cNvSpPr txBox="1"/>
          <p:nvPr/>
        </p:nvSpPr>
        <p:spPr>
          <a:xfrm>
            <a:off x="7914685" y="2987439"/>
            <a:ext cx="184731" cy="369332"/>
          </a:xfrm>
          <a:prstGeom prst="rect">
            <a:avLst/>
          </a:prstGeom>
          <a:noFill/>
        </p:spPr>
        <p:txBody>
          <a:bodyPr wrap="none" rtlCol="0">
            <a:spAutoFit/>
          </a:bodyPr>
          <a:lstStyle/>
          <a:p>
            <a:endParaRPr lang="zh-CN" altLang="en-US" dirty="0"/>
          </a:p>
        </p:txBody>
      </p:sp>
      <p:sp>
        <p:nvSpPr>
          <p:cNvPr id="173" name="矩形 172"/>
          <p:cNvSpPr/>
          <p:nvPr/>
        </p:nvSpPr>
        <p:spPr>
          <a:xfrm>
            <a:off x="5131118" y="3074263"/>
            <a:ext cx="3386916" cy="251609"/>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75" name="组合 174"/>
          <p:cNvGrpSpPr/>
          <p:nvPr/>
        </p:nvGrpSpPr>
        <p:grpSpPr>
          <a:xfrm>
            <a:off x="5171054" y="1790920"/>
            <a:ext cx="3377182" cy="1176977"/>
            <a:chOff x="5197058" y="3920062"/>
            <a:chExt cx="3377182" cy="1176977"/>
          </a:xfrm>
        </p:grpSpPr>
        <p:sp>
          <p:nvSpPr>
            <p:cNvPr id="176" name="矩形 175"/>
            <p:cNvSpPr/>
            <p:nvPr/>
          </p:nvSpPr>
          <p:spPr>
            <a:xfrm>
              <a:off x="7730096" y="3920062"/>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7" name="矩形 176"/>
            <p:cNvSpPr/>
            <p:nvPr/>
          </p:nvSpPr>
          <p:spPr>
            <a:xfrm>
              <a:off x="6885952" y="3921765"/>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8" name="矩形 177"/>
            <p:cNvSpPr/>
            <p:nvPr/>
          </p:nvSpPr>
          <p:spPr>
            <a:xfrm>
              <a:off x="6044161" y="3926437"/>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9" name="矩形 178"/>
            <p:cNvSpPr/>
            <p:nvPr/>
          </p:nvSpPr>
          <p:spPr>
            <a:xfrm>
              <a:off x="7730096" y="4507324"/>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0" name="矩形 179"/>
            <p:cNvSpPr/>
            <p:nvPr/>
          </p:nvSpPr>
          <p:spPr>
            <a:xfrm>
              <a:off x="6880792" y="4508835"/>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1" name="矩形 180"/>
            <p:cNvSpPr/>
            <p:nvPr/>
          </p:nvSpPr>
          <p:spPr>
            <a:xfrm>
              <a:off x="5197664" y="392571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2" name="文本框 181"/>
            <p:cNvSpPr txBox="1"/>
            <p:nvPr/>
          </p:nvSpPr>
          <p:spPr>
            <a:xfrm>
              <a:off x="7150160" y="4046738"/>
              <a:ext cx="312906" cy="369332"/>
            </a:xfrm>
            <a:prstGeom prst="rect">
              <a:avLst/>
            </a:prstGeom>
            <a:noFill/>
          </p:spPr>
          <p:txBody>
            <a:bodyPr wrap="none" rtlCol="0">
              <a:spAutoFit/>
            </a:bodyPr>
            <a:lstStyle/>
            <a:p>
              <a:r>
                <a:rPr lang="en-US" altLang="zh-CN" dirty="0"/>
                <a:t>5</a:t>
              </a:r>
              <a:endParaRPr lang="zh-CN" altLang="en-US" dirty="0"/>
            </a:p>
          </p:txBody>
        </p:sp>
        <p:sp>
          <p:nvSpPr>
            <p:cNvPr id="183" name="文本框 182"/>
            <p:cNvSpPr txBox="1"/>
            <p:nvPr/>
          </p:nvSpPr>
          <p:spPr>
            <a:xfrm>
              <a:off x="6233289" y="4034826"/>
              <a:ext cx="441146" cy="369332"/>
            </a:xfrm>
            <a:prstGeom prst="rect">
              <a:avLst/>
            </a:prstGeom>
            <a:noFill/>
          </p:spPr>
          <p:txBody>
            <a:bodyPr wrap="none" rtlCol="0">
              <a:spAutoFit/>
            </a:bodyPr>
            <a:lstStyle/>
            <a:p>
              <a:r>
                <a:rPr lang="en-US" altLang="zh-CN" dirty="0"/>
                <a:t>30</a:t>
              </a:r>
              <a:endParaRPr lang="zh-CN" altLang="en-US" dirty="0"/>
            </a:p>
          </p:txBody>
        </p:sp>
        <p:sp>
          <p:nvSpPr>
            <p:cNvPr id="184" name="矩形 183"/>
            <p:cNvSpPr/>
            <p:nvPr/>
          </p:nvSpPr>
          <p:spPr>
            <a:xfrm>
              <a:off x="5197058" y="4508109"/>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5" name="矩形 184"/>
            <p:cNvSpPr/>
            <p:nvPr/>
          </p:nvSpPr>
          <p:spPr>
            <a:xfrm>
              <a:off x="6041202" y="4508109"/>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6" name="文本框 185"/>
            <p:cNvSpPr txBox="1"/>
            <p:nvPr/>
          </p:nvSpPr>
          <p:spPr>
            <a:xfrm>
              <a:off x="7132772" y="4639182"/>
              <a:ext cx="312906" cy="369332"/>
            </a:xfrm>
            <a:prstGeom prst="rect">
              <a:avLst/>
            </a:prstGeom>
            <a:noFill/>
          </p:spPr>
          <p:txBody>
            <a:bodyPr wrap="none" rtlCol="0">
              <a:spAutoFit/>
            </a:bodyPr>
            <a:lstStyle/>
            <a:p>
              <a:r>
                <a:rPr lang="en-US" altLang="zh-CN" dirty="0"/>
                <a:t>0</a:t>
              </a:r>
              <a:endParaRPr lang="zh-CN" altLang="en-US" dirty="0"/>
            </a:p>
          </p:txBody>
        </p:sp>
        <p:sp>
          <p:nvSpPr>
            <p:cNvPr id="187" name="文本框 186"/>
            <p:cNvSpPr txBox="1"/>
            <p:nvPr/>
          </p:nvSpPr>
          <p:spPr>
            <a:xfrm>
              <a:off x="6228129" y="4641478"/>
              <a:ext cx="441146" cy="369332"/>
            </a:xfrm>
            <a:prstGeom prst="rect">
              <a:avLst/>
            </a:prstGeom>
            <a:noFill/>
          </p:spPr>
          <p:txBody>
            <a:bodyPr wrap="none" rtlCol="0">
              <a:spAutoFit/>
            </a:bodyPr>
            <a:lstStyle/>
            <a:p>
              <a:r>
                <a:rPr lang="en-US" altLang="zh-CN" dirty="0"/>
                <a:t>60</a:t>
              </a:r>
              <a:endParaRPr lang="zh-CN" altLang="en-US" dirty="0"/>
            </a:p>
          </p:txBody>
        </p:sp>
        <p:sp>
          <p:nvSpPr>
            <p:cNvPr id="188" name="文本框 187"/>
            <p:cNvSpPr txBox="1"/>
            <p:nvPr/>
          </p:nvSpPr>
          <p:spPr>
            <a:xfrm>
              <a:off x="5466225" y="4046738"/>
              <a:ext cx="312906" cy="369332"/>
            </a:xfrm>
            <a:prstGeom prst="rect">
              <a:avLst/>
            </a:prstGeom>
            <a:noFill/>
          </p:spPr>
          <p:txBody>
            <a:bodyPr wrap="none" rtlCol="0">
              <a:spAutoFit/>
            </a:bodyPr>
            <a:lstStyle/>
            <a:p>
              <a:r>
                <a:rPr lang="en-US" altLang="zh-CN" dirty="0"/>
                <a:t>4</a:t>
              </a:r>
              <a:endParaRPr lang="zh-CN" altLang="en-US" dirty="0"/>
            </a:p>
          </p:txBody>
        </p:sp>
        <p:sp>
          <p:nvSpPr>
            <p:cNvPr id="189" name="文本框 188"/>
            <p:cNvSpPr txBox="1"/>
            <p:nvPr/>
          </p:nvSpPr>
          <p:spPr>
            <a:xfrm>
              <a:off x="5295237" y="4614669"/>
              <a:ext cx="569387" cy="369332"/>
            </a:xfrm>
            <a:prstGeom prst="rect">
              <a:avLst/>
            </a:prstGeom>
            <a:noFill/>
          </p:spPr>
          <p:txBody>
            <a:bodyPr wrap="none" rtlCol="0">
              <a:spAutoFit/>
            </a:bodyPr>
            <a:lstStyle/>
            <a:p>
              <a:r>
                <a:rPr lang="en-US" altLang="zh-CN" dirty="0"/>
                <a:t>100</a:t>
              </a:r>
              <a:endParaRPr lang="zh-CN" altLang="en-US" dirty="0"/>
            </a:p>
          </p:txBody>
        </p:sp>
        <p:sp>
          <p:nvSpPr>
            <p:cNvPr id="190" name="文本框 189"/>
            <p:cNvSpPr txBox="1"/>
            <p:nvPr/>
          </p:nvSpPr>
          <p:spPr>
            <a:xfrm>
              <a:off x="7931595" y="4037557"/>
              <a:ext cx="184731" cy="369332"/>
            </a:xfrm>
            <a:prstGeom prst="rect">
              <a:avLst/>
            </a:prstGeom>
            <a:noFill/>
          </p:spPr>
          <p:txBody>
            <a:bodyPr wrap="none" rtlCol="0">
              <a:spAutoFit/>
            </a:bodyPr>
            <a:lstStyle/>
            <a:p>
              <a:endParaRPr lang="zh-CN" altLang="en-US" dirty="0"/>
            </a:p>
          </p:txBody>
        </p:sp>
        <p:sp>
          <p:nvSpPr>
            <p:cNvPr id="191" name="文本框 190"/>
            <p:cNvSpPr txBox="1"/>
            <p:nvPr/>
          </p:nvSpPr>
          <p:spPr>
            <a:xfrm>
              <a:off x="7978794" y="4639182"/>
              <a:ext cx="184731" cy="369332"/>
            </a:xfrm>
            <a:prstGeom prst="rect">
              <a:avLst/>
            </a:prstGeom>
            <a:noFill/>
          </p:spPr>
          <p:txBody>
            <a:bodyPr wrap="none" rtlCol="0">
              <a:spAutoFit/>
            </a:bodyPr>
            <a:lstStyle/>
            <a:p>
              <a:endParaRPr lang="zh-CN" altLang="en-US" dirty="0"/>
            </a:p>
          </p:txBody>
        </p:sp>
      </p:grpSp>
      <mc:AlternateContent xmlns:mc="http://schemas.openxmlformats.org/markup-compatibility/2006" xmlns:a14="http://schemas.microsoft.com/office/drawing/2010/main">
        <mc:Choice Requires="a14">
          <p:sp>
            <p:nvSpPr>
              <p:cNvPr id="192" name="文本框 191"/>
              <p:cNvSpPr txBox="1"/>
              <p:nvPr/>
            </p:nvSpPr>
            <p:spPr>
              <a:xfrm>
                <a:off x="7837142" y="2994904"/>
                <a:ext cx="44595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i="1" dirty="0">
                          <a:latin typeface="Cambria Math" panose="02040503050406030204" pitchFamily="18" charset="0"/>
                          <a:ea typeface="Cambria Math" panose="02040503050406030204" pitchFamily="18" charset="0"/>
                        </a:rPr>
                        <m:t>⋯</m:t>
                      </m:r>
                    </m:oMath>
                  </m:oMathPara>
                </a14:m>
                <a:endParaRPr lang="zh-CN" altLang="en-US" dirty="0"/>
              </a:p>
            </p:txBody>
          </p:sp>
        </mc:Choice>
        <mc:Fallback xmlns="">
          <p:sp>
            <p:nvSpPr>
              <p:cNvPr id="192" name="文本框 191"/>
              <p:cNvSpPr txBox="1">
                <a:spLocks noRot="1" noChangeAspect="1" noMove="1" noResize="1" noEditPoints="1" noAdjustHandles="1" noChangeArrowheads="1" noChangeShapeType="1" noTextEdit="1"/>
              </p:cNvSpPr>
              <p:nvPr/>
            </p:nvSpPr>
            <p:spPr>
              <a:xfrm>
                <a:off x="7837142" y="2994904"/>
                <a:ext cx="445956" cy="369332"/>
              </a:xfrm>
              <a:prstGeom prst="rect">
                <a:avLst/>
              </a:prstGeom>
              <a:blipFill>
                <a:blip r:embed="rId10"/>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518008959"/>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A solution</a:t>
            </a:r>
          </a:p>
        </p:txBody>
      </p:sp>
      <p:sp>
        <p:nvSpPr>
          <p:cNvPr id="3" name="Content Placeholder 2"/>
          <p:cNvSpPr>
            <a:spLocks noGrp="1"/>
          </p:cNvSpPr>
          <p:nvPr>
            <p:ph idx="1"/>
          </p:nvPr>
        </p:nvSpPr>
        <p:spPr/>
        <p:txBody>
          <a:bodyPr/>
          <a:lstStyle/>
          <a:p>
            <a:pPr marL="360363" indent="-360363">
              <a:buNone/>
            </a:pPr>
            <a:r>
              <a:rPr lang="en-CA" dirty="0"/>
              <a:t>	To achieve this, we must create an array of objects that:</a:t>
            </a:r>
          </a:p>
          <a:p>
            <a:pPr lvl="1"/>
            <a:r>
              <a:rPr lang="en-CA" dirty="0"/>
              <a:t>Store the value</a:t>
            </a:r>
          </a:p>
          <a:p>
            <a:pPr lvl="1"/>
            <a:r>
              <a:rPr lang="en-CA" dirty="0"/>
              <a:t>Store the array index where the next entry is stored</a:t>
            </a:r>
          </a:p>
          <a:p>
            <a:pPr marL="360363" indent="-360363">
              <a:buNone/>
            </a:pPr>
            <a:endParaRPr lang="en-CA" sz="2400" dirty="0"/>
          </a:p>
          <a:p>
            <a:pPr marL="1160463" lvl="2" indent="-360363">
              <a:buNone/>
            </a:pPr>
            <a:r>
              <a:rPr lang="en-CA" sz="1400" dirty="0">
                <a:latin typeface="Consolas" panose="020B0609020204030204" pitchFamily="49" charset="0"/>
                <a:cs typeface="Consolas" panose="020B0609020204030204" pitchFamily="49" charset="0"/>
              </a:rPr>
              <a:t>		template &lt;typename Type&gt;</a:t>
            </a:r>
          </a:p>
          <a:p>
            <a:pPr marL="1160463" lvl="2" indent="-360363">
              <a:buNone/>
            </a:pPr>
            <a:r>
              <a:rPr lang="en-CA" sz="1400" dirty="0">
                <a:latin typeface="Consolas" panose="020B0609020204030204" pitchFamily="49" charset="0"/>
                <a:cs typeface="Consolas" panose="020B0609020204030204" pitchFamily="49" charset="0"/>
              </a:rPr>
              <a:t>		class </a:t>
            </a:r>
            <a:r>
              <a:rPr lang="en-CA" sz="1400" dirty="0" err="1">
                <a:latin typeface="Consolas" panose="020B0609020204030204" pitchFamily="49" charset="0"/>
                <a:cs typeface="Consolas" panose="020B0609020204030204" pitchFamily="49" charset="0"/>
              </a:rPr>
              <a:t>Single_node</a:t>
            </a:r>
            <a:r>
              <a:rPr lang="en-CA" sz="1400" dirty="0">
                <a:latin typeface="Consolas" panose="020B0609020204030204" pitchFamily="49" charset="0"/>
                <a:cs typeface="Consolas" panose="020B0609020204030204" pitchFamily="49" charset="0"/>
              </a:rPr>
              <a:t> {</a:t>
            </a:r>
          </a:p>
          <a:p>
            <a:pPr marL="1160463" lvl="2" indent="-360363">
              <a:buNone/>
            </a:pPr>
            <a:r>
              <a:rPr lang="en-CA" sz="1400" dirty="0">
                <a:latin typeface="Consolas" panose="020B0609020204030204" pitchFamily="49" charset="0"/>
                <a:cs typeface="Consolas" panose="020B0609020204030204" pitchFamily="49" charset="0"/>
              </a:rPr>
              <a:t>		    private:</a:t>
            </a:r>
          </a:p>
          <a:p>
            <a:pPr marL="1160463" lvl="2" indent="-360363">
              <a:buNone/>
            </a:pPr>
            <a:r>
              <a:rPr lang="en-CA" sz="1400" dirty="0">
                <a:latin typeface="Consolas" panose="020B0609020204030204" pitchFamily="49" charset="0"/>
                <a:cs typeface="Consolas" panose="020B0609020204030204" pitchFamily="49" charset="0"/>
              </a:rPr>
              <a:t>		        Type element;</a:t>
            </a:r>
          </a:p>
          <a:p>
            <a:pPr marL="1160463" lvl="2" indent="-360363">
              <a:buNone/>
            </a:pPr>
            <a:r>
              <a:rPr lang="en-CA" sz="1400" dirty="0">
                <a:latin typeface="Consolas" panose="020B0609020204030204" pitchFamily="49" charset="0"/>
                <a:cs typeface="Consolas" panose="020B0609020204030204" pitchFamily="49" charset="0"/>
              </a:rPr>
              <a:t>		        </a:t>
            </a:r>
            <a:r>
              <a:rPr lang="en-CA" sz="1400" dirty="0" err="1">
                <a:latin typeface="Consolas" panose="020B0609020204030204" pitchFamily="49" charset="0"/>
                <a:cs typeface="Consolas" panose="020B0609020204030204" pitchFamily="49" charset="0"/>
              </a:rPr>
              <a:t>int</a:t>
            </a:r>
            <a:r>
              <a:rPr lang="en-CA" sz="1400" dirty="0">
                <a:latin typeface="Consolas" panose="020B0609020204030204" pitchFamily="49" charset="0"/>
                <a:cs typeface="Consolas" panose="020B0609020204030204" pitchFamily="49" charset="0"/>
              </a:rPr>
              <a:t> </a:t>
            </a:r>
            <a:r>
              <a:rPr lang="en-CA" sz="1400" dirty="0" err="1">
                <a:latin typeface="Consolas" panose="020B0609020204030204" pitchFamily="49" charset="0"/>
                <a:cs typeface="Consolas" panose="020B0609020204030204" pitchFamily="49" charset="0"/>
              </a:rPr>
              <a:t>next_node</a:t>
            </a:r>
            <a:r>
              <a:rPr lang="en-CA" sz="1400" dirty="0">
                <a:latin typeface="Consolas" panose="020B0609020204030204" pitchFamily="49" charset="0"/>
                <a:cs typeface="Consolas" panose="020B0609020204030204" pitchFamily="49" charset="0"/>
              </a:rPr>
              <a:t>;</a:t>
            </a:r>
          </a:p>
          <a:p>
            <a:pPr marL="1160463" lvl="2" indent="-360363">
              <a:buNone/>
            </a:pPr>
            <a:r>
              <a:rPr lang="en-CA" sz="1400" dirty="0">
                <a:latin typeface="Consolas" panose="020B0609020204030204" pitchFamily="49" charset="0"/>
                <a:cs typeface="Consolas" panose="020B0609020204030204" pitchFamily="49" charset="0"/>
              </a:rPr>
              <a:t>		    public:</a:t>
            </a:r>
          </a:p>
          <a:p>
            <a:pPr marL="1160463" lvl="2" indent="-360363">
              <a:buNone/>
            </a:pPr>
            <a:r>
              <a:rPr lang="en-CA" sz="1400" dirty="0">
                <a:latin typeface="Consolas" panose="020B0609020204030204" pitchFamily="49" charset="0"/>
                <a:cs typeface="Consolas" panose="020B0609020204030204" pitchFamily="49" charset="0"/>
              </a:rPr>
              <a:t>		        Type retrieve() </a:t>
            </a:r>
            <a:r>
              <a:rPr lang="en-CA" sz="1400" dirty="0" err="1">
                <a:latin typeface="Consolas" panose="020B0609020204030204" pitchFamily="49" charset="0"/>
                <a:cs typeface="Consolas" panose="020B0609020204030204" pitchFamily="49" charset="0"/>
              </a:rPr>
              <a:t>const</a:t>
            </a:r>
            <a:r>
              <a:rPr lang="en-CA" sz="1400" dirty="0">
                <a:latin typeface="Consolas" panose="020B0609020204030204" pitchFamily="49" charset="0"/>
                <a:cs typeface="Consolas" panose="020B0609020204030204" pitchFamily="49" charset="0"/>
              </a:rPr>
              <a:t>;</a:t>
            </a:r>
          </a:p>
          <a:p>
            <a:pPr marL="1160463" lvl="2" indent="-360363">
              <a:buNone/>
            </a:pPr>
            <a:r>
              <a:rPr lang="en-CA" sz="1400" dirty="0">
                <a:latin typeface="Consolas" panose="020B0609020204030204" pitchFamily="49" charset="0"/>
                <a:cs typeface="Consolas" panose="020B0609020204030204" pitchFamily="49" charset="0"/>
              </a:rPr>
              <a:t>		        </a:t>
            </a:r>
            <a:r>
              <a:rPr lang="en-CA" sz="1400" dirty="0" err="1">
                <a:latin typeface="Consolas" panose="020B0609020204030204" pitchFamily="49" charset="0"/>
                <a:cs typeface="Consolas" panose="020B0609020204030204" pitchFamily="49" charset="0"/>
              </a:rPr>
              <a:t>int</a:t>
            </a:r>
            <a:r>
              <a:rPr lang="en-CA" sz="1400" dirty="0">
                <a:latin typeface="Consolas" panose="020B0609020204030204" pitchFamily="49" charset="0"/>
                <a:cs typeface="Consolas" panose="020B0609020204030204" pitchFamily="49" charset="0"/>
              </a:rPr>
              <a:t> next() </a:t>
            </a:r>
            <a:r>
              <a:rPr lang="en-CA" sz="1400" dirty="0" err="1">
                <a:latin typeface="Consolas" panose="020B0609020204030204" pitchFamily="49" charset="0"/>
                <a:cs typeface="Consolas" panose="020B0609020204030204" pitchFamily="49" charset="0"/>
              </a:rPr>
              <a:t>const</a:t>
            </a:r>
            <a:r>
              <a:rPr lang="en-CA" sz="1400" dirty="0">
                <a:latin typeface="Consolas" panose="020B0609020204030204" pitchFamily="49" charset="0"/>
                <a:cs typeface="Consolas" panose="020B0609020204030204" pitchFamily="49" charset="0"/>
              </a:rPr>
              <a:t>;</a:t>
            </a:r>
          </a:p>
          <a:p>
            <a:pPr marL="1160463" lvl="2" indent="-360363">
              <a:buNone/>
            </a:pPr>
            <a:r>
              <a:rPr lang="en-CA" sz="1400" dirty="0">
                <a:latin typeface="Consolas" panose="020B0609020204030204" pitchFamily="49" charset="0"/>
                <a:cs typeface="Consolas" panose="020B0609020204030204" pitchFamily="49" charset="0"/>
              </a:rPr>
              <a:t>		};</a:t>
            </a:r>
          </a:p>
          <a:p>
            <a:pPr marL="360363" indent="-360363">
              <a:buNone/>
            </a:pPr>
            <a:endParaRPr lang="en-CA" dirty="0"/>
          </a:p>
        </p:txBody>
      </p:sp>
    </p:spTree>
    <p:extLst>
      <p:ext uri="{BB962C8B-B14F-4D97-AF65-F5344CB8AC3E}">
        <p14:creationId xmlns:p14="http://schemas.microsoft.com/office/powerpoint/2010/main" val="3027377165"/>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A solution</a:t>
            </a:r>
          </a:p>
        </p:txBody>
      </p:sp>
      <p:sp>
        <p:nvSpPr>
          <p:cNvPr id="3" name="Content Placeholder 2"/>
          <p:cNvSpPr>
            <a:spLocks noGrp="1"/>
          </p:cNvSpPr>
          <p:nvPr>
            <p:ph idx="1"/>
          </p:nvPr>
        </p:nvSpPr>
        <p:spPr/>
        <p:txBody>
          <a:bodyPr>
            <a:normAutofit lnSpcReduction="10000"/>
          </a:bodyPr>
          <a:lstStyle/>
          <a:p>
            <a:pPr marL="360363" indent="-360363">
              <a:buNone/>
            </a:pPr>
            <a:r>
              <a:rPr lang="en-CA" dirty="0"/>
              <a:t>	Now, memory allocation is done once in the constructor:</a:t>
            </a:r>
          </a:p>
          <a:p>
            <a:pPr marL="457200" lvl="1" indent="0">
              <a:buNone/>
            </a:pPr>
            <a:endParaRPr lang="en-CA" sz="1200" dirty="0">
              <a:latin typeface="Consolas" panose="020B0609020204030204" pitchFamily="49" charset="0"/>
              <a:cs typeface="Consolas" panose="020B0609020204030204" pitchFamily="49" charset="0"/>
            </a:endParaRPr>
          </a:p>
          <a:p>
            <a:pPr marL="457200" lvl="1" indent="0">
              <a:buNone/>
            </a:pPr>
            <a:r>
              <a:rPr lang="en-CA" sz="1400" dirty="0">
                <a:latin typeface="Consolas" panose="020B0609020204030204" pitchFamily="49" charset="0"/>
                <a:cs typeface="Consolas" panose="020B0609020204030204" pitchFamily="49" charset="0"/>
              </a:rPr>
              <a:t>template &lt;typename Type&gt;</a:t>
            </a:r>
          </a:p>
          <a:p>
            <a:pPr marL="457200" lvl="1" indent="0">
              <a:buNone/>
            </a:pPr>
            <a:r>
              <a:rPr lang="en-CA" sz="1400" dirty="0">
                <a:latin typeface="Consolas" panose="020B0609020204030204" pitchFamily="49" charset="0"/>
                <a:cs typeface="Consolas" panose="020B0609020204030204" pitchFamily="49" charset="0"/>
              </a:rPr>
              <a:t>class </a:t>
            </a:r>
            <a:r>
              <a:rPr lang="en-CA" sz="1400" dirty="0" err="1">
                <a:latin typeface="Consolas" panose="020B0609020204030204" pitchFamily="49" charset="0"/>
                <a:cs typeface="Consolas" panose="020B0609020204030204" pitchFamily="49" charset="0"/>
              </a:rPr>
              <a:t>Single_list</a:t>
            </a:r>
            <a:r>
              <a:rPr lang="en-CA" sz="1400" dirty="0">
                <a:latin typeface="Consolas" panose="020B0609020204030204" pitchFamily="49" charset="0"/>
                <a:cs typeface="Consolas" panose="020B0609020204030204" pitchFamily="49" charset="0"/>
              </a:rPr>
              <a:t> {</a:t>
            </a:r>
          </a:p>
          <a:p>
            <a:pPr marL="457200" lvl="1" indent="0">
              <a:buNone/>
            </a:pPr>
            <a:r>
              <a:rPr lang="en-CA" sz="1400" dirty="0">
                <a:latin typeface="Consolas" panose="020B0609020204030204" pitchFamily="49" charset="0"/>
                <a:cs typeface="Consolas" panose="020B0609020204030204" pitchFamily="49" charset="0"/>
              </a:rPr>
              <a:t>    private:</a:t>
            </a:r>
          </a:p>
          <a:p>
            <a:pPr marL="457200" lvl="1" indent="0">
              <a:buNone/>
            </a:pPr>
            <a:r>
              <a:rPr lang="en-CA" sz="1400" dirty="0">
                <a:latin typeface="Consolas" panose="020B0609020204030204" pitchFamily="49" charset="0"/>
                <a:cs typeface="Consolas" panose="020B0609020204030204" pitchFamily="49" charset="0"/>
              </a:rPr>
              <a:t>        </a:t>
            </a:r>
            <a:r>
              <a:rPr lang="en-CA" sz="1400" dirty="0" err="1">
                <a:latin typeface="Consolas" panose="020B0609020204030204" pitchFamily="49" charset="0"/>
                <a:cs typeface="Consolas" panose="020B0609020204030204" pitchFamily="49" charset="0"/>
              </a:rPr>
              <a:t>int</a:t>
            </a:r>
            <a:r>
              <a:rPr lang="en-CA" sz="1400" dirty="0">
                <a:latin typeface="Consolas" panose="020B0609020204030204" pitchFamily="49" charset="0"/>
                <a:cs typeface="Consolas" panose="020B0609020204030204" pitchFamily="49" charset="0"/>
              </a:rPr>
              <a:t> </a:t>
            </a:r>
            <a:r>
              <a:rPr lang="en-CA" sz="1400" dirty="0" err="1">
                <a:latin typeface="Consolas" panose="020B0609020204030204" pitchFamily="49" charset="0"/>
                <a:cs typeface="Consolas" panose="020B0609020204030204" pitchFamily="49" charset="0"/>
              </a:rPr>
              <a:t>list_capacity</a:t>
            </a:r>
            <a:r>
              <a:rPr lang="en-CA" sz="1400" dirty="0">
                <a:latin typeface="Consolas" panose="020B0609020204030204" pitchFamily="49" charset="0"/>
                <a:cs typeface="Consolas" panose="020B0609020204030204" pitchFamily="49" charset="0"/>
              </a:rPr>
              <a:t>;</a:t>
            </a:r>
          </a:p>
          <a:p>
            <a:pPr marL="457200" lvl="1" indent="0">
              <a:buNone/>
            </a:pPr>
            <a:r>
              <a:rPr lang="en-CA" sz="1400" dirty="0">
                <a:latin typeface="Consolas" panose="020B0609020204030204" pitchFamily="49" charset="0"/>
                <a:cs typeface="Consolas" panose="020B0609020204030204" pitchFamily="49" charset="0"/>
              </a:rPr>
              <a:t>        </a:t>
            </a:r>
            <a:r>
              <a:rPr lang="en-CA" sz="1400" dirty="0" err="1">
                <a:latin typeface="Consolas" panose="020B0609020204030204" pitchFamily="49" charset="0"/>
                <a:cs typeface="Consolas" panose="020B0609020204030204" pitchFamily="49" charset="0"/>
              </a:rPr>
              <a:t>int</a:t>
            </a:r>
            <a:r>
              <a:rPr lang="en-CA" sz="1400" dirty="0">
                <a:latin typeface="Consolas" panose="020B0609020204030204" pitchFamily="49" charset="0"/>
                <a:cs typeface="Consolas" panose="020B0609020204030204" pitchFamily="49" charset="0"/>
              </a:rPr>
              <a:t> </a:t>
            </a:r>
            <a:r>
              <a:rPr lang="en-CA" sz="1400" dirty="0" err="1">
                <a:latin typeface="Consolas" panose="020B0609020204030204" pitchFamily="49" charset="0"/>
                <a:cs typeface="Consolas" panose="020B0609020204030204" pitchFamily="49" charset="0"/>
              </a:rPr>
              <a:t>list_head</a:t>
            </a:r>
            <a:r>
              <a:rPr lang="en-CA" sz="1400" dirty="0">
                <a:latin typeface="Consolas" panose="020B0609020204030204" pitchFamily="49" charset="0"/>
                <a:cs typeface="Consolas" panose="020B0609020204030204" pitchFamily="49" charset="0"/>
              </a:rPr>
              <a:t>;</a:t>
            </a:r>
          </a:p>
          <a:p>
            <a:pPr marL="457200" lvl="1" indent="0">
              <a:buNone/>
            </a:pPr>
            <a:r>
              <a:rPr lang="en-CA" sz="1400" dirty="0">
                <a:latin typeface="Consolas" panose="020B0609020204030204" pitchFamily="49" charset="0"/>
                <a:cs typeface="Consolas" panose="020B0609020204030204" pitchFamily="49" charset="0"/>
              </a:rPr>
              <a:t>        </a:t>
            </a:r>
            <a:r>
              <a:rPr lang="en-CA" sz="1400" dirty="0" err="1">
                <a:latin typeface="Consolas" panose="020B0609020204030204" pitchFamily="49" charset="0"/>
                <a:cs typeface="Consolas" panose="020B0609020204030204" pitchFamily="49" charset="0"/>
              </a:rPr>
              <a:t>int</a:t>
            </a:r>
            <a:r>
              <a:rPr lang="en-CA" sz="1400" dirty="0">
                <a:latin typeface="Consolas" panose="020B0609020204030204" pitchFamily="49" charset="0"/>
                <a:cs typeface="Consolas" panose="020B0609020204030204" pitchFamily="49" charset="0"/>
              </a:rPr>
              <a:t> </a:t>
            </a:r>
            <a:r>
              <a:rPr lang="en-CA" sz="1400" dirty="0" err="1">
                <a:latin typeface="Consolas" panose="020B0609020204030204" pitchFamily="49" charset="0"/>
                <a:cs typeface="Consolas" panose="020B0609020204030204" pitchFamily="49" charset="0"/>
              </a:rPr>
              <a:t>list_tail</a:t>
            </a:r>
            <a:r>
              <a:rPr lang="en-CA" sz="1400" dirty="0">
                <a:latin typeface="Consolas" panose="020B0609020204030204" pitchFamily="49" charset="0"/>
                <a:cs typeface="Consolas" panose="020B0609020204030204" pitchFamily="49" charset="0"/>
              </a:rPr>
              <a:t>;</a:t>
            </a:r>
          </a:p>
          <a:p>
            <a:pPr marL="457200" lvl="1" indent="0">
              <a:buNone/>
            </a:pPr>
            <a:r>
              <a:rPr lang="en-CA" sz="1400" dirty="0">
                <a:latin typeface="Consolas" panose="020B0609020204030204" pitchFamily="49" charset="0"/>
                <a:cs typeface="Consolas" panose="020B0609020204030204" pitchFamily="49" charset="0"/>
              </a:rPr>
              <a:t>        </a:t>
            </a:r>
            <a:r>
              <a:rPr lang="en-CA" sz="1400" dirty="0" err="1">
                <a:latin typeface="Consolas" panose="020B0609020204030204" pitchFamily="49" charset="0"/>
                <a:cs typeface="Consolas" panose="020B0609020204030204" pitchFamily="49" charset="0"/>
              </a:rPr>
              <a:t>int</a:t>
            </a:r>
            <a:r>
              <a:rPr lang="en-CA" sz="1400" dirty="0">
                <a:latin typeface="Consolas" panose="020B0609020204030204" pitchFamily="49" charset="0"/>
                <a:cs typeface="Consolas" panose="020B0609020204030204" pitchFamily="49" charset="0"/>
              </a:rPr>
              <a:t> </a:t>
            </a:r>
            <a:r>
              <a:rPr lang="en-CA" sz="1400" dirty="0" err="1">
                <a:latin typeface="Consolas" panose="020B0609020204030204" pitchFamily="49" charset="0"/>
                <a:cs typeface="Consolas" panose="020B0609020204030204" pitchFamily="49" charset="0"/>
              </a:rPr>
              <a:t>list_size</a:t>
            </a:r>
            <a:r>
              <a:rPr lang="en-CA" sz="1400" dirty="0">
                <a:latin typeface="Consolas" panose="020B0609020204030204" pitchFamily="49" charset="0"/>
                <a:cs typeface="Consolas" panose="020B0609020204030204" pitchFamily="49" charset="0"/>
              </a:rPr>
              <a:t>;</a:t>
            </a:r>
          </a:p>
          <a:p>
            <a:pPr marL="457200" lvl="1" indent="0">
              <a:buNone/>
            </a:pPr>
            <a:r>
              <a:rPr lang="en-CA" sz="1400" dirty="0">
                <a:latin typeface="Consolas" panose="020B0609020204030204" pitchFamily="49" charset="0"/>
                <a:cs typeface="Consolas" panose="020B0609020204030204" pitchFamily="49" charset="0"/>
              </a:rPr>
              <a:t>        </a:t>
            </a:r>
            <a:r>
              <a:rPr lang="en-CA" sz="1400" dirty="0" err="1">
                <a:solidFill>
                  <a:srgbClr val="FF0000"/>
                </a:solidFill>
                <a:latin typeface="Consolas" panose="020B0609020204030204" pitchFamily="49" charset="0"/>
                <a:cs typeface="Consolas" panose="020B0609020204030204" pitchFamily="49" charset="0"/>
              </a:rPr>
              <a:t>Single_node</a:t>
            </a:r>
            <a:r>
              <a:rPr lang="en-CA" sz="1400" dirty="0">
                <a:solidFill>
                  <a:srgbClr val="FF0000"/>
                </a:solidFill>
                <a:latin typeface="Consolas" panose="020B0609020204030204" pitchFamily="49" charset="0"/>
                <a:cs typeface="Consolas" panose="020B0609020204030204" pitchFamily="49" charset="0"/>
              </a:rPr>
              <a:t>&lt;Type&gt; *</a:t>
            </a:r>
            <a:r>
              <a:rPr lang="en-CA" sz="1400" dirty="0" err="1">
                <a:solidFill>
                  <a:srgbClr val="FF0000"/>
                </a:solidFill>
                <a:latin typeface="Consolas" panose="020B0609020204030204" pitchFamily="49" charset="0"/>
                <a:cs typeface="Consolas" panose="020B0609020204030204" pitchFamily="49" charset="0"/>
              </a:rPr>
              <a:t>node_pool</a:t>
            </a:r>
            <a:r>
              <a:rPr lang="en-CA" sz="1400" dirty="0">
                <a:solidFill>
                  <a:srgbClr val="FF0000"/>
                </a:solidFill>
                <a:latin typeface="Consolas" panose="020B0609020204030204" pitchFamily="49" charset="0"/>
                <a:cs typeface="Consolas" panose="020B0609020204030204" pitchFamily="49" charset="0"/>
              </a:rPr>
              <a:t>;</a:t>
            </a:r>
          </a:p>
          <a:p>
            <a:pPr marL="457200" lvl="1" indent="0">
              <a:buNone/>
            </a:pPr>
            <a:endParaRPr lang="en-CA" sz="1400" dirty="0">
              <a:latin typeface="Consolas" panose="020B0609020204030204" pitchFamily="49" charset="0"/>
              <a:cs typeface="Consolas" panose="020B0609020204030204" pitchFamily="49" charset="0"/>
            </a:endParaRPr>
          </a:p>
          <a:p>
            <a:pPr marL="457200" lvl="1" indent="0">
              <a:buNone/>
            </a:pPr>
            <a:r>
              <a:rPr lang="en-CA" sz="1400" dirty="0">
                <a:latin typeface="Consolas" panose="020B0609020204030204" pitchFamily="49" charset="0"/>
                <a:cs typeface="Consolas" panose="020B0609020204030204" pitchFamily="49" charset="0"/>
              </a:rPr>
              <a:t>        static </a:t>
            </a:r>
            <a:r>
              <a:rPr lang="en-CA" sz="1400" dirty="0" err="1">
                <a:latin typeface="Consolas" panose="020B0609020204030204" pitchFamily="49" charset="0"/>
                <a:cs typeface="Consolas" panose="020B0609020204030204" pitchFamily="49" charset="0"/>
              </a:rPr>
              <a:t>const</a:t>
            </a:r>
            <a:r>
              <a:rPr lang="en-CA" sz="1400" dirty="0">
                <a:latin typeface="Consolas" panose="020B0609020204030204" pitchFamily="49" charset="0"/>
                <a:cs typeface="Consolas" panose="020B0609020204030204" pitchFamily="49" charset="0"/>
              </a:rPr>
              <a:t> </a:t>
            </a:r>
            <a:r>
              <a:rPr lang="en-CA" sz="1400" dirty="0" err="1">
                <a:latin typeface="Consolas" panose="020B0609020204030204" pitchFamily="49" charset="0"/>
                <a:cs typeface="Consolas" panose="020B0609020204030204" pitchFamily="49" charset="0"/>
              </a:rPr>
              <a:t>int</a:t>
            </a:r>
            <a:r>
              <a:rPr lang="en-CA" sz="1400" dirty="0">
                <a:latin typeface="Consolas" panose="020B0609020204030204" pitchFamily="49" charset="0"/>
                <a:cs typeface="Consolas" panose="020B0609020204030204" pitchFamily="49" charset="0"/>
              </a:rPr>
              <a:t> NULL</a:t>
            </a:r>
            <a:r>
              <a:rPr lang="en-US" altLang="zh-CN" sz="1400" dirty="0">
                <a:latin typeface="Consolas" panose="020B0609020204030204" pitchFamily="49" charset="0"/>
                <a:cs typeface="Consolas" panose="020B0609020204030204" pitchFamily="49" charset="0"/>
              </a:rPr>
              <a:t>PTR</a:t>
            </a:r>
            <a:r>
              <a:rPr lang="en-CA" sz="1400" dirty="0">
                <a:latin typeface="Consolas" panose="020B0609020204030204" pitchFamily="49" charset="0"/>
                <a:cs typeface="Consolas" panose="020B0609020204030204" pitchFamily="49" charset="0"/>
              </a:rPr>
              <a:t>;</a:t>
            </a:r>
          </a:p>
          <a:p>
            <a:pPr marL="457200" lvl="1" indent="0">
              <a:buNone/>
            </a:pPr>
            <a:r>
              <a:rPr lang="en-CA" sz="1400" dirty="0">
                <a:latin typeface="Consolas" panose="020B0609020204030204" pitchFamily="49" charset="0"/>
                <a:cs typeface="Consolas" panose="020B0609020204030204" pitchFamily="49" charset="0"/>
              </a:rPr>
              <a:t>    public:</a:t>
            </a:r>
          </a:p>
          <a:p>
            <a:pPr marL="457200" lvl="1" indent="0">
              <a:buNone/>
            </a:pPr>
            <a:r>
              <a:rPr lang="en-CA" sz="1400" dirty="0">
                <a:latin typeface="Consolas" panose="020B0609020204030204" pitchFamily="49" charset="0"/>
                <a:cs typeface="Consolas" panose="020B0609020204030204" pitchFamily="49" charset="0"/>
              </a:rPr>
              <a:t>        </a:t>
            </a:r>
            <a:r>
              <a:rPr lang="en-CA" sz="1400" dirty="0" err="1">
                <a:latin typeface="Consolas" panose="020B0609020204030204" pitchFamily="49" charset="0"/>
                <a:cs typeface="Consolas" panose="020B0609020204030204" pitchFamily="49" charset="0"/>
              </a:rPr>
              <a:t>Single_list</a:t>
            </a:r>
            <a:r>
              <a:rPr lang="en-CA" sz="1400" dirty="0">
                <a:latin typeface="Consolas" panose="020B0609020204030204" pitchFamily="49" charset="0"/>
                <a:cs typeface="Consolas" panose="020B0609020204030204" pitchFamily="49" charset="0"/>
              </a:rPr>
              <a:t>( </a:t>
            </a:r>
            <a:r>
              <a:rPr lang="en-CA" sz="1400" dirty="0" err="1">
                <a:latin typeface="Consolas" panose="020B0609020204030204" pitchFamily="49" charset="0"/>
                <a:cs typeface="Consolas" panose="020B0609020204030204" pitchFamily="49" charset="0"/>
              </a:rPr>
              <a:t>int</a:t>
            </a:r>
            <a:r>
              <a:rPr lang="en-CA" sz="1400" dirty="0">
                <a:latin typeface="Consolas" panose="020B0609020204030204" pitchFamily="49" charset="0"/>
                <a:cs typeface="Consolas" panose="020B0609020204030204" pitchFamily="49" charset="0"/>
              </a:rPr>
              <a:t> = 16 );</a:t>
            </a:r>
          </a:p>
          <a:p>
            <a:pPr marL="457200" lvl="1" indent="0">
              <a:buNone/>
            </a:pPr>
            <a:r>
              <a:rPr lang="en-CA" sz="1400" dirty="0">
                <a:latin typeface="Consolas" panose="020B0609020204030204" pitchFamily="49" charset="0"/>
                <a:cs typeface="Consolas" panose="020B0609020204030204" pitchFamily="49" charset="0"/>
              </a:rPr>
              <a:t>        // member functions</a:t>
            </a:r>
          </a:p>
          <a:p>
            <a:pPr marL="457200" lvl="1" indent="0">
              <a:buNone/>
            </a:pPr>
            <a:r>
              <a:rPr lang="en-CA" sz="1400" dirty="0">
                <a:latin typeface="Consolas" panose="020B0609020204030204" pitchFamily="49" charset="0"/>
                <a:cs typeface="Consolas" panose="020B0609020204030204" pitchFamily="49" charset="0"/>
              </a:rPr>
              <a:t>};</a:t>
            </a:r>
          </a:p>
          <a:p>
            <a:pPr marL="457200" lvl="1" indent="0">
              <a:buNone/>
            </a:pPr>
            <a:endParaRPr lang="en-CA" sz="1400" dirty="0">
              <a:latin typeface="Consolas" panose="020B0609020204030204" pitchFamily="49" charset="0"/>
              <a:cs typeface="Consolas" panose="020B0609020204030204" pitchFamily="49" charset="0"/>
            </a:endParaRPr>
          </a:p>
          <a:p>
            <a:pPr marL="457200" lvl="1" indent="0">
              <a:buNone/>
            </a:pPr>
            <a:r>
              <a:rPr lang="en-CA" sz="1400" dirty="0" err="1">
                <a:latin typeface="Consolas" panose="020B0609020204030204" pitchFamily="49" charset="0"/>
                <a:cs typeface="Consolas" panose="020B0609020204030204" pitchFamily="49" charset="0"/>
              </a:rPr>
              <a:t>const</a:t>
            </a:r>
            <a:r>
              <a:rPr lang="en-CA" sz="1400" dirty="0">
                <a:latin typeface="Consolas" panose="020B0609020204030204" pitchFamily="49" charset="0"/>
                <a:cs typeface="Consolas" panose="020B0609020204030204" pitchFamily="49" charset="0"/>
              </a:rPr>
              <a:t> </a:t>
            </a:r>
            <a:r>
              <a:rPr lang="en-CA" sz="1400" dirty="0" err="1">
                <a:latin typeface="Consolas" panose="020B0609020204030204" pitchFamily="49" charset="0"/>
                <a:cs typeface="Consolas" panose="020B0609020204030204" pitchFamily="49" charset="0"/>
              </a:rPr>
              <a:t>int</a:t>
            </a:r>
            <a:r>
              <a:rPr lang="en-CA" sz="1400" dirty="0">
                <a:latin typeface="Consolas" panose="020B0609020204030204" pitchFamily="49" charset="0"/>
                <a:cs typeface="Consolas" panose="020B0609020204030204" pitchFamily="49" charset="0"/>
              </a:rPr>
              <a:t> </a:t>
            </a:r>
            <a:r>
              <a:rPr lang="en-CA" sz="1400" dirty="0" err="1">
                <a:latin typeface="Consolas" panose="020B0609020204030204" pitchFamily="49" charset="0"/>
                <a:cs typeface="Consolas" panose="020B0609020204030204" pitchFamily="49" charset="0"/>
              </a:rPr>
              <a:t>Single_list</a:t>
            </a:r>
            <a:r>
              <a:rPr lang="en-CA" sz="1400" dirty="0">
                <a:latin typeface="Consolas" panose="020B0609020204030204" pitchFamily="49" charset="0"/>
                <a:cs typeface="Consolas" panose="020B0609020204030204" pitchFamily="49" charset="0"/>
              </a:rPr>
              <a:t>::NULLPTR = -1;</a:t>
            </a:r>
          </a:p>
        </p:txBody>
      </p:sp>
      <p:sp>
        <p:nvSpPr>
          <p:cNvPr id="7" name="Rectangle 6"/>
          <p:cNvSpPr/>
          <p:nvPr/>
        </p:nvSpPr>
        <p:spPr>
          <a:xfrm>
            <a:off x="4936074" y="3537934"/>
            <a:ext cx="4148660" cy="2031325"/>
          </a:xfrm>
          <a:prstGeom prst="rect">
            <a:avLst/>
          </a:prstGeom>
        </p:spPr>
        <p:txBody>
          <a:bodyPr wrap="square">
            <a:spAutoFit/>
          </a:bodyPr>
          <a:lstStyle/>
          <a:p>
            <a:r>
              <a:rPr lang="en-CA" sz="1400" dirty="0">
                <a:latin typeface="Consolas" panose="020B0609020204030204" pitchFamily="49" charset="0"/>
                <a:cs typeface="Consolas" panose="020B0609020204030204" pitchFamily="49" charset="0"/>
              </a:rPr>
              <a:t>template &lt;typename Type&gt;</a:t>
            </a:r>
          </a:p>
          <a:p>
            <a:r>
              <a:rPr lang="en-CA" sz="1400" dirty="0" err="1">
                <a:latin typeface="Consolas" panose="020B0609020204030204" pitchFamily="49" charset="0"/>
                <a:cs typeface="Consolas" panose="020B0609020204030204" pitchFamily="49" charset="0"/>
              </a:rPr>
              <a:t>Single_list</a:t>
            </a:r>
            <a:r>
              <a:rPr lang="en-CA" sz="1400" dirty="0">
                <a:latin typeface="Consolas" panose="020B0609020204030204" pitchFamily="49" charset="0"/>
                <a:cs typeface="Consolas" panose="020B0609020204030204" pitchFamily="49" charset="0"/>
              </a:rPr>
              <a:t>&lt;Type&gt;::</a:t>
            </a:r>
            <a:r>
              <a:rPr lang="en-CA" sz="1400" dirty="0" err="1">
                <a:latin typeface="Consolas" panose="020B0609020204030204" pitchFamily="49" charset="0"/>
                <a:cs typeface="Consolas" panose="020B0609020204030204" pitchFamily="49" charset="0"/>
              </a:rPr>
              <a:t>Single_list</a:t>
            </a:r>
            <a:r>
              <a:rPr lang="en-CA" sz="1400" dirty="0">
                <a:latin typeface="Consolas" panose="020B0609020204030204" pitchFamily="49" charset="0"/>
                <a:cs typeface="Consolas" panose="020B0609020204030204" pitchFamily="49" charset="0"/>
              </a:rPr>
              <a:t>( </a:t>
            </a:r>
            <a:r>
              <a:rPr lang="en-CA" sz="1400" dirty="0" err="1">
                <a:latin typeface="Consolas" panose="020B0609020204030204" pitchFamily="49" charset="0"/>
                <a:cs typeface="Consolas" panose="020B0609020204030204" pitchFamily="49" charset="0"/>
              </a:rPr>
              <a:t>int</a:t>
            </a:r>
            <a:r>
              <a:rPr lang="en-CA" sz="1400" dirty="0">
                <a:latin typeface="Consolas" panose="020B0609020204030204" pitchFamily="49" charset="0"/>
                <a:cs typeface="Consolas" panose="020B0609020204030204" pitchFamily="49" charset="0"/>
              </a:rPr>
              <a:t> n ):</a:t>
            </a:r>
          </a:p>
          <a:p>
            <a:r>
              <a:rPr lang="en-CA" sz="1400" dirty="0" err="1">
                <a:latin typeface="Consolas" panose="020B0609020204030204" pitchFamily="49" charset="0"/>
                <a:cs typeface="Consolas" panose="020B0609020204030204" pitchFamily="49" charset="0"/>
              </a:rPr>
              <a:t>list_capacity</a:t>
            </a:r>
            <a:r>
              <a:rPr lang="en-CA" sz="1400" dirty="0">
                <a:latin typeface="Consolas" panose="020B0609020204030204" pitchFamily="49" charset="0"/>
                <a:cs typeface="Consolas" panose="020B0609020204030204" pitchFamily="49" charset="0"/>
              </a:rPr>
              <a:t>( n ),</a:t>
            </a:r>
          </a:p>
          <a:p>
            <a:r>
              <a:rPr lang="en-CA" sz="1400" dirty="0" err="1">
                <a:latin typeface="Consolas" panose="020B0609020204030204" pitchFamily="49" charset="0"/>
                <a:cs typeface="Consolas" panose="020B0609020204030204" pitchFamily="49" charset="0"/>
              </a:rPr>
              <a:t>list_head</a:t>
            </a:r>
            <a:r>
              <a:rPr lang="en-CA" sz="1400" dirty="0">
                <a:latin typeface="Consolas" panose="020B0609020204030204" pitchFamily="49" charset="0"/>
                <a:cs typeface="Consolas" panose="020B0609020204030204" pitchFamily="49" charset="0"/>
              </a:rPr>
              <a:t>( NULLPTR ),</a:t>
            </a:r>
          </a:p>
          <a:p>
            <a:r>
              <a:rPr lang="en-CA" sz="1400" dirty="0" err="1">
                <a:latin typeface="Consolas" panose="020B0609020204030204" pitchFamily="49" charset="0"/>
                <a:cs typeface="Consolas" panose="020B0609020204030204" pitchFamily="49" charset="0"/>
              </a:rPr>
              <a:t>list_tail</a:t>
            </a:r>
            <a:r>
              <a:rPr lang="en-CA" sz="1400" dirty="0">
                <a:latin typeface="Consolas" panose="020B0609020204030204" pitchFamily="49" charset="0"/>
                <a:cs typeface="Consolas" panose="020B0609020204030204" pitchFamily="49" charset="0"/>
              </a:rPr>
              <a:t>( NULLPTR ),</a:t>
            </a:r>
          </a:p>
          <a:p>
            <a:r>
              <a:rPr lang="en-CA" sz="1400" dirty="0" err="1">
                <a:latin typeface="Consolas" panose="020B0609020204030204" pitchFamily="49" charset="0"/>
                <a:cs typeface="Consolas" panose="020B0609020204030204" pitchFamily="49" charset="0"/>
              </a:rPr>
              <a:t>list_size</a:t>
            </a:r>
            <a:r>
              <a:rPr lang="en-CA" sz="1400" dirty="0">
                <a:latin typeface="Consolas" panose="020B0609020204030204" pitchFamily="49" charset="0"/>
                <a:cs typeface="Consolas" panose="020B0609020204030204" pitchFamily="49" charset="0"/>
              </a:rPr>
              <a:t>( 0 ),</a:t>
            </a:r>
          </a:p>
          <a:p>
            <a:r>
              <a:rPr lang="en-CA" sz="1400" dirty="0" err="1">
                <a:latin typeface="Consolas" panose="020B0609020204030204" pitchFamily="49" charset="0"/>
                <a:cs typeface="Consolas" panose="020B0609020204030204" pitchFamily="49" charset="0"/>
              </a:rPr>
              <a:t>node_pool</a:t>
            </a:r>
            <a:r>
              <a:rPr lang="en-CA" sz="1400" dirty="0">
                <a:latin typeface="Consolas" panose="020B0609020204030204" pitchFamily="49" charset="0"/>
                <a:cs typeface="Consolas" panose="020B0609020204030204" pitchFamily="49" charset="0"/>
              </a:rPr>
              <a:t>( </a:t>
            </a:r>
            <a:r>
              <a:rPr lang="en-CA" sz="1400" dirty="0">
                <a:solidFill>
                  <a:srgbClr val="FF0000"/>
                </a:solidFill>
                <a:latin typeface="Consolas" panose="020B0609020204030204" pitchFamily="49" charset="0"/>
                <a:cs typeface="Consolas" panose="020B0609020204030204" pitchFamily="49" charset="0"/>
              </a:rPr>
              <a:t>new </a:t>
            </a:r>
            <a:r>
              <a:rPr lang="en-CA" sz="1400" dirty="0" err="1">
                <a:solidFill>
                  <a:srgbClr val="FF0000"/>
                </a:solidFill>
                <a:latin typeface="Consolas" panose="020B0609020204030204" pitchFamily="49" charset="0"/>
                <a:cs typeface="Consolas" panose="020B0609020204030204" pitchFamily="49" charset="0"/>
              </a:rPr>
              <a:t>Single_node</a:t>
            </a:r>
            <a:r>
              <a:rPr lang="en-CA" sz="1400" dirty="0">
                <a:solidFill>
                  <a:srgbClr val="FF0000"/>
                </a:solidFill>
                <a:latin typeface="Consolas" panose="020B0609020204030204" pitchFamily="49" charset="0"/>
                <a:cs typeface="Consolas" panose="020B0609020204030204" pitchFamily="49" charset="0"/>
              </a:rPr>
              <a:t>&lt;Type&gt;[n] </a:t>
            </a:r>
            <a:r>
              <a:rPr lang="en-CA" sz="1400" dirty="0">
                <a:latin typeface="Consolas" panose="020B0609020204030204" pitchFamily="49" charset="0"/>
                <a:cs typeface="Consolas" panose="020B0609020204030204" pitchFamily="49" charset="0"/>
              </a:rPr>
              <a:t>) {</a:t>
            </a:r>
          </a:p>
          <a:p>
            <a:r>
              <a:rPr lang="en-CA" sz="1400" dirty="0">
                <a:latin typeface="Consolas" panose="020B0609020204030204" pitchFamily="49" charset="0"/>
                <a:cs typeface="Consolas" panose="020B0609020204030204" pitchFamily="49" charset="0"/>
              </a:rPr>
              <a:t>    // Empty constructor</a:t>
            </a:r>
          </a:p>
          <a:p>
            <a:r>
              <a:rPr lang="en-CA" sz="1400" dirty="0">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2968838085"/>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A solution</a:t>
            </a:r>
          </a:p>
        </p:txBody>
      </p:sp>
      <p:sp>
        <p:nvSpPr>
          <p:cNvPr id="3" name="Content Placeholder 2"/>
          <p:cNvSpPr>
            <a:spLocks noGrp="1"/>
          </p:cNvSpPr>
          <p:nvPr>
            <p:ph idx="1"/>
          </p:nvPr>
        </p:nvSpPr>
        <p:spPr/>
        <p:txBody>
          <a:bodyPr/>
          <a:lstStyle/>
          <a:p>
            <a:pPr marL="360363" indent="-360363">
              <a:buNone/>
            </a:pPr>
            <a:r>
              <a:rPr lang="en-CA" sz="1800" dirty="0"/>
              <a:t>	Problem:  when inserting a new element… </a:t>
            </a:r>
          </a:p>
          <a:p>
            <a:pPr marL="360363" indent="-360363">
              <a:buNone/>
            </a:pPr>
            <a:r>
              <a:rPr lang="en-CA" sz="1800" dirty="0"/>
              <a:t>			how do you know which cell to use?</a:t>
            </a:r>
          </a:p>
          <a:p>
            <a:pPr lvl="1"/>
            <a:r>
              <a:rPr lang="en-CA" dirty="0"/>
              <a:t>Solution: keep a container (a stack) of the indices of unused nodes</a:t>
            </a:r>
          </a:p>
          <a:p>
            <a:pPr lvl="1"/>
            <a:endParaRPr lang="en-CA" dirty="0"/>
          </a:p>
        </p:txBody>
      </p:sp>
      <p:graphicFrame>
        <p:nvGraphicFramePr>
          <p:cNvPr id="5" name="Table 4"/>
          <p:cNvGraphicFramePr>
            <a:graphicFrameLocks noGrp="1"/>
          </p:cNvGraphicFramePr>
          <p:nvPr>
            <p:extLst>
              <p:ext uri="{D42A27DB-BD31-4B8C-83A1-F6EECF244321}">
                <p14:modId xmlns:p14="http://schemas.microsoft.com/office/powerpoint/2010/main" val="1009312871"/>
              </p:ext>
            </p:extLst>
          </p:nvPr>
        </p:nvGraphicFramePr>
        <p:xfrm>
          <a:off x="1498242" y="3278950"/>
          <a:ext cx="6909160" cy="1036320"/>
        </p:xfrm>
        <a:graphic>
          <a:graphicData uri="http://schemas.openxmlformats.org/drawingml/2006/table">
            <a:tbl>
              <a:tblPr firstRow="1" bandRow="1">
                <a:tableStyleId>{2D5ABB26-0587-4C30-8999-92F81FD0307C}</a:tableStyleId>
              </a:tblPr>
              <a:tblGrid>
                <a:gridCol w="863645">
                  <a:extLst>
                    <a:ext uri="{9D8B030D-6E8A-4147-A177-3AD203B41FA5}">
                      <a16:colId xmlns:a16="http://schemas.microsoft.com/office/drawing/2014/main" val="20000"/>
                    </a:ext>
                  </a:extLst>
                </a:gridCol>
                <a:gridCol w="863645">
                  <a:extLst>
                    <a:ext uri="{9D8B030D-6E8A-4147-A177-3AD203B41FA5}">
                      <a16:colId xmlns:a16="http://schemas.microsoft.com/office/drawing/2014/main" val="20001"/>
                    </a:ext>
                  </a:extLst>
                </a:gridCol>
                <a:gridCol w="863645">
                  <a:extLst>
                    <a:ext uri="{9D8B030D-6E8A-4147-A177-3AD203B41FA5}">
                      <a16:colId xmlns:a16="http://schemas.microsoft.com/office/drawing/2014/main" val="20002"/>
                    </a:ext>
                  </a:extLst>
                </a:gridCol>
                <a:gridCol w="863645">
                  <a:extLst>
                    <a:ext uri="{9D8B030D-6E8A-4147-A177-3AD203B41FA5}">
                      <a16:colId xmlns:a16="http://schemas.microsoft.com/office/drawing/2014/main" val="20003"/>
                    </a:ext>
                  </a:extLst>
                </a:gridCol>
                <a:gridCol w="863645">
                  <a:extLst>
                    <a:ext uri="{9D8B030D-6E8A-4147-A177-3AD203B41FA5}">
                      <a16:colId xmlns:a16="http://schemas.microsoft.com/office/drawing/2014/main" val="20004"/>
                    </a:ext>
                  </a:extLst>
                </a:gridCol>
                <a:gridCol w="863645">
                  <a:extLst>
                    <a:ext uri="{9D8B030D-6E8A-4147-A177-3AD203B41FA5}">
                      <a16:colId xmlns:a16="http://schemas.microsoft.com/office/drawing/2014/main" val="20005"/>
                    </a:ext>
                  </a:extLst>
                </a:gridCol>
                <a:gridCol w="863645">
                  <a:extLst>
                    <a:ext uri="{9D8B030D-6E8A-4147-A177-3AD203B41FA5}">
                      <a16:colId xmlns:a16="http://schemas.microsoft.com/office/drawing/2014/main" val="20006"/>
                    </a:ext>
                  </a:extLst>
                </a:gridCol>
                <a:gridCol w="863645">
                  <a:extLst>
                    <a:ext uri="{9D8B030D-6E8A-4147-A177-3AD203B41FA5}">
                      <a16:colId xmlns:a16="http://schemas.microsoft.com/office/drawing/2014/main" val="20007"/>
                    </a:ext>
                  </a:extLst>
                </a:gridCol>
              </a:tblGrid>
              <a:tr h="174749">
                <a:tc>
                  <a:txBody>
                    <a:bodyPr/>
                    <a:lstStyle/>
                    <a:p>
                      <a:pPr algn="ctr"/>
                      <a:r>
                        <a:rPr lang="en-CA" sz="1600" dirty="0">
                          <a:latin typeface="Consolas" panose="020B0609020204030204" pitchFamily="49" charset="0"/>
                          <a:cs typeface="Consolas" panose="020B0609020204030204" pitchFamily="49" charset="0"/>
                        </a:rPr>
                        <a:t>0</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b="1" dirty="0">
                          <a:solidFill>
                            <a:srgbClr val="FF0000"/>
                          </a:solidFill>
                          <a:latin typeface="Consolas" panose="020B0609020204030204" pitchFamily="49" charset="0"/>
                          <a:cs typeface="Consolas" panose="020B0609020204030204" pitchFamily="49" charset="0"/>
                        </a:rPr>
                        <a:t>1</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latin typeface="Consolas" panose="020B0609020204030204" pitchFamily="49" charset="0"/>
                          <a:cs typeface="Consolas" panose="020B0609020204030204" pitchFamily="49" charset="0"/>
                        </a:rPr>
                        <a:t>2</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latin typeface="Consolas" panose="020B0609020204030204" pitchFamily="49" charset="0"/>
                          <a:cs typeface="Consolas" panose="020B0609020204030204" pitchFamily="49" charset="0"/>
                        </a:rPr>
                        <a:t>3</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b="1" dirty="0">
                          <a:solidFill>
                            <a:srgbClr val="FF0000"/>
                          </a:solidFill>
                          <a:latin typeface="Consolas" panose="020B0609020204030204" pitchFamily="49" charset="0"/>
                          <a:cs typeface="Consolas" panose="020B0609020204030204" pitchFamily="49" charset="0"/>
                        </a:rPr>
                        <a:t>4</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latin typeface="Consolas" panose="020B0609020204030204" pitchFamily="49" charset="0"/>
                          <a:cs typeface="Consolas" panose="020B0609020204030204" pitchFamily="49" charset="0"/>
                        </a:rPr>
                        <a:t>5</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latin typeface="Consolas" panose="020B0609020204030204" pitchFamily="49" charset="0"/>
                          <a:cs typeface="Consolas" panose="020B0609020204030204" pitchFamily="49" charset="0"/>
                        </a:rPr>
                        <a:t>6</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b="1" dirty="0">
                          <a:solidFill>
                            <a:srgbClr val="FF0000"/>
                          </a:solidFill>
                          <a:latin typeface="Consolas" panose="020B0609020204030204" pitchFamily="49" charset="0"/>
                          <a:cs typeface="Consolas" panose="020B0609020204030204" pitchFamily="49" charset="0"/>
                        </a:rPr>
                        <a:t>7</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283967">
                <a:tc>
                  <a:txBody>
                    <a:bodyPr/>
                    <a:lstStyle/>
                    <a:p>
                      <a:pPr algn="ctr"/>
                      <a:r>
                        <a:rPr lang="en-CA" sz="2000" dirty="0">
                          <a:latin typeface="Consolas" panose="020B0609020204030204" pitchFamily="49" charset="0"/>
                          <a:cs typeface="Consolas" panose="020B0609020204030204" pitchFamily="49" charset="0"/>
                        </a:rPr>
                        <a:t>A</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latin typeface="Consolas" panose="020B0609020204030204" pitchFamily="49" charset="0"/>
                          <a:cs typeface="Consolas" panose="020B0609020204030204" pitchFamily="49" charset="0"/>
                        </a:rPr>
                        <a:t>E</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latin typeface="Consolas" panose="020B0609020204030204" pitchFamily="49" charset="0"/>
                          <a:cs typeface="Consolas" panose="020B0609020204030204" pitchFamily="49" charset="0"/>
                        </a:rPr>
                        <a:t>P</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latin typeface="Consolas" panose="020B0609020204030204" pitchFamily="49" charset="0"/>
                          <a:cs typeface="Consolas" panose="020B0609020204030204" pitchFamily="49" charset="0"/>
                        </a:rPr>
                        <a:t>S</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latin typeface="Consolas" panose="020B0609020204030204" pitchFamily="49" charset="0"/>
                          <a:cs typeface="Consolas" panose="020B0609020204030204" pitchFamily="49" charset="0"/>
                        </a:rPr>
                        <a:t>C</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1"/>
                  </a:ext>
                </a:extLst>
              </a:tr>
              <a:tr h="283967">
                <a:tc>
                  <a:txBody>
                    <a:bodyPr/>
                    <a:lstStyle/>
                    <a:p>
                      <a:pPr algn="ctr"/>
                      <a:r>
                        <a:rPr lang="en-CA" sz="2000" dirty="0">
                          <a:latin typeface="Consolas" panose="020B0609020204030204" pitchFamily="49" charset="0"/>
                          <a:cs typeface="Consolas" panose="020B0609020204030204" pitchFamily="49" charset="0"/>
                        </a:rPr>
                        <a:t>6</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600" dirty="0">
                          <a:latin typeface="Consolas" panose="020B0609020204030204" pitchFamily="49" charset="0"/>
                          <a:cs typeface="Consolas" panose="020B0609020204030204" pitchFamily="49" charset="0"/>
                        </a:rPr>
                        <a:t>NULLPTR</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latin typeface="Consolas" panose="020B0609020204030204" pitchFamily="49" charset="0"/>
                          <a:cs typeface="Consolas" panose="020B0609020204030204" pitchFamily="49" charset="0"/>
                        </a:rPr>
                        <a:t>0</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latin typeface="Consolas" panose="020B0609020204030204" pitchFamily="49" charset="0"/>
                          <a:cs typeface="Consolas" panose="020B0609020204030204" pitchFamily="49" charset="0"/>
                        </a:rPr>
                        <a:t>3</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latin typeface="Consolas" panose="020B0609020204030204" pitchFamily="49" charset="0"/>
                          <a:cs typeface="Consolas" panose="020B0609020204030204" pitchFamily="49" charset="0"/>
                        </a:rPr>
                        <a:t>2</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6" name="Rectangle 5"/>
          <p:cNvSpPr/>
          <p:nvPr/>
        </p:nvSpPr>
        <p:spPr>
          <a:xfrm>
            <a:off x="1194515" y="2640377"/>
            <a:ext cx="2182969" cy="584775"/>
          </a:xfrm>
          <a:prstGeom prst="rect">
            <a:avLst/>
          </a:prstGeom>
        </p:spPr>
        <p:txBody>
          <a:bodyPr wrap="square">
            <a:spAutoFit/>
          </a:bodyPr>
          <a:lstStyle/>
          <a:p>
            <a:pPr marL="360363" indent="-360363">
              <a:buNone/>
            </a:pPr>
            <a:r>
              <a:rPr lang="en-CA" sz="1600" dirty="0" err="1">
                <a:latin typeface="Consolas" panose="020B0609020204030204" pitchFamily="49" charset="0"/>
                <a:cs typeface="Consolas" panose="020B0609020204030204" pitchFamily="49" charset="0"/>
              </a:rPr>
              <a:t>list_head</a:t>
            </a:r>
            <a:r>
              <a:rPr lang="en-CA" sz="1600" dirty="0">
                <a:latin typeface="Consolas" panose="020B0609020204030204" pitchFamily="49" charset="0"/>
                <a:cs typeface="Consolas" panose="020B0609020204030204" pitchFamily="49" charset="0"/>
              </a:rPr>
              <a:t> = 5;</a:t>
            </a:r>
          </a:p>
          <a:p>
            <a:pPr marL="360363" indent="-360363">
              <a:buNone/>
            </a:pPr>
            <a:r>
              <a:rPr lang="en-CA" sz="1600" dirty="0" err="1">
                <a:latin typeface="Consolas" panose="020B0609020204030204" pitchFamily="49" charset="0"/>
                <a:cs typeface="Consolas" panose="020B0609020204030204" pitchFamily="49" charset="0"/>
              </a:rPr>
              <a:t>list_tail</a:t>
            </a:r>
            <a:r>
              <a:rPr lang="en-CA" sz="1600" dirty="0">
                <a:latin typeface="Consolas" panose="020B0609020204030204" pitchFamily="49" charset="0"/>
                <a:cs typeface="Consolas" panose="020B0609020204030204" pitchFamily="49" charset="0"/>
              </a:rPr>
              <a:t> = 2;</a:t>
            </a:r>
          </a:p>
        </p:txBody>
      </p:sp>
      <p:graphicFrame>
        <p:nvGraphicFramePr>
          <p:cNvPr id="8" name="Table 7"/>
          <p:cNvGraphicFramePr>
            <a:graphicFrameLocks noGrp="1"/>
          </p:cNvGraphicFramePr>
          <p:nvPr>
            <p:extLst>
              <p:ext uri="{D42A27DB-BD31-4B8C-83A1-F6EECF244321}">
                <p14:modId xmlns:p14="http://schemas.microsoft.com/office/powerpoint/2010/main" val="2027542089"/>
              </p:ext>
            </p:extLst>
          </p:nvPr>
        </p:nvGraphicFramePr>
        <p:xfrm>
          <a:off x="5206636" y="5662879"/>
          <a:ext cx="3048368" cy="640080"/>
        </p:xfrm>
        <a:graphic>
          <a:graphicData uri="http://schemas.openxmlformats.org/drawingml/2006/table">
            <a:tbl>
              <a:tblPr firstRow="1" bandRow="1">
                <a:tableStyleId>{2D5ABB26-0587-4C30-8999-92F81FD0307C}</a:tableStyleId>
              </a:tblPr>
              <a:tblGrid>
                <a:gridCol w="381046">
                  <a:extLst>
                    <a:ext uri="{9D8B030D-6E8A-4147-A177-3AD203B41FA5}">
                      <a16:colId xmlns:a16="http://schemas.microsoft.com/office/drawing/2014/main" val="20000"/>
                    </a:ext>
                  </a:extLst>
                </a:gridCol>
                <a:gridCol w="381046">
                  <a:extLst>
                    <a:ext uri="{9D8B030D-6E8A-4147-A177-3AD203B41FA5}">
                      <a16:colId xmlns:a16="http://schemas.microsoft.com/office/drawing/2014/main" val="20001"/>
                    </a:ext>
                  </a:extLst>
                </a:gridCol>
                <a:gridCol w="381046">
                  <a:extLst>
                    <a:ext uri="{9D8B030D-6E8A-4147-A177-3AD203B41FA5}">
                      <a16:colId xmlns:a16="http://schemas.microsoft.com/office/drawing/2014/main" val="20002"/>
                    </a:ext>
                  </a:extLst>
                </a:gridCol>
                <a:gridCol w="381046">
                  <a:extLst>
                    <a:ext uri="{9D8B030D-6E8A-4147-A177-3AD203B41FA5}">
                      <a16:colId xmlns:a16="http://schemas.microsoft.com/office/drawing/2014/main" val="20003"/>
                    </a:ext>
                  </a:extLst>
                </a:gridCol>
                <a:gridCol w="381046">
                  <a:extLst>
                    <a:ext uri="{9D8B030D-6E8A-4147-A177-3AD203B41FA5}">
                      <a16:colId xmlns:a16="http://schemas.microsoft.com/office/drawing/2014/main" val="20004"/>
                    </a:ext>
                  </a:extLst>
                </a:gridCol>
                <a:gridCol w="381046">
                  <a:extLst>
                    <a:ext uri="{9D8B030D-6E8A-4147-A177-3AD203B41FA5}">
                      <a16:colId xmlns:a16="http://schemas.microsoft.com/office/drawing/2014/main" val="20005"/>
                    </a:ext>
                  </a:extLst>
                </a:gridCol>
                <a:gridCol w="381046">
                  <a:extLst>
                    <a:ext uri="{9D8B030D-6E8A-4147-A177-3AD203B41FA5}">
                      <a16:colId xmlns:a16="http://schemas.microsoft.com/office/drawing/2014/main" val="20006"/>
                    </a:ext>
                  </a:extLst>
                </a:gridCol>
                <a:gridCol w="381046">
                  <a:extLst>
                    <a:ext uri="{9D8B030D-6E8A-4147-A177-3AD203B41FA5}">
                      <a16:colId xmlns:a16="http://schemas.microsoft.com/office/drawing/2014/main" val="20007"/>
                    </a:ext>
                  </a:extLst>
                </a:gridCol>
              </a:tblGrid>
              <a:tr h="200465">
                <a:tc>
                  <a:txBody>
                    <a:bodyPr/>
                    <a:lstStyle/>
                    <a:p>
                      <a:pPr algn="ctr"/>
                      <a:r>
                        <a:rPr lang="en-CA" sz="1600" dirty="0">
                          <a:latin typeface="Consolas" panose="020B0609020204030204" pitchFamily="49" charset="0"/>
                          <a:cs typeface="Consolas" panose="020B0609020204030204" pitchFamily="49" charset="0"/>
                        </a:rPr>
                        <a:t>0</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latin typeface="Consolas" panose="020B0609020204030204" pitchFamily="49" charset="0"/>
                          <a:cs typeface="Consolas" panose="020B0609020204030204" pitchFamily="49" charset="0"/>
                        </a:rPr>
                        <a:t>1</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latin typeface="Consolas" panose="020B0609020204030204" pitchFamily="49" charset="0"/>
                          <a:cs typeface="Consolas" panose="020B0609020204030204" pitchFamily="49" charset="0"/>
                        </a:rPr>
                        <a:t>2</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latin typeface="Consolas" panose="020B0609020204030204" pitchFamily="49" charset="0"/>
                          <a:cs typeface="Consolas" panose="020B0609020204030204" pitchFamily="49" charset="0"/>
                        </a:rPr>
                        <a:t>3</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latin typeface="Consolas" panose="020B0609020204030204" pitchFamily="49" charset="0"/>
                          <a:cs typeface="Consolas" panose="020B0609020204030204" pitchFamily="49" charset="0"/>
                        </a:rPr>
                        <a:t>4</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latin typeface="Consolas" panose="020B0609020204030204" pitchFamily="49" charset="0"/>
                          <a:cs typeface="Consolas" panose="020B0609020204030204" pitchFamily="49" charset="0"/>
                        </a:rPr>
                        <a:t>5</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latin typeface="Consolas" panose="020B0609020204030204" pitchFamily="49" charset="0"/>
                          <a:cs typeface="Consolas" panose="020B0609020204030204" pitchFamily="49" charset="0"/>
                        </a:rPr>
                        <a:t>6</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latin typeface="Consolas" panose="020B0609020204030204" pitchFamily="49" charset="0"/>
                          <a:cs typeface="Consolas" panose="020B0609020204030204" pitchFamily="49" charset="0"/>
                        </a:rPr>
                        <a:t>7</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25757">
                <a:tc>
                  <a:txBody>
                    <a:bodyPr/>
                    <a:lstStyle/>
                    <a:p>
                      <a:pPr algn="ctr"/>
                      <a:r>
                        <a:rPr lang="en-CA" sz="2000" b="1" dirty="0">
                          <a:solidFill>
                            <a:srgbClr val="FF0000"/>
                          </a:solidFill>
                          <a:latin typeface="Consolas" panose="020B0609020204030204" pitchFamily="49" charset="0"/>
                          <a:cs typeface="Consolas" panose="020B0609020204030204" pitchFamily="49" charset="0"/>
                        </a:rPr>
                        <a:t>7</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b="1" dirty="0">
                          <a:solidFill>
                            <a:srgbClr val="FF0000"/>
                          </a:solidFill>
                          <a:latin typeface="Consolas" panose="020B0609020204030204" pitchFamily="49" charset="0"/>
                          <a:cs typeface="Consolas" panose="020B0609020204030204" pitchFamily="49" charset="0"/>
                        </a:rPr>
                        <a:t>1</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b="1" dirty="0">
                          <a:solidFill>
                            <a:srgbClr val="FF0000"/>
                          </a:solidFill>
                          <a:latin typeface="Consolas" panose="020B0609020204030204" pitchFamily="49" charset="0"/>
                          <a:cs typeface="Consolas" panose="020B0609020204030204" pitchFamily="49" charset="0"/>
                        </a:rPr>
                        <a:t>4</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9" name="Rectangle 8"/>
          <p:cNvSpPr/>
          <p:nvPr/>
        </p:nvSpPr>
        <p:spPr>
          <a:xfrm>
            <a:off x="4902909" y="5248144"/>
            <a:ext cx="2182969" cy="338554"/>
          </a:xfrm>
          <a:prstGeom prst="rect">
            <a:avLst/>
          </a:prstGeom>
        </p:spPr>
        <p:txBody>
          <a:bodyPr wrap="square">
            <a:spAutoFit/>
          </a:bodyPr>
          <a:lstStyle/>
          <a:p>
            <a:pPr marL="360363" indent="-360363">
              <a:buNone/>
            </a:pPr>
            <a:r>
              <a:rPr lang="en-CA" sz="1600" dirty="0" err="1">
                <a:latin typeface="Consolas" panose="020B0609020204030204" pitchFamily="49" charset="0"/>
                <a:cs typeface="Consolas" panose="020B0609020204030204" pitchFamily="49" charset="0"/>
              </a:rPr>
              <a:t>stack_size</a:t>
            </a:r>
            <a:r>
              <a:rPr lang="en-CA" sz="1600" dirty="0">
                <a:latin typeface="Consolas" panose="020B0609020204030204" pitchFamily="49" charset="0"/>
                <a:cs typeface="Consolas" panose="020B0609020204030204" pitchFamily="49" charset="0"/>
              </a:rPr>
              <a:t> = 3;</a:t>
            </a:r>
          </a:p>
        </p:txBody>
      </p:sp>
      <p:sp>
        <p:nvSpPr>
          <p:cNvPr id="10" name="Arc 9"/>
          <p:cNvSpPr/>
          <p:nvPr/>
        </p:nvSpPr>
        <p:spPr>
          <a:xfrm flipV="1">
            <a:off x="2192867" y="3589831"/>
            <a:ext cx="1989664" cy="1041400"/>
          </a:xfrm>
          <a:prstGeom prst="arc">
            <a:avLst>
              <a:gd name="adj1" fmla="val 11166242"/>
              <a:gd name="adj2" fmla="val 21169482"/>
            </a:avLst>
          </a:prstGeom>
          <a:ln w="28575">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11" name="Arc 10"/>
          <p:cNvSpPr/>
          <p:nvPr/>
        </p:nvSpPr>
        <p:spPr>
          <a:xfrm flipV="1">
            <a:off x="4673600" y="3581358"/>
            <a:ext cx="1337854" cy="1041400"/>
          </a:xfrm>
          <a:prstGeom prst="arc">
            <a:avLst>
              <a:gd name="adj1" fmla="val 11726310"/>
              <a:gd name="adj2" fmla="val 20941460"/>
            </a:avLst>
          </a:prstGeom>
          <a:ln w="28575">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12" name="Arc 11"/>
          <p:cNvSpPr/>
          <p:nvPr/>
        </p:nvSpPr>
        <p:spPr>
          <a:xfrm rot="10800000" flipH="1" flipV="1">
            <a:off x="-126994" y="2820822"/>
            <a:ext cx="6392327" cy="1781885"/>
          </a:xfrm>
          <a:prstGeom prst="arc">
            <a:avLst>
              <a:gd name="adj1" fmla="val 15563372"/>
              <a:gd name="adj2" fmla="val 21512539"/>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13" name="Arc 12"/>
          <p:cNvSpPr/>
          <p:nvPr/>
        </p:nvSpPr>
        <p:spPr>
          <a:xfrm rot="11101707" flipH="1" flipV="1">
            <a:off x="2125337" y="3015414"/>
            <a:ext cx="1336387" cy="1351953"/>
          </a:xfrm>
          <a:prstGeom prst="arc">
            <a:avLst>
              <a:gd name="adj1" fmla="val 16410316"/>
              <a:gd name="adj2" fmla="val 21305972"/>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14" name="Arc 13"/>
          <p:cNvSpPr/>
          <p:nvPr/>
        </p:nvSpPr>
        <p:spPr>
          <a:xfrm flipH="1" flipV="1">
            <a:off x="2074324" y="2717745"/>
            <a:ext cx="4978408" cy="2497681"/>
          </a:xfrm>
          <a:prstGeom prst="arc">
            <a:avLst>
              <a:gd name="adj1" fmla="val 11166242"/>
              <a:gd name="adj2" fmla="val 21169482"/>
            </a:avLst>
          </a:prstGeom>
          <a:ln w="28575">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15" name="Arc 14"/>
          <p:cNvSpPr/>
          <p:nvPr/>
        </p:nvSpPr>
        <p:spPr>
          <a:xfrm flipV="1">
            <a:off x="3894668" y="3308284"/>
            <a:ext cx="2946410" cy="1483808"/>
          </a:xfrm>
          <a:prstGeom prst="arc">
            <a:avLst>
              <a:gd name="adj1" fmla="val 11166349"/>
              <a:gd name="adj2" fmla="val 21169482"/>
            </a:avLst>
          </a:prstGeom>
          <a:ln w="28575">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Tree>
    <p:extLst>
      <p:ext uri="{BB962C8B-B14F-4D97-AF65-F5344CB8AC3E}">
        <p14:creationId xmlns:p14="http://schemas.microsoft.com/office/powerpoint/2010/main" val="33557604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A solution</a:t>
            </a:r>
          </a:p>
        </p:txBody>
      </p:sp>
      <p:sp>
        <p:nvSpPr>
          <p:cNvPr id="3" name="Content Placeholder 2"/>
          <p:cNvSpPr>
            <a:spLocks noGrp="1"/>
          </p:cNvSpPr>
          <p:nvPr>
            <p:ph idx="1"/>
          </p:nvPr>
        </p:nvSpPr>
        <p:spPr/>
        <p:txBody>
          <a:bodyPr/>
          <a:lstStyle/>
          <a:p>
            <a:pPr marL="360363" indent="-360363">
              <a:buNone/>
            </a:pPr>
            <a:r>
              <a:rPr lang="en-CA" dirty="0"/>
              <a:t>	The stack would be initialized with all the entries</a:t>
            </a:r>
          </a:p>
          <a:p>
            <a:pPr lvl="1"/>
            <a:endParaRPr lang="en-CA" dirty="0"/>
          </a:p>
        </p:txBody>
      </p:sp>
      <p:graphicFrame>
        <p:nvGraphicFramePr>
          <p:cNvPr id="5" name="Table 4"/>
          <p:cNvGraphicFramePr>
            <a:graphicFrameLocks noGrp="1"/>
          </p:cNvGraphicFramePr>
          <p:nvPr>
            <p:extLst>
              <p:ext uri="{D42A27DB-BD31-4B8C-83A1-F6EECF244321}">
                <p14:modId xmlns:p14="http://schemas.microsoft.com/office/powerpoint/2010/main" val="2866657455"/>
              </p:ext>
            </p:extLst>
          </p:nvPr>
        </p:nvGraphicFramePr>
        <p:xfrm>
          <a:off x="1498242" y="3278950"/>
          <a:ext cx="6909160" cy="1036320"/>
        </p:xfrm>
        <a:graphic>
          <a:graphicData uri="http://schemas.openxmlformats.org/drawingml/2006/table">
            <a:tbl>
              <a:tblPr firstRow="1" bandRow="1">
                <a:tableStyleId>{2D5ABB26-0587-4C30-8999-92F81FD0307C}</a:tableStyleId>
              </a:tblPr>
              <a:tblGrid>
                <a:gridCol w="863645">
                  <a:extLst>
                    <a:ext uri="{9D8B030D-6E8A-4147-A177-3AD203B41FA5}">
                      <a16:colId xmlns:a16="http://schemas.microsoft.com/office/drawing/2014/main" val="20000"/>
                    </a:ext>
                  </a:extLst>
                </a:gridCol>
                <a:gridCol w="863645">
                  <a:extLst>
                    <a:ext uri="{9D8B030D-6E8A-4147-A177-3AD203B41FA5}">
                      <a16:colId xmlns:a16="http://schemas.microsoft.com/office/drawing/2014/main" val="20001"/>
                    </a:ext>
                  </a:extLst>
                </a:gridCol>
                <a:gridCol w="863645">
                  <a:extLst>
                    <a:ext uri="{9D8B030D-6E8A-4147-A177-3AD203B41FA5}">
                      <a16:colId xmlns:a16="http://schemas.microsoft.com/office/drawing/2014/main" val="20002"/>
                    </a:ext>
                  </a:extLst>
                </a:gridCol>
                <a:gridCol w="863645">
                  <a:extLst>
                    <a:ext uri="{9D8B030D-6E8A-4147-A177-3AD203B41FA5}">
                      <a16:colId xmlns:a16="http://schemas.microsoft.com/office/drawing/2014/main" val="20003"/>
                    </a:ext>
                  </a:extLst>
                </a:gridCol>
                <a:gridCol w="863645">
                  <a:extLst>
                    <a:ext uri="{9D8B030D-6E8A-4147-A177-3AD203B41FA5}">
                      <a16:colId xmlns:a16="http://schemas.microsoft.com/office/drawing/2014/main" val="20004"/>
                    </a:ext>
                  </a:extLst>
                </a:gridCol>
                <a:gridCol w="863645">
                  <a:extLst>
                    <a:ext uri="{9D8B030D-6E8A-4147-A177-3AD203B41FA5}">
                      <a16:colId xmlns:a16="http://schemas.microsoft.com/office/drawing/2014/main" val="20005"/>
                    </a:ext>
                  </a:extLst>
                </a:gridCol>
                <a:gridCol w="863645">
                  <a:extLst>
                    <a:ext uri="{9D8B030D-6E8A-4147-A177-3AD203B41FA5}">
                      <a16:colId xmlns:a16="http://schemas.microsoft.com/office/drawing/2014/main" val="20006"/>
                    </a:ext>
                  </a:extLst>
                </a:gridCol>
                <a:gridCol w="863645">
                  <a:extLst>
                    <a:ext uri="{9D8B030D-6E8A-4147-A177-3AD203B41FA5}">
                      <a16:colId xmlns:a16="http://schemas.microsoft.com/office/drawing/2014/main" val="20007"/>
                    </a:ext>
                  </a:extLst>
                </a:gridCol>
              </a:tblGrid>
              <a:tr h="174749">
                <a:tc>
                  <a:txBody>
                    <a:bodyPr/>
                    <a:lstStyle/>
                    <a:p>
                      <a:pPr algn="ctr"/>
                      <a:r>
                        <a:rPr lang="en-CA" sz="1600" b="0" dirty="0">
                          <a:solidFill>
                            <a:schemeClr val="tx1"/>
                          </a:solidFill>
                          <a:latin typeface="Consolas" panose="020B0609020204030204" pitchFamily="49" charset="0"/>
                          <a:cs typeface="Consolas" panose="020B0609020204030204" pitchFamily="49" charset="0"/>
                        </a:rPr>
                        <a:t>0</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b="0" dirty="0">
                          <a:solidFill>
                            <a:schemeClr val="tx1"/>
                          </a:solidFill>
                          <a:latin typeface="Consolas" panose="020B0609020204030204" pitchFamily="49" charset="0"/>
                          <a:cs typeface="Consolas" panose="020B0609020204030204" pitchFamily="49" charset="0"/>
                        </a:rPr>
                        <a:t>1</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b="0" dirty="0">
                          <a:solidFill>
                            <a:schemeClr val="tx1"/>
                          </a:solidFill>
                          <a:latin typeface="Consolas" panose="020B0609020204030204" pitchFamily="49" charset="0"/>
                          <a:cs typeface="Consolas" panose="020B0609020204030204" pitchFamily="49" charset="0"/>
                        </a:rPr>
                        <a:t>2</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b="0" dirty="0">
                          <a:solidFill>
                            <a:schemeClr val="tx1"/>
                          </a:solidFill>
                          <a:latin typeface="Consolas" panose="020B0609020204030204" pitchFamily="49" charset="0"/>
                          <a:cs typeface="Consolas" panose="020B0609020204030204" pitchFamily="49" charset="0"/>
                        </a:rPr>
                        <a:t>3</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b="0" dirty="0">
                          <a:solidFill>
                            <a:schemeClr val="tx1"/>
                          </a:solidFill>
                          <a:latin typeface="Consolas" panose="020B0609020204030204" pitchFamily="49" charset="0"/>
                          <a:cs typeface="Consolas" panose="020B0609020204030204" pitchFamily="49" charset="0"/>
                        </a:rPr>
                        <a:t>4</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b="0" dirty="0">
                          <a:solidFill>
                            <a:schemeClr val="tx1"/>
                          </a:solidFill>
                          <a:latin typeface="Consolas" panose="020B0609020204030204" pitchFamily="49" charset="0"/>
                          <a:cs typeface="Consolas" panose="020B0609020204030204" pitchFamily="49" charset="0"/>
                        </a:rPr>
                        <a:t>5</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b="0" dirty="0">
                          <a:solidFill>
                            <a:schemeClr val="tx1"/>
                          </a:solidFill>
                          <a:latin typeface="Consolas" panose="020B0609020204030204" pitchFamily="49" charset="0"/>
                          <a:cs typeface="Consolas" panose="020B0609020204030204" pitchFamily="49" charset="0"/>
                        </a:rPr>
                        <a:t>6</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b="0" dirty="0">
                          <a:solidFill>
                            <a:schemeClr val="tx1"/>
                          </a:solidFill>
                          <a:latin typeface="Consolas" panose="020B0609020204030204" pitchFamily="49" charset="0"/>
                          <a:cs typeface="Consolas" panose="020B0609020204030204" pitchFamily="49" charset="0"/>
                        </a:rPr>
                        <a:t>7</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283967">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1"/>
                  </a:ext>
                </a:extLst>
              </a:tr>
              <a:tr h="283967">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6" name="Rectangle 5"/>
          <p:cNvSpPr/>
          <p:nvPr/>
        </p:nvSpPr>
        <p:spPr>
          <a:xfrm>
            <a:off x="1194515" y="2640377"/>
            <a:ext cx="3174285" cy="584775"/>
          </a:xfrm>
          <a:prstGeom prst="rect">
            <a:avLst/>
          </a:prstGeom>
        </p:spPr>
        <p:txBody>
          <a:bodyPr wrap="square">
            <a:spAutoFit/>
          </a:bodyPr>
          <a:lstStyle/>
          <a:p>
            <a:pPr marL="360363" indent="-360363">
              <a:buNone/>
            </a:pPr>
            <a:r>
              <a:rPr lang="en-CA" sz="1600" dirty="0" err="1">
                <a:latin typeface="Consolas" panose="020B0609020204030204" pitchFamily="49" charset="0"/>
                <a:cs typeface="Consolas" panose="020B0609020204030204" pitchFamily="49" charset="0"/>
              </a:rPr>
              <a:t>list_head</a:t>
            </a:r>
            <a:r>
              <a:rPr lang="en-CA" sz="1600" dirty="0">
                <a:latin typeface="Consolas" panose="020B0609020204030204" pitchFamily="49" charset="0"/>
                <a:cs typeface="Consolas" panose="020B0609020204030204" pitchFamily="49" charset="0"/>
              </a:rPr>
              <a:t> = NULLPTR;</a:t>
            </a:r>
          </a:p>
          <a:p>
            <a:pPr marL="360363" indent="-360363">
              <a:buNone/>
            </a:pPr>
            <a:r>
              <a:rPr lang="en-CA" sz="1600" dirty="0" err="1">
                <a:latin typeface="Consolas" panose="020B0609020204030204" pitchFamily="49" charset="0"/>
                <a:cs typeface="Consolas" panose="020B0609020204030204" pitchFamily="49" charset="0"/>
              </a:rPr>
              <a:t>list_tail</a:t>
            </a:r>
            <a:r>
              <a:rPr lang="en-CA" sz="1600" dirty="0">
                <a:latin typeface="Consolas" panose="020B0609020204030204" pitchFamily="49" charset="0"/>
                <a:cs typeface="Consolas" panose="020B0609020204030204" pitchFamily="49" charset="0"/>
              </a:rPr>
              <a:t> = NULLPTR;</a:t>
            </a:r>
          </a:p>
        </p:txBody>
      </p:sp>
      <p:graphicFrame>
        <p:nvGraphicFramePr>
          <p:cNvPr id="8" name="Table 7"/>
          <p:cNvGraphicFramePr>
            <a:graphicFrameLocks noGrp="1"/>
          </p:cNvGraphicFramePr>
          <p:nvPr>
            <p:extLst>
              <p:ext uri="{D42A27DB-BD31-4B8C-83A1-F6EECF244321}">
                <p14:modId xmlns:p14="http://schemas.microsoft.com/office/powerpoint/2010/main" val="1757549460"/>
              </p:ext>
            </p:extLst>
          </p:nvPr>
        </p:nvGraphicFramePr>
        <p:xfrm>
          <a:off x="5206636" y="5662879"/>
          <a:ext cx="3048368" cy="640080"/>
        </p:xfrm>
        <a:graphic>
          <a:graphicData uri="http://schemas.openxmlformats.org/drawingml/2006/table">
            <a:tbl>
              <a:tblPr firstRow="1" bandRow="1">
                <a:tableStyleId>{2D5ABB26-0587-4C30-8999-92F81FD0307C}</a:tableStyleId>
              </a:tblPr>
              <a:tblGrid>
                <a:gridCol w="381046">
                  <a:extLst>
                    <a:ext uri="{9D8B030D-6E8A-4147-A177-3AD203B41FA5}">
                      <a16:colId xmlns:a16="http://schemas.microsoft.com/office/drawing/2014/main" val="20000"/>
                    </a:ext>
                  </a:extLst>
                </a:gridCol>
                <a:gridCol w="381046">
                  <a:extLst>
                    <a:ext uri="{9D8B030D-6E8A-4147-A177-3AD203B41FA5}">
                      <a16:colId xmlns:a16="http://schemas.microsoft.com/office/drawing/2014/main" val="20001"/>
                    </a:ext>
                  </a:extLst>
                </a:gridCol>
                <a:gridCol w="381046">
                  <a:extLst>
                    <a:ext uri="{9D8B030D-6E8A-4147-A177-3AD203B41FA5}">
                      <a16:colId xmlns:a16="http://schemas.microsoft.com/office/drawing/2014/main" val="20002"/>
                    </a:ext>
                  </a:extLst>
                </a:gridCol>
                <a:gridCol w="381046">
                  <a:extLst>
                    <a:ext uri="{9D8B030D-6E8A-4147-A177-3AD203B41FA5}">
                      <a16:colId xmlns:a16="http://schemas.microsoft.com/office/drawing/2014/main" val="20003"/>
                    </a:ext>
                  </a:extLst>
                </a:gridCol>
                <a:gridCol w="381046">
                  <a:extLst>
                    <a:ext uri="{9D8B030D-6E8A-4147-A177-3AD203B41FA5}">
                      <a16:colId xmlns:a16="http://schemas.microsoft.com/office/drawing/2014/main" val="20004"/>
                    </a:ext>
                  </a:extLst>
                </a:gridCol>
                <a:gridCol w="381046">
                  <a:extLst>
                    <a:ext uri="{9D8B030D-6E8A-4147-A177-3AD203B41FA5}">
                      <a16:colId xmlns:a16="http://schemas.microsoft.com/office/drawing/2014/main" val="20005"/>
                    </a:ext>
                  </a:extLst>
                </a:gridCol>
                <a:gridCol w="381046">
                  <a:extLst>
                    <a:ext uri="{9D8B030D-6E8A-4147-A177-3AD203B41FA5}">
                      <a16:colId xmlns:a16="http://schemas.microsoft.com/office/drawing/2014/main" val="20006"/>
                    </a:ext>
                  </a:extLst>
                </a:gridCol>
                <a:gridCol w="381046">
                  <a:extLst>
                    <a:ext uri="{9D8B030D-6E8A-4147-A177-3AD203B41FA5}">
                      <a16:colId xmlns:a16="http://schemas.microsoft.com/office/drawing/2014/main" val="20007"/>
                    </a:ext>
                  </a:extLst>
                </a:gridCol>
              </a:tblGrid>
              <a:tr h="200465">
                <a:tc>
                  <a:txBody>
                    <a:bodyPr/>
                    <a:lstStyle/>
                    <a:p>
                      <a:pPr algn="ctr"/>
                      <a:r>
                        <a:rPr lang="en-CA" sz="1600" dirty="0">
                          <a:latin typeface="Consolas" panose="020B0609020204030204" pitchFamily="49" charset="0"/>
                          <a:cs typeface="Consolas" panose="020B0609020204030204" pitchFamily="49" charset="0"/>
                        </a:rPr>
                        <a:t>0</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latin typeface="Consolas" panose="020B0609020204030204" pitchFamily="49" charset="0"/>
                          <a:cs typeface="Consolas" panose="020B0609020204030204" pitchFamily="49" charset="0"/>
                        </a:rPr>
                        <a:t>1</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latin typeface="Consolas" panose="020B0609020204030204" pitchFamily="49" charset="0"/>
                          <a:cs typeface="Consolas" panose="020B0609020204030204" pitchFamily="49" charset="0"/>
                        </a:rPr>
                        <a:t>2</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latin typeface="Consolas" panose="020B0609020204030204" pitchFamily="49" charset="0"/>
                          <a:cs typeface="Consolas" panose="020B0609020204030204" pitchFamily="49" charset="0"/>
                        </a:rPr>
                        <a:t>3</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latin typeface="Consolas" panose="020B0609020204030204" pitchFamily="49" charset="0"/>
                          <a:cs typeface="Consolas" panose="020B0609020204030204" pitchFamily="49" charset="0"/>
                        </a:rPr>
                        <a:t>4</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latin typeface="Consolas" panose="020B0609020204030204" pitchFamily="49" charset="0"/>
                          <a:cs typeface="Consolas" panose="020B0609020204030204" pitchFamily="49" charset="0"/>
                        </a:rPr>
                        <a:t>5</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latin typeface="Consolas" panose="020B0609020204030204" pitchFamily="49" charset="0"/>
                          <a:cs typeface="Consolas" panose="020B0609020204030204" pitchFamily="49" charset="0"/>
                        </a:rPr>
                        <a:t>6</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latin typeface="Consolas" panose="020B0609020204030204" pitchFamily="49" charset="0"/>
                          <a:cs typeface="Consolas" panose="020B0609020204030204" pitchFamily="49" charset="0"/>
                        </a:rPr>
                        <a:t>7</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25757">
                <a:tc>
                  <a:txBody>
                    <a:bodyPr/>
                    <a:lstStyle/>
                    <a:p>
                      <a:pPr algn="ctr"/>
                      <a:r>
                        <a:rPr lang="en-CA" sz="2000" b="0" dirty="0">
                          <a:solidFill>
                            <a:schemeClr val="tx1"/>
                          </a:solidFill>
                          <a:latin typeface="Consolas" panose="020B0609020204030204" pitchFamily="49" charset="0"/>
                          <a:cs typeface="Consolas" panose="020B0609020204030204" pitchFamily="49" charset="0"/>
                        </a:rPr>
                        <a:t>0</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b="0" dirty="0">
                          <a:solidFill>
                            <a:schemeClr val="tx1"/>
                          </a:solidFill>
                          <a:latin typeface="Consolas" panose="020B0609020204030204" pitchFamily="49" charset="0"/>
                          <a:cs typeface="Consolas" panose="020B0609020204030204" pitchFamily="49" charset="0"/>
                        </a:rPr>
                        <a:t>1</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b="0" dirty="0">
                          <a:solidFill>
                            <a:schemeClr val="tx1"/>
                          </a:solidFill>
                          <a:latin typeface="Consolas" panose="020B0609020204030204" pitchFamily="49" charset="0"/>
                          <a:cs typeface="Consolas" panose="020B0609020204030204" pitchFamily="49" charset="0"/>
                        </a:rPr>
                        <a:t>2</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latin typeface="Consolas" panose="020B0609020204030204" pitchFamily="49" charset="0"/>
                          <a:cs typeface="Consolas" panose="020B0609020204030204" pitchFamily="49" charset="0"/>
                        </a:rPr>
                        <a:t>3</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latin typeface="Consolas" panose="020B0609020204030204" pitchFamily="49" charset="0"/>
                          <a:cs typeface="Consolas" panose="020B0609020204030204" pitchFamily="49" charset="0"/>
                        </a:rPr>
                        <a:t>4</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latin typeface="Consolas" panose="020B0609020204030204" pitchFamily="49" charset="0"/>
                          <a:cs typeface="Consolas" panose="020B0609020204030204" pitchFamily="49" charset="0"/>
                        </a:rPr>
                        <a:t>5</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latin typeface="Consolas" panose="020B0609020204030204" pitchFamily="49" charset="0"/>
                          <a:cs typeface="Consolas" panose="020B0609020204030204" pitchFamily="49" charset="0"/>
                        </a:rPr>
                        <a:t>6</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latin typeface="Consolas" panose="020B0609020204030204" pitchFamily="49" charset="0"/>
                          <a:cs typeface="Consolas" panose="020B0609020204030204" pitchFamily="49" charset="0"/>
                        </a:rPr>
                        <a:t>7</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9" name="Rectangle 8"/>
          <p:cNvSpPr/>
          <p:nvPr/>
        </p:nvSpPr>
        <p:spPr>
          <a:xfrm>
            <a:off x="4902909" y="5248144"/>
            <a:ext cx="2182969" cy="338554"/>
          </a:xfrm>
          <a:prstGeom prst="rect">
            <a:avLst/>
          </a:prstGeom>
        </p:spPr>
        <p:txBody>
          <a:bodyPr wrap="square">
            <a:spAutoFit/>
          </a:bodyPr>
          <a:lstStyle/>
          <a:p>
            <a:pPr marL="360363" indent="-360363">
              <a:buNone/>
            </a:pPr>
            <a:r>
              <a:rPr lang="en-CA" sz="1600" dirty="0" err="1">
                <a:latin typeface="Consolas" panose="020B0609020204030204" pitchFamily="49" charset="0"/>
                <a:cs typeface="Consolas" panose="020B0609020204030204" pitchFamily="49" charset="0"/>
              </a:rPr>
              <a:t>stack_size</a:t>
            </a:r>
            <a:r>
              <a:rPr lang="en-CA" sz="1600" dirty="0">
                <a:latin typeface="Consolas" panose="020B0609020204030204" pitchFamily="49" charset="0"/>
                <a:cs typeface="Consolas" panose="020B0609020204030204" pitchFamily="49" charset="0"/>
              </a:rPr>
              <a:t> = 8;</a:t>
            </a:r>
          </a:p>
        </p:txBody>
      </p:sp>
    </p:spTree>
    <p:extLst>
      <p:ext uri="{BB962C8B-B14F-4D97-AF65-F5344CB8AC3E}">
        <p14:creationId xmlns:p14="http://schemas.microsoft.com/office/powerpoint/2010/main" val="1760483149"/>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A solution</a:t>
            </a:r>
          </a:p>
        </p:txBody>
      </p:sp>
      <p:sp>
        <p:nvSpPr>
          <p:cNvPr id="3" name="Content Placeholder 2"/>
          <p:cNvSpPr>
            <a:spLocks noGrp="1"/>
          </p:cNvSpPr>
          <p:nvPr>
            <p:ph idx="1"/>
          </p:nvPr>
        </p:nvSpPr>
        <p:spPr/>
        <p:txBody>
          <a:bodyPr/>
          <a:lstStyle/>
          <a:p>
            <a:pPr marL="360363" indent="-360363">
              <a:buNone/>
            </a:pPr>
            <a:r>
              <a:rPr lang="en-CA" dirty="0"/>
              <a:t>	When pushing onto the list, the entry at the top of the stack is used</a:t>
            </a:r>
          </a:p>
          <a:p>
            <a:pPr lvl="1"/>
            <a:endParaRPr lang="en-CA" dirty="0"/>
          </a:p>
        </p:txBody>
      </p:sp>
      <p:graphicFrame>
        <p:nvGraphicFramePr>
          <p:cNvPr id="5" name="Table 4"/>
          <p:cNvGraphicFramePr>
            <a:graphicFrameLocks noGrp="1"/>
          </p:cNvGraphicFramePr>
          <p:nvPr>
            <p:extLst>
              <p:ext uri="{D42A27DB-BD31-4B8C-83A1-F6EECF244321}">
                <p14:modId xmlns:p14="http://schemas.microsoft.com/office/powerpoint/2010/main" val="2143845868"/>
              </p:ext>
            </p:extLst>
          </p:nvPr>
        </p:nvGraphicFramePr>
        <p:xfrm>
          <a:off x="1498242" y="3278950"/>
          <a:ext cx="6909160" cy="1036320"/>
        </p:xfrm>
        <a:graphic>
          <a:graphicData uri="http://schemas.openxmlformats.org/drawingml/2006/table">
            <a:tbl>
              <a:tblPr firstRow="1" bandRow="1">
                <a:tableStyleId>{2D5ABB26-0587-4C30-8999-92F81FD0307C}</a:tableStyleId>
              </a:tblPr>
              <a:tblGrid>
                <a:gridCol w="863645">
                  <a:extLst>
                    <a:ext uri="{9D8B030D-6E8A-4147-A177-3AD203B41FA5}">
                      <a16:colId xmlns:a16="http://schemas.microsoft.com/office/drawing/2014/main" val="20000"/>
                    </a:ext>
                  </a:extLst>
                </a:gridCol>
                <a:gridCol w="863645">
                  <a:extLst>
                    <a:ext uri="{9D8B030D-6E8A-4147-A177-3AD203B41FA5}">
                      <a16:colId xmlns:a16="http://schemas.microsoft.com/office/drawing/2014/main" val="20001"/>
                    </a:ext>
                  </a:extLst>
                </a:gridCol>
                <a:gridCol w="863645">
                  <a:extLst>
                    <a:ext uri="{9D8B030D-6E8A-4147-A177-3AD203B41FA5}">
                      <a16:colId xmlns:a16="http://schemas.microsoft.com/office/drawing/2014/main" val="20002"/>
                    </a:ext>
                  </a:extLst>
                </a:gridCol>
                <a:gridCol w="863645">
                  <a:extLst>
                    <a:ext uri="{9D8B030D-6E8A-4147-A177-3AD203B41FA5}">
                      <a16:colId xmlns:a16="http://schemas.microsoft.com/office/drawing/2014/main" val="20003"/>
                    </a:ext>
                  </a:extLst>
                </a:gridCol>
                <a:gridCol w="863645">
                  <a:extLst>
                    <a:ext uri="{9D8B030D-6E8A-4147-A177-3AD203B41FA5}">
                      <a16:colId xmlns:a16="http://schemas.microsoft.com/office/drawing/2014/main" val="20004"/>
                    </a:ext>
                  </a:extLst>
                </a:gridCol>
                <a:gridCol w="863645">
                  <a:extLst>
                    <a:ext uri="{9D8B030D-6E8A-4147-A177-3AD203B41FA5}">
                      <a16:colId xmlns:a16="http://schemas.microsoft.com/office/drawing/2014/main" val="20005"/>
                    </a:ext>
                  </a:extLst>
                </a:gridCol>
                <a:gridCol w="863645">
                  <a:extLst>
                    <a:ext uri="{9D8B030D-6E8A-4147-A177-3AD203B41FA5}">
                      <a16:colId xmlns:a16="http://schemas.microsoft.com/office/drawing/2014/main" val="20006"/>
                    </a:ext>
                  </a:extLst>
                </a:gridCol>
                <a:gridCol w="863645">
                  <a:extLst>
                    <a:ext uri="{9D8B030D-6E8A-4147-A177-3AD203B41FA5}">
                      <a16:colId xmlns:a16="http://schemas.microsoft.com/office/drawing/2014/main" val="20007"/>
                    </a:ext>
                  </a:extLst>
                </a:gridCol>
              </a:tblGrid>
              <a:tr h="174749">
                <a:tc>
                  <a:txBody>
                    <a:bodyPr/>
                    <a:lstStyle/>
                    <a:p>
                      <a:pPr algn="ctr"/>
                      <a:r>
                        <a:rPr lang="en-CA" sz="1600" b="0" dirty="0">
                          <a:solidFill>
                            <a:schemeClr val="tx1"/>
                          </a:solidFill>
                          <a:latin typeface="Consolas" panose="020B0609020204030204" pitchFamily="49" charset="0"/>
                          <a:cs typeface="Consolas" panose="020B0609020204030204" pitchFamily="49" charset="0"/>
                        </a:rPr>
                        <a:t>0</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b="0" dirty="0">
                          <a:solidFill>
                            <a:schemeClr val="tx1"/>
                          </a:solidFill>
                          <a:latin typeface="Consolas" panose="020B0609020204030204" pitchFamily="49" charset="0"/>
                          <a:cs typeface="Consolas" panose="020B0609020204030204" pitchFamily="49" charset="0"/>
                        </a:rPr>
                        <a:t>1</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b="0" dirty="0">
                          <a:solidFill>
                            <a:schemeClr val="tx1"/>
                          </a:solidFill>
                          <a:latin typeface="Consolas" panose="020B0609020204030204" pitchFamily="49" charset="0"/>
                          <a:cs typeface="Consolas" panose="020B0609020204030204" pitchFamily="49" charset="0"/>
                        </a:rPr>
                        <a:t>2</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b="0" dirty="0">
                          <a:solidFill>
                            <a:schemeClr val="tx1"/>
                          </a:solidFill>
                          <a:latin typeface="Consolas" panose="020B0609020204030204" pitchFamily="49" charset="0"/>
                          <a:cs typeface="Consolas" panose="020B0609020204030204" pitchFamily="49" charset="0"/>
                        </a:rPr>
                        <a:t>3</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b="0" dirty="0">
                          <a:solidFill>
                            <a:schemeClr val="tx1"/>
                          </a:solidFill>
                          <a:latin typeface="Consolas" panose="020B0609020204030204" pitchFamily="49" charset="0"/>
                          <a:cs typeface="Consolas" panose="020B0609020204030204" pitchFamily="49" charset="0"/>
                        </a:rPr>
                        <a:t>4</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b="0" dirty="0">
                          <a:solidFill>
                            <a:schemeClr val="tx1"/>
                          </a:solidFill>
                          <a:latin typeface="Consolas" panose="020B0609020204030204" pitchFamily="49" charset="0"/>
                          <a:cs typeface="Consolas" panose="020B0609020204030204" pitchFamily="49" charset="0"/>
                        </a:rPr>
                        <a:t>5</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b="0" dirty="0">
                          <a:solidFill>
                            <a:schemeClr val="tx1"/>
                          </a:solidFill>
                          <a:latin typeface="Consolas" panose="020B0609020204030204" pitchFamily="49" charset="0"/>
                          <a:cs typeface="Consolas" panose="020B0609020204030204" pitchFamily="49" charset="0"/>
                        </a:rPr>
                        <a:t>6</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b="0" dirty="0">
                          <a:solidFill>
                            <a:schemeClr val="tx1"/>
                          </a:solidFill>
                          <a:latin typeface="Consolas" panose="020B0609020204030204" pitchFamily="49" charset="0"/>
                          <a:cs typeface="Consolas" panose="020B0609020204030204" pitchFamily="49" charset="0"/>
                        </a:rPr>
                        <a:t>7</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283967">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1"/>
                  </a:ext>
                </a:extLst>
              </a:tr>
              <a:tr h="283967">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6" name="Rectangle 5"/>
          <p:cNvSpPr/>
          <p:nvPr/>
        </p:nvSpPr>
        <p:spPr>
          <a:xfrm>
            <a:off x="1194515" y="2640377"/>
            <a:ext cx="3174285" cy="584775"/>
          </a:xfrm>
          <a:prstGeom prst="rect">
            <a:avLst/>
          </a:prstGeom>
        </p:spPr>
        <p:txBody>
          <a:bodyPr wrap="square">
            <a:spAutoFit/>
          </a:bodyPr>
          <a:lstStyle/>
          <a:p>
            <a:pPr marL="360363" indent="-360363">
              <a:buNone/>
            </a:pPr>
            <a:r>
              <a:rPr lang="en-CA" sz="1600" dirty="0" err="1">
                <a:latin typeface="Consolas" panose="020B0609020204030204" pitchFamily="49" charset="0"/>
                <a:cs typeface="Consolas" panose="020B0609020204030204" pitchFamily="49" charset="0"/>
              </a:rPr>
              <a:t>list_head</a:t>
            </a:r>
            <a:r>
              <a:rPr lang="en-CA" sz="1600" dirty="0">
                <a:latin typeface="Consolas" panose="020B0609020204030204" pitchFamily="49" charset="0"/>
                <a:cs typeface="Consolas" panose="020B0609020204030204" pitchFamily="49" charset="0"/>
              </a:rPr>
              <a:t> = NULLPTR;</a:t>
            </a:r>
          </a:p>
          <a:p>
            <a:pPr marL="360363" indent="-360363">
              <a:buNone/>
            </a:pPr>
            <a:r>
              <a:rPr lang="en-CA" sz="1600" dirty="0" err="1">
                <a:latin typeface="Consolas" panose="020B0609020204030204" pitchFamily="49" charset="0"/>
                <a:cs typeface="Consolas" panose="020B0609020204030204" pitchFamily="49" charset="0"/>
              </a:rPr>
              <a:t>list_tail</a:t>
            </a:r>
            <a:r>
              <a:rPr lang="en-CA" sz="1600" dirty="0">
                <a:latin typeface="Consolas" panose="020B0609020204030204" pitchFamily="49" charset="0"/>
                <a:cs typeface="Consolas" panose="020B0609020204030204" pitchFamily="49" charset="0"/>
              </a:rPr>
              <a:t> = NULLPTR;</a:t>
            </a:r>
          </a:p>
        </p:txBody>
      </p:sp>
      <p:graphicFrame>
        <p:nvGraphicFramePr>
          <p:cNvPr id="8" name="Table 7"/>
          <p:cNvGraphicFramePr>
            <a:graphicFrameLocks noGrp="1"/>
          </p:cNvGraphicFramePr>
          <p:nvPr>
            <p:extLst>
              <p:ext uri="{D42A27DB-BD31-4B8C-83A1-F6EECF244321}">
                <p14:modId xmlns:p14="http://schemas.microsoft.com/office/powerpoint/2010/main" val="3408865581"/>
              </p:ext>
            </p:extLst>
          </p:nvPr>
        </p:nvGraphicFramePr>
        <p:xfrm>
          <a:off x="5206636" y="5078656"/>
          <a:ext cx="3048368" cy="640080"/>
        </p:xfrm>
        <a:graphic>
          <a:graphicData uri="http://schemas.openxmlformats.org/drawingml/2006/table">
            <a:tbl>
              <a:tblPr firstRow="1" bandRow="1">
                <a:tableStyleId>{2D5ABB26-0587-4C30-8999-92F81FD0307C}</a:tableStyleId>
              </a:tblPr>
              <a:tblGrid>
                <a:gridCol w="381046">
                  <a:extLst>
                    <a:ext uri="{9D8B030D-6E8A-4147-A177-3AD203B41FA5}">
                      <a16:colId xmlns:a16="http://schemas.microsoft.com/office/drawing/2014/main" val="20000"/>
                    </a:ext>
                  </a:extLst>
                </a:gridCol>
                <a:gridCol w="381046">
                  <a:extLst>
                    <a:ext uri="{9D8B030D-6E8A-4147-A177-3AD203B41FA5}">
                      <a16:colId xmlns:a16="http://schemas.microsoft.com/office/drawing/2014/main" val="20001"/>
                    </a:ext>
                  </a:extLst>
                </a:gridCol>
                <a:gridCol w="381046">
                  <a:extLst>
                    <a:ext uri="{9D8B030D-6E8A-4147-A177-3AD203B41FA5}">
                      <a16:colId xmlns:a16="http://schemas.microsoft.com/office/drawing/2014/main" val="20002"/>
                    </a:ext>
                  </a:extLst>
                </a:gridCol>
                <a:gridCol w="381046">
                  <a:extLst>
                    <a:ext uri="{9D8B030D-6E8A-4147-A177-3AD203B41FA5}">
                      <a16:colId xmlns:a16="http://schemas.microsoft.com/office/drawing/2014/main" val="20003"/>
                    </a:ext>
                  </a:extLst>
                </a:gridCol>
                <a:gridCol w="381046">
                  <a:extLst>
                    <a:ext uri="{9D8B030D-6E8A-4147-A177-3AD203B41FA5}">
                      <a16:colId xmlns:a16="http://schemas.microsoft.com/office/drawing/2014/main" val="20004"/>
                    </a:ext>
                  </a:extLst>
                </a:gridCol>
                <a:gridCol w="381046">
                  <a:extLst>
                    <a:ext uri="{9D8B030D-6E8A-4147-A177-3AD203B41FA5}">
                      <a16:colId xmlns:a16="http://schemas.microsoft.com/office/drawing/2014/main" val="20005"/>
                    </a:ext>
                  </a:extLst>
                </a:gridCol>
                <a:gridCol w="381046">
                  <a:extLst>
                    <a:ext uri="{9D8B030D-6E8A-4147-A177-3AD203B41FA5}">
                      <a16:colId xmlns:a16="http://schemas.microsoft.com/office/drawing/2014/main" val="20006"/>
                    </a:ext>
                  </a:extLst>
                </a:gridCol>
                <a:gridCol w="381046">
                  <a:extLst>
                    <a:ext uri="{9D8B030D-6E8A-4147-A177-3AD203B41FA5}">
                      <a16:colId xmlns:a16="http://schemas.microsoft.com/office/drawing/2014/main" val="20007"/>
                    </a:ext>
                  </a:extLst>
                </a:gridCol>
              </a:tblGrid>
              <a:tr h="200465">
                <a:tc>
                  <a:txBody>
                    <a:bodyPr/>
                    <a:lstStyle/>
                    <a:p>
                      <a:pPr algn="ctr"/>
                      <a:r>
                        <a:rPr lang="en-CA" sz="1600" dirty="0">
                          <a:latin typeface="Consolas" panose="020B0609020204030204" pitchFamily="49" charset="0"/>
                          <a:cs typeface="Consolas" panose="020B0609020204030204" pitchFamily="49" charset="0"/>
                        </a:rPr>
                        <a:t>0</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latin typeface="Consolas" panose="020B0609020204030204" pitchFamily="49" charset="0"/>
                          <a:cs typeface="Consolas" panose="020B0609020204030204" pitchFamily="49" charset="0"/>
                        </a:rPr>
                        <a:t>1</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latin typeface="Consolas" panose="020B0609020204030204" pitchFamily="49" charset="0"/>
                          <a:cs typeface="Consolas" panose="020B0609020204030204" pitchFamily="49" charset="0"/>
                        </a:rPr>
                        <a:t>2</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latin typeface="Consolas" panose="020B0609020204030204" pitchFamily="49" charset="0"/>
                          <a:cs typeface="Consolas" panose="020B0609020204030204" pitchFamily="49" charset="0"/>
                        </a:rPr>
                        <a:t>3</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latin typeface="Consolas" panose="020B0609020204030204" pitchFamily="49" charset="0"/>
                          <a:cs typeface="Consolas" panose="020B0609020204030204" pitchFamily="49" charset="0"/>
                        </a:rPr>
                        <a:t>4</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latin typeface="Consolas" panose="020B0609020204030204" pitchFamily="49" charset="0"/>
                          <a:cs typeface="Consolas" panose="020B0609020204030204" pitchFamily="49" charset="0"/>
                        </a:rPr>
                        <a:t>5</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latin typeface="Consolas" panose="020B0609020204030204" pitchFamily="49" charset="0"/>
                          <a:cs typeface="Consolas" panose="020B0609020204030204" pitchFamily="49" charset="0"/>
                        </a:rPr>
                        <a:t>6</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latin typeface="Consolas" panose="020B0609020204030204" pitchFamily="49" charset="0"/>
                          <a:cs typeface="Consolas" panose="020B0609020204030204" pitchFamily="49" charset="0"/>
                        </a:rPr>
                        <a:t>7</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25757">
                <a:tc>
                  <a:txBody>
                    <a:bodyPr/>
                    <a:lstStyle/>
                    <a:p>
                      <a:pPr algn="ctr"/>
                      <a:r>
                        <a:rPr lang="en-CA" sz="2000" b="0" dirty="0">
                          <a:solidFill>
                            <a:schemeClr val="tx1"/>
                          </a:solidFill>
                          <a:latin typeface="Consolas" panose="020B0609020204030204" pitchFamily="49" charset="0"/>
                          <a:cs typeface="Consolas" panose="020B0609020204030204" pitchFamily="49" charset="0"/>
                        </a:rPr>
                        <a:t>0</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b="0" dirty="0">
                          <a:solidFill>
                            <a:schemeClr val="tx1"/>
                          </a:solidFill>
                          <a:latin typeface="Consolas" panose="020B0609020204030204" pitchFamily="49" charset="0"/>
                          <a:cs typeface="Consolas" panose="020B0609020204030204" pitchFamily="49" charset="0"/>
                        </a:rPr>
                        <a:t>1</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b="0" dirty="0">
                          <a:solidFill>
                            <a:schemeClr val="tx1"/>
                          </a:solidFill>
                          <a:latin typeface="Consolas" panose="020B0609020204030204" pitchFamily="49" charset="0"/>
                          <a:cs typeface="Consolas" panose="020B0609020204030204" pitchFamily="49" charset="0"/>
                        </a:rPr>
                        <a:t>2</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latin typeface="Consolas" panose="020B0609020204030204" pitchFamily="49" charset="0"/>
                          <a:cs typeface="Consolas" panose="020B0609020204030204" pitchFamily="49" charset="0"/>
                        </a:rPr>
                        <a:t>3</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latin typeface="Consolas" panose="020B0609020204030204" pitchFamily="49" charset="0"/>
                          <a:cs typeface="Consolas" panose="020B0609020204030204" pitchFamily="49" charset="0"/>
                        </a:rPr>
                        <a:t>4</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latin typeface="Consolas" panose="020B0609020204030204" pitchFamily="49" charset="0"/>
                          <a:cs typeface="Consolas" panose="020B0609020204030204" pitchFamily="49" charset="0"/>
                        </a:rPr>
                        <a:t>5</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latin typeface="Consolas" panose="020B0609020204030204" pitchFamily="49" charset="0"/>
                          <a:cs typeface="Consolas" panose="020B0609020204030204" pitchFamily="49" charset="0"/>
                        </a:rPr>
                        <a:t>6</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latin typeface="Consolas" panose="020B0609020204030204" pitchFamily="49" charset="0"/>
                          <a:cs typeface="Consolas" panose="020B0609020204030204" pitchFamily="49" charset="0"/>
                        </a:rPr>
                        <a:t>7</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9" name="Rectangle 8"/>
          <p:cNvSpPr/>
          <p:nvPr/>
        </p:nvSpPr>
        <p:spPr>
          <a:xfrm>
            <a:off x="4902909" y="4663921"/>
            <a:ext cx="2182969" cy="338554"/>
          </a:xfrm>
          <a:prstGeom prst="rect">
            <a:avLst/>
          </a:prstGeom>
        </p:spPr>
        <p:txBody>
          <a:bodyPr wrap="square">
            <a:spAutoFit/>
          </a:bodyPr>
          <a:lstStyle/>
          <a:p>
            <a:pPr marL="360363" indent="-360363">
              <a:buNone/>
            </a:pPr>
            <a:r>
              <a:rPr lang="en-CA" sz="1600" dirty="0" err="1">
                <a:latin typeface="Consolas" panose="020B0609020204030204" pitchFamily="49" charset="0"/>
                <a:cs typeface="Consolas" panose="020B0609020204030204" pitchFamily="49" charset="0"/>
              </a:rPr>
              <a:t>stack_size</a:t>
            </a:r>
            <a:r>
              <a:rPr lang="en-CA" sz="1600" dirty="0">
                <a:latin typeface="Consolas" panose="020B0609020204030204" pitchFamily="49" charset="0"/>
                <a:cs typeface="Consolas" panose="020B0609020204030204" pitchFamily="49" charset="0"/>
              </a:rPr>
              <a:t> = 8;</a:t>
            </a:r>
          </a:p>
        </p:txBody>
      </p:sp>
      <p:sp>
        <p:nvSpPr>
          <p:cNvPr id="4" name="Oval 3"/>
          <p:cNvSpPr/>
          <p:nvPr/>
        </p:nvSpPr>
        <p:spPr>
          <a:xfrm>
            <a:off x="7814732" y="5321289"/>
            <a:ext cx="491067" cy="41063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0" name="Oval 9"/>
          <p:cNvSpPr/>
          <p:nvPr/>
        </p:nvSpPr>
        <p:spPr>
          <a:xfrm>
            <a:off x="7476065" y="3403599"/>
            <a:ext cx="1016002" cy="100753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1467169661"/>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A solution</a:t>
            </a:r>
          </a:p>
        </p:txBody>
      </p:sp>
      <p:sp>
        <p:nvSpPr>
          <p:cNvPr id="3" name="Content Placeholder 2"/>
          <p:cNvSpPr>
            <a:spLocks noGrp="1"/>
          </p:cNvSpPr>
          <p:nvPr>
            <p:ph idx="1"/>
          </p:nvPr>
        </p:nvSpPr>
        <p:spPr/>
        <p:txBody>
          <a:bodyPr/>
          <a:lstStyle/>
          <a:p>
            <a:pPr marL="360363" indent="-360363">
              <a:buNone/>
            </a:pPr>
            <a:r>
              <a:rPr lang="en-CA" dirty="0"/>
              <a:t>	Now, </a:t>
            </a:r>
            <a:r>
              <a:rPr lang="en-CA" dirty="0" err="1">
                <a:latin typeface="Consolas" panose="020B0609020204030204" pitchFamily="49" charset="0"/>
                <a:cs typeface="Consolas" panose="020B0609020204030204" pitchFamily="49" charset="0"/>
              </a:rPr>
              <a:t>push_front</a:t>
            </a:r>
            <a:r>
              <a:rPr lang="en-CA" dirty="0">
                <a:latin typeface="Consolas" panose="020B0609020204030204" pitchFamily="49" charset="0"/>
                <a:cs typeface="Consolas" panose="020B0609020204030204" pitchFamily="49" charset="0"/>
              </a:rPr>
              <a:t>( 'O' )</a:t>
            </a:r>
            <a:r>
              <a:rPr lang="en-CA" dirty="0"/>
              <a:t> would result in</a:t>
            </a:r>
          </a:p>
          <a:p>
            <a:pPr lvl="1"/>
            <a:endParaRPr lang="en-CA" dirty="0"/>
          </a:p>
        </p:txBody>
      </p:sp>
      <p:graphicFrame>
        <p:nvGraphicFramePr>
          <p:cNvPr id="5" name="Table 4"/>
          <p:cNvGraphicFramePr>
            <a:graphicFrameLocks noGrp="1"/>
          </p:cNvGraphicFramePr>
          <p:nvPr>
            <p:extLst>
              <p:ext uri="{D42A27DB-BD31-4B8C-83A1-F6EECF244321}">
                <p14:modId xmlns:p14="http://schemas.microsoft.com/office/powerpoint/2010/main" val="2001513611"/>
              </p:ext>
            </p:extLst>
          </p:nvPr>
        </p:nvGraphicFramePr>
        <p:xfrm>
          <a:off x="1498242" y="3278950"/>
          <a:ext cx="6909160" cy="1036320"/>
        </p:xfrm>
        <a:graphic>
          <a:graphicData uri="http://schemas.openxmlformats.org/drawingml/2006/table">
            <a:tbl>
              <a:tblPr firstRow="1" bandRow="1">
                <a:tableStyleId>{2D5ABB26-0587-4C30-8999-92F81FD0307C}</a:tableStyleId>
              </a:tblPr>
              <a:tblGrid>
                <a:gridCol w="863645">
                  <a:extLst>
                    <a:ext uri="{9D8B030D-6E8A-4147-A177-3AD203B41FA5}">
                      <a16:colId xmlns:a16="http://schemas.microsoft.com/office/drawing/2014/main" val="20000"/>
                    </a:ext>
                  </a:extLst>
                </a:gridCol>
                <a:gridCol w="863645">
                  <a:extLst>
                    <a:ext uri="{9D8B030D-6E8A-4147-A177-3AD203B41FA5}">
                      <a16:colId xmlns:a16="http://schemas.microsoft.com/office/drawing/2014/main" val="20001"/>
                    </a:ext>
                  </a:extLst>
                </a:gridCol>
                <a:gridCol w="863645">
                  <a:extLst>
                    <a:ext uri="{9D8B030D-6E8A-4147-A177-3AD203B41FA5}">
                      <a16:colId xmlns:a16="http://schemas.microsoft.com/office/drawing/2014/main" val="20002"/>
                    </a:ext>
                  </a:extLst>
                </a:gridCol>
                <a:gridCol w="863645">
                  <a:extLst>
                    <a:ext uri="{9D8B030D-6E8A-4147-A177-3AD203B41FA5}">
                      <a16:colId xmlns:a16="http://schemas.microsoft.com/office/drawing/2014/main" val="20003"/>
                    </a:ext>
                  </a:extLst>
                </a:gridCol>
                <a:gridCol w="863645">
                  <a:extLst>
                    <a:ext uri="{9D8B030D-6E8A-4147-A177-3AD203B41FA5}">
                      <a16:colId xmlns:a16="http://schemas.microsoft.com/office/drawing/2014/main" val="20004"/>
                    </a:ext>
                  </a:extLst>
                </a:gridCol>
                <a:gridCol w="863645">
                  <a:extLst>
                    <a:ext uri="{9D8B030D-6E8A-4147-A177-3AD203B41FA5}">
                      <a16:colId xmlns:a16="http://schemas.microsoft.com/office/drawing/2014/main" val="20005"/>
                    </a:ext>
                  </a:extLst>
                </a:gridCol>
                <a:gridCol w="863645">
                  <a:extLst>
                    <a:ext uri="{9D8B030D-6E8A-4147-A177-3AD203B41FA5}">
                      <a16:colId xmlns:a16="http://schemas.microsoft.com/office/drawing/2014/main" val="20006"/>
                    </a:ext>
                  </a:extLst>
                </a:gridCol>
                <a:gridCol w="863645">
                  <a:extLst>
                    <a:ext uri="{9D8B030D-6E8A-4147-A177-3AD203B41FA5}">
                      <a16:colId xmlns:a16="http://schemas.microsoft.com/office/drawing/2014/main" val="20007"/>
                    </a:ext>
                  </a:extLst>
                </a:gridCol>
              </a:tblGrid>
              <a:tr h="174749">
                <a:tc>
                  <a:txBody>
                    <a:bodyPr/>
                    <a:lstStyle/>
                    <a:p>
                      <a:pPr algn="ctr"/>
                      <a:r>
                        <a:rPr lang="en-CA" sz="1600" b="0" dirty="0">
                          <a:solidFill>
                            <a:schemeClr val="tx1"/>
                          </a:solidFill>
                          <a:latin typeface="Consolas" panose="020B0609020204030204" pitchFamily="49" charset="0"/>
                          <a:cs typeface="Consolas" panose="020B0609020204030204" pitchFamily="49" charset="0"/>
                        </a:rPr>
                        <a:t>0</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b="0" dirty="0">
                          <a:solidFill>
                            <a:schemeClr val="tx1"/>
                          </a:solidFill>
                          <a:latin typeface="Consolas" panose="020B0609020204030204" pitchFamily="49" charset="0"/>
                          <a:cs typeface="Consolas" panose="020B0609020204030204" pitchFamily="49" charset="0"/>
                        </a:rPr>
                        <a:t>1</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b="0" dirty="0">
                          <a:solidFill>
                            <a:schemeClr val="tx1"/>
                          </a:solidFill>
                          <a:latin typeface="Consolas" panose="020B0609020204030204" pitchFamily="49" charset="0"/>
                          <a:cs typeface="Consolas" panose="020B0609020204030204" pitchFamily="49" charset="0"/>
                        </a:rPr>
                        <a:t>2</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b="0" dirty="0">
                          <a:solidFill>
                            <a:schemeClr val="tx1"/>
                          </a:solidFill>
                          <a:latin typeface="Consolas" panose="020B0609020204030204" pitchFamily="49" charset="0"/>
                          <a:cs typeface="Consolas" panose="020B0609020204030204" pitchFamily="49" charset="0"/>
                        </a:rPr>
                        <a:t>3</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b="0" dirty="0">
                          <a:solidFill>
                            <a:schemeClr val="tx1"/>
                          </a:solidFill>
                          <a:latin typeface="Consolas" panose="020B0609020204030204" pitchFamily="49" charset="0"/>
                          <a:cs typeface="Consolas" panose="020B0609020204030204" pitchFamily="49" charset="0"/>
                        </a:rPr>
                        <a:t>4</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b="0" dirty="0">
                          <a:solidFill>
                            <a:schemeClr val="tx1"/>
                          </a:solidFill>
                          <a:latin typeface="Consolas" panose="020B0609020204030204" pitchFamily="49" charset="0"/>
                          <a:cs typeface="Consolas" panose="020B0609020204030204" pitchFamily="49" charset="0"/>
                        </a:rPr>
                        <a:t>5</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b="0" dirty="0">
                          <a:solidFill>
                            <a:schemeClr val="tx1"/>
                          </a:solidFill>
                          <a:latin typeface="Consolas" panose="020B0609020204030204" pitchFamily="49" charset="0"/>
                          <a:cs typeface="Consolas" panose="020B0609020204030204" pitchFamily="49" charset="0"/>
                        </a:rPr>
                        <a:t>6</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b="0" dirty="0">
                          <a:solidFill>
                            <a:schemeClr val="tx1"/>
                          </a:solidFill>
                          <a:latin typeface="Consolas" panose="020B0609020204030204" pitchFamily="49" charset="0"/>
                          <a:cs typeface="Consolas" panose="020B0609020204030204" pitchFamily="49" charset="0"/>
                        </a:rPr>
                        <a:t>7</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283967">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latin typeface="Consolas" panose="020B0609020204030204" pitchFamily="49" charset="0"/>
                          <a:cs typeface="Consolas" panose="020B0609020204030204" pitchFamily="49" charset="0"/>
                        </a:rPr>
                        <a:t>O</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1"/>
                  </a:ext>
                </a:extLst>
              </a:tr>
              <a:tr h="283967">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600" dirty="0">
                          <a:latin typeface="Consolas" panose="020B0609020204030204" pitchFamily="49" charset="0"/>
                          <a:cs typeface="Consolas" panose="020B0609020204030204" pitchFamily="49" charset="0"/>
                        </a:rPr>
                        <a:t>NULLPTR</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6" name="Rectangle 5"/>
          <p:cNvSpPr/>
          <p:nvPr/>
        </p:nvSpPr>
        <p:spPr>
          <a:xfrm>
            <a:off x="1194515" y="2640377"/>
            <a:ext cx="3174285" cy="584775"/>
          </a:xfrm>
          <a:prstGeom prst="rect">
            <a:avLst/>
          </a:prstGeom>
        </p:spPr>
        <p:txBody>
          <a:bodyPr wrap="square">
            <a:spAutoFit/>
          </a:bodyPr>
          <a:lstStyle/>
          <a:p>
            <a:pPr marL="360363" indent="-360363">
              <a:buNone/>
            </a:pPr>
            <a:r>
              <a:rPr lang="en-CA" sz="1600" dirty="0" err="1">
                <a:latin typeface="Consolas" panose="020B0609020204030204" pitchFamily="49" charset="0"/>
                <a:cs typeface="Consolas" panose="020B0609020204030204" pitchFamily="49" charset="0"/>
              </a:rPr>
              <a:t>list_head</a:t>
            </a:r>
            <a:r>
              <a:rPr lang="en-CA" sz="1600" dirty="0">
                <a:latin typeface="Consolas" panose="020B0609020204030204" pitchFamily="49" charset="0"/>
                <a:cs typeface="Consolas" panose="020B0609020204030204" pitchFamily="49" charset="0"/>
              </a:rPr>
              <a:t> = 7;</a:t>
            </a:r>
          </a:p>
          <a:p>
            <a:pPr marL="360363" indent="-360363">
              <a:buNone/>
            </a:pPr>
            <a:r>
              <a:rPr lang="en-CA" sz="1600" dirty="0" err="1">
                <a:latin typeface="Consolas" panose="020B0609020204030204" pitchFamily="49" charset="0"/>
                <a:cs typeface="Consolas" panose="020B0609020204030204" pitchFamily="49" charset="0"/>
              </a:rPr>
              <a:t>list_tail</a:t>
            </a:r>
            <a:r>
              <a:rPr lang="en-CA" sz="1600" dirty="0">
                <a:latin typeface="Consolas" panose="020B0609020204030204" pitchFamily="49" charset="0"/>
                <a:cs typeface="Consolas" panose="020B0609020204030204" pitchFamily="49" charset="0"/>
              </a:rPr>
              <a:t> = 7;</a:t>
            </a:r>
          </a:p>
        </p:txBody>
      </p:sp>
      <p:graphicFrame>
        <p:nvGraphicFramePr>
          <p:cNvPr id="8" name="Table 7"/>
          <p:cNvGraphicFramePr>
            <a:graphicFrameLocks noGrp="1"/>
          </p:cNvGraphicFramePr>
          <p:nvPr>
            <p:extLst>
              <p:ext uri="{D42A27DB-BD31-4B8C-83A1-F6EECF244321}">
                <p14:modId xmlns:p14="http://schemas.microsoft.com/office/powerpoint/2010/main" val="2435924453"/>
              </p:ext>
            </p:extLst>
          </p:nvPr>
        </p:nvGraphicFramePr>
        <p:xfrm>
          <a:off x="5206636" y="5078656"/>
          <a:ext cx="3048368" cy="640080"/>
        </p:xfrm>
        <a:graphic>
          <a:graphicData uri="http://schemas.openxmlformats.org/drawingml/2006/table">
            <a:tbl>
              <a:tblPr firstRow="1" bandRow="1">
                <a:tableStyleId>{2D5ABB26-0587-4C30-8999-92F81FD0307C}</a:tableStyleId>
              </a:tblPr>
              <a:tblGrid>
                <a:gridCol w="381046">
                  <a:extLst>
                    <a:ext uri="{9D8B030D-6E8A-4147-A177-3AD203B41FA5}">
                      <a16:colId xmlns:a16="http://schemas.microsoft.com/office/drawing/2014/main" val="20000"/>
                    </a:ext>
                  </a:extLst>
                </a:gridCol>
                <a:gridCol w="381046">
                  <a:extLst>
                    <a:ext uri="{9D8B030D-6E8A-4147-A177-3AD203B41FA5}">
                      <a16:colId xmlns:a16="http://schemas.microsoft.com/office/drawing/2014/main" val="20001"/>
                    </a:ext>
                  </a:extLst>
                </a:gridCol>
                <a:gridCol w="381046">
                  <a:extLst>
                    <a:ext uri="{9D8B030D-6E8A-4147-A177-3AD203B41FA5}">
                      <a16:colId xmlns:a16="http://schemas.microsoft.com/office/drawing/2014/main" val="20002"/>
                    </a:ext>
                  </a:extLst>
                </a:gridCol>
                <a:gridCol w="381046">
                  <a:extLst>
                    <a:ext uri="{9D8B030D-6E8A-4147-A177-3AD203B41FA5}">
                      <a16:colId xmlns:a16="http://schemas.microsoft.com/office/drawing/2014/main" val="20003"/>
                    </a:ext>
                  </a:extLst>
                </a:gridCol>
                <a:gridCol w="381046">
                  <a:extLst>
                    <a:ext uri="{9D8B030D-6E8A-4147-A177-3AD203B41FA5}">
                      <a16:colId xmlns:a16="http://schemas.microsoft.com/office/drawing/2014/main" val="20004"/>
                    </a:ext>
                  </a:extLst>
                </a:gridCol>
                <a:gridCol w="381046">
                  <a:extLst>
                    <a:ext uri="{9D8B030D-6E8A-4147-A177-3AD203B41FA5}">
                      <a16:colId xmlns:a16="http://schemas.microsoft.com/office/drawing/2014/main" val="20005"/>
                    </a:ext>
                  </a:extLst>
                </a:gridCol>
                <a:gridCol w="381046">
                  <a:extLst>
                    <a:ext uri="{9D8B030D-6E8A-4147-A177-3AD203B41FA5}">
                      <a16:colId xmlns:a16="http://schemas.microsoft.com/office/drawing/2014/main" val="20006"/>
                    </a:ext>
                  </a:extLst>
                </a:gridCol>
                <a:gridCol w="381046">
                  <a:extLst>
                    <a:ext uri="{9D8B030D-6E8A-4147-A177-3AD203B41FA5}">
                      <a16:colId xmlns:a16="http://schemas.microsoft.com/office/drawing/2014/main" val="20007"/>
                    </a:ext>
                  </a:extLst>
                </a:gridCol>
              </a:tblGrid>
              <a:tr h="200465">
                <a:tc>
                  <a:txBody>
                    <a:bodyPr/>
                    <a:lstStyle/>
                    <a:p>
                      <a:pPr algn="ctr"/>
                      <a:r>
                        <a:rPr lang="en-CA" sz="1600" dirty="0">
                          <a:latin typeface="Consolas" panose="020B0609020204030204" pitchFamily="49" charset="0"/>
                          <a:cs typeface="Consolas" panose="020B0609020204030204" pitchFamily="49" charset="0"/>
                        </a:rPr>
                        <a:t>0</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latin typeface="Consolas" panose="020B0609020204030204" pitchFamily="49" charset="0"/>
                          <a:cs typeface="Consolas" panose="020B0609020204030204" pitchFamily="49" charset="0"/>
                        </a:rPr>
                        <a:t>1</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latin typeface="Consolas" panose="020B0609020204030204" pitchFamily="49" charset="0"/>
                          <a:cs typeface="Consolas" panose="020B0609020204030204" pitchFamily="49" charset="0"/>
                        </a:rPr>
                        <a:t>2</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latin typeface="Consolas" panose="020B0609020204030204" pitchFamily="49" charset="0"/>
                          <a:cs typeface="Consolas" panose="020B0609020204030204" pitchFamily="49" charset="0"/>
                        </a:rPr>
                        <a:t>3</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latin typeface="Consolas" panose="020B0609020204030204" pitchFamily="49" charset="0"/>
                          <a:cs typeface="Consolas" panose="020B0609020204030204" pitchFamily="49" charset="0"/>
                        </a:rPr>
                        <a:t>4</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latin typeface="Consolas" panose="020B0609020204030204" pitchFamily="49" charset="0"/>
                          <a:cs typeface="Consolas" panose="020B0609020204030204" pitchFamily="49" charset="0"/>
                        </a:rPr>
                        <a:t>5</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latin typeface="Consolas" panose="020B0609020204030204" pitchFamily="49" charset="0"/>
                          <a:cs typeface="Consolas" panose="020B0609020204030204" pitchFamily="49" charset="0"/>
                        </a:rPr>
                        <a:t>6</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latin typeface="Consolas" panose="020B0609020204030204" pitchFamily="49" charset="0"/>
                          <a:cs typeface="Consolas" panose="020B0609020204030204" pitchFamily="49" charset="0"/>
                        </a:rPr>
                        <a:t>7</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25757">
                <a:tc>
                  <a:txBody>
                    <a:bodyPr/>
                    <a:lstStyle/>
                    <a:p>
                      <a:pPr algn="ctr"/>
                      <a:r>
                        <a:rPr lang="en-CA" sz="2000" b="0" dirty="0">
                          <a:solidFill>
                            <a:schemeClr val="tx1"/>
                          </a:solidFill>
                          <a:latin typeface="Consolas" panose="020B0609020204030204" pitchFamily="49" charset="0"/>
                          <a:cs typeface="Consolas" panose="020B0609020204030204" pitchFamily="49" charset="0"/>
                        </a:rPr>
                        <a:t>0</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b="0" dirty="0">
                          <a:solidFill>
                            <a:schemeClr val="tx1"/>
                          </a:solidFill>
                          <a:latin typeface="Consolas" panose="020B0609020204030204" pitchFamily="49" charset="0"/>
                          <a:cs typeface="Consolas" panose="020B0609020204030204" pitchFamily="49" charset="0"/>
                        </a:rPr>
                        <a:t>1</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b="0" dirty="0">
                          <a:solidFill>
                            <a:schemeClr val="tx1"/>
                          </a:solidFill>
                          <a:latin typeface="Consolas" panose="020B0609020204030204" pitchFamily="49" charset="0"/>
                          <a:cs typeface="Consolas" panose="020B0609020204030204" pitchFamily="49" charset="0"/>
                        </a:rPr>
                        <a:t>2</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latin typeface="Consolas" panose="020B0609020204030204" pitchFamily="49" charset="0"/>
                          <a:cs typeface="Consolas" panose="020B0609020204030204" pitchFamily="49" charset="0"/>
                        </a:rPr>
                        <a:t>3</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latin typeface="Consolas" panose="020B0609020204030204" pitchFamily="49" charset="0"/>
                          <a:cs typeface="Consolas" panose="020B0609020204030204" pitchFamily="49" charset="0"/>
                        </a:rPr>
                        <a:t>4</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latin typeface="Consolas" panose="020B0609020204030204" pitchFamily="49" charset="0"/>
                          <a:cs typeface="Consolas" panose="020B0609020204030204" pitchFamily="49" charset="0"/>
                        </a:rPr>
                        <a:t>5</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latin typeface="Consolas" panose="020B0609020204030204" pitchFamily="49" charset="0"/>
                          <a:cs typeface="Consolas" panose="020B0609020204030204" pitchFamily="49" charset="0"/>
                        </a:rPr>
                        <a:t>6</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bg1">
                              <a:lumMod val="75000"/>
                            </a:schemeClr>
                          </a:solidFill>
                          <a:latin typeface="Consolas" panose="020B0609020204030204" pitchFamily="49" charset="0"/>
                          <a:cs typeface="Consolas" panose="020B0609020204030204" pitchFamily="49" charset="0"/>
                        </a:rPr>
                        <a:t>7</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9" name="Rectangle 8"/>
          <p:cNvSpPr/>
          <p:nvPr/>
        </p:nvSpPr>
        <p:spPr>
          <a:xfrm>
            <a:off x="4902909" y="4663921"/>
            <a:ext cx="2182969" cy="338554"/>
          </a:xfrm>
          <a:prstGeom prst="rect">
            <a:avLst/>
          </a:prstGeom>
        </p:spPr>
        <p:txBody>
          <a:bodyPr wrap="square">
            <a:spAutoFit/>
          </a:bodyPr>
          <a:lstStyle/>
          <a:p>
            <a:pPr marL="360363" indent="-360363">
              <a:buNone/>
            </a:pPr>
            <a:r>
              <a:rPr lang="en-CA" sz="1600" dirty="0" err="1">
                <a:latin typeface="Consolas" panose="020B0609020204030204" pitchFamily="49" charset="0"/>
                <a:cs typeface="Consolas" panose="020B0609020204030204" pitchFamily="49" charset="0"/>
              </a:rPr>
              <a:t>stack_size</a:t>
            </a:r>
            <a:r>
              <a:rPr lang="en-CA" sz="1600" dirty="0">
                <a:latin typeface="Consolas" panose="020B0609020204030204" pitchFamily="49" charset="0"/>
                <a:cs typeface="Consolas" panose="020B0609020204030204" pitchFamily="49" charset="0"/>
              </a:rPr>
              <a:t> = 7;</a:t>
            </a:r>
          </a:p>
        </p:txBody>
      </p:sp>
      <p:sp>
        <p:nvSpPr>
          <p:cNvPr id="4" name="Oval 3"/>
          <p:cNvSpPr/>
          <p:nvPr/>
        </p:nvSpPr>
        <p:spPr>
          <a:xfrm>
            <a:off x="7814732" y="5321289"/>
            <a:ext cx="491067" cy="41063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0" name="Oval 9"/>
          <p:cNvSpPr/>
          <p:nvPr/>
        </p:nvSpPr>
        <p:spPr>
          <a:xfrm>
            <a:off x="7476065" y="3403599"/>
            <a:ext cx="1016002" cy="100753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1901956788"/>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A solution</a:t>
            </a:r>
          </a:p>
        </p:txBody>
      </p:sp>
      <p:sp>
        <p:nvSpPr>
          <p:cNvPr id="3" name="Content Placeholder 2"/>
          <p:cNvSpPr>
            <a:spLocks noGrp="1"/>
          </p:cNvSpPr>
          <p:nvPr>
            <p:ph idx="1"/>
          </p:nvPr>
        </p:nvSpPr>
        <p:spPr/>
        <p:txBody>
          <a:bodyPr/>
          <a:lstStyle/>
          <a:p>
            <a:pPr marL="360363" indent="-360363">
              <a:buNone/>
            </a:pPr>
            <a:r>
              <a:rPr lang="en-CA" dirty="0"/>
              <a:t>	Suppose we call </a:t>
            </a:r>
            <a:r>
              <a:rPr lang="en-CA" dirty="0" err="1">
                <a:latin typeface="Consolas" panose="020B0609020204030204" pitchFamily="49" charset="0"/>
                <a:cs typeface="Consolas" panose="020B0609020204030204" pitchFamily="49" charset="0"/>
              </a:rPr>
              <a:t>push_front</a:t>
            </a:r>
            <a:r>
              <a:rPr lang="en-CA" dirty="0">
                <a:latin typeface="Consolas" panose="020B0609020204030204" pitchFamily="49" charset="0"/>
                <a:cs typeface="Consolas" panose="020B0609020204030204" pitchFamily="49" charset="0"/>
              </a:rPr>
              <a:t>( 'N' )</a:t>
            </a:r>
            <a:endParaRPr lang="en-CA" dirty="0"/>
          </a:p>
          <a:p>
            <a:pPr lvl="1"/>
            <a:endParaRPr lang="en-CA" dirty="0"/>
          </a:p>
        </p:txBody>
      </p:sp>
      <p:graphicFrame>
        <p:nvGraphicFramePr>
          <p:cNvPr id="5" name="Table 4"/>
          <p:cNvGraphicFramePr>
            <a:graphicFrameLocks noGrp="1"/>
          </p:cNvGraphicFramePr>
          <p:nvPr>
            <p:extLst>
              <p:ext uri="{D42A27DB-BD31-4B8C-83A1-F6EECF244321}">
                <p14:modId xmlns:p14="http://schemas.microsoft.com/office/powerpoint/2010/main" val="811764151"/>
              </p:ext>
            </p:extLst>
          </p:nvPr>
        </p:nvGraphicFramePr>
        <p:xfrm>
          <a:off x="1498242" y="3278950"/>
          <a:ext cx="6909160" cy="1036320"/>
        </p:xfrm>
        <a:graphic>
          <a:graphicData uri="http://schemas.openxmlformats.org/drawingml/2006/table">
            <a:tbl>
              <a:tblPr firstRow="1" bandRow="1">
                <a:tableStyleId>{2D5ABB26-0587-4C30-8999-92F81FD0307C}</a:tableStyleId>
              </a:tblPr>
              <a:tblGrid>
                <a:gridCol w="863645">
                  <a:extLst>
                    <a:ext uri="{9D8B030D-6E8A-4147-A177-3AD203B41FA5}">
                      <a16:colId xmlns:a16="http://schemas.microsoft.com/office/drawing/2014/main" val="20000"/>
                    </a:ext>
                  </a:extLst>
                </a:gridCol>
                <a:gridCol w="863645">
                  <a:extLst>
                    <a:ext uri="{9D8B030D-6E8A-4147-A177-3AD203B41FA5}">
                      <a16:colId xmlns:a16="http://schemas.microsoft.com/office/drawing/2014/main" val="20001"/>
                    </a:ext>
                  </a:extLst>
                </a:gridCol>
                <a:gridCol w="863645">
                  <a:extLst>
                    <a:ext uri="{9D8B030D-6E8A-4147-A177-3AD203B41FA5}">
                      <a16:colId xmlns:a16="http://schemas.microsoft.com/office/drawing/2014/main" val="20002"/>
                    </a:ext>
                  </a:extLst>
                </a:gridCol>
                <a:gridCol w="863645">
                  <a:extLst>
                    <a:ext uri="{9D8B030D-6E8A-4147-A177-3AD203B41FA5}">
                      <a16:colId xmlns:a16="http://schemas.microsoft.com/office/drawing/2014/main" val="20003"/>
                    </a:ext>
                  </a:extLst>
                </a:gridCol>
                <a:gridCol w="863645">
                  <a:extLst>
                    <a:ext uri="{9D8B030D-6E8A-4147-A177-3AD203B41FA5}">
                      <a16:colId xmlns:a16="http://schemas.microsoft.com/office/drawing/2014/main" val="20004"/>
                    </a:ext>
                  </a:extLst>
                </a:gridCol>
                <a:gridCol w="863645">
                  <a:extLst>
                    <a:ext uri="{9D8B030D-6E8A-4147-A177-3AD203B41FA5}">
                      <a16:colId xmlns:a16="http://schemas.microsoft.com/office/drawing/2014/main" val="20005"/>
                    </a:ext>
                  </a:extLst>
                </a:gridCol>
                <a:gridCol w="863645">
                  <a:extLst>
                    <a:ext uri="{9D8B030D-6E8A-4147-A177-3AD203B41FA5}">
                      <a16:colId xmlns:a16="http://schemas.microsoft.com/office/drawing/2014/main" val="20006"/>
                    </a:ext>
                  </a:extLst>
                </a:gridCol>
                <a:gridCol w="863645">
                  <a:extLst>
                    <a:ext uri="{9D8B030D-6E8A-4147-A177-3AD203B41FA5}">
                      <a16:colId xmlns:a16="http://schemas.microsoft.com/office/drawing/2014/main" val="20007"/>
                    </a:ext>
                  </a:extLst>
                </a:gridCol>
              </a:tblGrid>
              <a:tr h="174749">
                <a:tc>
                  <a:txBody>
                    <a:bodyPr/>
                    <a:lstStyle/>
                    <a:p>
                      <a:pPr algn="ctr"/>
                      <a:r>
                        <a:rPr lang="en-CA" sz="1600" b="0" dirty="0">
                          <a:solidFill>
                            <a:schemeClr val="tx1"/>
                          </a:solidFill>
                          <a:latin typeface="Consolas" panose="020B0609020204030204" pitchFamily="49" charset="0"/>
                          <a:cs typeface="Consolas" panose="020B0609020204030204" pitchFamily="49" charset="0"/>
                        </a:rPr>
                        <a:t>0</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b="0" dirty="0">
                          <a:solidFill>
                            <a:schemeClr val="tx1"/>
                          </a:solidFill>
                          <a:latin typeface="Consolas" panose="020B0609020204030204" pitchFamily="49" charset="0"/>
                          <a:cs typeface="Consolas" panose="020B0609020204030204" pitchFamily="49" charset="0"/>
                        </a:rPr>
                        <a:t>1</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b="0" dirty="0">
                          <a:solidFill>
                            <a:schemeClr val="tx1"/>
                          </a:solidFill>
                          <a:latin typeface="Consolas" panose="020B0609020204030204" pitchFamily="49" charset="0"/>
                          <a:cs typeface="Consolas" panose="020B0609020204030204" pitchFamily="49" charset="0"/>
                        </a:rPr>
                        <a:t>2</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b="0" dirty="0">
                          <a:solidFill>
                            <a:schemeClr val="tx1"/>
                          </a:solidFill>
                          <a:latin typeface="Consolas" panose="020B0609020204030204" pitchFamily="49" charset="0"/>
                          <a:cs typeface="Consolas" panose="020B0609020204030204" pitchFamily="49" charset="0"/>
                        </a:rPr>
                        <a:t>3</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b="0" dirty="0">
                          <a:solidFill>
                            <a:schemeClr val="tx1"/>
                          </a:solidFill>
                          <a:latin typeface="Consolas" panose="020B0609020204030204" pitchFamily="49" charset="0"/>
                          <a:cs typeface="Consolas" panose="020B0609020204030204" pitchFamily="49" charset="0"/>
                        </a:rPr>
                        <a:t>4</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b="0" dirty="0">
                          <a:solidFill>
                            <a:schemeClr val="tx1"/>
                          </a:solidFill>
                          <a:latin typeface="Consolas" panose="020B0609020204030204" pitchFamily="49" charset="0"/>
                          <a:cs typeface="Consolas" panose="020B0609020204030204" pitchFamily="49" charset="0"/>
                        </a:rPr>
                        <a:t>5</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b="0" dirty="0">
                          <a:solidFill>
                            <a:schemeClr val="tx1"/>
                          </a:solidFill>
                          <a:latin typeface="Consolas" panose="020B0609020204030204" pitchFamily="49" charset="0"/>
                          <a:cs typeface="Consolas" panose="020B0609020204030204" pitchFamily="49" charset="0"/>
                        </a:rPr>
                        <a:t>6</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b="0" dirty="0">
                          <a:solidFill>
                            <a:schemeClr val="tx1"/>
                          </a:solidFill>
                          <a:latin typeface="Consolas" panose="020B0609020204030204" pitchFamily="49" charset="0"/>
                          <a:cs typeface="Consolas" panose="020B0609020204030204" pitchFamily="49" charset="0"/>
                        </a:rPr>
                        <a:t>7</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283967">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latin typeface="Consolas" panose="020B0609020204030204" pitchFamily="49" charset="0"/>
                          <a:cs typeface="Consolas" panose="020B0609020204030204" pitchFamily="49" charset="0"/>
                        </a:rPr>
                        <a:t>O</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1"/>
                  </a:ext>
                </a:extLst>
              </a:tr>
              <a:tr h="283967">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600" dirty="0">
                          <a:latin typeface="Consolas" panose="020B0609020204030204" pitchFamily="49" charset="0"/>
                          <a:cs typeface="Consolas" panose="020B0609020204030204" pitchFamily="49" charset="0"/>
                        </a:rPr>
                        <a:t>NULLPTR</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6" name="Rectangle 5"/>
          <p:cNvSpPr/>
          <p:nvPr/>
        </p:nvSpPr>
        <p:spPr>
          <a:xfrm>
            <a:off x="1194515" y="2640377"/>
            <a:ext cx="3174285" cy="584775"/>
          </a:xfrm>
          <a:prstGeom prst="rect">
            <a:avLst/>
          </a:prstGeom>
        </p:spPr>
        <p:txBody>
          <a:bodyPr wrap="square">
            <a:spAutoFit/>
          </a:bodyPr>
          <a:lstStyle/>
          <a:p>
            <a:pPr marL="360363" indent="-360363">
              <a:buNone/>
            </a:pPr>
            <a:r>
              <a:rPr lang="en-CA" sz="1600" dirty="0" err="1">
                <a:latin typeface="Consolas" panose="020B0609020204030204" pitchFamily="49" charset="0"/>
                <a:cs typeface="Consolas" panose="020B0609020204030204" pitchFamily="49" charset="0"/>
              </a:rPr>
              <a:t>list_head</a:t>
            </a:r>
            <a:r>
              <a:rPr lang="en-CA" sz="1600" dirty="0">
                <a:latin typeface="Consolas" panose="020B0609020204030204" pitchFamily="49" charset="0"/>
                <a:cs typeface="Consolas" panose="020B0609020204030204" pitchFamily="49" charset="0"/>
              </a:rPr>
              <a:t> = 7;</a:t>
            </a:r>
          </a:p>
          <a:p>
            <a:pPr marL="360363" indent="-360363">
              <a:buNone/>
            </a:pPr>
            <a:r>
              <a:rPr lang="en-CA" sz="1600" dirty="0" err="1">
                <a:latin typeface="Consolas" panose="020B0609020204030204" pitchFamily="49" charset="0"/>
                <a:cs typeface="Consolas" panose="020B0609020204030204" pitchFamily="49" charset="0"/>
              </a:rPr>
              <a:t>list_tail</a:t>
            </a:r>
            <a:r>
              <a:rPr lang="en-CA" sz="1600" dirty="0">
                <a:latin typeface="Consolas" panose="020B0609020204030204" pitchFamily="49" charset="0"/>
                <a:cs typeface="Consolas" panose="020B0609020204030204" pitchFamily="49" charset="0"/>
              </a:rPr>
              <a:t> = 7;</a:t>
            </a:r>
          </a:p>
        </p:txBody>
      </p:sp>
      <p:graphicFrame>
        <p:nvGraphicFramePr>
          <p:cNvPr id="8" name="Table 7"/>
          <p:cNvGraphicFramePr>
            <a:graphicFrameLocks noGrp="1"/>
          </p:cNvGraphicFramePr>
          <p:nvPr>
            <p:extLst>
              <p:ext uri="{D42A27DB-BD31-4B8C-83A1-F6EECF244321}">
                <p14:modId xmlns:p14="http://schemas.microsoft.com/office/powerpoint/2010/main" val="3378735567"/>
              </p:ext>
            </p:extLst>
          </p:nvPr>
        </p:nvGraphicFramePr>
        <p:xfrm>
          <a:off x="5206636" y="5078656"/>
          <a:ext cx="3048368" cy="640080"/>
        </p:xfrm>
        <a:graphic>
          <a:graphicData uri="http://schemas.openxmlformats.org/drawingml/2006/table">
            <a:tbl>
              <a:tblPr firstRow="1" bandRow="1">
                <a:tableStyleId>{2D5ABB26-0587-4C30-8999-92F81FD0307C}</a:tableStyleId>
              </a:tblPr>
              <a:tblGrid>
                <a:gridCol w="381046">
                  <a:extLst>
                    <a:ext uri="{9D8B030D-6E8A-4147-A177-3AD203B41FA5}">
                      <a16:colId xmlns:a16="http://schemas.microsoft.com/office/drawing/2014/main" val="20000"/>
                    </a:ext>
                  </a:extLst>
                </a:gridCol>
                <a:gridCol w="381046">
                  <a:extLst>
                    <a:ext uri="{9D8B030D-6E8A-4147-A177-3AD203B41FA5}">
                      <a16:colId xmlns:a16="http://schemas.microsoft.com/office/drawing/2014/main" val="20001"/>
                    </a:ext>
                  </a:extLst>
                </a:gridCol>
                <a:gridCol w="381046">
                  <a:extLst>
                    <a:ext uri="{9D8B030D-6E8A-4147-A177-3AD203B41FA5}">
                      <a16:colId xmlns:a16="http://schemas.microsoft.com/office/drawing/2014/main" val="20002"/>
                    </a:ext>
                  </a:extLst>
                </a:gridCol>
                <a:gridCol w="381046">
                  <a:extLst>
                    <a:ext uri="{9D8B030D-6E8A-4147-A177-3AD203B41FA5}">
                      <a16:colId xmlns:a16="http://schemas.microsoft.com/office/drawing/2014/main" val="20003"/>
                    </a:ext>
                  </a:extLst>
                </a:gridCol>
                <a:gridCol w="381046">
                  <a:extLst>
                    <a:ext uri="{9D8B030D-6E8A-4147-A177-3AD203B41FA5}">
                      <a16:colId xmlns:a16="http://schemas.microsoft.com/office/drawing/2014/main" val="20004"/>
                    </a:ext>
                  </a:extLst>
                </a:gridCol>
                <a:gridCol w="381046">
                  <a:extLst>
                    <a:ext uri="{9D8B030D-6E8A-4147-A177-3AD203B41FA5}">
                      <a16:colId xmlns:a16="http://schemas.microsoft.com/office/drawing/2014/main" val="20005"/>
                    </a:ext>
                  </a:extLst>
                </a:gridCol>
                <a:gridCol w="381046">
                  <a:extLst>
                    <a:ext uri="{9D8B030D-6E8A-4147-A177-3AD203B41FA5}">
                      <a16:colId xmlns:a16="http://schemas.microsoft.com/office/drawing/2014/main" val="20006"/>
                    </a:ext>
                  </a:extLst>
                </a:gridCol>
                <a:gridCol w="381046">
                  <a:extLst>
                    <a:ext uri="{9D8B030D-6E8A-4147-A177-3AD203B41FA5}">
                      <a16:colId xmlns:a16="http://schemas.microsoft.com/office/drawing/2014/main" val="20007"/>
                    </a:ext>
                  </a:extLst>
                </a:gridCol>
              </a:tblGrid>
              <a:tr h="200465">
                <a:tc>
                  <a:txBody>
                    <a:bodyPr/>
                    <a:lstStyle/>
                    <a:p>
                      <a:pPr algn="ctr"/>
                      <a:r>
                        <a:rPr lang="en-CA" sz="1600" dirty="0">
                          <a:latin typeface="Consolas" panose="020B0609020204030204" pitchFamily="49" charset="0"/>
                          <a:cs typeface="Consolas" panose="020B0609020204030204" pitchFamily="49" charset="0"/>
                        </a:rPr>
                        <a:t>0</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latin typeface="Consolas" panose="020B0609020204030204" pitchFamily="49" charset="0"/>
                          <a:cs typeface="Consolas" panose="020B0609020204030204" pitchFamily="49" charset="0"/>
                        </a:rPr>
                        <a:t>1</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latin typeface="Consolas" panose="020B0609020204030204" pitchFamily="49" charset="0"/>
                          <a:cs typeface="Consolas" panose="020B0609020204030204" pitchFamily="49" charset="0"/>
                        </a:rPr>
                        <a:t>2</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latin typeface="Consolas" panose="020B0609020204030204" pitchFamily="49" charset="0"/>
                          <a:cs typeface="Consolas" panose="020B0609020204030204" pitchFamily="49" charset="0"/>
                        </a:rPr>
                        <a:t>3</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latin typeface="Consolas" panose="020B0609020204030204" pitchFamily="49" charset="0"/>
                          <a:cs typeface="Consolas" panose="020B0609020204030204" pitchFamily="49" charset="0"/>
                        </a:rPr>
                        <a:t>4</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latin typeface="Consolas" panose="020B0609020204030204" pitchFamily="49" charset="0"/>
                          <a:cs typeface="Consolas" panose="020B0609020204030204" pitchFamily="49" charset="0"/>
                        </a:rPr>
                        <a:t>5</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latin typeface="Consolas" panose="020B0609020204030204" pitchFamily="49" charset="0"/>
                          <a:cs typeface="Consolas" panose="020B0609020204030204" pitchFamily="49" charset="0"/>
                        </a:rPr>
                        <a:t>6</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latin typeface="Consolas" panose="020B0609020204030204" pitchFamily="49" charset="0"/>
                          <a:cs typeface="Consolas" panose="020B0609020204030204" pitchFamily="49" charset="0"/>
                        </a:rPr>
                        <a:t>7</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25757">
                <a:tc>
                  <a:txBody>
                    <a:bodyPr/>
                    <a:lstStyle/>
                    <a:p>
                      <a:pPr algn="ctr"/>
                      <a:r>
                        <a:rPr lang="en-CA" sz="2000" b="0" dirty="0">
                          <a:solidFill>
                            <a:schemeClr val="tx1"/>
                          </a:solidFill>
                          <a:latin typeface="Consolas" panose="020B0609020204030204" pitchFamily="49" charset="0"/>
                          <a:cs typeface="Consolas" panose="020B0609020204030204" pitchFamily="49" charset="0"/>
                        </a:rPr>
                        <a:t>0</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b="0" dirty="0">
                          <a:solidFill>
                            <a:schemeClr val="tx1"/>
                          </a:solidFill>
                          <a:latin typeface="Consolas" panose="020B0609020204030204" pitchFamily="49" charset="0"/>
                          <a:cs typeface="Consolas" panose="020B0609020204030204" pitchFamily="49" charset="0"/>
                        </a:rPr>
                        <a:t>1</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b="0" dirty="0">
                          <a:solidFill>
                            <a:schemeClr val="tx1"/>
                          </a:solidFill>
                          <a:latin typeface="Consolas" panose="020B0609020204030204" pitchFamily="49" charset="0"/>
                          <a:cs typeface="Consolas" panose="020B0609020204030204" pitchFamily="49" charset="0"/>
                        </a:rPr>
                        <a:t>2</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latin typeface="Consolas" panose="020B0609020204030204" pitchFamily="49" charset="0"/>
                          <a:cs typeface="Consolas" panose="020B0609020204030204" pitchFamily="49" charset="0"/>
                        </a:rPr>
                        <a:t>3</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latin typeface="Consolas" panose="020B0609020204030204" pitchFamily="49" charset="0"/>
                          <a:cs typeface="Consolas" panose="020B0609020204030204" pitchFamily="49" charset="0"/>
                        </a:rPr>
                        <a:t>4</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latin typeface="Consolas" panose="020B0609020204030204" pitchFamily="49" charset="0"/>
                          <a:cs typeface="Consolas" panose="020B0609020204030204" pitchFamily="49" charset="0"/>
                        </a:rPr>
                        <a:t>5</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latin typeface="Consolas" panose="020B0609020204030204" pitchFamily="49" charset="0"/>
                          <a:cs typeface="Consolas" panose="020B0609020204030204" pitchFamily="49" charset="0"/>
                        </a:rPr>
                        <a:t>6</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bg1">
                              <a:lumMod val="75000"/>
                            </a:schemeClr>
                          </a:solidFill>
                          <a:latin typeface="Consolas" panose="020B0609020204030204" pitchFamily="49" charset="0"/>
                          <a:cs typeface="Consolas" panose="020B0609020204030204" pitchFamily="49" charset="0"/>
                        </a:rPr>
                        <a:t>7</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9" name="Rectangle 8"/>
          <p:cNvSpPr/>
          <p:nvPr/>
        </p:nvSpPr>
        <p:spPr>
          <a:xfrm>
            <a:off x="4902909" y="4663921"/>
            <a:ext cx="2182969" cy="338554"/>
          </a:xfrm>
          <a:prstGeom prst="rect">
            <a:avLst/>
          </a:prstGeom>
        </p:spPr>
        <p:txBody>
          <a:bodyPr wrap="square">
            <a:spAutoFit/>
          </a:bodyPr>
          <a:lstStyle/>
          <a:p>
            <a:pPr marL="360363" indent="-360363">
              <a:buNone/>
            </a:pPr>
            <a:r>
              <a:rPr lang="en-CA" sz="1600" dirty="0" err="1">
                <a:latin typeface="Consolas" panose="020B0609020204030204" pitchFamily="49" charset="0"/>
                <a:cs typeface="Consolas" panose="020B0609020204030204" pitchFamily="49" charset="0"/>
              </a:rPr>
              <a:t>stack_size</a:t>
            </a:r>
            <a:r>
              <a:rPr lang="en-CA" sz="1600" dirty="0">
                <a:latin typeface="Consolas" panose="020B0609020204030204" pitchFamily="49" charset="0"/>
                <a:cs typeface="Consolas" panose="020B0609020204030204" pitchFamily="49" charset="0"/>
              </a:rPr>
              <a:t> = 7;</a:t>
            </a:r>
          </a:p>
        </p:txBody>
      </p:sp>
    </p:spTree>
    <p:extLst>
      <p:ext uri="{BB962C8B-B14F-4D97-AF65-F5344CB8AC3E}">
        <p14:creationId xmlns:p14="http://schemas.microsoft.com/office/powerpoint/2010/main" val="3199197238"/>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A solution</a:t>
            </a:r>
          </a:p>
        </p:txBody>
      </p:sp>
      <p:sp>
        <p:nvSpPr>
          <p:cNvPr id="3" name="Content Placeholder 2"/>
          <p:cNvSpPr>
            <a:spLocks noGrp="1"/>
          </p:cNvSpPr>
          <p:nvPr>
            <p:ph idx="1"/>
          </p:nvPr>
        </p:nvSpPr>
        <p:spPr/>
        <p:txBody>
          <a:bodyPr/>
          <a:lstStyle/>
          <a:p>
            <a:pPr marL="360363" indent="-360363">
              <a:buNone/>
            </a:pPr>
            <a:r>
              <a:rPr lang="en-CA" dirty="0"/>
              <a:t>	Suppose we call </a:t>
            </a:r>
            <a:r>
              <a:rPr lang="en-CA" dirty="0" err="1">
                <a:latin typeface="Consolas" panose="020B0609020204030204" pitchFamily="49" charset="0"/>
                <a:cs typeface="Consolas" panose="020B0609020204030204" pitchFamily="49" charset="0"/>
              </a:rPr>
              <a:t>push_front</a:t>
            </a:r>
            <a:r>
              <a:rPr lang="en-CA" dirty="0">
                <a:latin typeface="Consolas" panose="020B0609020204030204" pitchFamily="49" charset="0"/>
                <a:cs typeface="Consolas" panose="020B0609020204030204" pitchFamily="49" charset="0"/>
              </a:rPr>
              <a:t>( 'N' )</a:t>
            </a:r>
            <a:endParaRPr lang="en-CA" dirty="0"/>
          </a:p>
          <a:p>
            <a:pPr lvl="1"/>
            <a:r>
              <a:rPr lang="en-CA" dirty="0"/>
              <a:t>The next node is at index 6</a:t>
            </a:r>
          </a:p>
        </p:txBody>
      </p:sp>
      <p:graphicFrame>
        <p:nvGraphicFramePr>
          <p:cNvPr id="5" name="Table 4"/>
          <p:cNvGraphicFramePr>
            <a:graphicFrameLocks noGrp="1"/>
          </p:cNvGraphicFramePr>
          <p:nvPr>
            <p:extLst>
              <p:ext uri="{D42A27DB-BD31-4B8C-83A1-F6EECF244321}">
                <p14:modId xmlns:p14="http://schemas.microsoft.com/office/powerpoint/2010/main" val="1548870197"/>
              </p:ext>
            </p:extLst>
          </p:nvPr>
        </p:nvGraphicFramePr>
        <p:xfrm>
          <a:off x="1498242" y="3278950"/>
          <a:ext cx="6909160" cy="1036320"/>
        </p:xfrm>
        <a:graphic>
          <a:graphicData uri="http://schemas.openxmlformats.org/drawingml/2006/table">
            <a:tbl>
              <a:tblPr firstRow="1" bandRow="1">
                <a:tableStyleId>{2D5ABB26-0587-4C30-8999-92F81FD0307C}</a:tableStyleId>
              </a:tblPr>
              <a:tblGrid>
                <a:gridCol w="863645">
                  <a:extLst>
                    <a:ext uri="{9D8B030D-6E8A-4147-A177-3AD203B41FA5}">
                      <a16:colId xmlns:a16="http://schemas.microsoft.com/office/drawing/2014/main" val="20000"/>
                    </a:ext>
                  </a:extLst>
                </a:gridCol>
                <a:gridCol w="863645">
                  <a:extLst>
                    <a:ext uri="{9D8B030D-6E8A-4147-A177-3AD203B41FA5}">
                      <a16:colId xmlns:a16="http://schemas.microsoft.com/office/drawing/2014/main" val="20001"/>
                    </a:ext>
                  </a:extLst>
                </a:gridCol>
                <a:gridCol w="863645">
                  <a:extLst>
                    <a:ext uri="{9D8B030D-6E8A-4147-A177-3AD203B41FA5}">
                      <a16:colId xmlns:a16="http://schemas.microsoft.com/office/drawing/2014/main" val="20002"/>
                    </a:ext>
                  </a:extLst>
                </a:gridCol>
                <a:gridCol w="863645">
                  <a:extLst>
                    <a:ext uri="{9D8B030D-6E8A-4147-A177-3AD203B41FA5}">
                      <a16:colId xmlns:a16="http://schemas.microsoft.com/office/drawing/2014/main" val="20003"/>
                    </a:ext>
                  </a:extLst>
                </a:gridCol>
                <a:gridCol w="863645">
                  <a:extLst>
                    <a:ext uri="{9D8B030D-6E8A-4147-A177-3AD203B41FA5}">
                      <a16:colId xmlns:a16="http://schemas.microsoft.com/office/drawing/2014/main" val="20004"/>
                    </a:ext>
                  </a:extLst>
                </a:gridCol>
                <a:gridCol w="863645">
                  <a:extLst>
                    <a:ext uri="{9D8B030D-6E8A-4147-A177-3AD203B41FA5}">
                      <a16:colId xmlns:a16="http://schemas.microsoft.com/office/drawing/2014/main" val="20005"/>
                    </a:ext>
                  </a:extLst>
                </a:gridCol>
                <a:gridCol w="863645">
                  <a:extLst>
                    <a:ext uri="{9D8B030D-6E8A-4147-A177-3AD203B41FA5}">
                      <a16:colId xmlns:a16="http://schemas.microsoft.com/office/drawing/2014/main" val="20006"/>
                    </a:ext>
                  </a:extLst>
                </a:gridCol>
                <a:gridCol w="863645">
                  <a:extLst>
                    <a:ext uri="{9D8B030D-6E8A-4147-A177-3AD203B41FA5}">
                      <a16:colId xmlns:a16="http://schemas.microsoft.com/office/drawing/2014/main" val="20007"/>
                    </a:ext>
                  </a:extLst>
                </a:gridCol>
              </a:tblGrid>
              <a:tr h="174749">
                <a:tc>
                  <a:txBody>
                    <a:bodyPr/>
                    <a:lstStyle/>
                    <a:p>
                      <a:pPr algn="ctr"/>
                      <a:r>
                        <a:rPr lang="en-CA" sz="1600" b="0" dirty="0">
                          <a:solidFill>
                            <a:schemeClr val="tx1"/>
                          </a:solidFill>
                          <a:latin typeface="Consolas" panose="020B0609020204030204" pitchFamily="49" charset="0"/>
                          <a:cs typeface="Consolas" panose="020B0609020204030204" pitchFamily="49" charset="0"/>
                        </a:rPr>
                        <a:t>0</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b="0" dirty="0">
                          <a:solidFill>
                            <a:schemeClr val="tx1"/>
                          </a:solidFill>
                          <a:latin typeface="Consolas" panose="020B0609020204030204" pitchFamily="49" charset="0"/>
                          <a:cs typeface="Consolas" panose="020B0609020204030204" pitchFamily="49" charset="0"/>
                        </a:rPr>
                        <a:t>1</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b="0" dirty="0">
                          <a:solidFill>
                            <a:schemeClr val="tx1"/>
                          </a:solidFill>
                          <a:latin typeface="Consolas" panose="020B0609020204030204" pitchFamily="49" charset="0"/>
                          <a:cs typeface="Consolas" panose="020B0609020204030204" pitchFamily="49" charset="0"/>
                        </a:rPr>
                        <a:t>2</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b="0" dirty="0">
                          <a:solidFill>
                            <a:schemeClr val="tx1"/>
                          </a:solidFill>
                          <a:latin typeface="Consolas" panose="020B0609020204030204" pitchFamily="49" charset="0"/>
                          <a:cs typeface="Consolas" panose="020B0609020204030204" pitchFamily="49" charset="0"/>
                        </a:rPr>
                        <a:t>3</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b="0" dirty="0">
                          <a:solidFill>
                            <a:schemeClr val="tx1"/>
                          </a:solidFill>
                          <a:latin typeface="Consolas" panose="020B0609020204030204" pitchFamily="49" charset="0"/>
                          <a:cs typeface="Consolas" panose="020B0609020204030204" pitchFamily="49" charset="0"/>
                        </a:rPr>
                        <a:t>4</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b="0" dirty="0">
                          <a:solidFill>
                            <a:schemeClr val="tx1"/>
                          </a:solidFill>
                          <a:latin typeface="Consolas" panose="020B0609020204030204" pitchFamily="49" charset="0"/>
                          <a:cs typeface="Consolas" panose="020B0609020204030204" pitchFamily="49" charset="0"/>
                        </a:rPr>
                        <a:t>5</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b="0" dirty="0">
                          <a:solidFill>
                            <a:schemeClr val="tx1"/>
                          </a:solidFill>
                          <a:latin typeface="Consolas" panose="020B0609020204030204" pitchFamily="49" charset="0"/>
                          <a:cs typeface="Consolas" panose="020B0609020204030204" pitchFamily="49" charset="0"/>
                        </a:rPr>
                        <a:t>6</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b="0" dirty="0">
                          <a:solidFill>
                            <a:schemeClr val="tx1"/>
                          </a:solidFill>
                          <a:latin typeface="Consolas" panose="020B0609020204030204" pitchFamily="49" charset="0"/>
                          <a:cs typeface="Consolas" panose="020B0609020204030204" pitchFamily="49" charset="0"/>
                        </a:rPr>
                        <a:t>7</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283967">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rgbClr val="FF0000"/>
                          </a:solidFill>
                          <a:latin typeface="Consolas" panose="020B0609020204030204" pitchFamily="49" charset="0"/>
                          <a:cs typeface="Consolas" panose="020B0609020204030204" pitchFamily="49" charset="0"/>
                        </a:rPr>
                        <a:t>N</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latin typeface="Consolas" panose="020B0609020204030204" pitchFamily="49" charset="0"/>
                          <a:cs typeface="Consolas" panose="020B0609020204030204" pitchFamily="49" charset="0"/>
                        </a:rPr>
                        <a:t>O</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1"/>
                  </a:ext>
                </a:extLst>
              </a:tr>
              <a:tr h="283967">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rgbClr val="FF0000"/>
                          </a:solidFill>
                          <a:latin typeface="Consolas" panose="020B0609020204030204" pitchFamily="49" charset="0"/>
                          <a:cs typeface="Consolas" panose="020B0609020204030204" pitchFamily="49" charset="0"/>
                        </a:rPr>
                        <a:t>7</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600" dirty="0">
                          <a:latin typeface="Consolas" panose="020B0609020204030204" pitchFamily="49" charset="0"/>
                          <a:cs typeface="Consolas" panose="020B0609020204030204" pitchFamily="49" charset="0"/>
                        </a:rPr>
                        <a:t>NULLPTR</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6" name="Rectangle 5"/>
          <p:cNvSpPr/>
          <p:nvPr/>
        </p:nvSpPr>
        <p:spPr>
          <a:xfrm>
            <a:off x="1194515" y="2640377"/>
            <a:ext cx="3174285" cy="584775"/>
          </a:xfrm>
          <a:prstGeom prst="rect">
            <a:avLst/>
          </a:prstGeom>
        </p:spPr>
        <p:txBody>
          <a:bodyPr wrap="square">
            <a:spAutoFit/>
          </a:bodyPr>
          <a:lstStyle/>
          <a:p>
            <a:pPr marL="360363" indent="-360363">
              <a:buNone/>
            </a:pPr>
            <a:r>
              <a:rPr lang="en-CA" sz="1600" dirty="0" err="1">
                <a:latin typeface="Consolas" panose="020B0609020204030204" pitchFamily="49" charset="0"/>
                <a:cs typeface="Consolas" panose="020B0609020204030204" pitchFamily="49" charset="0"/>
              </a:rPr>
              <a:t>list_head</a:t>
            </a:r>
            <a:r>
              <a:rPr lang="en-CA" sz="1600" dirty="0">
                <a:latin typeface="Consolas" panose="020B0609020204030204" pitchFamily="49" charset="0"/>
                <a:cs typeface="Consolas" panose="020B0609020204030204" pitchFamily="49" charset="0"/>
              </a:rPr>
              <a:t> = </a:t>
            </a:r>
            <a:r>
              <a:rPr lang="en-CA" sz="1600" dirty="0">
                <a:solidFill>
                  <a:srgbClr val="FF0000"/>
                </a:solidFill>
                <a:latin typeface="Consolas" panose="020B0609020204030204" pitchFamily="49" charset="0"/>
                <a:cs typeface="Consolas" panose="020B0609020204030204" pitchFamily="49" charset="0"/>
              </a:rPr>
              <a:t>6</a:t>
            </a:r>
            <a:r>
              <a:rPr lang="en-CA" sz="1600" dirty="0">
                <a:latin typeface="Consolas" panose="020B0609020204030204" pitchFamily="49" charset="0"/>
                <a:cs typeface="Consolas" panose="020B0609020204030204" pitchFamily="49" charset="0"/>
              </a:rPr>
              <a:t>;</a:t>
            </a:r>
          </a:p>
          <a:p>
            <a:pPr marL="360363" indent="-360363">
              <a:buNone/>
            </a:pPr>
            <a:r>
              <a:rPr lang="en-CA" sz="1600" dirty="0" err="1">
                <a:latin typeface="Consolas" panose="020B0609020204030204" pitchFamily="49" charset="0"/>
                <a:cs typeface="Consolas" panose="020B0609020204030204" pitchFamily="49" charset="0"/>
              </a:rPr>
              <a:t>list_tail</a:t>
            </a:r>
            <a:r>
              <a:rPr lang="en-CA" sz="1600" dirty="0">
                <a:latin typeface="Consolas" panose="020B0609020204030204" pitchFamily="49" charset="0"/>
                <a:cs typeface="Consolas" panose="020B0609020204030204" pitchFamily="49" charset="0"/>
              </a:rPr>
              <a:t> = 7;</a:t>
            </a:r>
          </a:p>
        </p:txBody>
      </p:sp>
      <p:graphicFrame>
        <p:nvGraphicFramePr>
          <p:cNvPr id="8" name="Table 7"/>
          <p:cNvGraphicFramePr>
            <a:graphicFrameLocks noGrp="1"/>
          </p:cNvGraphicFramePr>
          <p:nvPr>
            <p:extLst>
              <p:ext uri="{D42A27DB-BD31-4B8C-83A1-F6EECF244321}">
                <p14:modId xmlns:p14="http://schemas.microsoft.com/office/powerpoint/2010/main" val="3770782734"/>
              </p:ext>
            </p:extLst>
          </p:nvPr>
        </p:nvGraphicFramePr>
        <p:xfrm>
          <a:off x="5206636" y="5078656"/>
          <a:ext cx="3048368" cy="640080"/>
        </p:xfrm>
        <a:graphic>
          <a:graphicData uri="http://schemas.openxmlformats.org/drawingml/2006/table">
            <a:tbl>
              <a:tblPr firstRow="1" bandRow="1">
                <a:tableStyleId>{2D5ABB26-0587-4C30-8999-92F81FD0307C}</a:tableStyleId>
              </a:tblPr>
              <a:tblGrid>
                <a:gridCol w="381046">
                  <a:extLst>
                    <a:ext uri="{9D8B030D-6E8A-4147-A177-3AD203B41FA5}">
                      <a16:colId xmlns:a16="http://schemas.microsoft.com/office/drawing/2014/main" val="20000"/>
                    </a:ext>
                  </a:extLst>
                </a:gridCol>
                <a:gridCol w="381046">
                  <a:extLst>
                    <a:ext uri="{9D8B030D-6E8A-4147-A177-3AD203B41FA5}">
                      <a16:colId xmlns:a16="http://schemas.microsoft.com/office/drawing/2014/main" val="20001"/>
                    </a:ext>
                  </a:extLst>
                </a:gridCol>
                <a:gridCol w="381046">
                  <a:extLst>
                    <a:ext uri="{9D8B030D-6E8A-4147-A177-3AD203B41FA5}">
                      <a16:colId xmlns:a16="http://schemas.microsoft.com/office/drawing/2014/main" val="20002"/>
                    </a:ext>
                  </a:extLst>
                </a:gridCol>
                <a:gridCol w="381046">
                  <a:extLst>
                    <a:ext uri="{9D8B030D-6E8A-4147-A177-3AD203B41FA5}">
                      <a16:colId xmlns:a16="http://schemas.microsoft.com/office/drawing/2014/main" val="20003"/>
                    </a:ext>
                  </a:extLst>
                </a:gridCol>
                <a:gridCol w="381046">
                  <a:extLst>
                    <a:ext uri="{9D8B030D-6E8A-4147-A177-3AD203B41FA5}">
                      <a16:colId xmlns:a16="http://schemas.microsoft.com/office/drawing/2014/main" val="20004"/>
                    </a:ext>
                  </a:extLst>
                </a:gridCol>
                <a:gridCol w="381046">
                  <a:extLst>
                    <a:ext uri="{9D8B030D-6E8A-4147-A177-3AD203B41FA5}">
                      <a16:colId xmlns:a16="http://schemas.microsoft.com/office/drawing/2014/main" val="20005"/>
                    </a:ext>
                  </a:extLst>
                </a:gridCol>
                <a:gridCol w="381046">
                  <a:extLst>
                    <a:ext uri="{9D8B030D-6E8A-4147-A177-3AD203B41FA5}">
                      <a16:colId xmlns:a16="http://schemas.microsoft.com/office/drawing/2014/main" val="20006"/>
                    </a:ext>
                  </a:extLst>
                </a:gridCol>
                <a:gridCol w="381046">
                  <a:extLst>
                    <a:ext uri="{9D8B030D-6E8A-4147-A177-3AD203B41FA5}">
                      <a16:colId xmlns:a16="http://schemas.microsoft.com/office/drawing/2014/main" val="20007"/>
                    </a:ext>
                  </a:extLst>
                </a:gridCol>
              </a:tblGrid>
              <a:tr h="200465">
                <a:tc>
                  <a:txBody>
                    <a:bodyPr/>
                    <a:lstStyle/>
                    <a:p>
                      <a:pPr algn="ctr"/>
                      <a:r>
                        <a:rPr lang="en-CA" sz="1600" dirty="0">
                          <a:latin typeface="Consolas" panose="020B0609020204030204" pitchFamily="49" charset="0"/>
                          <a:cs typeface="Consolas" panose="020B0609020204030204" pitchFamily="49" charset="0"/>
                        </a:rPr>
                        <a:t>0</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latin typeface="Consolas" panose="020B0609020204030204" pitchFamily="49" charset="0"/>
                          <a:cs typeface="Consolas" panose="020B0609020204030204" pitchFamily="49" charset="0"/>
                        </a:rPr>
                        <a:t>1</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latin typeface="Consolas" panose="020B0609020204030204" pitchFamily="49" charset="0"/>
                          <a:cs typeface="Consolas" panose="020B0609020204030204" pitchFamily="49" charset="0"/>
                        </a:rPr>
                        <a:t>2</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latin typeface="Consolas" panose="020B0609020204030204" pitchFamily="49" charset="0"/>
                          <a:cs typeface="Consolas" panose="020B0609020204030204" pitchFamily="49" charset="0"/>
                        </a:rPr>
                        <a:t>3</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latin typeface="Consolas" panose="020B0609020204030204" pitchFamily="49" charset="0"/>
                          <a:cs typeface="Consolas" panose="020B0609020204030204" pitchFamily="49" charset="0"/>
                        </a:rPr>
                        <a:t>4</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latin typeface="Consolas" panose="020B0609020204030204" pitchFamily="49" charset="0"/>
                          <a:cs typeface="Consolas" panose="020B0609020204030204" pitchFamily="49" charset="0"/>
                        </a:rPr>
                        <a:t>5</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latin typeface="Consolas" panose="020B0609020204030204" pitchFamily="49" charset="0"/>
                          <a:cs typeface="Consolas" panose="020B0609020204030204" pitchFamily="49" charset="0"/>
                        </a:rPr>
                        <a:t>6</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latin typeface="Consolas" panose="020B0609020204030204" pitchFamily="49" charset="0"/>
                          <a:cs typeface="Consolas" panose="020B0609020204030204" pitchFamily="49" charset="0"/>
                        </a:rPr>
                        <a:t>7</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25757">
                <a:tc>
                  <a:txBody>
                    <a:bodyPr/>
                    <a:lstStyle/>
                    <a:p>
                      <a:pPr algn="ctr"/>
                      <a:r>
                        <a:rPr lang="en-CA" sz="2000" b="0" dirty="0">
                          <a:solidFill>
                            <a:schemeClr val="tx1"/>
                          </a:solidFill>
                          <a:latin typeface="Consolas" panose="020B0609020204030204" pitchFamily="49" charset="0"/>
                          <a:cs typeface="Consolas" panose="020B0609020204030204" pitchFamily="49" charset="0"/>
                        </a:rPr>
                        <a:t>0</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b="0" dirty="0">
                          <a:solidFill>
                            <a:schemeClr val="tx1"/>
                          </a:solidFill>
                          <a:latin typeface="Consolas" panose="020B0609020204030204" pitchFamily="49" charset="0"/>
                          <a:cs typeface="Consolas" panose="020B0609020204030204" pitchFamily="49" charset="0"/>
                        </a:rPr>
                        <a:t>1</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b="0" dirty="0">
                          <a:solidFill>
                            <a:schemeClr val="tx1"/>
                          </a:solidFill>
                          <a:latin typeface="Consolas" panose="020B0609020204030204" pitchFamily="49" charset="0"/>
                          <a:cs typeface="Consolas" panose="020B0609020204030204" pitchFamily="49" charset="0"/>
                        </a:rPr>
                        <a:t>2</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latin typeface="Consolas" panose="020B0609020204030204" pitchFamily="49" charset="0"/>
                          <a:cs typeface="Consolas" panose="020B0609020204030204" pitchFamily="49" charset="0"/>
                        </a:rPr>
                        <a:t>3</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latin typeface="Consolas" panose="020B0609020204030204" pitchFamily="49" charset="0"/>
                          <a:cs typeface="Consolas" panose="020B0609020204030204" pitchFamily="49" charset="0"/>
                        </a:rPr>
                        <a:t>4</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latin typeface="Consolas" panose="020B0609020204030204" pitchFamily="49" charset="0"/>
                          <a:cs typeface="Consolas" panose="020B0609020204030204" pitchFamily="49" charset="0"/>
                        </a:rPr>
                        <a:t>5</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bg1">
                              <a:lumMod val="75000"/>
                            </a:schemeClr>
                          </a:solidFill>
                          <a:latin typeface="Consolas" panose="020B0609020204030204" pitchFamily="49" charset="0"/>
                          <a:cs typeface="Consolas" panose="020B0609020204030204" pitchFamily="49" charset="0"/>
                        </a:rPr>
                        <a:t>6</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bg1">
                              <a:lumMod val="75000"/>
                            </a:schemeClr>
                          </a:solidFill>
                          <a:latin typeface="Consolas" panose="020B0609020204030204" pitchFamily="49" charset="0"/>
                          <a:cs typeface="Consolas" panose="020B0609020204030204" pitchFamily="49" charset="0"/>
                        </a:rPr>
                        <a:t>7</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9" name="Rectangle 8"/>
          <p:cNvSpPr/>
          <p:nvPr/>
        </p:nvSpPr>
        <p:spPr>
          <a:xfrm>
            <a:off x="4902909" y="4663921"/>
            <a:ext cx="2182969" cy="338554"/>
          </a:xfrm>
          <a:prstGeom prst="rect">
            <a:avLst/>
          </a:prstGeom>
        </p:spPr>
        <p:txBody>
          <a:bodyPr wrap="square">
            <a:spAutoFit/>
          </a:bodyPr>
          <a:lstStyle/>
          <a:p>
            <a:pPr marL="360363" indent="-360363">
              <a:buNone/>
            </a:pPr>
            <a:r>
              <a:rPr lang="en-CA" sz="1600" dirty="0" err="1">
                <a:latin typeface="Consolas" panose="020B0609020204030204" pitchFamily="49" charset="0"/>
                <a:cs typeface="Consolas" panose="020B0609020204030204" pitchFamily="49" charset="0"/>
              </a:rPr>
              <a:t>stack_size</a:t>
            </a:r>
            <a:r>
              <a:rPr lang="en-CA" sz="1600" dirty="0">
                <a:latin typeface="Consolas" panose="020B0609020204030204" pitchFamily="49" charset="0"/>
                <a:cs typeface="Consolas" panose="020B0609020204030204" pitchFamily="49" charset="0"/>
              </a:rPr>
              <a:t> = 6;</a:t>
            </a:r>
          </a:p>
        </p:txBody>
      </p:sp>
    </p:spTree>
    <p:extLst>
      <p:ext uri="{BB962C8B-B14F-4D97-AF65-F5344CB8AC3E}">
        <p14:creationId xmlns:p14="http://schemas.microsoft.com/office/powerpoint/2010/main" val="175823953"/>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A solution</a:t>
            </a:r>
          </a:p>
        </p:txBody>
      </p:sp>
      <p:sp>
        <p:nvSpPr>
          <p:cNvPr id="3" name="Content Placeholder 2"/>
          <p:cNvSpPr>
            <a:spLocks noGrp="1"/>
          </p:cNvSpPr>
          <p:nvPr>
            <p:ph idx="1"/>
          </p:nvPr>
        </p:nvSpPr>
        <p:spPr/>
        <p:txBody>
          <a:bodyPr/>
          <a:lstStyle/>
          <a:p>
            <a:pPr marL="360363" indent="-360363">
              <a:buNone/>
            </a:pPr>
            <a:r>
              <a:rPr lang="en-CA" dirty="0"/>
              <a:t>	Suppose we call </a:t>
            </a:r>
            <a:r>
              <a:rPr lang="en-CA" dirty="0" err="1">
                <a:latin typeface="Consolas" panose="020B0609020204030204" pitchFamily="49" charset="0"/>
                <a:cs typeface="Consolas" panose="020B0609020204030204" pitchFamily="49" charset="0"/>
              </a:rPr>
              <a:t>push_back</a:t>
            </a:r>
            <a:r>
              <a:rPr lang="en-CA" dirty="0">
                <a:latin typeface="Consolas" panose="020B0609020204030204" pitchFamily="49" charset="0"/>
                <a:cs typeface="Consolas" panose="020B0609020204030204" pitchFamily="49" charset="0"/>
              </a:rPr>
              <a:t>( 'R' )</a:t>
            </a:r>
            <a:endParaRPr lang="en-CA" dirty="0"/>
          </a:p>
        </p:txBody>
      </p:sp>
      <p:graphicFrame>
        <p:nvGraphicFramePr>
          <p:cNvPr id="5" name="Table 4"/>
          <p:cNvGraphicFramePr>
            <a:graphicFrameLocks noGrp="1"/>
          </p:cNvGraphicFramePr>
          <p:nvPr>
            <p:extLst>
              <p:ext uri="{D42A27DB-BD31-4B8C-83A1-F6EECF244321}">
                <p14:modId xmlns:p14="http://schemas.microsoft.com/office/powerpoint/2010/main" val="2211090448"/>
              </p:ext>
            </p:extLst>
          </p:nvPr>
        </p:nvGraphicFramePr>
        <p:xfrm>
          <a:off x="1498242" y="3278950"/>
          <a:ext cx="6909160" cy="1036320"/>
        </p:xfrm>
        <a:graphic>
          <a:graphicData uri="http://schemas.openxmlformats.org/drawingml/2006/table">
            <a:tbl>
              <a:tblPr firstRow="1" bandRow="1">
                <a:tableStyleId>{2D5ABB26-0587-4C30-8999-92F81FD0307C}</a:tableStyleId>
              </a:tblPr>
              <a:tblGrid>
                <a:gridCol w="863645">
                  <a:extLst>
                    <a:ext uri="{9D8B030D-6E8A-4147-A177-3AD203B41FA5}">
                      <a16:colId xmlns:a16="http://schemas.microsoft.com/office/drawing/2014/main" val="20000"/>
                    </a:ext>
                  </a:extLst>
                </a:gridCol>
                <a:gridCol w="863645">
                  <a:extLst>
                    <a:ext uri="{9D8B030D-6E8A-4147-A177-3AD203B41FA5}">
                      <a16:colId xmlns:a16="http://schemas.microsoft.com/office/drawing/2014/main" val="20001"/>
                    </a:ext>
                  </a:extLst>
                </a:gridCol>
                <a:gridCol w="863645">
                  <a:extLst>
                    <a:ext uri="{9D8B030D-6E8A-4147-A177-3AD203B41FA5}">
                      <a16:colId xmlns:a16="http://schemas.microsoft.com/office/drawing/2014/main" val="20002"/>
                    </a:ext>
                  </a:extLst>
                </a:gridCol>
                <a:gridCol w="863645">
                  <a:extLst>
                    <a:ext uri="{9D8B030D-6E8A-4147-A177-3AD203B41FA5}">
                      <a16:colId xmlns:a16="http://schemas.microsoft.com/office/drawing/2014/main" val="20003"/>
                    </a:ext>
                  </a:extLst>
                </a:gridCol>
                <a:gridCol w="863645">
                  <a:extLst>
                    <a:ext uri="{9D8B030D-6E8A-4147-A177-3AD203B41FA5}">
                      <a16:colId xmlns:a16="http://schemas.microsoft.com/office/drawing/2014/main" val="20004"/>
                    </a:ext>
                  </a:extLst>
                </a:gridCol>
                <a:gridCol w="863645">
                  <a:extLst>
                    <a:ext uri="{9D8B030D-6E8A-4147-A177-3AD203B41FA5}">
                      <a16:colId xmlns:a16="http://schemas.microsoft.com/office/drawing/2014/main" val="20005"/>
                    </a:ext>
                  </a:extLst>
                </a:gridCol>
                <a:gridCol w="863645">
                  <a:extLst>
                    <a:ext uri="{9D8B030D-6E8A-4147-A177-3AD203B41FA5}">
                      <a16:colId xmlns:a16="http://schemas.microsoft.com/office/drawing/2014/main" val="20006"/>
                    </a:ext>
                  </a:extLst>
                </a:gridCol>
                <a:gridCol w="863645">
                  <a:extLst>
                    <a:ext uri="{9D8B030D-6E8A-4147-A177-3AD203B41FA5}">
                      <a16:colId xmlns:a16="http://schemas.microsoft.com/office/drawing/2014/main" val="20007"/>
                    </a:ext>
                  </a:extLst>
                </a:gridCol>
              </a:tblGrid>
              <a:tr h="174749">
                <a:tc>
                  <a:txBody>
                    <a:bodyPr/>
                    <a:lstStyle/>
                    <a:p>
                      <a:pPr algn="ctr"/>
                      <a:r>
                        <a:rPr lang="en-CA" sz="1600" b="0" dirty="0">
                          <a:solidFill>
                            <a:schemeClr val="tx1"/>
                          </a:solidFill>
                          <a:latin typeface="Consolas" panose="020B0609020204030204" pitchFamily="49" charset="0"/>
                          <a:cs typeface="Consolas" panose="020B0609020204030204" pitchFamily="49" charset="0"/>
                        </a:rPr>
                        <a:t>0</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b="0" dirty="0">
                          <a:solidFill>
                            <a:schemeClr val="tx1"/>
                          </a:solidFill>
                          <a:latin typeface="Consolas" panose="020B0609020204030204" pitchFamily="49" charset="0"/>
                          <a:cs typeface="Consolas" panose="020B0609020204030204" pitchFamily="49" charset="0"/>
                        </a:rPr>
                        <a:t>1</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b="0" dirty="0">
                          <a:solidFill>
                            <a:schemeClr val="tx1"/>
                          </a:solidFill>
                          <a:latin typeface="Consolas" panose="020B0609020204030204" pitchFamily="49" charset="0"/>
                          <a:cs typeface="Consolas" panose="020B0609020204030204" pitchFamily="49" charset="0"/>
                        </a:rPr>
                        <a:t>2</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b="0" dirty="0">
                          <a:solidFill>
                            <a:schemeClr val="tx1"/>
                          </a:solidFill>
                          <a:latin typeface="Consolas" panose="020B0609020204030204" pitchFamily="49" charset="0"/>
                          <a:cs typeface="Consolas" panose="020B0609020204030204" pitchFamily="49" charset="0"/>
                        </a:rPr>
                        <a:t>3</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b="0" dirty="0">
                          <a:solidFill>
                            <a:schemeClr val="tx1"/>
                          </a:solidFill>
                          <a:latin typeface="Consolas" panose="020B0609020204030204" pitchFamily="49" charset="0"/>
                          <a:cs typeface="Consolas" panose="020B0609020204030204" pitchFamily="49" charset="0"/>
                        </a:rPr>
                        <a:t>4</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b="0" dirty="0">
                          <a:solidFill>
                            <a:schemeClr val="tx1"/>
                          </a:solidFill>
                          <a:latin typeface="Consolas" panose="020B0609020204030204" pitchFamily="49" charset="0"/>
                          <a:cs typeface="Consolas" panose="020B0609020204030204" pitchFamily="49" charset="0"/>
                        </a:rPr>
                        <a:t>5</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b="0" dirty="0">
                          <a:solidFill>
                            <a:schemeClr val="tx1"/>
                          </a:solidFill>
                          <a:latin typeface="Consolas" panose="020B0609020204030204" pitchFamily="49" charset="0"/>
                          <a:cs typeface="Consolas" panose="020B0609020204030204" pitchFamily="49" charset="0"/>
                        </a:rPr>
                        <a:t>6</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b="0" dirty="0">
                          <a:solidFill>
                            <a:schemeClr val="tx1"/>
                          </a:solidFill>
                          <a:latin typeface="Consolas" panose="020B0609020204030204" pitchFamily="49" charset="0"/>
                          <a:cs typeface="Consolas" panose="020B0609020204030204" pitchFamily="49" charset="0"/>
                        </a:rPr>
                        <a:t>7</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283967">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N</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latin typeface="Consolas" panose="020B0609020204030204" pitchFamily="49" charset="0"/>
                          <a:cs typeface="Consolas" panose="020B0609020204030204" pitchFamily="49" charset="0"/>
                        </a:rPr>
                        <a:t>O</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1"/>
                  </a:ext>
                </a:extLst>
              </a:tr>
              <a:tr h="283967">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7</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600" dirty="0">
                          <a:latin typeface="Consolas" panose="020B0609020204030204" pitchFamily="49" charset="0"/>
                          <a:cs typeface="Consolas" panose="020B0609020204030204" pitchFamily="49" charset="0"/>
                        </a:rPr>
                        <a:t>NULLPTR</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6" name="Rectangle 5"/>
          <p:cNvSpPr/>
          <p:nvPr/>
        </p:nvSpPr>
        <p:spPr>
          <a:xfrm>
            <a:off x="1194515" y="2640377"/>
            <a:ext cx="3174285" cy="584775"/>
          </a:xfrm>
          <a:prstGeom prst="rect">
            <a:avLst/>
          </a:prstGeom>
        </p:spPr>
        <p:txBody>
          <a:bodyPr wrap="square">
            <a:spAutoFit/>
          </a:bodyPr>
          <a:lstStyle/>
          <a:p>
            <a:pPr marL="360363" indent="-360363">
              <a:buNone/>
            </a:pPr>
            <a:r>
              <a:rPr lang="en-CA" sz="1600" dirty="0" err="1">
                <a:latin typeface="Consolas" panose="020B0609020204030204" pitchFamily="49" charset="0"/>
                <a:cs typeface="Consolas" panose="020B0609020204030204" pitchFamily="49" charset="0"/>
              </a:rPr>
              <a:t>list_head</a:t>
            </a:r>
            <a:r>
              <a:rPr lang="en-CA" sz="1600" dirty="0">
                <a:latin typeface="Consolas" panose="020B0609020204030204" pitchFamily="49" charset="0"/>
                <a:cs typeface="Consolas" panose="020B0609020204030204" pitchFamily="49" charset="0"/>
              </a:rPr>
              <a:t> = 6;</a:t>
            </a:r>
          </a:p>
          <a:p>
            <a:pPr marL="360363" indent="-360363">
              <a:buNone/>
            </a:pPr>
            <a:r>
              <a:rPr lang="en-CA" sz="1600" dirty="0" err="1">
                <a:latin typeface="Consolas" panose="020B0609020204030204" pitchFamily="49" charset="0"/>
                <a:cs typeface="Consolas" panose="020B0609020204030204" pitchFamily="49" charset="0"/>
              </a:rPr>
              <a:t>list_tail</a:t>
            </a:r>
            <a:r>
              <a:rPr lang="en-CA" sz="1600" dirty="0">
                <a:latin typeface="Consolas" panose="020B0609020204030204" pitchFamily="49" charset="0"/>
                <a:cs typeface="Consolas" panose="020B0609020204030204" pitchFamily="49" charset="0"/>
              </a:rPr>
              <a:t> = 7;</a:t>
            </a:r>
          </a:p>
        </p:txBody>
      </p:sp>
      <p:graphicFrame>
        <p:nvGraphicFramePr>
          <p:cNvPr id="8" name="Table 7"/>
          <p:cNvGraphicFramePr>
            <a:graphicFrameLocks noGrp="1"/>
          </p:cNvGraphicFramePr>
          <p:nvPr>
            <p:extLst>
              <p:ext uri="{D42A27DB-BD31-4B8C-83A1-F6EECF244321}">
                <p14:modId xmlns:p14="http://schemas.microsoft.com/office/powerpoint/2010/main" val="2448517417"/>
              </p:ext>
            </p:extLst>
          </p:nvPr>
        </p:nvGraphicFramePr>
        <p:xfrm>
          <a:off x="5206636" y="5078656"/>
          <a:ext cx="3048368" cy="640080"/>
        </p:xfrm>
        <a:graphic>
          <a:graphicData uri="http://schemas.openxmlformats.org/drawingml/2006/table">
            <a:tbl>
              <a:tblPr firstRow="1" bandRow="1">
                <a:tableStyleId>{2D5ABB26-0587-4C30-8999-92F81FD0307C}</a:tableStyleId>
              </a:tblPr>
              <a:tblGrid>
                <a:gridCol w="381046">
                  <a:extLst>
                    <a:ext uri="{9D8B030D-6E8A-4147-A177-3AD203B41FA5}">
                      <a16:colId xmlns:a16="http://schemas.microsoft.com/office/drawing/2014/main" val="20000"/>
                    </a:ext>
                  </a:extLst>
                </a:gridCol>
                <a:gridCol w="381046">
                  <a:extLst>
                    <a:ext uri="{9D8B030D-6E8A-4147-A177-3AD203B41FA5}">
                      <a16:colId xmlns:a16="http://schemas.microsoft.com/office/drawing/2014/main" val="20001"/>
                    </a:ext>
                  </a:extLst>
                </a:gridCol>
                <a:gridCol w="381046">
                  <a:extLst>
                    <a:ext uri="{9D8B030D-6E8A-4147-A177-3AD203B41FA5}">
                      <a16:colId xmlns:a16="http://schemas.microsoft.com/office/drawing/2014/main" val="20002"/>
                    </a:ext>
                  </a:extLst>
                </a:gridCol>
                <a:gridCol w="381046">
                  <a:extLst>
                    <a:ext uri="{9D8B030D-6E8A-4147-A177-3AD203B41FA5}">
                      <a16:colId xmlns:a16="http://schemas.microsoft.com/office/drawing/2014/main" val="20003"/>
                    </a:ext>
                  </a:extLst>
                </a:gridCol>
                <a:gridCol w="381046">
                  <a:extLst>
                    <a:ext uri="{9D8B030D-6E8A-4147-A177-3AD203B41FA5}">
                      <a16:colId xmlns:a16="http://schemas.microsoft.com/office/drawing/2014/main" val="20004"/>
                    </a:ext>
                  </a:extLst>
                </a:gridCol>
                <a:gridCol w="381046">
                  <a:extLst>
                    <a:ext uri="{9D8B030D-6E8A-4147-A177-3AD203B41FA5}">
                      <a16:colId xmlns:a16="http://schemas.microsoft.com/office/drawing/2014/main" val="20005"/>
                    </a:ext>
                  </a:extLst>
                </a:gridCol>
                <a:gridCol w="381046">
                  <a:extLst>
                    <a:ext uri="{9D8B030D-6E8A-4147-A177-3AD203B41FA5}">
                      <a16:colId xmlns:a16="http://schemas.microsoft.com/office/drawing/2014/main" val="20006"/>
                    </a:ext>
                  </a:extLst>
                </a:gridCol>
                <a:gridCol w="381046">
                  <a:extLst>
                    <a:ext uri="{9D8B030D-6E8A-4147-A177-3AD203B41FA5}">
                      <a16:colId xmlns:a16="http://schemas.microsoft.com/office/drawing/2014/main" val="20007"/>
                    </a:ext>
                  </a:extLst>
                </a:gridCol>
              </a:tblGrid>
              <a:tr h="200465">
                <a:tc>
                  <a:txBody>
                    <a:bodyPr/>
                    <a:lstStyle/>
                    <a:p>
                      <a:pPr algn="ctr"/>
                      <a:r>
                        <a:rPr lang="en-CA" sz="1600" dirty="0">
                          <a:latin typeface="Consolas" panose="020B0609020204030204" pitchFamily="49" charset="0"/>
                          <a:cs typeface="Consolas" panose="020B0609020204030204" pitchFamily="49" charset="0"/>
                        </a:rPr>
                        <a:t>0</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latin typeface="Consolas" panose="020B0609020204030204" pitchFamily="49" charset="0"/>
                          <a:cs typeface="Consolas" panose="020B0609020204030204" pitchFamily="49" charset="0"/>
                        </a:rPr>
                        <a:t>1</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latin typeface="Consolas" panose="020B0609020204030204" pitchFamily="49" charset="0"/>
                          <a:cs typeface="Consolas" panose="020B0609020204030204" pitchFamily="49" charset="0"/>
                        </a:rPr>
                        <a:t>2</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latin typeface="Consolas" panose="020B0609020204030204" pitchFamily="49" charset="0"/>
                          <a:cs typeface="Consolas" panose="020B0609020204030204" pitchFamily="49" charset="0"/>
                        </a:rPr>
                        <a:t>3</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latin typeface="Consolas" panose="020B0609020204030204" pitchFamily="49" charset="0"/>
                          <a:cs typeface="Consolas" panose="020B0609020204030204" pitchFamily="49" charset="0"/>
                        </a:rPr>
                        <a:t>4</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latin typeface="Consolas" panose="020B0609020204030204" pitchFamily="49" charset="0"/>
                          <a:cs typeface="Consolas" panose="020B0609020204030204" pitchFamily="49" charset="0"/>
                        </a:rPr>
                        <a:t>5</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latin typeface="Consolas" panose="020B0609020204030204" pitchFamily="49" charset="0"/>
                          <a:cs typeface="Consolas" panose="020B0609020204030204" pitchFamily="49" charset="0"/>
                        </a:rPr>
                        <a:t>6</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latin typeface="Consolas" panose="020B0609020204030204" pitchFamily="49" charset="0"/>
                          <a:cs typeface="Consolas" panose="020B0609020204030204" pitchFamily="49" charset="0"/>
                        </a:rPr>
                        <a:t>7</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25757">
                <a:tc>
                  <a:txBody>
                    <a:bodyPr/>
                    <a:lstStyle/>
                    <a:p>
                      <a:pPr algn="ctr"/>
                      <a:r>
                        <a:rPr lang="en-CA" sz="2000" b="0" dirty="0">
                          <a:solidFill>
                            <a:schemeClr val="tx1"/>
                          </a:solidFill>
                          <a:latin typeface="Consolas" panose="020B0609020204030204" pitchFamily="49" charset="0"/>
                          <a:cs typeface="Consolas" panose="020B0609020204030204" pitchFamily="49" charset="0"/>
                        </a:rPr>
                        <a:t>0</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b="0" dirty="0">
                          <a:solidFill>
                            <a:schemeClr val="tx1"/>
                          </a:solidFill>
                          <a:latin typeface="Consolas" panose="020B0609020204030204" pitchFamily="49" charset="0"/>
                          <a:cs typeface="Consolas" panose="020B0609020204030204" pitchFamily="49" charset="0"/>
                        </a:rPr>
                        <a:t>1</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b="0" dirty="0">
                          <a:solidFill>
                            <a:schemeClr val="tx1"/>
                          </a:solidFill>
                          <a:latin typeface="Consolas" panose="020B0609020204030204" pitchFamily="49" charset="0"/>
                          <a:cs typeface="Consolas" panose="020B0609020204030204" pitchFamily="49" charset="0"/>
                        </a:rPr>
                        <a:t>2</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latin typeface="Consolas" panose="020B0609020204030204" pitchFamily="49" charset="0"/>
                          <a:cs typeface="Consolas" panose="020B0609020204030204" pitchFamily="49" charset="0"/>
                        </a:rPr>
                        <a:t>3</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latin typeface="Consolas" panose="020B0609020204030204" pitchFamily="49" charset="0"/>
                          <a:cs typeface="Consolas" panose="020B0609020204030204" pitchFamily="49" charset="0"/>
                        </a:rPr>
                        <a:t>4</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latin typeface="Consolas" panose="020B0609020204030204" pitchFamily="49" charset="0"/>
                          <a:cs typeface="Consolas" panose="020B0609020204030204" pitchFamily="49" charset="0"/>
                        </a:rPr>
                        <a:t>5</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bg1">
                              <a:lumMod val="75000"/>
                            </a:schemeClr>
                          </a:solidFill>
                          <a:latin typeface="Consolas" panose="020B0609020204030204" pitchFamily="49" charset="0"/>
                          <a:cs typeface="Consolas" panose="020B0609020204030204" pitchFamily="49" charset="0"/>
                        </a:rPr>
                        <a:t>6</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bg1">
                              <a:lumMod val="75000"/>
                            </a:schemeClr>
                          </a:solidFill>
                          <a:latin typeface="Consolas" panose="020B0609020204030204" pitchFamily="49" charset="0"/>
                          <a:cs typeface="Consolas" panose="020B0609020204030204" pitchFamily="49" charset="0"/>
                        </a:rPr>
                        <a:t>7</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9" name="Rectangle 8"/>
          <p:cNvSpPr/>
          <p:nvPr/>
        </p:nvSpPr>
        <p:spPr>
          <a:xfrm>
            <a:off x="4902909" y="4663921"/>
            <a:ext cx="2182969" cy="338554"/>
          </a:xfrm>
          <a:prstGeom prst="rect">
            <a:avLst/>
          </a:prstGeom>
        </p:spPr>
        <p:txBody>
          <a:bodyPr wrap="square">
            <a:spAutoFit/>
          </a:bodyPr>
          <a:lstStyle/>
          <a:p>
            <a:pPr marL="360363" indent="-360363">
              <a:buNone/>
            </a:pPr>
            <a:r>
              <a:rPr lang="en-CA" sz="1600" dirty="0" err="1">
                <a:latin typeface="Consolas" panose="020B0609020204030204" pitchFamily="49" charset="0"/>
                <a:cs typeface="Consolas" panose="020B0609020204030204" pitchFamily="49" charset="0"/>
              </a:rPr>
              <a:t>stack_size</a:t>
            </a:r>
            <a:r>
              <a:rPr lang="en-CA" sz="1600" dirty="0">
                <a:latin typeface="Consolas" panose="020B0609020204030204" pitchFamily="49" charset="0"/>
                <a:cs typeface="Consolas" panose="020B0609020204030204" pitchFamily="49" charset="0"/>
              </a:rPr>
              <a:t> = 6;</a:t>
            </a:r>
          </a:p>
        </p:txBody>
      </p:sp>
    </p:spTree>
    <p:extLst>
      <p:ext uri="{BB962C8B-B14F-4D97-AF65-F5344CB8AC3E}">
        <p14:creationId xmlns:p14="http://schemas.microsoft.com/office/powerpoint/2010/main" val="2183043938"/>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A solution</a:t>
            </a:r>
          </a:p>
        </p:txBody>
      </p:sp>
      <p:sp>
        <p:nvSpPr>
          <p:cNvPr id="3" name="Content Placeholder 2"/>
          <p:cNvSpPr>
            <a:spLocks noGrp="1"/>
          </p:cNvSpPr>
          <p:nvPr>
            <p:ph idx="1"/>
          </p:nvPr>
        </p:nvSpPr>
        <p:spPr/>
        <p:txBody>
          <a:bodyPr/>
          <a:lstStyle/>
          <a:p>
            <a:pPr marL="360363" indent="-360363">
              <a:buNone/>
            </a:pPr>
            <a:r>
              <a:rPr lang="en-CA" dirty="0"/>
              <a:t>	Suppose we call </a:t>
            </a:r>
            <a:r>
              <a:rPr lang="en-CA" dirty="0" err="1">
                <a:latin typeface="Consolas" panose="020B0609020204030204" pitchFamily="49" charset="0"/>
                <a:cs typeface="Consolas" panose="020B0609020204030204" pitchFamily="49" charset="0"/>
              </a:rPr>
              <a:t>push_back</a:t>
            </a:r>
            <a:r>
              <a:rPr lang="en-CA" dirty="0">
                <a:latin typeface="Consolas" panose="020B0609020204030204" pitchFamily="49" charset="0"/>
                <a:cs typeface="Consolas" panose="020B0609020204030204" pitchFamily="49" charset="0"/>
              </a:rPr>
              <a:t>( 'R' )</a:t>
            </a:r>
            <a:endParaRPr lang="en-CA" dirty="0"/>
          </a:p>
          <a:p>
            <a:pPr lvl="1"/>
            <a:r>
              <a:rPr lang="en-CA" dirty="0"/>
              <a:t>The next node is at index 5</a:t>
            </a:r>
          </a:p>
        </p:txBody>
      </p:sp>
      <p:graphicFrame>
        <p:nvGraphicFramePr>
          <p:cNvPr id="5" name="Table 4"/>
          <p:cNvGraphicFramePr>
            <a:graphicFrameLocks noGrp="1"/>
          </p:cNvGraphicFramePr>
          <p:nvPr>
            <p:extLst>
              <p:ext uri="{D42A27DB-BD31-4B8C-83A1-F6EECF244321}">
                <p14:modId xmlns:p14="http://schemas.microsoft.com/office/powerpoint/2010/main" val="4267107068"/>
              </p:ext>
            </p:extLst>
          </p:nvPr>
        </p:nvGraphicFramePr>
        <p:xfrm>
          <a:off x="1498242" y="3278950"/>
          <a:ext cx="6909160" cy="1036320"/>
        </p:xfrm>
        <a:graphic>
          <a:graphicData uri="http://schemas.openxmlformats.org/drawingml/2006/table">
            <a:tbl>
              <a:tblPr firstRow="1" bandRow="1">
                <a:tableStyleId>{2D5ABB26-0587-4C30-8999-92F81FD0307C}</a:tableStyleId>
              </a:tblPr>
              <a:tblGrid>
                <a:gridCol w="863645">
                  <a:extLst>
                    <a:ext uri="{9D8B030D-6E8A-4147-A177-3AD203B41FA5}">
                      <a16:colId xmlns:a16="http://schemas.microsoft.com/office/drawing/2014/main" val="20000"/>
                    </a:ext>
                  </a:extLst>
                </a:gridCol>
                <a:gridCol w="863645">
                  <a:extLst>
                    <a:ext uri="{9D8B030D-6E8A-4147-A177-3AD203B41FA5}">
                      <a16:colId xmlns:a16="http://schemas.microsoft.com/office/drawing/2014/main" val="20001"/>
                    </a:ext>
                  </a:extLst>
                </a:gridCol>
                <a:gridCol w="863645">
                  <a:extLst>
                    <a:ext uri="{9D8B030D-6E8A-4147-A177-3AD203B41FA5}">
                      <a16:colId xmlns:a16="http://schemas.microsoft.com/office/drawing/2014/main" val="20002"/>
                    </a:ext>
                  </a:extLst>
                </a:gridCol>
                <a:gridCol w="863645">
                  <a:extLst>
                    <a:ext uri="{9D8B030D-6E8A-4147-A177-3AD203B41FA5}">
                      <a16:colId xmlns:a16="http://schemas.microsoft.com/office/drawing/2014/main" val="20003"/>
                    </a:ext>
                  </a:extLst>
                </a:gridCol>
                <a:gridCol w="863645">
                  <a:extLst>
                    <a:ext uri="{9D8B030D-6E8A-4147-A177-3AD203B41FA5}">
                      <a16:colId xmlns:a16="http://schemas.microsoft.com/office/drawing/2014/main" val="20004"/>
                    </a:ext>
                  </a:extLst>
                </a:gridCol>
                <a:gridCol w="863645">
                  <a:extLst>
                    <a:ext uri="{9D8B030D-6E8A-4147-A177-3AD203B41FA5}">
                      <a16:colId xmlns:a16="http://schemas.microsoft.com/office/drawing/2014/main" val="20005"/>
                    </a:ext>
                  </a:extLst>
                </a:gridCol>
                <a:gridCol w="863645">
                  <a:extLst>
                    <a:ext uri="{9D8B030D-6E8A-4147-A177-3AD203B41FA5}">
                      <a16:colId xmlns:a16="http://schemas.microsoft.com/office/drawing/2014/main" val="20006"/>
                    </a:ext>
                  </a:extLst>
                </a:gridCol>
                <a:gridCol w="863645">
                  <a:extLst>
                    <a:ext uri="{9D8B030D-6E8A-4147-A177-3AD203B41FA5}">
                      <a16:colId xmlns:a16="http://schemas.microsoft.com/office/drawing/2014/main" val="20007"/>
                    </a:ext>
                  </a:extLst>
                </a:gridCol>
              </a:tblGrid>
              <a:tr h="174749">
                <a:tc>
                  <a:txBody>
                    <a:bodyPr/>
                    <a:lstStyle/>
                    <a:p>
                      <a:pPr algn="ctr"/>
                      <a:r>
                        <a:rPr lang="en-CA" sz="1600" b="0" dirty="0">
                          <a:solidFill>
                            <a:schemeClr val="tx1"/>
                          </a:solidFill>
                          <a:latin typeface="Consolas" panose="020B0609020204030204" pitchFamily="49" charset="0"/>
                          <a:cs typeface="Consolas" panose="020B0609020204030204" pitchFamily="49" charset="0"/>
                        </a:rPr>
                        <a:t>0</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b="0" dirty="0">
                          <a:solidFill>
                            <a:schemeClr val="tx1"/>
                          </a:solidFill>
                          <a:latin typeface="Consolas" panose="020B0609020204030204" pitchFamily="49" charset="0"/>
                          <a:cs typeface="Consolas" panose="020B0609020204030204" pitchFamily="49" charset="0"/>
                        </a:rPr>
                        <a:t>1</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b="0" dirty="0">
                          <a:solidFill>
                            <a:schemeClr val="tx1"/>
                          </a:solidFill>
                          <a:latin typeface="Consolas" panose="020B0609020204030204" pitchFamily="49" charset="0"/>
                          <a:cs typeface="Consolas" panose="020B0609020204030204" pitchFamily="49" charset="0"/>
                        </a:rPr>
                        <a:t>2</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b="0" dirty="0">
                          <a:solidFill>
                            <a:schemeClr val="tx1"/>
                          </a:solidFill>
                          <a:latin typeface="Consolas" panose="020B0609020204030204" pitchFamily="49" charset="0"/>
                          <a:cs typeface="Consolas" panose="020B0609020204030204" pitchFamily="49" charset="0"/>
                        </a:rPr>
                        <a:t>3</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b="0" dirty="0">
                          <a:solidFill>
                            <a:schemeClr val="tx1"/>
                          </a:solidFill>
                          <a:latin typeface="Consolas" panose="020B0609020204030204" pitchFamily="49" charset="0"/>
                          <a:cs typeface="Consolas" panose="020B0609020204030204" pitchFamily="49" charset="0"/>
                        </a:rPr>
                        <a:t>4</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b="0" dirty="0">
                          <a:solidFill>
                            <a:schemeClr val="tx1"/>
                          </a:solidFill>
                          <a:latin typeface="Consolas" panose="020B0609020204030204" pitchFamily="49" charset="0"/>
                          <a:cs typeface="Consolas" panose="020B0609020204030204" pitchFamily="49" charset="0"/>
                        </a:rPr>
                        <a:t>5</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b="0" dirty="0">
                          <a:solidFill>
                            <a:schemeClr val="tx1"/>
                          </a:solidFill>
                          <a:latin typeface="Consolas" panose="020B0609020204030204" pitchFamily="49" charset="0"/>
                          <a:cs typeface="Consolas" panose="020B0609020204030204" pitchFamily="49" charset="0"/>
                        </a:rPr>
                        <a:t>6</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b="0" dirty="0">
                          <a:solidFill>
                            <a:schemeClr val="tx1"/>
                          </a:solidFill>
                          <a:latin typeface="Consolas" panose="020B0609020204030204" pitchFamily="49" charset="0"/>
                          <a:cs typeface="Consolas" panose="020B0609020204030204" pitchFamily="49" charset="0"/>
                        </a:rPr>
                        <a:t>7</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283967">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rgbClr val="FF0000"/>
                          </a:solidFill>
                          <a:latin typeface="Consolas" panose="020B0609020204030204" pitchFamily="49" charset="0"/>
                          <a:cs typeface="Consolas" panose="020B0609020204030204" pitchFamily="49" charset="0"/>
                        </a:rPr>
                        <a:t>R</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N</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latin typeface="Consolas" panose="020B0609020204030204" pitchFamily="49" charset="0"/>
                          <a:cs typeface="Consolas" panose="020B0609020204030204" pitchFamily="49" charset="0"/>
                        </a:rPr>
                        <a:t>O</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1"/>
                  </a:ext>
                </a:extLst>
              </a:tr>
              <a:tr h="283967">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chemeClr val="tx1"/>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600" dirty="0">
                          <a:solidFill>
                            <a:srgbClr val="FF0000"/>
                          </a:solidFill>
                          <a:latin typeface="Consolas" panose="020B0609020204030204" pitchFamily="49" charset="0"/>
                          <a:cs typeface="Consolas" panose="020B0609020204030204" pitchFamily="49" charset="0"/>
                        </a:rPr>
                        <a:t>NULLPTR</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latin typeface="Consolas" panose="020B0609020204030204" pitchFamily="49" charset="0"/>
                          <a:cs typeface="Consolas" panose="020B0609020204030204" pitchFamily="49" charset="0"/>
                        </a:rPr>
                        <a:t>7</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rgbClr val="FF0000"/>
                          </a:solidFill>
                          <a:latin typeface="Consolas" panose="020B0609020204030204" pitchFamily="49" charset="0"/>
                          <a:cs typeface="Consolas" panose="020B0609020204030204" pitchFamily="49" charset="0"/>
                        </a:rPr>
                        <a:t>5</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6" name="Rectangle 5"/>
          <p:cNvSpPr/>
          <p:nvPr/>
        </p:nvSpPr>
        <p:spPr>
          <a:xfrm>
            <a:off x="1194515" y="2640377"/>
            <a:ext cx="3174285" cy="584775"/>
          </a:xfrm>
          <a:prstGeom prst="rect">
            <a:avLst/>
          </a:prstGeom>
        </p:spPr>
        <p:txBody>
          <a:bodyPr wrap="square">
            <a:spAutoFit/>
          </a:bodyPr>
          <a:lstStyle/>
          <a:p>
            <a:pPr marL="360363" indent="-360363">
              <a:buNone/>
            </a:pPr>
            <a:r>
              <a:rPr lang="en-CA" sz="1600" dirty="0" err="1">
                <a:latin typeface="Consolas" panose="020B0609020204030204" pitchFamily="49" charset="0"/>
                <a:cs typeface="Consolas" panose="020B0609020204030204" pitchFamily="49" charset="0"/>
              </a:rPr>
              <a:t>list_head</a:t>
            </a:r>
            <a:r>
              <a:rPr lang="en-CA" sz="1600" dirty="0">
                <a:latin typeface="Consolas" panose="020B0609020204030204" pitchFamily="49" charset="0"/>
                <a:cs typeface="Consolas" panose="020B0609020204030204" pitchFamily="49" charset="0"/>
              </a:rPr>
              <a:t> = 6;</a:t>
            </a:r>
          </a:p>
          <a:p>
            <a:pPr marL="360363" indent="-360363">
              <a:buNone/>
            </a:pPr>
            <a:r>
              <a:rPr lang="en-CA" sz="1600" dirty="0" err="1">
                <a:latin typeface="Consolas" panose="020B0609020204030204" pitchFamily="49" charset="0"/>
                <a:cs typeface="Consolas" panose="020B0609020204030204" pitchFamily="49" charset="0"/>
              </a:rPr>
              <a:t>list_tail</a:t>
            </a:r>
            <a:r>
              <a:rPr lang="en-CA" sz="1600" dirty="0">
                <a:latin typeface="Consolas" panose="020B0609020204030204" pitchFamily="49" charset="0"/>
                <a:cs typeface="Consolas" panose="020B0609020204030204" pitchFamily="49" charset="0"/>
              </a:rPr>
              <a:t> = </a:t>
            </a:r>
            <a:r>
              <a:rPr lang="en-CA" sz="1600" dirty="0">
                <a:solidFill>
                  <a:srgbClr val="FF0000"/>
                </a:solidFill>
                <a:latin typeface="Consolas" panose="020B0609020204030204" pitchFamily="49" charset="0"/>
                <a:cs typeface="Consolas" panose="020B0609020204030204" pitchFamily="49" charset="0"/>
              </a:rPr>
              <a:t>5</a:t>
            </a:r>
            <a:r>
              <a:rPr lang="en-CA" sz="1600" dirty="0">
                <a:latin typeface="Consolas" panose="020B0609020204030204" pitchFamily="49" charset="0"/>
                <a:cs typeface="Consolas" panose="020B0609020204030204" pitchFamily="49" charset="0"/>
              </a:rPr>
              <a:t>;</a:t>
            </a:r>
          </a:p>
        </p:txBody>
      </p:sp>
      <p:graphicFrame>
        <p:nvGraphicFramePr>
          <p:cNvPr id="8" name="Table 7"/>
          <p:cNvGraphicFramePr>
            <a:graphicFrameLocks noGrp="1"/>
          </p:cNvGraphicFramePr>
          <p:nvPr>
            <p:extLst>
              <p:ext uri="{D42A27DB-BD31-4B8C-83A1-F6EECF244321}">
                <p14:modId xmlns:p14="http://schemas.microsoft.com/office/powerpoint/2010/main" val="2334708206"/>
              </p:ext>
            </p:extLst>
          </p:nvPr>
        </p:nvGraphicFramePr>
        <p:xfrm>
          <a:off x="5206636" y="5078656"/>
          <a:ext cx="3048368" cy="640080"/>
        </p:xfrm>
        <a:graphic>
          <a:graphicData uri="http://schemas.openxmlformats.org/drawingml/2006/table">
            <a:tbl>
              <a:tblPr firstRow="1" bandRow="1">
                <a:tableStyleId>{2D5ABB26-0587-4C30-8999-92F81FD0307C}</a:tableStyleId>
              </a:tblPr>
              <a:tblGrid>
                <a:gridCol w="381046">
                  <a:extLst>
                    <a:ext uri="{9D8B030D-6E8A-4147-A177-3AD203B41FA5}">
                      <a16:colId xmlns:a16="http://schemas.microsoft.com/office/drawing/2014/main" val="20000"/>
                    </a:ext>
                  </a:extLst>
                </a:gridCol>
                <a:gridCol w="381046">
                  <a:extLst>
                    <a:ext uri="{9D8B030D-6E8A-4147-A177-3AD203B41FA5}">
                      <a16:colId xmlns:a16="http://schemas.microsoft.com/office/drawing/2014/main" val="20001"/>
                    </a:ext>
                  </a:extLst>
                </a:gridCol>
                <a:gridCol w="381046">
                  <a:extLst>
                    <a:ext uri="{9D8B030D-6E8A-4147-A177-3AD203B41FA5}">
                      <a16:colId xmlns:a16="http://schemas.microsoft.com/office/drawing/2014/main" val="20002"/>
                    </a:ext>
                  </a:extLst>
                </a:gridCol>
                <a:gridCol w="381046">
                  <a:extLst>
                    <a:ext uri="{9D8B030D-6E8A-4147-A177-3AD203B41FA5}">
                      <a16:colId xmlns:a16="http://schemas.microsoft.com/office/drawing/2014/main" val="20003"/>
                    </a:ext>
                  </a:extLst>
                </a:gridCol>
                <a:gridCol w="381046">
                  <a:extLst>
                    <a:ext uri="{9D8B030D-6E8A-4147-A177-3AD203B41FA5}">
                      <a16:colId xmlns:a16="http://schemas.microsoft.com/office/drawing/2014/main" val="20004"/>
                    </a:ext>
                  </a:extLst>
                </a:gridCol>
                <a:gridCol w="381046">
                  <a:extLst>
                    <a:ext uri="{9D8B030D-6E8A-4147-A177-3AD203B41FA5}">
                      <a16:colId xmlns:a16="http://schemas.microsoft.com/office/drawing/2014/main" val="20005"/>
                    </a:ext>
                  </a:extLst>
                </a:gridCol>
                <a:gridCol w="381046">
                  <a:extLst>
                    <a:ext uri="{9D8B030D-6E8A-4147-A177-3AD203B41FA5}">
                      <a16:colId xmlns:a16="http://schemas.microsoft.com/office/drawing/2014/main" val="20006"/>
                    </a:ext>
                  </a:extLst>
                </a:gridCol>
                <a:gridCol w="381046">
                  <a:extLst>
                    <a:ext uri="{9D8B030D-6E8A-4147-A177-3AD203B41FA5}">
                      <a16:colId xmlns:a16="http://schemas.microsoft.com/office/drawing/2014/main" val="20007"/>
                    </a:ext>
                  </a:extLst>
                </a:gridCol>
              </a:tblGrid>
              <a:tr h="200465">
                <a:tc>
                  <a:txBody>
                    <a:bodyPr/>
                    <a:lstStyle/>
                    <a:p>
                      <a:pPr algn="ctr"/>
                      <a:r>
                        <a:rPr lang="en-CA" sz="1600" dirty="0">
                          <a:latin typeface="Consolas" panose="020B0609020204030204" pitchFamily="49" charset="0"/>
                          <a:cs typeface="Consolas" panose="020B0609020204030204" pitchFamily="49" charset="0"/>
                        </a:rPr>
                        <a:t>0</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latin typeface="Consolas" panose="020B0609020204030204" pitchFamily="49" charset="0"/>
                          <a:cs typeface="Consolas" panose="020B0609020204030204" pitchFamily="49" charset="0"/>
                        </a:rPr>
                        <a:t>1</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latin typeface="Consolas" panose="020B0609020204030204" pitchFamily="49" charset="0"/>
                          <a:cs typeface="Consolas" panose="020B0609020204030204" pitchFamily="49" charset="0"/>
                        </a:rPr>
                        <a:t>2</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latin typeface="Consolas" panose="020B0609020204030204" pitchFamily="49" charset="0"/>
                          <a:cs typeface="Consolas" panose="020B0609020204030204" pitchFamily="49" charset="0"/>
                        </a:rPr>
                        <a:t>3</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latin typeface="Consolas" panose="020B0609020204030204" pitchFamily="49" charset="0"/>
                          <a:cs typeface="Consolas" panose="020B0609020204030204" pitchFamily="49" charset="0"/>
                        </a:rPr>
                        <a:t>4</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latin typeface="Consolas" panose="020B0609020204030204" pitchFamily="49" charset="0"/>
                          <a:cs typeface="Consolas" panose="020B0609020204030204" pitchFamily="49" charset="0"/>
                        </a:rPr>
                        <a:t>5</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latin typeface="Consolas" panose="020B0609020204030204" pitchFamily="49" charset="0"/>
                          <a:cs typeface="Consolas" panose="020B0609020204030204" pitchFamily="49" charset="0"/>
                        </a:rPr>
                        <a:t>6</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latin typeface="Consolas" panose="020B0609020204030204" pitchFamily="49" charset="0"/>
                          <a:cs typeface="Consolas" panose="020B0609020204030204" pitchFamily="49" charset="0"/>
                        </a:rPr>
                        <a:t>7</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25757">
                <a:tc>
                  <a:txBody>
                    <a:bodyPr/>
                    <a:lstStyle/>
                    <a:p>
                      <a:pPr algn="ctr"/>
                      <a:r>
                        <a:rPr lang="en-CA" sz="2000" b="0" dirty="0">
                          <a:solidFill>
                            <a:schemeClr val="tx1"/>
                          </a:solidFill>
                          <a:latin typeface="Consolas" panose="020B0609020204030204" pitchFamily="49" charset="0"/>
                          <a:cs typeface="Consolas" panose="020B0609020204030204" pitchFamily="49" charset="0"/>
                        </a:rPr>
                        <a:t>0</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b="0" dirty="0">
                          <a:solidFill>
                            <a:schemeClr val="tx1"/>
                          </a:solidFill>
                          <a:latin typeface="Consolas" panose="020B0609020204030204" pitchFamily="49" charset="0"/>
                          <a:cs typeface="Consolas" panose="020B0609020204030204" pitchFamily="49" charset="0"/>
                        </a:rPr>
                        <a:t>1</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b="0" dirty="0">
                          <a:solidFill>
                            <a:schemeClr val="tx1"/>
                          </a:solidFill>
                          <a:latin typeface="Consolas" panose="020B0609020204030204" pitchFamily="49" charset="0"/>
                          <a:cs typeface="Consolas" panose="020B0609020204030204" pitchFamily="49" charset="0"/>
                        </a:rPr>
                        <a:t>2</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latin typeface="Consolas" panose="020B0609020204030204" pitchFamily="49" charset="0"/>
                          <a:cs typeface="Consolas" panose="020B0609020204030204" pitchFamily="49" charset="0"/>
                        </a:rPr>
                        <a:t>3</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latin typeface="Consolas" panose="020B0609020204030204" pitchFamily="49" charset="0"/>
                          <a:cs typeface="Consolas" panose="020B0609020204030204" pitchFamily="49" charset="0"/>
                        </a:rPr>
                        <a:t>4</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bg1">
                              <a:lumMod val="75000"/>
                            </a:schemeClr>
                          </a:solidFill>
                          <a:latin typeface="Consolas" panose="020B0609020204030204" pitchFamily="49" charset="0"/>
                          <a:cs typeface="Consolas" panose="020B0609020204030204" pitchFamily="49" charset="0"/>
                        </a:rPr>
                        <a:t>5</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bg1">
                              <a:lumMod val="75000"/>
                            </a:schemeClr>
                          </a:solidFill>
                          <a:latin typeface="Consolas" panose="020B0609020204030204" pitchFamily="49" charset="0"/>
                          <a:cs typeface="Consolas" panose="020B0609020204030204" pitchFamily="49" charset="0"/>
                        </a:rPr>
                        <a:t>6</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bg1">
                              <a:lumMod val="75000"/>
                            </a:schemeClr>
                          </a:solidFill>
                          <a:latin typeface="Consolas" panose="020B0609020204030204" pitchFamily="49" charset="0"/>
                          <a:cs typeface="Consolas" panose="020B0609020204030204" pitchFamily="49" charset="0"/>
                        </a:rPr>
                        <a:t>7</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9" name="Rectangle 8"/>
          <p:cNvSpPr/>
          <p:nvPr/>
        </p:nvSpPr>
        <p:spPr>
          <a:xfrm>
            <a:off x="4902909" y="4663921"/>
            <a:ext cx="2182969" cy="338554"/>
          </a:xfrm>
          <a:prstGeom prst="rect">
            <a:avLst/>
          </a:prstGeom>
        </p:spPr>
        <p:txBody>
          <a:bodyPr wrap="square">
            <a:spAutoFit/>
          </a:bodyPr>
          <a:lstStyle/>
          <a:p>
            <a:pPr marL="360363" indent="-360363">
              <a:buNone/>
            </a:pPr>
            <a:r>
              <a:rPr lang="en-CA" sz="1600" dirty="0" err="1">
                <a:latin typeface="Consolas" panose="020B0609020204030204" pitchFamily="49" charset="0"/>
                <a:cs typeface="Consolas" panose="020B0609020204030204" pitchFamily="49" charset="0"/>
              </a:rPr>
              <a:t>stack_size</a:t>
            </a:r>
            <a:r>
              <a:rPr lang="en-CA" sz="1600" dirty="0">
                <a:latin typeface="Consolas" panose="020B0609020204030204" pitchFamily="49" charset="0"/>
                <a:cs typeface="Consolas" panose="020B0609020204030204" pitchFamily="49" charset="0"/>
              </a:rPr>
              <a:t> = </a:t>
            </a:r>
            <a:r>
              <a:rPr lang="en-CA" sz="1600" dirty="0">
                <a:solidFill>
                  <a:srgbClr val="FF0000"/>
                </a:solidFill>
                <a:latin typeface="Consolas" panose="020B0609020204030204" pitchFamily="49" charset="0"/>
                <a:cs typeface="Consolas" panose="020B0609020204030204" pitchFamily="49" charset="0"/>
              </a:rPr>
              <a:t>5</a:t>
            </a:r>
            <a:r>
              <a:rPr lang="en-CA" sz="1600" dirty="0">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33299016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170" name="Rectangle 2"/>
          <p:cNvSpPr>
            <a:spLocks noGrp="1" noChangeArrowheads="1"/>
          </p:cNvSpPr>
          <p:nvPr>
            <p:ph type="title"/>
          </p:nvPr>
        </p:nvSpPr>
        <p:spPr>
          <a:xfrm>
            <a:off x="461154" y="-9935"/>
            <a:ext cx="8229600" cy="1143000"/>
          </a:xfrm>
        </p:spPr>
        <p:txBody>
          <a:bodyPr/>
          <a:lstStyle/>
          <a:p>
            <a:r>
              <a:rPr lang="en-US" altLang="zh-CN" dirty="0">
                <a:ea typeface="宋体" panose="02010600030101010101" pitchFamily="2" charset="-122"/>
              </a:rPr>
              <a:t>Addition of Two Polynomials?</a:t>
            </a:r>
          </a:p>
        </p:txBody>
      </p:sp>
      <mc:AlternateContent xmlns:mc="http://schemas.openxmlformats.org/markup-compatibility/2006" xmlns:a14="http://schemas.microsoft.com/office/drawing/2010/main">
        <mc:Choice Requires="a14">
          <p:sp>
            <p:nvSpPr>
              <p:cNvPr id="82" name="文本框 81"/>
              <p:cNvSpPr txBox="1"/>
              <p:nvPr/>
            </p:nvSpPr>
            <p:spPr>
              <a:xfrm>
                <a:off x="471072" y="1886767"/>
                <a:ext cx="688009"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2000" b="1" i="1">
                          <a:latin typeface="Cambria Math" panose="02040503050406030204" pitchFamily="18" charset="0"/>
                        </a:rPr>
                        <m:t>𝒂</m:t>
                      </m:r>
                      <m:r>
                        <a:rPr lang="en-US" altLang="zh-CN" sz="2000" b="1" i="1">
                          <a:latin typeface="Cambria Math" panose="02040503050406030204" pitchFamily="18" charset="0"/>
                        </a:rPr>
                        <m:t>[</m:t>
                      </m:r>
                      <m:r>
                        <a:rPr lang="en-US" altLang="zh-CN" sz="2000" b="1" i="1">
                          <a:latin typeface="Cambria Math" panose="02040503050406030204" pitchFamily="18" charset="0"/>
                        </a:rPr>
                        <m:t>𝒊</m:t>
                      </m:r>
                      <m:r>
                        <a:rPr lang="en-US" altLang="zh-CN" sz="2000" b="1" i="1">
                          <a:latin typeface="Cambria Math" panose="02040503050406030204" pitchFamily="18" charset="0"/>
                        </a:rPr>
                        <m:t>]</m:t>
                      </m:r>
                    </m:oMath>
                  </m:oMathPara>
                </a14:m>
                <a:endParaRPr lang="zh-CN" altLang="en-US" sz="2000" b="1" dirty="0"/>
              </a:p>
            </p:txBody>
          </p:sp>
        </mc:Choice>
        <mc:Fallback xmlns="">
          <p:sp>
            <p:nvSpPr>
              <p:cNvPr id="82" name="文本框 81"/>
              <p:cNvSpPr txBox="1">
                <a:spLocks noRot="1" noChangeAspect="1" noMove="1" noResize="1" noEditPoints="1" noAdjustHandles="1" noChangeArrowheads="1" noChangeShapeType="1" noTextEdit="1"/>
              </p:cNvSpPr>
              <p:nvPr/>
            </p:nvSpPr>
            <p:spPr>
              <a:xfrm>
                <a:off x="471072" y="1886767"/>
                <a:ext cx="688009" cy="400110"/>
              </a:xfrm>
              <a:prstGeom prst="rect">
                <a:avLst/>
              </a:prstGeom>
              <a:blipFill>
                <a:blip r:embed="rId2"/>
                <a:stretch>
                  <a:fillRect b="-18462"/>
                </a:stretch>
              </a:blipFill>
            </p:spPr>
            <p:txBody>
              <a:bodyPr/>
              <a:lstStyle/>
              <a:p>
                <a:r>
                  <a:rPr lang="zh-CN" altLang="en-US">
                    <a:noFill/>
                  </a:rPr>
                  <a:t> </a:t>
                </a:r>
              </a:p>
            </p:txBody>
          </p:sp>
        </mc:Fallback>
      </mc:AlternateContent>
      <p:sp>
        <p:nvSpPr>
          <p:cNvPr id="83" name="文本框 82"/>
          <p:cNvSpPr txBox="1"/>
          <p:nvPr/>
        </p:nvSpPr>
        <p:spPr>
          <a:xfrm>
            <a:off x="48720" y="2993812"/>
            <a:ext cx="1518364" cy="369332"/>
          </a:xfrm>
          <a:prstGeom prst="rect">
            <a:avLst/>
          </a:prstGeom>
          <a:noFill/>
        </p:spPr>
        <p:txBody>
          <a:bodyPr wrap="none" rtlCol="0">
            <a:spAutoFit/>
          </a:bodyPr>
          <a:lstStyle/>
          <a:p>
            <a:r>
              <a:rPr lang="en-US" altLang="zh-CN" dirty="0"/>
              <a:t>Array indices</a:t>
            </a:r>
            <a:endParaRPr lang="zh-CN" altLang="en-US" dirty="0"/>
          </a:p>
        </p:txBody>
      </p:sp>
      <mc:AlternateContent xmlns:mc="http://schemas.openxmlformats.org/markup-compatibility/2006" xmlns:a14="http://schemas.microsoft.com/office/drawing/2010/main">
        <mc:Choice Requires="a14">
          <p:sp>
            <p:nvSpPr>
              <p:cNvPr id="89" name="文本框 88"/>
              <p:cNvSpPr txBox="1"/>
              <p:nvPr/>
            </p:nvSpPr>
            <p:spPr>
              <a:xfrm>
                <a:off x="13170" y="2471615"/>
                <a:ext cx="1599412" cy="369332"/>
              </a:xfrm>
              <a:prstGeom prst="rect">
                <a:avLst/>
              </a:prstGeom>
              <a:noFill/>
            </p:spPr>
            <p:txBody>
              <a:bodyPr wrap="none" rtlCol="0">
                <a:spAutoFit/>
              </a:bodyPr>
              <a:lstStyle/>
              <a:p>
                <a:r>
                  <a:rPr lang="en-US" altLang="zh-CN" dirty="0" err="1"/>
                  <a:t>Expon</a:t>
                </a:r>
                <a:r>
                  <a:rPr lang="en-US" altLang="zh-CN" dirty="0"/>
                  <a:t> index </a:t>
                </a:r>
                <a14:m>
                  <m:oMath xmlns:m="http://schemas.openxmlformats.org/officeDocument/2006/math">
                    <m:r>
                      <a:rPr lang="en-US" altLang="zh-CN" b="0" i="1">
                        <a:latin typeface="Cambria Math" panose="02040503050406030204" pitchFamily="18" charset="0"/>
                      </a:rPr>
                      <m:t>𝑖</m:t>
                    </m:r>
                  </m:oMath>
                </a14:m>
                <a:endParaRPr lang="zh-CN" altLang="en-US" dirty="0"/>
              </a:p>
            </p:txBody>
          </p:sp>
        </mc:Choice>
        <mc:Fallback xmlns="">
          <p:sp>
            <p:nvSpPr>
              <p:cNvPr id="89" name="文本框 88"/>
              <p:cNvSpPr txBox="1">
                <a:spLocks noRot="1" noChangeAspect="1" noMove="1" noResize="1" noEditPoints="1" noAdjustHandles="1" noChangeArrowheads="1" noChangeShapeType="1" noTextEdit="1"/>
              </p:cNvSpPr>
              <p:nvPr/>
            </p:nvSpPr>
            <p:spPr>
              <a:xfrm>
                <a:off x="13170" y="2471615"/>
                <a:ext cx="1599412" cy="369332"/>
              </a:xfrm>
              <a:prstGeom prst="rect">
                <a:avLst/>
              </a:prstGeom>
              <a:blipFill>
                <a:blip r:embed="rId3"/>
                <a:stretch>
                  <a:fillRect l="-3042" t="-8197" b="-2459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文本框 2"/>
              <p:cNvSpPr txBox="1"/>
              <p:nvPr/>
            </p:nvSpPr>
            <p:spPr>
              <a:xfrm>
                <a:off x="1720050" y="815824"/>
                <a:ext cx="6842386" cy="711413"/>
              </a:xfrm>
              <a:prstGeom prst="rect">
                <a:avLst/>
              </a:prstGeom>
              <a:noFill/>
            </p:spPr>
            <p:txBody>
              <a:bodyPr wrap="none" rtlCol="0">
                <a:spAutoFit/>
              </a:bodyPr>
              <a:lstStyle/>
              <a:p>
                <a14:m>
                  <m:oMath xmlns:m="http://schemas.openxmlformats.org/officeDocument/2006/math">
                    <m:sSub>
                      <m:sSubPr>
                        <m:ctrlPr>
                          <a:rPr lang="en-US" altLang="zh-CN" sz="2000" i="1" smtClean="0">
                            <a:latin typeface="Cambria Math" panose="02040503050406030204" pitchFamily="18" charset="0"/>
                          </a:rPr>
                        </m:ctrlPr>
                      </m:sSubPr>
                      <m:e>
                        <m:r>
                          <a:rPr lang="en-US" altLang="zh-CN" sz="2000" i="1">
                            <a:latin typeface="Cambria Math" panose="02040503050406030204" pitchFamily="18" charset="0"/>
                          </a:rPr>
                          <m:t>𝑃</m:t>
                        </m:r>
                      </m:e>
                      <m:sub>
                        <m:r>
                          <a:rPr lang="en-US" altLang="zh-CN" sz="2000" i="1">
                            <a:latin typeface="Cambria Math" panose="02040503050406030204" pitchFamily="18" charset="0"/>
                          </a:rPr>
                          <m:t>1</m:t>
                        </m:r>
                      </m:sub>
                    </m:sSub>
                    <m:d>
                      <m:dPr>
                        <m:ctrlPr>
                          <a:rPr lang="en-US" altLang="zh-CN" sz="2000" i="1">
                            <a:latin typeface="Cambria Math" panose="02040503050406030204" pitchFamily="18" charset="0"/>
                          </a:rPr>
                        </m:ctrlPr>
                      </m:dPr>
                      <m:e>
                        <m:r>
                          <a:rPr lang="en-US" altLang="zh-CN" sz="2000" i="1">
                            <a:latin typeface="Cambria Math" panose="02040503050406030204" pitchFamily="18" charset="0"/>
                          </a:rPr>
                          <m:t>𝑥</m:t>
                        </m:r>
                      </m:e>
                    </m:d>
                    <m:r>
                      <a:rPr lang="en-US" altLang="zh-CN" sz="2000" i="1">
                        <a:latin typeface="Cambria Math" panose="02040503050406030204" pitchFamily="18" charset="0"/>
                      </a:rPr>
                      <m:t>=3</m:t>
                    </m:r>
                    <m:sSup>
                      <m:sSupPr>
                        <m:ctrlPr>
                          <a:rPr lang="en-US" altLang="en-US" sz="2000" i="1" dirty="0">
                            <a:latin typeface="Cambria Math" panose="02040503050406030204" pitchFamily="18" charset="0"/>
                          </a:rPr>
                        </m:ctrlPr>
                      </m:sSupPr>
                      <m:e>
                        <m:r>
                          <a:rPr lang="en-US" altLang="en-US" sz="2000" i="1" dirty="0">
                            <a:latin typeface="Cambria Math" panose="02040503050406030204" pitchFamily="18" charset="0"/>
                          </a:rPr>
                          <m:t>𝑥</m:t>
                        </m:r>
                      </m:e>
                      <m:sup>
                        <m:r>
                          <a:rPr lang="en-US" altLang="en-US" sz="2000" i="1" dirty="0">
                            <a:latin typeface="Cambria Math" panose="02040503050406030204" pitchFamily="18" charset="0"/>
                          </a:rPr>
                          <m:t>100</m:t>
                        </m:r>
                      </m:sup>
                    </m:sSup>
                    <m:r>
                      <a:rPr lang="en-US" altLang="en-US" sz="2000" i="1" dirty="0">
                        <a:latin typeface="Cambria Math" panose="02040503050406030204" pitchFamily="18" charset="0"/>
                      </a:rPr>
                      <m:t>+10</m:t>
                    </m:r>
                    <m:sSup>
                      <m:sSupPr>
                        <m:ctrlPr>
                          <a:rPr lang="en-US" altLang="en-US" sz="2000" i="1" dirty="0">
                            <a:latin typeface="Cambria Math" panose="02040503050406030204" pitchFamily="18" charset="0"/>
                          </a:rPr>
                        </m:ctrlPr>
                      </m:sSupPr>
                      <m:e>
                        <m:r>
                          <a:rPr lang="en-US" altLang="en-US" sz="2000" i="1" dirty="0">
                            <a:latin typeface="Cambria Math" panose="02040503050406030204" pitchFamily="18" charset="0"/>
                          </a:rPr>
                          <m:t>𝑥</m:t>
                        </m:r>
                      </m:e>
                      <m:sup>
                        <m:r>
                          <a:rPr lang="en-US" altLang="en-US" sz="2000" i="1" dirty="0">
                            <a:latin typeface="Cambria Math" panose="02040503050406030204" pitchFamily="18" charset="0"/>
                          </a:rPr>
                          <m:t>50</m:t>
                        </m:r>
                      </m:sup>
                    </m:sSup>
                  </m:oMath>
                </a14:m>
                <a:r>
                  <a:rPr lang="en-US" altLang="zh-CN" sz="2000" dirty="0"/>
                  <a:t>+</a:t>
                </a:r>
                <a14:m>
                  <m:oMath xmlns:m="http://schemas.openxmlformats.org/officeDocument/2006/math">
                    <m:r>
                      <a:rPr lang="en-US" altLang="en-US" sz="2000" i="1" dirty="0">
                        <a:latin typeface="Cambria Math" panose="02040503050406030204" pitchFamily="18" charset="0"/>
                      </a:rPr>
                      <m:t>15</m:t>
                    </m:r>
                  </m:oMath>
                </a14:m>
                <a:r>
                  <a:rPr lang="en-US" altLang="zh-CN" sz="2000" dirty="0"/>
                  <a:t>   &amp;   </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𝑃</m:t>
                        </m:r>
                      </m:e>
                      <m:sub>
                        <m:r>
                          <a:rPr lang="en-US" altLang="zh-CN" sz="2000" i="1">
                            <a:latin typeface="Cambria Math" panose="02040503050406030204" pitchFamily="18" charset="0"/>
                          </a:rPr>
                          <m:t>2</m:t>
                        </m:r>
                      </m:sub>
                    </m:sSub>
                    <m:d>
                      <m:dPr>
                        <m:ctrlPr>
                          <a:rPr lang="en-US" altLang="zh-CN" sz="2000" i="1">
                            <a:latin typeface="Cambria Math" panose="02040503050406030204" pitchFamily="18" charset="0"/>
                          </a:rPr>
                        </m:ctrlPr>
                      </m:dPr>
                      <m:e>
                        <m:r>
                          <a:rPr lang="en-US" altLang="zh-CN" sz="2000" i="1">
                            <a:latin typeface="Cambria Math" panose="02040503050406030204" pitchFamily="18" charset="0"/>
                          </a:rPr>
                          <m:t>𝑥</m:t>
                        </m:r>
                      </m:e>
                    </m:d>
                    <m:r>
                      <a:rPr lang="en-US" altLang="zh-CN" sz="2000" i="1">
                        <a:latin typeface="Cambria Math" panose="02040503050406030204" pitchFamily="18" charset="0"/>
                      </a:rPr>
                      <m:t>=4</m:t>
                    </m:r>
                    <m:sSup>
                      <m:sSupPr>
                        <m:ctrlPr>
                          <a:rPr lang="en-US" altLang="en-US" sz="2000" i="1" dirty="0">
                            <a:latin typeface="Cambria Math" panose="02040503050406030204" pitchFamily="18" charset="0"/>
                          </a:rPr>
                        </m:ctrlPr>
                      </m:sSupPr>
                      <m:e>
                        <m:r>
                          <a:rPr lang="en-US" altLang="en-US" sz="2000" i="1" dirty="0">
                            <a:latin typeface="Cambria Math" panose="02040503050406030204" pitchFamily="18" charset="0"/>
                          </a:rPr>
                          <m:t>𝑥</m:t>
                        </m:r>
                      </m:e>
                      <m:sup>
                        <m:r>
                          <a:rPr lang="en-US" altLang="en-US" sz="2000" i="1" dirty="0">
                            <a:latin typeface="Cambria Math" panose="02040503050406030204" pitchFamily="18" charset="0"/>
                          </a:rPr>
                          <m:t>100</m:t>
                        </m:r>
                      </m:sup>
                    </m:sSup>
                    <m:r>
                      <a:rPr lang="en-US" altLang="zh-CN" sz="2000" i="1" dirty="0">
                        <a:latin typeface="Cambria Math" panose="02040503050406030204" pitchFamily="18" charset="0"/>
                      </a:rPr>
                      <m:t>+30</m:t>
                    </m:r>
                    <m:sSup>
                      <m:sSupPr>
                        <m:ctrlPr>
                          <a:rPr lang="en-US" altLang="en-US" sz="2000" i="1" dirty="0">
                            <a:latin typeface="Cambria Math" panose="02040503050406030204" pitchFamily="18" charset="0"/>
                          </a:rPr>
                        </m:ctrlPr>
                      </m:sSupPr>
                      <m:e>
                        <m:r>
                          <a:rPr lang="en-US" altLang="en-US" sz="2000" i="1" dirty="0">
                            <a:latin typeface="Cambria Math" panose="02040503050406030204" pitchFamily="18" charset="0"/>
                          </a:rPr>
                          <m:t>𝑥</m:t>
                        </m:r>
                      </m:e>
                      <m:sup>
                        <m:r>
                          <a:rPr lang="en-US" altLang="en-US" sz="2000" b="0" i="1" dirty="0" smtClean="0">
                            <a:latin typeface="Cambria Math" panose="02040503050406030204" pitchFamily="18" charset="0"/>
                          </a:rPr>
                          <m:t>6</m:t>
                        </m:r>
                        <m:r>
                          <a:rPr lang="en-US" altLang="en-US" sz="2000" i="1" dirty="0">
                            <a:latin typeface="Cambria Math" panose="02040503050406030204" pitchFamily="18" charset="0"/>
                          </a:rPr>
                          <m:t>0</m:t>
                        </m:r>
                      </m:sup>
                    </m:sSup>
                    <m:r>
                      <a:rPr lang="en-US" altLang="zh-CN" sz="2000" i="1" dirty="0">
                        <a:latin typeface="Cambria Math" panose="02040503050406030204" pitchFamily="18" charset="0"/>
                      </a:rPr>
                      <m:t>+5</m:t>
                    </m:r>
                  </m:oMath>
                </a14:m>
                <a:endParaRPr lang="en-US" altLang="zh-CN" sz="2400" dirty="0"/>
              </a:p>
              <a:p>
                <a:endParaRPr lang="zh-CN" altLang="en-US" sz="2000" dirty="0"/>
              </a:p>
            </p:txBody>
          </p:sp>
        </mc:Choice>
        <mc:Fallback xmlns="">
          <p:sp>
            <p:nvSpPr>
              <p:cNvPr id="3" name="文本框 2"/>
              <p:cNvSpPr txBox="1">
                <a:spLocks noRot="1" noChangeAspect="1" noMove="1" noResize="1" noEditPoints="1" noAdjustHandles="1" noChangeArrowheads="1" noChangeShapeType="1" noTextEdit="1"/>
              </p:cNvSpPr>
              <p:nvPr/>
            </p:nvSpPr>
            <p:spPr>
              <a:xfrm>
                <a:off x="1720050" y="815824"/>
                <a:ext cx="6842386" cy="711413"/>
              </a:xfrm>
              <a:prstGeom prst="rect">
                <a:avLst/>
              </a:prstGeom>
              <a:blipFill>
                <a:blip r:embed="rId4"/>
                <a:stretch>
                  <a:fillRect t="-3509"/>
                </a:stretch>
              </a:blipFill>
            </p:spPr>
            <p:txBody>
              <a:bodyPr/>
              <a:lstStyle/>
              <a:p>
                <a:r>
                  <a:rPr lang="en-CN">
                    <a:noFill/>
                  </a:rPr>
                  <a:t> </a:t>
                </a:r>
              </a:p>
            </p:txBody>
          </p:sp>
        </mc:Fallback>
      </mc:AlternateContent>
      <p:sp>
        <p:nvSpPr>
          <p:cNvPr id="2" name="下箭头 1"/>
          <p:cNvSpPr/>
          <p:nvPr/>
        </p:nvSpPr>
        <p:spPr>
          <a:xfrm>
            <a:off x="2498692" y="1294322"/>
            <a:ext cx="561453" cy="4639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下箭头 50"/>
          <p:cNvSpPr/>
          <p:nvPr/>
        </p:nvSpPr>
        <p:spPr>
          <a:xfrm>
            <a:off x="6974328" y="1294322"/>
            <a:ext cx="561453" cy="4639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52" name="文本框 51"/>
              <p:cNvSpPr txBox="1"/>
              <p:nvPr/>
            </p:nvSpPr>
            <p:spPr>
              <a:xfrm>
                <a:off x="481302" y="3789024"/>
                <a:ext cx="688009"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2000" b="1" i="1">
                          <a:latin typeface="Cambria Math" panose="02040503050406030204" pitchFamily="18" charset="0"/>
                        </a:rPr>
                        <m:t>𝒂</m:t>
                      </m:r>
                      <m:r>
                        <a:rPr lang="en-US" altLang="zh-CN" sz="2000" b="1" i="1">
                          <a:latin typeface="Cambria Math" panose="02040503050406030204" pitchFamily="18" charset="0"/>
                        </a:rPr>
                        <m:t>[</m:t>
                      </m:r>
                      <m:r>
                        <a:rPr lang="en-US" altLang="zh-CN" sz="2000" b="1" i="1">
                          <a:latin typeface="Cambria Math" panose="02040503050406030204" pitchFamily="18" charset="0"/>
                        </a:rPr>
                        <m:t>𝒊</m:t>
                      </m:r>
                      <m:r>
                        <a:rPr lang="en-US" altLang="zh-CN" sz="2000" b="1" i="1">
                          <a:latin typeface="Cambria Math" panose="02040503050406030204" pitchFamily="18" charset="0"/>
                        </a:rPr>
                        <m:t>]</m:t>
                      </m:r>
                    </m:oMath>
                  </m:oMathPara>
                </a14:m>
                <a:endParaRPr lang="zh-CN" altLang="en-US" sz="2000" b="1" dirty="0"/>
              </a:p>
            </p:txBody>
          </p:sp>
        </mc:Choice>
        <mc:Fallback xmlns="">
          <p:sp>
            <p:nvSpPr>
              <p:cNvPr id="52" name="文本框 51"/>
              <p:cNvSpPr txBox="1">
                <a:spLocks noRot="1" noChangeAspect="1" noMove="1" noResize="1" noEditPoints="1" noAdjustHandles="1" noChangeArrowheads="1" noChangeShapeType="1" noTextEdit="1"/>
              </p:cNvSpPr>
              <p:nvPr/>
            </p:nvSpPr>
            <p:spPr>
              <a:xfrm>
                <a:off x="481302" y="3789024"/>
                <a:ext cx="688009" cy="400110"/>
              </a:xfrm>
              <a:prstGeom prst="rect">
                <a:avLst/>
              </a:prstGeom>
              <a:blipFill>
                <a:blip r:embed="rId5"/>
                <a:stretch>
                  <a:fillRect b="-18462"/>
                </a:stretch>
              </a:blipFill>
            </p:spPr>
            <p:txBody>
              <a:bodyPr/>
              <a:lstStyle/>
              <a:p>
                <a:r>
                  <a:rPr lang="zh-CN" altLang="en-US">
                    <a:noFill/>
                  </a:rPr>
                  <a:t> </a:t>
                </a:r>
              </a:p>
            </p:txBody>
          </p:sp>
        </mc:Fallback>
      </mc:AlternateContent>
      <p:sp>
        <p:nvSpPr>
          <p:cNvPr id="53" name="文本框 52"/>
          <p:cNvSpPr txBox="1"/>
          <p:nvPr/>
        </p:nvSpPr>
        <p:spPr>
          <a:xfrm>
            <a:off x="58950" y="4896069"/>
            <a:ext cx="1518364" cy="369332"/>
          </a:xfrm>
          <a:prstGeom prst="rect">
            <a:avLst/>
          </a:prstGeom>
          <a:noFill/>
        </p:spPr>
        <p:txBody>
          <a:bodyPr wrap="none" rtlCol="0">
            <a:spAutoFit/>
          </a:bodyPr>
          <a:lstStyle/>
          <a:p>
            <a:r>
              <a:rPr lang="en-US" altLang="zh-CN" dirty="0"/>
              <a:t>Array indices</a:t>
            </a:r>
            <a:endParaRPr lang="zh-CN" altLang="en-US" dirty="0"/>
          </a:p>
        </p:txBody>
      </p:sp>
      <p:sp>
        <p:nvSpPr>
          <p:cNvPr id="54" name="文本框 53"/>
          <p:cNvSpPr txBox="1"/>
          <p:nvPr/>
        </p:nvSpPr>
        <p:spPr>
          <a:xfrm>
            <a:off x="1868271" y="4905103"/>
            <a:ext cx="312906" cy="369332"/>
          </a:xfrm>
          <a:prstGeom prst="rect">
            <a:avLst/>
          </a:prstGeom>
          <a:noFill/>
        </p:spPr>
        <p:txBody>
          <a:bodyPr wrap="none" rtlCol="0">
            <a:spAutoFit/>
          </a:bodyPr>
          <a:lstStyle/>
          <a:p>
            <a:r>
              <a:rPr lang="en-US" altLang="zh-CN" dirty="0"/>
              <a:t>0</a:t>
            </a:r>
            <a:endParaRPr lang="zh-CN" altLang="en-US" dirty="0"/>
          </a:p>
        </p:txBody>
      </p:sp>
      <p:sp>
        <p:nvSpPr>
          <p:cNvPr id="55" name="文本框 54"/>
          <p:cNvSpPr txBox="1"/>
          <p:nvPr/>
        </p:nvSpPr>
        <p:spPr>
          <a:xfrm>
            <a:off x="3526446" y="4905103"/>
            <a:ext cx="312906" cy="369332"/>
          </a:xfrm>
          <a:prstGeom prst="rect">
            <a:avLst/>
          </a:prstGeom>
          <a:noFill/>
        </p:spPr>
        <p:txBody>
          <a:bodyPr wrap="none" rtlCol="0">
            <a:spAutoFit/>
          </a:bodyPr>
          <a:lstStyle/>
          <a:p>
            <a:r>
              <a:rPr lang="en-US" altLang="zh-CN" dirty="0"/>
              <a:t>2</a:t>
            </a:r>
            <a:endParaRPr lang="zh-CN" altLang="en-US" dirty="0"/>
          </a:p>
        </p:txBody>
      </p:sp>
      <p:sp>
        <p:nvSpPr>
          <p:cNvPr id="56" name="文本框 55"/>
          <p:cNvSpPr txBox="1"/>
          <p:nvPr/>
        </p:nvSpPr>
        <p:spPr>
          <a:xfrm>
            <a:off x="2712778" y="4912425"/>
            <a:ext cx="312906" cy="369332"/>
          </a:xfrm>
          <a:prstGeom prst="rect">
            <a:avLst/>
          </a:prstGeom>
          <a:noFill/>
        </p:spPr>
        <p:txBody>
          <a:bodyPr wrap="none" rtlCol="0">
            <a:spAutoFit/>
          </a:bodyPr>
          <a:lstStyle/>
          <a:p>
            <a:r>
              <a:rPr lang="en-US" altLang="zh-CN" dirty="0"/>
              <a:t>1</a:t>
            </a:r>
            <a:endParaRPr lang="zh-CN" altLang="en-US" dirty="0"/>
          </a:p>
        </p:txBody>
      </p:sp>
      <mc:AlternateContent xmlns:mc="http://schemas.openxmlformats.org/markup-compatibility/2006" xmlns:a14="http://schemas.microsoft.com/office/drawing/2010/main">
        <mc:Choice Requires="a14">
          <p:sp>
            <p:nvSpPr>
              <p:cNvPr id="57" name="文本框 56"/>
              <p:cNvSpPr txBox="1"/>
              <p:nvPr/>
            </p:nvSpPr>
            <p:spPr>
              <a:xfrm>
                <a:off x="4281309" y="4896069"/>
                <a:ext cx="37702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b="0" i="1" dirty="0" smtClean="0">
                          <a:latin typeface="Cambria Math" panose="02040503050406030204" pitchFamily="18" charset="0"/>
                          <a:ea typeface="Cambria Math" panose="02040503050406030204" pitchFamily="18" charset="0"/>
                        </a:rPr>
                        <m:t>3</m:t>
                      </m:r>
                    </m:oMath>
                  </m:oMathPara>
                </a14:m>
                <a:endParaRPr lang="zh-CN" altLang="en-US" dirty="0"/>
              </a:p>
            </p:txBody>
          </p:sp>
        </mc:Choice>
        <mc:Fallback xmlns="">
          <p:sp>
            <p:nvSpPr>
              <p:cNvPr id="57" name="文本框 56"/>
              <p:cNvSpPr txBox="1">
                <a:spLocks noRot="1" noChangeAspect="1" noMove="1" noResize="1" noEditPoints="1" noAdjustHandles="1" noChangeArrowheads="1" noChangeShapeType="1" noTextEdit="1"/>
              </p:cNvSpPr>
              <p:nvPr/>
            </p:nvSpPr>
            <p:spPr>
              <a:xfrm>
                <a:off x="4281309" y="4896069"/>
                <a:ext cx="377026" cy="369332"/>
              </a:xfrm>
              <a:prstGeom prst="rect">
                <a:avLst/>
              </a:prstGeom>
              <a:blipFill>
                <a:blip r:embed="rId6"/>
                <a:stretch>
                  <a:fillRect/>
                </a:stretch>
              </a:blipFill>
            </p:spPr>
            <p:txBody>
              <a:bodyPr/>
              <a:lstStyle/>
              <a:p>
                <a:r>
                  <a:rPr lang="zh-CN" altLang="en-US">
                    <a:noFill/>
                  </a:rPr>
                  <a:t> </a:t>
                </a:r>
              </a:p>
            </p:txBody>
          </p:sp>
        </mc:Fallback>
      </mc:AlternateContent>
      <p:sp>
        <p:nvSpPr>
          <p:cNvPr id="58" name="矩形 57"/>
          <p:cNvSpPr/>
          <p:nvPr/>
        </p:nvSpPr>
        <p:spPr>
          <a:xfrm>
            <a:off x="1612582" y="4968209"/>
            <a:ext cx="6759240" cy="256606"/>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59" name="文本框 58"/>
              <p:cNvSpPr txBox="1"/>
              <p:nvPr/>
            </p:nvSpPr>
            <p:spPr>
              <a:xfrm>
                <a:off x="23400" y="4373872"/>
                <a:ext cx="1599412" cy="369332"/>
              </a:xfrm>
              <a:prstGeom prst="rect">
                <a:avLst/>
              </a:prstGeom>
              <a:noFill/>
            </p:spPr>
            <p:txBody>
              <a:bodyPr wrap="none" rtlCol="0">
                <a:spAutoFit/>
              </a:bodyPr>
              <a:lstStyle/>
              <a:p>
                <a:r>
                  <a:rPr lang="en-US" altLang="zh-CN" dirty="0" err="1"/>
                  <a:t>Expon</a:t>
                </a:r>
                <a:r>
                  <a:rPr lang="en-US" altLang="zh-CN" dirty="0"/>
                  <a:t> index </a:t>
                </a:r>
                <a14:m>
                  <m:oMath xmlns:m="http://schemas.openxmlformats.org/officeDocument/2006/math">
                    <m:r>
                      <a:rPr lang="en-US" altLang="zh-CN" b="0" i="1">
                        <a:latin typeface="Cambria Math" panose="02040503050406030204" pitchFamily="18" charset="0"/>
                      </a:rPr>
                      <m:t>𝑖</m:t>
                    </m:r>
                  </m:oMath>
                </a14:m>
                <a:endParaRPr lang="zh-CN" altLang="en-US" dirty="0"/>
              </a:p>
            </p:txBody>
          </p:sp>
        </mc:Choice>
        <mc:Fallback xmlns="">
          <p:sp>
            <p:nvSpPr>
              <p:cNvPr id="59" name="文本框 58"/>
              <p:cNvSpPr txBox="1">
                <a:spLocks noRot="1" noChangeAspect="1" noMove="1" noResize="1" noEditPoints="1" noAdjustHandles="1" noChangeArrowheads="1" noChangeShapeType="1" noTextEdit="1"/>
              </p:cNvSpPr>
              <p:nvPr/>
            </p:nvSpPr>
            <p:spPr>
              <a:xfrm>
                <a:off x="23400" y="4373872"/>
                <a:ext cx="1599412" cy="369332"/>
              </a:xfrm>
              <a:prstGeom prst="rect">
                <a:avLst/>
              </a:prstGeom>
              <a:blipFill>
                <a:blip r:embed="rId7"/>
                <a:stretch>
                  <a:fillRect l="-3435" t="-8197" b="-24590"/>
                </a:stretch>
              </a:blipFill>
            </p:spPr>
            <p:txBody>
              <a:bodyPr/>
              <a:lstStyle/>
              <a:p>
                <a:r>
                  <a:rPr lang="zh-CN" altLang="en-US">
                    <a:noFill/>
                  </a:rPr>
                  <a:t> </a:t>
                </a:r>
              </a:p>
            </p:txBody>
          </p:sp>
        </mc:Fallback>
      </mc:AlternateContent>
      <p:grpSp>
        <p:nvGrpSpPr>
          <p:cNvPr id="60" name="组合 59"/>
          <p:cNvGrpSpPr/>
          <p:nvPr/>
        </p:nvGrpSpPr>
        <p:grpSpPr>
          <a:xfrm>
            <a:off x="1618893" y="3694121"/>
            <a:ext cx="3372853" cy="1183536"/>
            <a:chOff x="1612688" y="3924321"/>
            <a:chExt cx="3372853" cy="1183536"/>
          </a:xfrm>
        </p:grpSpPr>
        <p:sp>
          <p:nvSpPr>
            <p:cNvPr id="61" name="矩形 60"/>
            <p:cNvSpPr/>
            <p:nvPr/>
          </p:nvSpPr>
          <p:spPr>
            <a:xfrm>
              <a:off x="1612688" y="3925316"/>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矩形 61"/>
            <p:cNvSpPr/>
            <p:nvPr/>
          </p:nvSpPr>
          <p:spPr>
            <a:xfrm>
              <a:off x="2456832" y="3925316"/>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矩形 62"/>
            <p:cNvSpPr/>
            <p:nvPr/>
          </p:nvSpPr>
          <p:spPr>
            <a:xfrm>
              <a:off x="3300977" y="3926248"/>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矩形 63"/>
            <p:cNvSpPr/>
            <p:nvPr/>
          </p:nvSpPr>
          <p:spPr>
            <a:xfrm>
              <a:off x="4140566" y="392432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矩形 66"/>
            <p:cNvSpPr/>
            <p:nvPr/>
          </p:nvSpPr>
          <p:spPr>
            <a:xfrm>
              <a:off x="1613519" y="451872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矩形 67"/>
            <p:cNvSpPr/>
            <p:nvPr/>
          </p:nvSpPr>
          <p:spPr>
            <a:xfrm>
              <a:off x="2457663" y="451872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矩形 68"/>
            <p:cNvSpPr/>
            <p:nvPr/>
          </p:nvSpPr>
          <p:spPr>
            <a:xfrm>
              <a:off x="3301808" y="4519653"/>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矩形 69"/>
            <p:cNvSpPr/>
            <p:nvPr/>
          </p:nvSpPr>
          <p:spPr>
            <a:xfrm>
              <a:off x="4141397" y="4517726"/>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5" name="组合 74"/>
          <p:cNvGrpSpPr/>
          <p:nvPr/>
        </p:nvGrpSpPr>
        <p:grpSpPr>
          <a:xfrm>
            <a:off x="4994640" y="3693836"/>
            <a:ext cx="3377182" cy="1176977"/>
            <a:chOff x="5197058" y="3920062"/>
            <a:chExt cx="3377182" cy="1176977"/>
          </a:xfrm>
        </p:grpSpPr>
        <p:sp>
          <p:nvSpPr>
            <p:cNvPr id="76" name="矩形 75"/>
            <p:cNvSpPr/>
            <p:nvPr/>
          </p:nvSpPr>
          <p:spPr>
            <a:xfrm>
              <a:off x="7730096" y="3920062"/>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矩形 76"/>
            <p:cNvSpPr/>
            <p:nvPr/>
          </p:nvSpPr>
          <p:spPr>
            <a:xfrm>
              <a:off x="6885952" y="3921765"/>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矩形 77"/>
            <p:cNvSpPr/>
            <p:nvPr/>
          </p:nvSpPr>
          <p:spPr>
            <a:xfrm>
              <a:off x="6044161" y="3926437"/>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矩形 78"/>
            <p:cNvSpPr/>
            <p:nvPr/>
          </p:nvSpPr>
          <p:spPr>
            <a:xfrm>
              <a:off x="7730096" y="4507324"/>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0" name="矩形 79"/>
            <p:cNvSpPr/>
            <p:nvPr/>
          </p:nvSpPr>
          <p:spPr>
            <a:xfrm>
              <a:off x="6880792" y="4508835"/>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 name="矩形 80"/>
            <p:cNvSpPr/>
            <p:nvPr/>
          </p:nvSpPr>
          <p:spPr>
            <a:xfrm>
              <a:off x="5197664" y="392571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0" name="矩形 129"/>
            <p:cNvSpPr/>
            <p:nvPr/>
          </p:nvSpPr>
          <p:spPr>
            <a:xfrm>
              <a:off x="5197058" y="4508109"/>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1" name="矩形 130"/>
            <p:cNvSpPr/>
            <p:nvPr/>
          </p:nvSpPr>
          <p:spPr>
            <a:xfrm>
              <a:off x="6041202" y="4508109"/>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6" name="文本框 135"/>
            <p:cNvSpPr txBox="1"/>
            <p:nvPr/>
          </p:nvSpPr>
          <p:spPr>
            <a:xfrm>
              <a:off x="7931595" y="4037557"/>
              <a:ext cx="184731" cy="369332"/>
            </a:xfrm>
            <a:prstGeom prst="rect">
              <a:avLst/>
            </a:prstGeom>
            <a:noFill/>
          </p:spPr>
          <p:txBody>
            <a:bodyPr wrap="none" rtlCol="0">
              <a:spAutoFit/>
            </a:bodyPr>
            <a:lstStyle/>
            <a:p>
              <a:endParaRPr lang="zh-CN" altLang="en-US" dirty="0"/>
            </a:p>
          </p:txBody>
        </p:sp>
        <p:sp>
          <p:nvSpPr>
            <p:cNvPr id="137" name="文本框 136"/>
            <p:cNvSpPr txBox="1"/>
            <p:nvPr/>
          </p:nvSpPr>
          <p:spPr>
            <a:xfrm>
              <a:off x="7978794" y="4639182"/>
              <a:ext cx="184731" cy="369332"/>
            </a:xfrm>
            <a:prstGeom prst="rect">
              <a:avLst/>
            </a:prstGeom>
            <a:noFill/>
          </p:spPr>
          <p:txBody>
            <a:bodyPr wrap="none" rtlCol="0">
              <a:spAutoFit/>
            </a:bodyPr>
            <a:lstStyle/>
            <a:p>
              <a:endParaRPr lang="zh-CN" altLang="en-US" dirty="0"/>
            </a:p>
          </p:txBody>
        </p:sp>
      </p:grpSp>
      <p:sp>
        <p:nvSpPr>
          <p:cNvPr id="138" name="文本框 137"/>
          <p:cNvSpPr txBox="1"/>
          <p:nvPr/>
        </p:nvSpPr>
        <p:spPr>
          <a:xfrm>
            <a:off x="5230105" y="4908548"/>
            <a:ext cx="312906" cy="369332"/>
          </a:xfrm>
          <a:prstGeom prst="rect">
            <a:avLst/>
          </a:prstGeom>
          <a:noFill/>
        </p:spPr>
        <p:txBody>
          <a:bodyPr wrap="none" rtlCol="0">
            <a:spAutoFit/>
          </a:bodyPr>
          <a:lstStyle/>
          <a:p>
            <a:r>
              <a:rPr lang="en-US" altLang="zh-CN" dirty="0"/>
              <a:t>4</a:t>
            </a:r>
            <a:endParaRPr lang="zh-CN" altLang="en-US" dirty="0"/>
          </a:p>
        </p:txBody>
      </p:sp>
      <p:sp>
        <p:nvSpPr>
          <p:cNvPr id="139" name="文本框 138"/>
          <p:cNvSpPr txBox="1"/>
          <p:nvPr/>
        </p:nvSpPr>
        <p:spPr>
          <a:xfrm>
            <a:off x="6888280" y="4908548"/>
            <a:ext cx="312906" cy="369332"/>
          </a:xfrm>
          <a:prstGeom prst="rect">
            <a:avLst/>
          </a:prstGeom>
          <a:noFill/>
        </p:spPr>
        <p:txBody>
          <a:bodyPr wrap="none" rtlCol="0">
            <a:spAutoFit/>
          </a:bodyPr>
          <a:lstStyle/>
          <a:p>
            <a:r>
              <a:rPr lang="en-US" altLang="zh-CN" dirty="0"/>
              <a:t>6</a:t>
            </a:r>
            <a:endParaRPr lang="zh-CN" altLang="en-US" dirty="0"/>
          </a:p>
        </p:txBody>
      </p:sp>
      <p:sp>
        <p:nvSpPr>
          <p:cNvPr id="140" name="文本框 139"/>
          <p:cNvSpPr txBox="1"/>
          <p:nvPr/>
        </p:nvSpPr>
        <p:spPr>
          <a:xfrm>
            <a:off x="6074612" y="4915870"/>
            <a:ext cx="312906" cy="369332"/>
          </a:xfrm>
          <a:prstGeom prst="rect">
            <a:avLst/>
          </a:prstGeom>
          <a:noFill/>
        </p:spPr>
        <p:txBody>
          <a:bodyPr wrap="none" rtlCol="0">
            <a:spAutoFit/>
          </a:bodyPr>
          <a:lstStyle/>
          <a:p>
            <a:r>
              <a:rPr lang="en-US" altLang="zh-CN" dirty="0"/>
              <a:t>5</a:t>
            </a:r>
            <a:endParaRPr lang="zh-CN" altLang="en-US" dirty="0"/>
          </a:p>
        </p:txBody>
      </p:sp>
      <p:sp>
        <p:nvSpPr>
          <p:cNvPr id="141" name="文本框 140"/>
          <p:cNvSpPr txBox="1"/>
          <p:nvPr/>
        </p:nvSpPr>
        <p:spPr>
          <a:xfrm>
            <a:off x="7757983" y="4905266"/>
            <a:ext cx="184731" cy="369332"/>
          </a:xfrm>
          <a:prstGeom prst="rect">
            <a:avLst/>
          </a:prstGeom>
          <a:noFill/>
        </p:spPr>
        <p:txBody>
          <a:bodyPr wrap="none" rtlCol="0">
            <a:spAutoFit/>
          </a:bodyPr>
          <a:lstStyle/>
          <a:p>
            <a:endParaRPr lang="zh-CN" altLang="en-US" dirty="0"/>
          </a:p>
        </p:txBody>
      </p:sp>
      <mc:AlternateContent xmlns:mc="http://schemas.openxmlformats.org/markup-compatibility/2006" xmlns:a14="http://schemas.microsoft.com/office/drawing/2010/main">
        <mc:Choice Requires="a14">
          <p:sp>
            <p:nvSpPr>
              <p:cNvPr id="142" name="文本框 141"/>
              <p:cNvSpPr txBox="1"/>
              <p:nvPr/>
            </p:nvSpPr>
            <p:spPr>
              <a:xfrm>
                <a:off x="7680440" y="4912731"/>
                <a:ext cx="44595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i="1" dirty="0">
                          <a:latin typeface="Cambria Math" panose="02040503050406030204" pitchFamily="18" charset="0"/>
                          <a:ea typeface="Cambria Math" panose="02040503050406030204" pitchFamily="18" charset="0"/>
                        </a:rPr>
                        <m:t>⋯</m:t>
                      </m:r>
                    </m:oMath>
                  </m:oMathPara>
                </a14:m>
                <a:endParaRPr lang="zh-CN" altLang="en-US" dirty="0"/>
              </a:p>
            </p:txBody>
          </p:sp>
        </mc:Choice>
        <mc:Fallback xmlns="">
          <p:sp>
            <p:nvSpPr>
              <p:cNvPr id="142" name="文本框 141"/>
              <p:cNvSpPr txBox="1">
                <a:spLocks noRot="1" noChangeAspect="1" noMove="1" noResize="1" noEditPoints="1" noAdjustHandles="1" noChangeArrowheads="1" noChangeShapeType="1" noTextEdit="1"/>
              </p:cNvSpPr>
              <p:nvPr/>
            </p:nvSpPr>
            <p:spPr>
              <a:xfrm>
                <a:off x="7680440" y="4912731"/>
                <a:ext cx="445956" cy="369332"/>
              </a:xfrm>
              <a:prstGeom prst="rect">
                <a:avLst/>
              </a:prstGeom>
              <a:blipFill>
                <a:blip r:embed="rId8"/>
                <a:stretch>
                  <a:fillRect/>
                </a:stretch>
              </a:blipFill>
            </p:spPr>
            <p:txBody>
              <a:bodyPr/>
              <a:lstStyle/>
              <a:p>
                <a:r>
                  <a:rPr lang="zh-CN" altLang="en-US">
                    <a:noFill/>
                  </a:rPr>
                  <a:t> </a:t>
                </a:r>
              </a:p>
            </p:txBody>
          </p:sp>
        </mc:Fallback>
      </mc:AlternateContent>
      <p:sp>
        <p:nvSpPr>
          <p:cNvPr id="132" name="文本框 131"/>
          <p:cNvSpPr txBox="1"/>
          <p:nvPr/>
        </p:nvSpPr>
        <p:spPr>
          <a:xfrm>
            <a:off x="2640526" y="3811550"/>
            <a:ext cx="441146" cy="369332"/>
          </a:xfrm>
          <a:prstGeom prst="rect">
            <a:avLst/>
          </a:prstGeom>
          <a:noFill/>
        </p:spPr>
        <p:txBody>
          <a:bodyPr wrap="none" rtlCol="0">
            <a:spAutoFit/>
          </a:bodyPr>
          <a:lstStyle/>
          <a:p>
            <a:r>
              <a:rPr lang="en-US" altLang="zh-CN" dirty="0"/>
              <a:t>30</a:t>
            </a:r>
            <a:endParaRPr lang="zh-CN" altLang="en-US" dirty="0"/>
          </a:p>
        </p:txBody>
      </p:sp>
      <p:sp>
        <p:nvSpPr>
          <p:cNvPr id="133" name="文本框 132"/>
          <p:cNvSpPr txBox="1"/>
          <p:nvPr/>
        </p:nvSpPr>
        <p:spPr>
          <a:xfrm>
            <a:off x="2635366" y="4418202"/>
            <a:ext cx="441146" cy="369332"/>
          </a:xfrm>
          <a:prstGeom prst="rect">
            <a:avLst/>
          </a:prstGeom>
          <a:noFill/>
        </p:spPr>
        <p:txBody>
          <a:bodyPr wrap="none" rtlCol="0">
            <a:spAutoFit/>
          </a:bodyPr>
          <a:lstStyle/>
          <a:p>
            <a:r>
              <a:rPr lang="en-US" altLang="zh-CN" dirty="0"/>
              <a:t>60</a:t>
            </a:r>
            <a:endParaRPr lang="zh-CN" altLang="en-US" dirty="0"/>
          </a:p>
        </p:txBody>
      </p:sp>
      <p:sp>
        <p:nvSpPr>
          <p:cNvPr id="134" name="文本框 133"/>
          <p:cNvSpPr txBox="1"/>
          <p:nvPr/>
        </p:nvSpPr>
        <p:spPr>
          <a:xfrm>
            <a:off x="1865544" y="3805183"/>
            <a:ext cx="312906" cy="369332"/>
          </a:xfrm>
          <a:prstGeom prst="rect">
            <a:avLst/>
          </a:prstGeom>
          <a:noFill/>
        </p:spPr>
        <p:txBody>
          <a:bodyPr wrap="none" rtlCol="0">
            <a:spAutoFit/>
          </a:bodyPr>
          <a:lstStyle/>
          <a:p>
            <a:r>
              <a:rPr lang="en-US" altLang="zh-CN" dirty="0"/>
              <a:t>7</a:t>
            </a:r>
            <a:endParaRPr lang="zh-CN" altLang="en-US" dirty="0"/>
          </a:p>
        </p:txBody>
      </p:sp>
      <p:sp>
        <p:nvSpPr>
          <p:cNvPr id="135" name="文本框 134"/>
          <p:cNvSpPr txBox="1"/>
          <p:nvPr/>
        </p:nvSpPr>
        <p:spPr>
          <a:xfrm>
            <a:off x="1720050" y="4392334"/>
            <a:ext cx="569387" cy="369332"/>
          </a:xfrm>
          <a:prstGeom prst="rect">
            <a:avLst/>
          </a:prstGeom>
          <a:noFill/>
        </p:spPr>
        <p:txBody>
          <a:bodyPr wrap="none" rtlCol="0">
            <a:spAutoFit/>
          </a:bodyPr>
          <a:lstStyle/>
          <a:p>
            <a:r>
              <a:rPr lang="en-US" altLang="zh-CN" dirty="0"/>
              <a:t>100</a:t>
            </a:r>
            <a:endParaRPr lang="zh-CN" altLang="en-US" dirty="0"/>
          </a:p>
        </p:txBody>
      </p:sp>
      <p:sp>
        <p:nvSpPr>
          <p:cNvPr id="148" name="文本框 147"/>
          <p:cNvSpPr txBox="1"/>
          <p:nvPr/>
        </p:nvSpPr>
        <p:spPr>
          <a:xfrm>
            <a:off x="1836062" y="3006161"/>
            <a:ext cx="312906" cy="369332"/>
          </a:xfrm>
          <a:prstGeom prst="rect">
            <a:avLst/>
          </a:prstGeom>
          <a:noFill/>
        </p:spPr>
        <p:txBody>
          <a:bodyPr wrap="none" rtlCol="0">
            <a:spAutoFit/>
          </a:bodyPr>
          <a:lstStyle/>
          <a:p>
            <a:r>
              <a:rPr lang="en-US" altLang="zh-CN" dirty="0"/>
              <a:t>0</a:t>
            </a:r>
            <a:endParaRPr lang="zh-CN" altLang="en-US" dirty="0"/>
          </a:p>
        </p:txBody>
      </p:sp>
      <p:sp>
        <p:nvSpPr>
          <p:cNvPr id="149" name="文本框 148"/>
          <p:cNvSpPr txBox="1"/>
          <p:nvPr/>
        </p:nvSpPr>
        <p:spPr>
          <a:xfrm>
            <a:off x="3494237" y="3006161"/>
            <a:ext cx="312906" cy="369332"/>
          </a:xfrm>
          <a:prstGeom prst="rect">
            <a:avLst/>
          </a:prstGeom>
          <a:noFill/>
        </p:spPr>
        <p:txBody>
          <a:bodyPr wrap="none" rtlCol="0">
            <a:spAutoFit/>
          </a:bodyPr>
          <a:lstStyle/>
          <a:p>
            <a:r>
              <a:rPr lang="en-US" altLang="zh-CN" dirty="0"/>
              <a:t>2</a:t>
            </a:r>
            <a:endParaRPr lang="zh-CN" altLang="en-US" dirty="0"/>
          </a:p>
        </p:txBody>
      </p:sp>
      <p:sp>
        <p:nvSpPr>
          <p:cNvPr id="150" name="文本框 149"/>
          <p:cNvSpPr txBox="1"/>
          <p:nvPr/>
        </p:nvSpPr>
        <p:spPr>
          <a:xfrm>
            <a:off x="2680569" y="3013483"/>
            <a:ext cx="312906" cy="369332"/>
          </a:xfrm>
          <a:prstGeom prst="rect">
            <a:avLst/>
          </a:prstGeom>
          <a:noFill/>
        </p:spPr>
        <p:txBody>
          <a:bodyPr wrap="none" rtlCol="0">
            <a:spAutoFit/>
          </a:bodyPr>
          <a:lstStyle/>
          <a:p>
            <a:r>
              <a:rPr lang="en-US" altLang="zh-CN" dirty="0"/>
              <a:t>1</a:t>
            </a:r>
            <a:endParaRPr lang="zh-CN" altLang="en-US" dirty="0"/>
          </a:p>
        </p:txBody>
      </p:sp>
      <mc:AlternateContent xmlns:mc="http://schemas.openxmlformats.org/markup-compatibility/2006" xmlns:a14="http://schemas.microsoft.com/office/drawing/2010/main">
        <mc:Choice Requires="a14">
          <p:sp>
            <p:nvSpPr>
              <p:cNvPr id="151" name="文本框 150"/>
              <p:cNvSpPr txBox="1"/>
              <p:nvPr/>
            </p:nvSpPr>
            <p:spPr>
              <a:xfrm>
                <a:off x="4249100" y="2997127"/>
                <a:ext cx="44595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i="1" dirty="0" smtClean="0">
                          <a:latin typeface="Cambria Math" panose="02040503050406030204" pitchFamily="18" charset="0"/>
                          <a:ea typeface="Cambria Math" panose="02040503050406030204" pitchFamily="18" charset="0"/>
                        </a:rPr>
                        <m:t>⋯</m:t>
                      </m:r>
                    </m:oMath>
                  </m:oMathPara>
                </a14:m>
                <a:endParaRPr lang="zh-CN" altLang="en-US" dirty="0"/>
              </a:p>
            </p:txBody>
          </p:sp>
        </mc:Choice>
        <mc:Fallback xmlns="">
          <p:sp>
            <p:nvSpPr>
              <p:cNvPr id="151" name="文本框 150"/>
              <p:cNvSpPr txBox="1">
                <a:spLocks noRot="1" noChangeAspect="1" noMove="1" noResize="1" noEditPoints="1" noAdjustHandles="1" noChangeArrowheads="1" noChangeShapeType="1" noTextEdit="1"/>
              </p:cNvSpPr>
              <p:nvPr/>
            </p:nvSpPr>
            <p:spPr>
              <a:xfrm>
                <a:off x="4249100" y="2997127"/>
                <a:ext cx="445956" cy="369332"/>
              </a:xfrm>
              <a:prstGeom prst="rect">
                <a:avLst/>
              </a:prstGeom>
              <a:blipFill>
                <a:blip r:embed="rId9"/>
                <a:stretch>
                  <a:fillRect/>
                </a:stretch>
              </a:blipFill>
            </p:spPr>
            <p:txBody>
              <a:bodyPr/>
              <a:lstStyle/>
              <a:p>
                <a:r>
                  <a:rPr lang="zh-CN" altLang="en-US">
                    <a:noFill/>
                  </a:rPr>
                  <a:t> </a:t>
                </a:r>
              </a:p>
            </p:txBody>
          </p:sp>
        </mc:Fallback>
      </mc:AlternateContent>
      <p:sp>
        <p:nvSpPr>
          <p:cNvPr id="152" name="矩形 151"/>
          <p:cNvSpPr/>
          <p:nvPr/>
        </p:nvSpPr>
        <p:spPr>
          <a:xfrm>
            <a:off x="1580373" y="3082815"/>
            <a:ext cx="3374905" cy="243058"/>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53" name="组合 152"/>
          <p:cNvGrpSpPr/>
          <p:nvPr/>
        </p:nvGrpSpPr>
        <p:grpSpPr>
          <a:xfrm>
            <a:off x="1586684" y="1795179"/>
            <a:ext cx="3372853" cy="1183536"/>
            <a:chOff x="1612688" y="3924321"/>
            <a:chExt cx="3372853" cy="1183536"/>
          </a:xfrm>
        </p:grpSpPr>
        <p:sp>
          <p:nvSpPr>
            <p:cNvPr id="154" name="矩形 153"/>
            <p:cNvSpPr/>
            <p:nvPr/>
          </p:nvSpPr>
          <p:spPr>
            <a:xfrm>
              <a:off x="1612688" y="3925316"/>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5" name="矩形 154"/>
            <p:cNvSpPr/>
            <p:nvPr/>
          </p:nvSpPr>
          <p:spPr>
            <a:xfrm>
              <a:off x="2456832" y="3925316"/>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6" name="矩形 155"/>
            <p:cNvSpPr/>
            <p:nvPr/>
          </p:nvSpPr>
          <p:spPr>
            <a:xfrm>
              <a:off x="3300977" y="3926248"/>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7" name="矩形 156"/>
            <p:cNvSpPr/>
            <p:nvPr/>
          </p:nvSpPr>
          <p:spPr>
            <a:xfrm>
              <a:off x="4140566" y="392432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8" name="文本框 157"/>
            <p:cNvSpPr txBox="1"/>
            <p:nvPr/>
          </p:nvSpPr>
          <p:spPr>
            <a:xfrm>
              <a:off x="3560630" y="4050110"/>
              <a:ext cx="441146" cy="369332"/>
            </a:xfrm>
            <a:prstGeom prst="rect">
              <a:avLst/>
            </a:prstGeom>
            <a:noFill/>
          </p:spPr>
          <p:txBody>
            <a:bodyPr wrap="none" rtlCol="0">
              <a:spAutoFit/>
            </a:bodyPr>
            <a:lstStyle/>
            <a:p>
              <a:r>
                <a:rPr lang="en-US" altLang="zh-CN" dirty="0"/>
                <a:t>15</a:t>
              </a:r>
              <a:endParaRPr lang="zh-CN" altLang="en-US" dirty="0"/>
            </a:p>
          </p:txBody>
        </p:sp>
        <p:sp>
          <p:nvSpPr>
            <p:cNvPr id="159" name="文本框 158"/>
            <p:cNvSpPr txBox="1"/>
            <p:nvPr/>
          </p:nvSpPr>
          <p:spPr>
            <a:xfrm>
              <a:off x="2686244" y="4046127"/>
              <a:ext cx="441146" cy="369332"/>
            </a:xfrm>
            <a:prstGeom prst="rect">
              <a:avLst/>
            </a:prstGeom>
            <a:noFill/>
          </p:spPr>
          <p:txBody>
            <a:bodyPr wrap="none" rtlCol="0">
              <a:spAutoFit/>
            </a:bodyPr>
            <a:lstStyle/>
            <a:p>
              <a:r>
                <a:rPr lang="en-US" altLang="zh-CN" dirty="0"/>
                <a:t>10</a:t>
              </a:r>
              <a:endParaRPr lang="zh-CN" altLang="en-US" dirty="0"/>
            </a:p>
          </p:txBody>
        </p:sp>
        <p:sp>
          <p:nvSpPr>
            <p:cNvPr id="160" name="矩形 159"/>
            <p:cNvSpPr/>
            <p:nvPr/>
          </p:nvSpPr>
          <p:spPr>
            <a:xfrm>
              <a:off x="1613519" y="451872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1" name="矩形 160"/>
            <p:cNvSpPr/>
            <p:nvPr/>
          </p:nvSpPr>
          <p:spPr>
            <a:xfrm>
              <a:off x="2457663" y="451872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2" name="矩形 161"/>
            <p:cNvSpPr/>
            <p:nvPr/>
          </p:nvSpPr>
          <p:spPr>
            <a:xfrm>
              <a:off x="3301808" y="4519653"/>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3" name="矩形 162"/>
            <p:cNvSpPr/>
            <p:nvPr/>
          </p:nvSpPr>
          <p:spPr>
            <a:xfrm>
              <a:off x="4141397" y="4517726"/>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4" name="文本框 163"/>
            <p:cNvSpPr txBox="1"/>
            <p:nvPr/>
          </p:nvSpPr>
          <p:spPr>
            <a:xfrm>
              <a:off x="3547689" y="4641478"/>
              <a:ext cx="312906" cy="369332"/>
            </a:xfrm>
            <a:prstGeom prst="rect">
              <a:avLst/>
            </a:prstGeom>
            <a:noFill/>
          </p:spPr>
          <p:txBody>
            <a:bodyPr wrap="none" rtlCol="0">
              <a:spAutoFit/>
            </a:bodyPr>
            <a:lstStyle/>
            <a:p>
              <a:r>
                <a:rPr lang="en-US" altLang="zh-CN" dirty="0"/>
                <a:t>0</a:t>
              </a:r>
              <a:endParaRPr lang="zh-CN" altLang="en-US" dirty="0"/>
            </a:p>
          </p:txBody>
        </p:sp>
        <p:sp>
          <p:nvSpPr>
            <p:cNvPr id="165" name="文本框 164"/>
            <p:cNvSpPr txBox="1"/>
            <p:nvPr/>
          </p:nvSpPr>
          <p:spPr>
            <a:xfrm>
              <a:off x="2661699" y="4644377"/>
              <a:ext cx="441146" cy="369332"/>
            </a:xfrm>
            <a:prstGeom prst="rect">
              <a:avLst/>
            </a:prstGeom>
            <a:noFill/>
          </p:spPr>
          <p:txBody>
            <a:bodyPr wrap="none" rtlCol="0">
              <a:spAutoFit/>
            </a:bodyPr>
            <a:lstStyle/>
            <a:p>
              <a:r>
                <a:rPr lang="en-US" altLang="zh-CN" dirty="0"/>
                <a:t>50</a:t>
              </a:r>
              <a:endParaRPr lang="zh-CN" altLang="en-US" dirty="0"/>
            </a:p>
          </p:txBody>
        </p:sp>
        <p:sp>
          <p:nvSpPr>
            <p:cNvPr id="166" name="文本框 165"/>
            <p:cNvSpPr txBox="1"/>
            <p:nvPr/>
          </p:nvSpPr>
          <p:spPr>
            <a:xfrm>
              <a:off x="1848265" y="4035684"/>
              <a:ext cx="312906" cy="369332"/>
            </a:xfrm>
            <a:prstGeom prst="rect">
              <a:avLst/>
            </a:prstGeom>
            <a:noFill/>
          </p:spPr>
          <p:txBody>
            <a:bodyPr wrap="none" rtlCol="0">
              <a:spAutoFit/>
            </a:bodyPr>
            <a:lstStyle/>
            <a:p>
              <a:r>
                <a:rPr lang="en-US" altLang="zh-CN" dirty="0"/>
                <a:t>3</a:t>
              </a:r>
              <a:endParaRPr lang="zh-CN" altLang="en-US" dirty="0"/>
            </a:p>
          </p:txBody>
        </p:sp>
        <p:sp>
          <p:nvSpPr>
            <p:cNvPr id="167" name="文本框 166"/>
            <p:cNvSpPr txBox="1"/>
            <p:nvPr/>
          </p:nvSpPr>
          <p:spPr>
            <a:xfrm>
              <a:off x="1732130" y="4641478"/>
              <a:ext cx="569387" cy="369332"/>
            </a:xfrm>
            <a:prstGeom prst="rect">
              <a:avLst/>
            </a:prstGeom>
            <a:noFill/>
          </p:spPr>
          <p:txBody>
            <a:bodyPr wrap="none" rtlCol="0">
              <a:spAutoFit/>
            </a:bodyPr>
            <a:lstStyle/>
            <a:p>
              <a:r>
                <a:rPr lang="en-US" altLang="zh-CN" dirty="0"/>
                <a:t>100</a:t>
              </a:r>
              <a:endParaRPr lang="zh-CN" altLang="en-US" dirty="0"/>
            </a:p>
          </p:txBody>
        </p:sp>
      </p:grpSp>
      <p:sp>
        <p:nvSpPr>
          <p:cNvPr id="169" name="文本框 168"/>
          <p:cNvSpPr txBox="1"/>
          <p:nvPr/>
        </p:nvSpPr>
        <p:spPr>
          <a:xfrm>
            <a:off x="5386807" y="2990721"/>
            <a:ext cx="312906" cy="369332"/>
          </a:xfrm>
          <a:prstGeom prst="rect">
            <a:avLst/>
          </a:prstGeom>
          <a:noFill/>
        </p:spPr>
        <p:txBody>
          <a:bodyPr wrap="none" rtlCol="0">
            <a:spAutoFit/>
          </a:bodyPr>
          <a:lstStyle/>
          <a:p>
            <a:r>
              <a:rPr lang="en-US" altLang="zh-CN" dirty="0"/>
              <a:t>0</a:t>
            </a:r>
            <a:endParaRPr lang="zh-CN" altLang="en-US" dirty="0"/>
          </a:p>
        </p:txBody>
      </p:sp>
      <p:sp>
        <p:nvSpPr>
          <p:cNvPr id="170" name="文本框 169"/>
          <p:cNvSpPr txBox="1"/>
          <p:nvPr/>
        </p:nvSpPr>
        <p:spPr>
          <a:xfrm>
            <a:off x="7044982" y="2990721"/>
            <a:ext cx="312906" cy="369332"/>
          </a:xfrm>
          <a:prstGeom prst="rect">
            <a:avLst/>
          </a:prstGeom>
          <a:noFill/>
        </p:spPr>
        <p:txBody>
          <a:bodyPr wrap="none" rtlCol="0">
            <a:spAutoFit/>
          </a:bodyPr>
          <a:lstStyle/>
          <a:p>
            <a:r>
              <a:rPr lang="en-US" altLang="zh-CN" dirty="0"/>
              <a:t>2</a:t>
            </a:r>
            <a:endParaRPr lang="zh-CN" altLang="en-US" dirty="0"/>
          </a:p>
        </p:txBody>
      </p:sp>
      <p:sp>
        <p:nvSpPr>
          <p:cNvPr id="171" name="文本框 170"/>
          <p:cNvSpPr txBox="1"/>
          <p:nvPr/>
        </p:nvSpPr>
        <p:spPr>
          <a:xfrm>
            <a:off x="6231314" y="2998043"/>
            <a:ext cx="312906" cy="369332"/>
          </a:xfrm>
          <a:prstGeom prst="rect">
            <a:avLst/>
          </a:prstGeom>
          <a:noFill/>
        </p:spPr>
        <p:txBody>
          <a:bodyPr wrap="none" rtlCol="0">
            <a:spAutoFit/>
          </a:bodyPr>
          <a:lstStyle/>
          <a:p>
            <a:r>
              <a:rPr lang="en-US" altLang="zh-CN" dirty="0"/>
              <a:t>1</a:t>
            </a:r>
            <a:endParaRPr lang="zh-CN" altLang="en-US" dirty="0"/>
          </a:p>
        </p:txBody>
      </p:sp>
      <p:sp>
        <p:nvSpPr>
          <p:cNvPr id="172" name="文本框 171"/>
          <p:cNvSpPr txBox="1"/>
          <p:nvPr/>
        </p:nvSpPr>
        <p:spPr>
          <a:xfrm>
            <a:off x="7914685" y="2987439"/>
            <a:ext cx="184731" cy="369332"/>
          </a:xfrm>
          <a:prstGeom prst="rect">
            <a:avLst/>
          </a:prstGeom>
          <a:noFill/>
        </p:spPr>
        <p:txBody>
          <a:bodyPr wrap="none" rtlCol="0">
            <a:spAutoFit/>
          </a:bodyPr>
          <a:lstStyle/>
          <a:p>
            <a:endParaRPr lang="zh-CN" altLang="en-US" dirty="0"/>
          </a:p>
        </p:txBody>
      </p:sp>
      <p:sp>
        <p:nvSpPr>
          <p:cNvPr id="173" name="矩形 172"/>
          <p:cNvSpPr/>
          <p:nvPr/>
        </p:nvSpPr>
        <p:spPr>
          <a:xfrm>
            <a:off x="5131118" y="3074263"/>
            <a:ext cx="3386916" cy="251609"/>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75" name="组合 174"/>
          <p:cNvGrpSpPr/>
          <p:nvPr/>
        </p:nvGrpSpPr>
        <p:grpSpPr>
          <a:xfrm>
            <a:off x="5171054" y="1790920"/>
            <a:ext cx="3377182" cy="1176977"/>
            <a:chOff x="5197058" y="3920062"/>
            <a:chExt cx="3377182" cy="1176977"/>
          </a:xfrm>
        </p:grpSpPr>
        <p:sp>
          <p:nvSpPr>
            <p:cNvPr id="176" name="矩形 175"/>
            <p:cNvSpPr/>
            <p:nvPr/>
          </p:nvSpPr>
          <p:spPr>
            <a:xfrm>
              <a:off x="7730096" y="3920062"/>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7" name="矩形 176"/>
            <p:cNvSpPr/>
            <p:nvPr/>
          </p:nvSpPr>
          <p:spPr>
            <a:xfrm>
              <a:off x="6885952" y="3921765"/>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8" name="矩形 177"/>
            <p:cNvSpPr/>
            <p:nvPr/>
          </p:nvSpPr>
          <p:spPr>
            <a:xfrm>
              <a:off x="6044161" y="3926437"/>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9" name="矩形 178"/>
            <p:cNvSpPr/>
            <p:nvPr/>
          </p:nvSpPr>
          <p:spPr>
            <a:xfrm>
              <a:off x="7730096" y="4507324"/>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0" name="矩形 179"/>
            <p:cNvSpPr/>
            <p:nvPr/>
          </p:nvSpPr>
          <p:spPr>
            <a:xfrm>
              <a:off x="6880792" y="4508835"/>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1" name="矩形 180"/>
            <p:cNvSpPr/>
            <p:nvPr/>
          </p:nvSpPr>
          <p:spPr>
            <a:xfrm>
              <a:off x="5197664" y="392571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2" name="文本框 181"/>
            <p:cNvSpPr txBox="1"/>
            <p:nvPr/>
          </p:nvSpPr>
          <p:spPr>
            <a:xfrm>
              <a:off x="7150160" y="4046738"/>
              <a:ext cx="312906" cy="369332"/>
            </a:xfrm>
            <a:prstGeom prst="rect">
              <a:avLst/>
            </a:prstGeom>
            <a:noFill/>
          </p:spPr>
          <p:txBody>
            <a:bodyPr wrap="none" rtlCol="0">
              <a:spAutoFit/>
            </a:bodyPr>
            <a:lstStyle/>
            <a:p>
              <a:r>
                <a:rPr lang="en-US" altLang="zh-CN" dirty="0"/>
                <a:t>5</a:t>
              </a:r>
              <a:endParaRPr lang="zh-CN" altLang="en-US" dirty="0"/>
            </a:p>
          </p:txBody>
        </p:sp>
        <p:sp>
          <p:nvSpPr>
            <p:cNvPr id="183" name="文本框 182"/>
            <p:cNvSpPr txBox="1"/>
            <p:nvPr/>
          </p:nvSpPr>
          <p:spPr>
            <a:xfrm>
              <a:off x="6233289" y="4034826"/>
              <a:ext cx="441146" cy="369332"/>
            </a:xfrm>
            <a:prstGeom prst="rect">
              <a:avLst/>
            </a:prstGeom>
            <a:noFill/>
          </p:spPr>
          <p:txBody>
            <a:bodyPr wrap="none" rtlCol="0">
              <a:spAutoFit/>
            </a:bodyPr>
            <a:lstStyle/>
            <a:p>
              <a:r>
                <a:rPr lang="en-US" altLang="zh-CN" dirty="0"/>
                <a:t>30</a:t>
              </a:r>
              <a:endParaRPr lang="zh-CN" altLang="en-US" dirty="0"/>
            </a:p>
          </p:txBody>
        </p:sp>
        <p:sp>
          <p:nvSpPr>
            <p:cNvPr id="184" name="矩形 183"/>
            <p:cNvSpPr/>
            <p:nvPr/>
          </p:nvSpPr>
          <p:spPr>
            <a:xfrm>
              <a:off x="5197058" y="4508109"/>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5" name="矩形 184"/>
            <p:cNvSpPr/>
            <p:nvPr/>
          </p:nvSpPr>
          <p:spPr>
            <a:xfrm>
              <a:off x="6041202" y="4508109"/>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6" name="文本框 185"/>
            <p:cNvSpPr txBox="1"/>
            <p:nvPr/>
          </p:nvSpPr>
          <p:spPr>
            <a:xfrm>
              <a:off x="7132772" y="4639182"/>
              <a:ext cx="312906" cy="369332"/>
            </a:xfrm>
            <a:prstGeom prst="rect">
              <a:avLst/>
            </a:prstGeom>
            <a:noFill/>
          </p:spPr>
          <p:txBody>
            <a:bodyPr wrap="none" rtlCol="0">
              <a:spAutoFit/>
            </a:bodyPr>
            <a:lstStyle/>
            <a:p>
              <a:r>
                <a:rPr lang="en-US" altLang="zh-CN" dirty="0"/>
                <a:t>0</a:t>
              </a:r>
              <a:endParaRPr lang="zh-CN" altLang="en-US" dirty="0"/>
            </a:p>
          </p:txBody>
        </p:sp>
        <p:sp>
          <p:nvSpPr>
            <p:cNvPr id="187" name="文本框 186"/>
            <p:cNvSpPr txBox="1"/>
            <p:nvPr/>
          </p:nvSpPr>
          <p:spPr>
            <a:xfrm>
              <a:off x="6228129" y="4641478"/>
              <a:ext cx="441146" cy="369332"/>
            </a:xfrm>
            <a:prstGeom prst="rect">
              <a:avLst/>
            </a:prstGeom>
            <a:noFill/>
          </p:spPr>
          <p:txBody>
            <a:bodyPr wrap="none" rtlCol="0">
              <a:spAutoFit/>
            </a:bodyPr>
            <a:lstStyle/>
            <a:p>
              <a:r>
                <a:rPr lang="en-US" altLang="zh-CN" dirty="0"/>
                <a:t>60</a:t>
              </a:r>
              <a:endParaRPr lang="zh-CN" altLang="en-US" dirty="0"/>
            </a:p>
          </p:txBody>
        </p:sp>
        <p:sp>
          <p:nvSpPr>
            <p:cNvPr id="188" name="文本框 187"/>
            <p:cNvSpPr txBox="1"/>
            <p:nvPr/>
          </p:nvSpPr>
          <p:spPr>
            <a:xfrm>
              <a:off x="5466225" y="4046738"/>
              <a:ext cx="312906" cy="369332"/>
            </a:xfrm>
            <a:prstGeom prst="rect">
              <a:avLst/>
            </a:prstGeom>
            <a:noFill/>
          </p:spPr>
          <p:txBody>
            <a:bodyPr wrap="none" rtlCol="0">
              <a:spAutoFit/>
            </a:bodyPr>
            <a:lstStyle/>
            <a:p>
              <a:r>
                <a:rPr lang="en-US" altLang="zh-CN" dirty="0"/>
                <a:t>4</a:t>
              </a:r>
              <a:endParaRPr lang="zh-CN" altLang="en-US" dirty="0"/>
            </a:p>
          </p:txBody>
        </p:sp>
        <p:sp>
          <p:nvSpPr>
            <p:cNvPr id="189" name="文本框 188"/>
            <p:cNvSpPr txBox="1"/>
            <p:nvPr/>
          </p:nvSpPr>
          <p:spPr>
            <a:xfrm>
              <a:off x="5295237" y="4614669"/>
              <a:ext cx="569387" cy="369332"/>
            </a:xfrm>
            <a:prstGeom prst="rect">
              <a:avLst/>
            </a:prstGeom>
            <a:noFill/>
          </p:spPr>
          <p:txBody>
            <a:bodyPr wrap="none" rtlCol="0">
              <a:spAutoFit/>
            </a:bodyPr>
            <a:lstStyle/>
            <a:p>
              <a:r>
                <a:rPr lang="en-US" altLang="zh-CN" dirty="0"/>
                <a:t>100</a:t>
              </a:r>
              <a:endParaRPr lang="zh-CN" altLang="en-US" dirty="0"/>
            </a:p>
          </p:txBody>
        </p:sp>
        <p:sp>
          <p:nvSpPr>
            <p:cNvPr id="190" name="文本框 189"/>
            <p:cNvSpPr txBox="1"/>
            <p:nvPr/>
          </p:nvSpPr>
          <p:spPr>
            <a:xfrm>
              <a:off x="7931595" y="4037557"/>
              <a:ext cx="184731" cy="369332"/>
            </a:xfrm>
            <a:prstGeom prst="rect">
              <a:avLst/>
            </a:prstGeom>
            <a:noFill/>
          </p:spPr>
          <p:txBody>
            <a:bodyPr wrap="none" rtlCol="0">
              <a:spAutoFit/>
            </a:bodyPr>
            <a:lstStyle/>
            <a:p>
              <a:endParaRPr lang="zh-CN" altLang="en-US" dirty="0"/>
            </a:p>
          </p:txBody>
        </p:sp>
        <p:sp>
          <p:nvSpPr>
            <p:cNvPr id="191" name="文本框 190"/>
            <p:cNvSpPr txBox="1"/>
            <p:nvPr/>
          </p:nvSpPr>
          <p:spPr>
            <a:xfrm>
              <a:off x="7978794" y="4639182"/>
              <a:ext cx="184731" cy="369332"/>
            </a:xfrm>
            <a:prstGeom prst="rect">
              <a:avLst/>
            </a:prstGeom>
            <a:noFill/>
          </p:spPr>
          <p:txBody>
            <a:bodyPr wrap="none" rtlCol="0">
              <a:spAutoFit/>
            </a:bodyPr>
            <a:lstStyle/>
            <a:p>
              <a:endParaRPr lang="zh-CN" altLang="en-US" dirty="0"/>
            </a:p>
          </p:txBody>
        </p:sp>
      </p:grpSp>
      <mc:AlternateContent xmlns:mc="http://schemas.openxmlformats.org/markup-compatibility/2006" xmlns:a14="http://schemas.microsoft.com/office/drawing/2010/main">
        <mc:Choice Requires="a14">
          <p:sp>
            <p:nvSpPr>
              <p:cNvPr id="192" name="文本框 191"/>
              <p:cNvSpPr txBox="1"/>
              <p:nvPr/>
            </p:nvSpPr>
            <p:spPr>
              <a:xfrm>
                <a:off x="7837142" y="2994904"/>
                <a:ext cx="44595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i="1" dirty="0">
                          <a:latin typeface="Cambria Math" panose="02040503050406030204" pitchFamily="18" charset="0"/>
                          <a:ea typeface="Cambria Math" panose="02040503050406030204" pitchFamily="18" charset="0"/>
                        </a:rPr>
                        <m:t>⋯</m:t>
                      </m:r>
                    </m:oMath>
                  </m:oMathPara>
                </a14:m>
                <a:endParaRPr lang="zh-CN" altLang="en-US" dirty="0"/>
              </a:p>
            </p:txBody>
          </p:sp>
        </mc:Choice>
        <mc:Fallback xmlns="">
          <p:sp>
            <p:nvSpPr>
              <p:cNvPr id="192" name="文本框 191"/>
              <p:cNvSpPr txBox="1">
                <a:spLocks noRot="1" noChangeAspect="1" noMove="1" noResize="1" noEditPoints="1" noAdjustHandles="1" noChangeArrowheads="1" noChangeShapeType="1" noTextEdit="1"/>
              </p:cNvSpPr>
              <p:nvPr/>
            </p:nvSpPr>
            <p:spPr>
              <a:xfrm>
                <a:off x="7837142" y="2994904"/>
                <a:ext cx="445956" cy="369332"/>
              </a:xfrm>
              <a:prstGeom prst="rect">
                <a:avLst/>
              </a:prstGeom>
              <a:blipFill>
                <a:blip r:embed="rId10"/>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758387112"/>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A solution</a:t>
            </a:r>
          </a:p>
        </p:txBody>
      </p:sp>
      <p:sp>
        <p:nvSpPr>
          <p:cNvPr id="3" name="Content Placeholder 2"/>
          <p:cNvSpPr>
            <a:spLocks noGrp="1"/>
          </p:cNvSpPr>
          <p:nvPr>
            <p:ph idx="1"/>
          </p:nvPr>
        </p:nvSpPr>
        <p:spPr/>
        <p:txBody>
          <a:bodyPr/>
          <a:lstStyle/>
          <a:p>
            <a:pPr marL="360363" indent="-360363">
              <a:buNone/>
            </a:pPr>
            <a:r>
              <a:rPr lang="en-CA" dirty="0"/>
              <a:t>	Finally, suppose we call </a:t>
            </a:r>
            <a:r>
              <a:rPr lang="en-CA" dirty="0" err="1">
                <a:latin typeface="Consolas" panose="020B0609020204030204" pitchFamily="49" charset="0"/>
                <a:cs typeface="Consolas" panose="020B0609020204030204" pitchFamily="49" charset="0"/>
              </a:rPr>
              <a:t>pop_front</a:t>
            </a:r>
            <a:r>
              <a:rPr lang="en-CA" dirty="0">
                <a:latin typeface="Consolas" panose="020B0609020204030204" pitchFamily="49" charset="0"/>
                <a:cs typeface="Consolas" panose="020B0609020204030204" pitchFamily="49" charset="0"/>
              </a:rPr>
              <a:t>()</a:t>
            </a:r>
            <a:endParaRPr lang="en-CA" dirty="0"/>
          </a:p>
        </p:txBody>
      </p:sp>
      <p:graphicFrame>
        <p:nvGraphicFramePr>
          <p:cNvPr id="5" name="Table 4"/>
          <p:cNvGraphicFramePr>
            <a:graphicFrameLocks noGrp="1"/>
          </p:cNvGraphicFramePr>
          <p:nvPr>
            <p:extLst>
              <p:ext uri="{D42A27DB-BD31-4B8C-83A1-F6EECF244321}">
                <p14:modId xmlns:p14="http://schemas.microsoft.com/office/powerpoint/2010/main" val="3647172201"/>
              </p:ext>
            </p:extLst>
          </p:nvPr>
        </p:nvGraphicFramePr>
        <p:xfrm>
          <a:off x="1498242" y="3278950"/>
          <a:ext cx="6909160" cy="1036320"/>
        </p:xfrm>
        <a:graphic>
          <a:graphicData uri="http://schemas.openxmlformats.org/drawingml/2006/table">
            <a:tbl>
              <a:tblPr firstRow="1" bandRow="1">
                <a:tableStyleId>{2D5ABB26-0587-4C30-8999-92F81FD0307C}</a:tableStyleId>
              </a:tblPr>
              <a:tblGrid>
                <a:gridCol w="863645">
                  <a:extLst>
                    <a:ext uri="{9D8B030D-6E8A-4147-A177-3AD203B41FA5}">
                      <a16:colId xmlns:a16="http://schemas.microsoft.com/office/drawing/2014/main" val="20000"/>
                    </a:ext>
                  </a:extLst>
                </a:gridCol>
                <a:gridCol w="863645">
                  <a:extLst>
                    <a:ext uri="{9D8B030D-6E8A-4147-A177-3AD203B41FA5}">
                      <a16:colId xmlns:a16="http://schemas.microsoft.com/office/drawing/2014/main" val="20001"/>
                    </a:ext>
                  </a:extLst>
                </a:gridCol>
                <a:gridCol w="863645">
                  <a:extLst>
                    <a:ext uri="{9D8B030D-6E8A-4147-A177-3AD203B41FA5}">
                      <a16:colId xmlns:a16="http://schemas.microsoft.com/office/drawing/2014/main" val="20002"/>
                    </a:ext>
                  </a:extLst>
                </a:gridCol>
                <a:gridCol w="863645">
                  <a:extLst>
                    <a:ext uri="{9D8B030D-6E8A-4147-A177-3AD203B41FA5}">
                      <a16:colId xmlns:a16="http://schemas.microsoft.com/office/drawing/2014/main" val="20003"/>
                    </a:ext>
                  </a:extLst>
                </a:gridCol>
                <a:gridCol w="863645">
                  <a:extLst>
                    <a:ext uri="{9D8B030D-6E8A-4147-A177-3AD203B41FA5}">
                      <a16:colId xmlns:a16="http://schemas.microsoft.com/office/drawing/2014/main" val="20004"/>
                    </a:ext>
                  </a:extLst>
                </a:gridCol>
                <a:gridCol w="863645">
                  <a:extLst>
                    <a:ext uri="{9D8B030D-6E8A-4147-A177-3AD203B41FA5}">
                      <a16:colId xmlns:a16="http://schemas.microsoft.com/office/drawing/2014/main" val="20005"/>
                    </a:ext>
                  </a:extLst>
                </a:gridCol>
                <a:gridCol w="863645">
                  <a:extLst>
                    <a:ext uri="{9D8B030D-6E8A-4147-A177-3AD203B41FA5}">
                      <a16:colId xmlns:a16="http://schemas.microsoft.com/office/drawing/2014/main" val="20006"/>
                    </a:ext>
                  </a:extLst>
                </a:gridCol>
                <a:gridCol w="863645">
                  <a:extLst>
                    <a:ext uri="{9D8B030D-6E8A-4147-A177-3AD203B41FA5}">
                      <a16:colId xmlns:a16="http://schemas.microsoft.com/office/drawing/2014/main" val="20007"/>
                    </a:ext>
                  </a:extLst>
                </a:gridCol>
              </a:tblGrid>
              <a:tr h="174749">
                <a:tc>
                  <a:txBody>
                    <a:bodyPr/>
                    <a:lstStyle/>
                    <a:p>
                      <a:pPr algn="ctr"/>
                      <a:r>
                        <a:rPr lang="en-CA" sz="1600" b="0" dirty="0">
                          <a:solidFill>
                            <a:schemeClr val="tx1"/>
                          </a:solidFill>
                          <a:latin typeface="Consolas" panose="020B0609020204030204" pitchFamily="49" charset="0"/>
                          <a:cs typeface="Consolas" panose="020B0609020204030204" pitchFamily="49" charset="0"/>
                        </a:rPr>
                        <a:t>0</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b="0" dirty="0">
                          <a:solidFill>
                            <a:schemeClr val="tx1"/>
                          </a:solidFill>
                          <a:latin typeface="Consolas" panose="020B0609020204030204" pitchFamily="49" charset="0"/>
                          <a:cs typeface="Consolas" panose="020B0609020204030204" pitchFamily="49" charset="0"/>
                        </a:rPr>
                        <a:t>1</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b="0" dirty="0">
                          <a:solidFill>
                            <a:schemeClr val="tx1"/>
                          </a:solidFill>
                          <a:latin typeface="Consolas" panose="020B0609020204030204" pitchFamily="49" charset="0"/>
                          <a:cs typeface="Consolas" panose="020B0609020204030204" pitchFamily="49" charset="0"/>
                        </a:rPr>
                        <a:t>2</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b="0" dirty="0">
                          <a:solidFill>
                            <a:schemeClr val="tx1"/>
                          </a:solidFill>
                          <a:latin typeface="Consolas" panose="020B0609020204030204" pitchFamily="49" charset="0"/>
                          <a:cs typeface="Consolas" panose="020B0609020204030204" pitchFamily="49" charset="0"/>
                        </a:rPr>
                        <a:t>3</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b="0" dirty="0">
                          <a:solidFill>
                            <a:schemeClr val="tx1"/>
                          </a:solidFill>
                          <a:latin typeface="Consolas" panose="020B0609020204030204" pitchFamily="49" charset="0"/>
                          <a:cs typeface="Consolas" panose="020B0609020204030204" pitchFamily="49" charset="0"/>
                        </a:rPr>
                        <a:t>4</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b="0" dirty="0">
                          <a:solidFill>
                            <a:schemeClr val="tx1"/>
                          </a:solidFill>
                          <a:latin typeface="Consolas" panose="020B0609020204030204" pitchFamily="49" charset="0"/>
                          <a:cs typeface="Consolas" panose="020B0609020204030204" pitchFamily="49" charset="0"/>
                        </a:rPr>
                        <a:t>5</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b="0" dirty="0">
                          <a:solidFill>
                            <a:schemeClr val="tx1"/>
                          </a:solidFill>
                          <a:latin typeface="Consolas" panose="020B0609020204030204" pitchFamily="49" charset="0"/>
                          <a:cs typeface="Consolas" panose="020B0609020204030204" pitchFamily="49" charset="0"/>
                        </a:rPr>
                        <a:t>6</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b="0" dirty="0">
                          <a:solidFill>
                            <a:schemeClr val="tx1"/>
                          </a:solidFill>
                          <a:latin typeface="Consolas" panose="020B0609020204030204" pitchFamily="49" charset="0"/>
                          <a:cs typeface="Consolas" panose="020B0609020204030204" pitchFamily="49" charset="0"/>
                        </a:rPr>
                        <a:t>7</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283967">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R</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N</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O</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1"/>
                  </a:ext>
                </a:extLst>
              </a:tr>
              <a:tr h="283967">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chemeClr val="tx1"/>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600" dirty="0">
                          <a:solidFill>
                            <a:schemeClr val="tx1"/>
                          </a:solidFill>
                          <a:latin typeface="Consolas" panose="020B0609020204030204" pitchFamily="49" charset="0"/>
                          <a:cs typeface="Consolas" panose="020B0609020204030204" pitchFamily="49" charset="0"/>
                        </a:rPr>
                        <a:t>NULLPTR</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7</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5</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6" name="Rectangle 5"/>
          <p:cNvSpPr/>
          <p:nvPr/>
        </p:nvSpPr>
        <p:spPr>
          <a:xfrm>
            <a:off x="1194515" y="2640377"/>
            <a:ext cx="3174285" cy="584775"/>
          </a:xfrm>
          <a:prstGeom prst="rect">
            <a:avLst/>
          </a:prstGeom>
        </p:spPr>
        <p:txBody>
          <a:bodyPr wrap="square">
            <a:spAutoFit/>
          </a:bodyPr>
          <a:lstStyle/>
          <a:p>
            <a:pPr marL="360363" indent="-360363">
              <a:buNone/>
            </a:pPr>
            <a:r>
              <a:rPr lang="en-CA" sz="1600" dirty="0" err="1">
                <a:latin typeface="Consolas" panose="020B0609020204030204" pitchFamily="49" charset="0"/>
                <a:cs typeface="Consolas" panose="020B0609020204030204" pitchFamily="49" charset="0"/>
              </a:rPr>
              <a:t>list_head</a:t>
            </a:r>
            <a:r>
              <a:rPr lang="en-CA" sz="1600" dirty="0">
                <a:latin typeface="Consolas" panose="020B0609020204030204" pitchFamily="49" charset="0"/>
                <a:cs typeface="Consolas" panose="020B0609020204030204" pitchFamily="49" charset="0"/>
              </a:rPr>
              <a:t> = 6;</a:t>
            </a:r>
          </a:p>
          <a:p>
            <a:pPr marL="360363" indent="-360363">
              <a:buNone/>
            </a:pPr>
            <a:r>
              <a:rPr lang="en-CA" sz="1600" dirty="0" err="1">
                <a:latin typeface="Consolas" panose="020B0609020204030204" pitchFamily="49" charset="0"/>
                <a:cs typeface="Consolas" panose="020B0609020204030204" pitchFamily="49" charset="0"/>
              </a:rPr>
              <a:t>list_tail</a:t>
            </a:r>
            <a:r>
              <a:rPr lang="en-CA" sz="1600" dirty="0">
                <a:latin typeface="Consolas" panose="020B0609020204030204" pitchFamily="49" charset="0"/>
                <a:cs typeface="Consolas" panose="020B0609020204030204" pitchFamily="49" charset="0"/>
              </a:rPr>
              <a:t> = 5;</a:t>
            </a:r>
          </a:p>
        </p:txBody>
      </p:sp>
      <p:graphicFrame>
        <p:nvGraphicFramePr>
          <p:cNvPr id="8" name="Table 7"/>
          <p:cNvGraphicFramePr>
            <a:graphicFrameLocks noGrp="1"/>
          </p:cNvGraphicFramePr>
          <p:nvPr>
            <p:extLst>
              <p:ext uri="{D42A27DB-BD31-4B8C-83A1-F6EECF244321}">
                <p14:modId xmlns:p14="http://schemas.microsoft.com/office/powerpoint/2010/main" val="1797211434"/>
              </p:ext>
            </p:extLst>
          </p:nvPr>
        </p:nvGraphicFramePr>
        <p:xfrm>
          <a:off x="5206636" y="5078656"/>
          <a:ext cx="3048368" cy="640080"/>
        </p:xfrm>
        <a:graphic>
          <a:graphicData uri="http://schemas.openxmlformats.org/drawingml/2006/table">
            <a:tbl>
              <a:tblPr firstRow="1" bandRow="1">
                <a:tableStyleId>{2D5ABB26-0587-4C30-8999-92F81FD0307C}</a:tableStyleId>
              </a:tblPr>
              <a:tblGrid>
                <a:gridCol w="381046">
                  <a:extLst>
                    <a:ext uri="{9D8B030D-6E8A-4147-A177-3AD203B41FA5}">
                      <a16:colId xmlns:a16="http://schemas.microsoft.com/office/drawing/2014/main" val="20000"/>
                    </a:ext>
                  </a:extLst>
                </a:gridCol>
                <a:gridCol w="381046">
                  <a:extLst>
                    <a:ext uri="{9D8B030D-6E8A-4147-A177-3AD203B41FA5}">
                      <a16:colId xmlns:a16="http://schemas.microsoft.com/office/drawing/2014/main" val="20001"/>
                    </a:ext>
                  </a:extLst>
                </a:gridCol>
                <a:gridCol w="381046">
                  <a:extLst>
                    <a:ext uri="{9D8B030D-6E8A-4147-A177-3AD203B41FA5}">
                      <a16:colId xmlns:a16="http://schemas.microsoft.com/office/drawing/2014/main" val="20002"/>
                    </a:ext>
                  </a:extLst>
                </a:gridCol>
                <a:gridCol w="381046">
                  <a:extLst>
                    <a:ext uri="{9D8B030D-6E8A-4147-A177-3AD203B41FA5}">
                      <a16:colId xmlns:a16="http://schemas.microsoft.com/office/drawing/2014/main" val="20003"/>
                    </a:ext>
                  </a:extLst>
                </a:gridCol>
                <a:gridCol w="381046">
                  <a:extLst>
                    <a:ext uri="{9D8B030D-6E8A-4147-A177-3AD203B41FA5}">
                      <a16:colId xmlns:a16="http://schemas.microsoft.com/office/drawing/2014/main" val="20004"/>
                    </a:ext>
                  </a:extLst>
                </a:gridCol>
                <a:gridCol w="381046">
                  <a:extLst>
                    <a:ext uri="{9D8B030D-6E8A-4147-A177-3AD203B41FA5}">
                      <a16:colId xmlns:a16="http://schemas.microsoft.com/office/drawing/2014/main" val="20005"/>
                    </a:ext>
                  </a:extLst>
                </a:gridCol>
                <a:gridCol w="381046">
                  <a:extLst>
                    <a:ext uri="{9D8B030D-6E8A-4147-A177-3AD203B41FA5}">
                      <a16:colId xmlns:a16="http://schemas.microsoft.com/office/drawing/2014/main" val="20006"/>
                    </a:ext>
                  </a:extLst>
                </a:gridCol>
                <a:gridCol w="381046">
                  <a:extLst>
                    <a:ext uri="{9D8B030D-6E8A-4147-A177-3AD203B41FA5}">
                      <a16:colId xmlns:a16="http://schemas.microsoft.com/office/drawing/2014/main" val="20007"/>
                    </a:ext>
                  </a:extLst>
                </a:gridCol>
              </a:tblGrid>
              <a:tr h="200465">
                <a:tc>
                  <a:txBody>
                    <a:bodyPr/>
                    <a:lstStyle/>
                    <a:p>
                      <a:pPr algn="ctr"/>
                      <a:r>
                        <a:rPr lang="en-CA" sz="1600" dirty="0">
                          <a:latin typeface="Consolas" panose="020B0609020204030204" pitchFamily="49" charset="0"/>
                          <a:cs typeface="Consolas" panose="020B0609020204030204" pitchFamily="49" charset="0"/>
                        </a:rPr>
                        <a:t>0</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latin typeface="Consolas" panose="020B0609020204030204" pitchFamily="49" charset="0"/>
                          <a:cs typeface="Consolas" panose="020B0609020204030204" pitchFamily="49" charset="0"/>
                        </a:rPr>
                        <a:t>1</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latin typeface="Consolas" panose="020B0609020204030204" pitchFamily="49" charset="0"/>
                          <a:cs typeface="Consolas" panose="020B0609020204030204" pitchFamily="49" charset="0"/>
                        </a:rPr>
                        <a:t>2</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latin typeface="Consolas" panose="020B0609020204030204" pitchFamily="49" charset="0"/>
                          <a:cs typeface="Consolas" panose="020B0609020204030204" pitchFamily="49" charset="0"/>
                        </a:rPr>
                        <a:t>3</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latin typeface="Consolas" panose="020B0609020204030204" pitchFamily="49" charset="0"/>
                          <a:cs typeface="Consolas" panose="020B0609020204030204" pitchFamily="49" charset="0"/>
                        </a:rPr>
                        <a:t>4</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latin typeface="Consolas" panose="020B0609020204030204" pitchFamily="49" charset="0"/>
                          <a:cs typeface="Consolas" panose="020B0609020204030204" pitchFamily="49" charset="0"/>
                        </a:rPr>
                        <a:t>5</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latin typeface="Consolas" panose="020B0609020204030204" pitchFamily="49" charset="0"/>
                          <a:cs typeface="Consolas" panose="020B0609020204030204" pitchFamily="49" charset="0"/>
                        </a:rPr>
                        <a:t>6</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latin typeface="Consolas" panose="020B0609020204030204" pitchFamily="49" charset="0"/>
                          <a:cs typeface="Consolas" panose="020B0609020204030204" pitchFamily="49" charset="0"/>
                        </a:rPr>
                        <a:t>7</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25757">
                <a:tc>
                  <a:txBody>
                    <a:bodyPr/>
                    <a:lstStyle/>
                    <a:p>
                      <a:pPr algn="ctr"/>
                      <a:r>
                        <a:rPr lang="en-CA" sz="2000" b="0" dirty="0">
                          <a:solidFill>
                            <a:schemeClr val="tx1"/>
                          </a:solidFill>
                          <a:latin typeface="Consolas" panose="020B0609020204030204" pitchFamily="49" charset="0"/>
                          <a:cs typeface="Consolas" panose="020B0609020204030204" pitchFamily="49" charset="0"/>
                        </a:rPr>
                        <a:t>0</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b="0" dirty="0">
                          <a:solidFill>
                            <a:schemeClr val="tx1"/>
                          </a:solidFill>
                          <a:latin typeface="Consolas" panose="020B0609020204030204" pitchFamily="49" charset="0"/>
                          <a:cs typeface="Consolas" panose="020B0609020204030204" pitchFamily="49" charset="0"/>
                        </a:rPr>
                        <a:t>1</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b="0" dirty="0">
                          <a:solidFill>
                            <a:schemeClr val="tx1"/>
                          </a:solidFill>
                          <a:latin typeface="Consolas" panose="020B0609020204030204" pitchFamily="49" charset="0"/>
                          <a:cs typeface="Consolas" panose="020B0609020204030204" pitchFamily="49" charset="0"/>
                        </a:rPr>
                        <a:t>2</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latin typeface="Consolas" panose="020B0609020204030204" pitchFamily="49" charset="0"/>
                          <a:cs typeface="Consolas" panose="020B0609020204030204" pitchFamily="49" charset="0"/>
                        </a:rPr>
                        <a:t>3</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latin typeface="Consolas" panose="020B0609020204030204" pitchFamily="49" charset="0"/>
                          <a:cs typeface="Consolas" panose="020B0609020204030204" pitchFamily="49" charset="0"/>
                        </a:rPr>
                        <a:t>4</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bg1">
                              <a:lumMod val="75000"/>
                            </a:schemeClr>
                          </a:solidFill>
                          <a:latin typeface="Consolas" panose="020B0609020204030204" pitchFamily="49" charset="0"/>
                          <a:cs typeface="Consolas" panose="020B0609020204030204" pitchFamily="49" charset="0"/>
                        </a:rPr>
                        <a:t>5</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bg1">
                              <a:lumMod val="75000"/>
                            </a:schemeClr>
                          </a:solidFill>
                          <a:latin typeface="Consolas" panose="020B0609020204030204" pitchFamily="49" charset="0"/>
                          <a:cs typeface="Consolas" panose="020B0609020204030204" pitchFamily="49" charset="0"/>
                        </a:rPr>
                        <a:t>6</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bg1">
                              <a:lumMod val="75000"/>
                            </a:schemeClr>
                          </a:solidFill>
                          <a:latin typeface="Consolas" panose="020B0609020204030204" pitchFamily="49" charset="0"/>
                          <a:cs typeface="Consolas" panose="020B0609020204030204" pitchFamily="49" charset="0"/>
                        </a:rPr>
                        <a:t>7</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9" name="Rectangle 8"/>
          <p:cNvSpPr/>
          <p:nvPr/>
        </p:nvSpPr>
        <p:spPr>
          <a:xfrm>
            <a:off x="4902909" y="4663921"/>
            <a:ext cx="2182969" cy="338554"/>
          </a:xfrm>
          <a:prstGeom prst="rect">
            <a:avLst/>
          </a:prstGeom>
        </p:spPr>
        <p:txBody>
          <a:bodyPr wrap="square">
            <a:spAutoFit/>
          </a:bodyPr>
          <a:lstStyle/>
          <a:p>
            <a:pPr marL="360363" indent="-360363">
              <a:buNone/>
            </a:pPr>
            <a:r>
              <a:rPr lang="en-CA" sz="1600" dirty="0" err="1">
                <a:latin typeface="Consolas" panose="020B0609020204030204" pitchFamily="49" charset="0"/>
                <a:cs typeface="Consolas" panose="020B0609020204030204" pitchFamily="49" charset="0"/>
              </a:rPr>
              <a:t>stack_size</a:t>
            </a:r>
            <a:r>
              <a:rPr lang="en-CA" sz="1600" dirty="0">
                <a:latin typeface="Consolas" panose="020B0609020204030204" pitchFamily="49" charset="0"/>
                <a:cs typeface="Consolas" panose="020B0609020204030204" pitchFamily="49" charset="0"/>
              </a:rPr>
              <a:t> = 5;</a:t>
            </a:r>
          </a:p>
        </p:txBody>
      </p:sp>
    </p:spTree>
    <p:extLst>
      <p:ext uri="{BB962C8B-B14F-4D97-AF65-F5344CB8AC3E}">
        <p14:creationId xmlns:p14="http://schemas.microsoft.com/office/powerpoint/2010/main" val="4027907888"/>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A solution</a:t>
            </a:r>
          </a:p>
        </p:txBody>
      </p:sp>
      <p:sp>
        <p:nvSpPr>
          <p:cNvPr id="3" name="Content Placeholder 2"/>
          <p:cNvSpPr>
            <a:spLocks noGrp="1"/>
          </p:cNvSpPr>
          <p:nvPr>
            <p:ph idx="1"/>
          </p:nvPr>
        </p:nvSpPr>
        <p:spPr/>
        <p:txBody>
          <a:bodyPr/>
          <a:lstStyle/>
          <a:p>
            <a:pPr marL="360363" indent="-360363">
              <a:buNone/>
            </a:pPr>
            <a:r>
              <a:rPr lang="en-CA" dirty="0"/>
              <a:t>	Finally, suppose we call </a:t>
            </a:r>
            <a:r>
              <a:rPr lang="en-CA" dirty="0" err="1">
                <a:latin typeface="Consolas" panose="020B0609020204030204" pitchFamily="49" charset="0"/>
                <a:cs typeface="Consolas" panose="020B0609020204030204" pitchFamily="49" charset="0"/>
              </a:rPr>
              <a:t>pop_front</a:t>
            </a:r>
            <a:r>
              <a:rPr lang="en-CA" dirty="0">
                <a:latin typeface="Consolas" panose="020B0609020204030204" pitchFamily="49" charset="0"/>
                <a:cs typeface="Consolas" panose="020B0609020204030204" pitchFamily="49" charset="0"/>
              </a:rPr>
              <a:t>()</a:t>
            </a:r>
            <a:endParaRPr lang="en-CA" dirty="0"/>
          </a:p>
          <a:p>
            <a:pPr lvl="1"/>
            <a:r>
              <a:rPr lang="en-CA" dirty="0"/>
              <a:t>The popped node is placed back into the stack</a:t>
            </a:r>
          </a:p>
        </p:txBody>
      </p:sp>
      <p:graphicFrame>
        <p:nvGraphicFramePr>
          <p:cNvPr id="5" name="Table 4"/>
          <p:cNvGraphicFramePr>
            <a:graphicFrameLocks noGrp="1"/>
          </p:cNvGraphicFramePr>
          <p:nvPr>
            <p:extLst>
              <p:ext uri="{D42A27DB-BD31-4B8C-83A1-F6EECF244321}">
                <p14:modId xmlns:p14="http://schemas.microsoft.com/office/powerpoint/2010/main" val="2203640752"/>
              </p:ext>
            </p:extLst>
          </p:nvPr>
        </p:nvGraphicFramePr>
        <p:xfrm>
          <a:off x="1498242" y="3278950"/>
          <a:ext cx="6909160" cy="1036320"/>
        </p:xfrm>
        <a:graphic>
          <a:graphicData uri="http://schemas.openxmlformats.org/drawingml/2006/table">
            <a:tbl>
              <a:tblPr firstRow="1" bandRow="1">
                <a:tableStyleId>{2D5ABB26-0587-4C30-8999-92F81FD0307C}</a:tableStyleId>
              </a:tblPr>
              <a:tblGrid>
                <a:gridCol w="863645">
                  <a:extLst>
                    <a:ext uri="{9D8B030D-6E8A-4147-A177-3AD203B41FA5}">
                      <a16:colId xmlns:a16="http://schemas.microsoft.com/office/drawing/2014/main" val="20000"/>
                    </a:ext>
                  </a:extLst>
                </a:gridCol>
                <a:gridCol w="863645">
                  <a:extLst>
                    <a:ext uri="{9D8B030D-6E8A-4147-A177-3AD203B41FA5}">
                      <a16:colId xmlns:a16="http://schemas.microsoft.com/office/drawing/2014/main" val="20001"/>
                    </a:ext>
                  </a:extLst>
                </a:gridCol>
                <a:gridCol w="863645">
                  <a:extLst>
                    <a:ext uri="{9D8B030D-6E8A-4147-A177-3AD203B41FA5}">
                      <a16:colId xmlns:a16="http://schemas.microsoft.com/office/drawing/2014/main" val="20002"/>
                    </a:ext>
                  </a:extLst>
                </a:gridCol>
                <a:gridCol w="863645">
                  <a:extLst>
                    <a:ext uri="{9D8B030D-6E8A-4147-A177-3AD203B41FA5}">
                      <a16:colId xmlns:a16="http://schemas.microsoft.com/office/drawing/2014/main" val="20003"/>
                    </a:ext>
                  </a:extLst>
                </a:gridCol>
                <a:gridCol w="863645">
                  <a:extLst>
                    <a:ext uri="{9D8B030D-6E8A-4147-A177-3AD203B41FA5}">
                      <a16:colId xmlns:a16="http://schemas.microsoft.com/office/drawing/2014/main" val="20004"/>
                    </a:ext>
                  </a:extLst>
                </a:gridCol>
                <a:gridCol w="863645">
                  <a:extLst>
                    <a:ext uri="{9D8B030D-6E8A-4147-A177-3AD203B41FA5}">
                      <a16:colId xmlns:a16="http://schemas.microsoft.com/office/drawing/2014/main" val="20005"/>
                    </a:ext>
                  </a:extLst>
                </a:gridCol>
                <a:gridCol w="863645">
                  <a:extLst>
                    <a:ext uri="{9D8B030D-6E8A-4147-A177-3AD203B41FA5}">
                      <a16:colId xmlns:a16="http://schemas.microsoft.com/office/drawing/2014/main" val="20006"/>
                    </a:ext>
                  </a:extLst>
                </a:gridCol>
                <a:gridCol w="863645">
                  <a:extLst>
                    <a:ext uri="{9D8B030D-6E8A-4147-A177-3AD203B41FA5}">
                      <a16:colId xmlns:a16="http://schemas.microsoft.com/office/drawing/2014/main" val="20007"/>
                    </a:ext>
                  </a:extLst>
                </a:gridCol>
              </a:tblGrid>
              <a:tr h="174749">
                <a:tc>
                  <a:txBody>
                    <a:bodyPr/>
                    <a:lstStyle/>
                    <a:p>
                      <a:pPr algn="ctr"/>
                      <a:r>
                        <a:rPr lang="en-CA" sz="1600" b="0" dirty="0">
                          <a:solidFill>
                            <a:schemeClr val="tx1"/>
                          </a:solidFill>
                          <a:latin typeface="Consolas" panose="020B0609020204030204" pitchFamily="49" charset="0"/>
                          <a:cs typeface="Consolas" panose="020B0609020204030204" pitchFamily="49" charset="0"/>
                        </a:rPr>
                        <a:t>0</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b="0" dirty="0">
                          <a:solidFill>
                            <a:schemeClr val="tx1"/>
                          </a:solidFill>
                          <a:latin typeface="Consolas" panose="020B0609020204030204" pitchFamily="49" charset="0"/>
                          <a:cs typeface="Consolas" panose="020B0609020204030204" pitchFamily="49" charset="0"/>
                        </a:rPr>
                        <a:t>1</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b="0" dirty="0">
                          <a:solidFill>
                            <a:schemeClr val="tx1"/>
                          </a:solidFill>
                          <a:latin typeface="Consolas" panose="020B0609020204030204" pitchFamily="49" charset="0"/>
                          <a:cs typeface="Consolas" panose="020B0609020204030204" pitchFamily="49" charset="0"/>
                        </a:rPr>
                        <a:t>2</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b="0" dirty="0">
                          <a:solidFill>
                            <a:schemeClr val="tx1"/>
                          </a:solidFill>
                          <a:latin typeface="Consolas" panose="020B0609020204030204" pitchFamily="49" charset="0"/>
                          <a:cs typeface="Consolas" panose="020B0609020204030204" pitchFamily="49" charset="0"/>
                        </a:rPr>
                        <a:t>3</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b="0" dirty="0">
                          <a:solidFill>
                            <a:schemeClr val="tx1"/>
                          </a:solidFill>
                          <a:latin typeface="Consolas" panose="020B0609020204030204" pitchFamily="49" charset="0"/>
                          <a:cs typeface="Consolas" panose="020B0609020204030204" pitchFamily="49" charset="0"/>
                        </a:rPr>
                        <a:t>4</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b="0" dirty="0">
                          <a:solidFill>
                            <a:schemeClr val="tx1"/>
                          </a:solidFill>
                          <a:latin typeface="Consolas" panose="020B0609020204030204" pitchFamily="49" charset="0"/>
                          <a:cs typeface="Consolas" panose="020B0609020204030204" pitchFamily="49" charset="0"/>
                        </a:rPr>
                        <a:t>5</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b="0" dirty="0">
                          <a:solidFill>
                            <a:schemeClr val="tx1"/>
                          </a:solidFill>
                          <a:latin typeface="Consolas" panose="020B0609020204030204" pitchFamily="49" charset="0"/>
                          <a:cs typeface="Consolas" panose="020B0609020204030204" pitchFamily="49" charset="0"/>
                        </a:rPr>
                        <a:t>6</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b="0" dirty="0">
                          <a:solidFill>
                            <a:schemeClr val="tx1"/>
                          </a:solidFill>
                          <a:latin typeface="Consolas" panose="020B0609020204030204" pitchFamily="49" charset="0"/>
                          <a:cs typeface="Consolas" panose="020B0609020204030204" pitchFamily="49" charset="0"/>
                        </a:rPr>
                        <a:t>7</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283967">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R</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bg1">
                              <a:lumMod val="75000"/>
                            </a:schemeClr>
                          </a:solidFill>
                          <a:latin typeface="Consolas" panose="020B0609020204030204" pitchFamily="49" charset="0"/>
                          <a:cs typeface="Consolas" panose="020B0609020204030204" pitchFamily="49" charset="0"/>
                        </a:rPr>
                        <a:t>N</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O</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1"/>
                  </a:ext>
                </a:extLst>
              </a:tr>
              <a:tr h="283967">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chemeClr val="tx1"/>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600" dirty="0">
                          <a:solidFill>
                            <a:schemeClr val="tx1"/>
                          </a:solidFill>
                          <a:latin typeface="Consolas" panose="020B0609020204030204" pitchFamily="49" charset="0"/>
                          <a:cs typeface="Consolas" panose="020B0609020204030204" pitchFamily="49" charset="0"/>
                        </a:rPr>
                        <a:t>NULLPTR</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bg1">
                              <a:lumMod val="75000"/>
                            </a:schemeClr>
                          </a:solidFill>
                          <a:latin typeface="Consolas" panose="020B0609020204030204" pitchFamily="49" charset="0"/>
                          <a:cs typeface="Consolas" panose="020B0609020204030204" pitchFamily="49" charset="0"/>
                        </a:rPr>
                        <a:t>7</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5</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6" name="Rectangle 5"/>
          <p:cNvSpPr/>
          <p:nvPr/>
        </p:nvSpPr>
        <p:spPr>
          <a:xfrm>
            <a:off x="1194515" y="2640377"/>
            <a:ext cx="3174285" cy="584775"/>
          </a:xfrm>
          <a:prstGeom prst="rect">
            <a:avLst/>
          </a:prstGeom>
        </p:spPr>
        <p:txBody>
          <a:bodyPr wrap="square">
            <a:spAutoFit/>
          </a:bodyPr>
          <a:lstStyle/>
          <a:p>
            <a:pPr marL="360363" indent="-360363">
              <a:buNone/>
            </a:pPr>
            <a:r>
              <a:rPr lang="en-CA" sz="1600" dirty="0" err="1">
                <a:latin typeface="Consolas" panose="020B0609020204030204" pitchFamily="49" charset="0"/>
                <a:cs typeface="Consolas" panose="020B0609020204030204" pitchFamily="49" charset="0"/>
              </a:rPr>
              <a:t>list_head</a:t>
            </a:r>
            <a:r>
              <a:rPr lang="en-CA" sz="1600" dirty="0">
                <a:latin typeface="Consolas" panose="020B0609020204030204" pitchFamily="49" charset="0"/>
                <a:cs typeface="Consolas" panose="020B0609020204030204" pitchFamily="49" charset="0"/>
              </a:rPr>
              <a:t> = </a:t>
            </a:r>
            <a:r>
              <a:rPr lang="en-CA" sz="1600" dirty="0">
                <a:solidFill>
                  <a:srgbClr val="FF0000"/>
                </a:solidFill>
                <a:latin typeface="Consolas" panose="020B0609020204030204" pitchFamily="49" charset="0"/>
                <a:cs typeface="Consolas" panose="020B0609020204030204" pitchFamily="49" charset="0"/>
              </a:rPr>
              <a:t>7</a:t>
            </a:r>
            <a:r>
              <a:rPr lang="en-CA" sz="1600" dirty="0">
                <a:latin typeface="Consolas" panose="020B0609020204030204" pitchFamily="49" charset="0"/>
                <a:cs typeface="Consolas" panose="020B0609020204030204" pitchFamily="49" charset="0"/>
              </a:rPr>
              <a:t>;</a:t>
            </a:r>
          </a:p>
          <a:p>
            <a:pPr marL="360363" indent="-360363">
              <a:buNone/>
            </a:pPr>
            <a:r>
              <a:rPr lang="en-CA" sz="1600" dirty="0" err="1">
                <a:latin typeface="Consolas" panose="020B0609020204030204" pitchFamily="49" charset="0"/>
                <a:cs typeface="Consolas" panose="020B0609020204030204" pitchFamily="49" charset="0"/>
              </a:rPr>
              <a:t>list_tail</a:t>
            </a:r>
            <a:r>
              <a:rPr lang="en-CA" sz="1600" dirty="0">
                <a:latin typeface="Consolas" panose="020B0609020204030204" pitchFamily="49" charset="0"/>
                <a:cs typeface="Consolas" panose="020B0609020204030204" pitchFamily="49" charset="0"/>
              </a:rPr>
              <a:t> = 5;</a:t>
            </a:r>
          </a:p>
        </p:txBody>
      </p:sp>
      <p:graphicFrame>
        <p:nvGraphicFramePr>
          <p:cNvPr id="8" name="Table 7"/>
          <p:cNvGraphicFramePr>
            <a:graphicFrameLocks noGrp="1"/>
          </p:cNvGraphicFramePr>
          <p:nvPr>
            <p:extLst>
              <p:ext uri="{D42A27DB-BD31-4B8C-83A1-F6EECF244321}">
                <p14:modId xmlns:p14="http://schemas.microsoft.com/office/powerpoint/2010/main" val="2127036723"/>
              </p:ext>
            </p:extLst>
          </p:nvPr>
        </p:nvGraphicFramePr>
        <p:xfrm>
          <a:off x="5206636" y="5078656"/>
          <a:ext cx="3048368" cy="640080"/>
        </p:xfrm>
        <a:graphic>
          <a:graphicData uri="http://schemas.openxmlformats.org/drawingml/2006/table">
            <a:tbl>
              <a:tblPr firstRow="1" bandRow="1">
                <a:tableStyleId>{2D5ABB26-0587-4C30-8999-92F81FD0307C}</a:tableStyleId>
              </a:tblPr>
              <a:tblGrid>
                <a:gridCol w="381046">
                  <a:extLst>
                    <a:ext uri="{9D8B030D-6E8A-4147-A177-3AD203B41FA5}">
                      <a16:colId xmlns:a16="http://schemas.microsoft.com/office/drawing/2014/main" val="20000"/>
                    </a:ext>
                  </a:extLst>
                </a:gridCol>
                <a:gridCol w="381046">
                  <a:extLst>
                    <a:ext uri="{9D8B030D-6E8A-4147-A177-3AD203B41FA5}">
                      <a16:colId xmlns:a16="http://schemas.microsoft.com/office/drawing/2014/main" val="20001"/>
                    </a:ext>
                  </a:extLst>
                </a:gridCol>
                <a:gridCol w="381046">
                  <a:extLst>
                    <a:ext uri="{9D8B030D-6E8A-4147-A177-3AD203B41FA5}">
                      <a16:colId xmlns:a16="http://schemas.microsoft.com/office/drawing/2014/main" val="20002"/>
                    </a:ext>
                  </a:extLst>
                </a:gridCol>
                <a:gridCol w="381046">
                  <a:extLst>
                    <a:ext uri="{9D8B030D-6E8A-4147-A177-3AD203B41FA5}">
                      <a16:colId xmlns:a16="http://schemas.microsoft.com/office/drawing/2014/main" val="20003"/>
                    </a:ext>
                  </a:extLst>
                </a:gridCol>
                <a:gridCol w="381046">
                  <a:extLst>
                    <a:ext uri="{9D8B030D-6E8A-4147-A177-3AD203B41FA5}">
                      <a16:colId xmlns:a16="http://schemas.microsoft.com/office/drawing/2014/main" val="20004"/>
                    </a:ext>
                  </a:extLst>
                </a:gridCol>
                <a:gridCol w="381046">
                  <a:extLst>
                    <a:ext uri="{9D8B030D-6E8A-4147-A177-3AD203B41FA5}">
                      <a16:colId xmlns:a16="http://schemas.microsoft.com/office/drawing/2014/main" val="20005"/>
                    </a:ext>
                  </a:extLst>
                </a:gridCol>
                <a:gridCol w="381046">
                  <a:extLst>
                    <a:ext uri="{9D8B030D-6E8A-4147-A177-3AD203B41FA5}">
                      <a16:colId xmlns:a16="http://schemas.microsoft.com/office/drawing/2014/main" val="20006"/>
                    </a:ext>
                  </a:extLst>
                </a:gridCol>
                <a:gridCol w="381046">
                  <a:extLst>
                    <a:ext uri="{9D8B030D-6E8A-4147-A177-3AD203B41FA5}">
                      <a16:colId xmlns:a16="http://schemas.microsoft.com/office/drawing/2014/main" val="20007"/>
                    </a:ext>
                  </a:extLst>
                </a:gridCol>
              </a:tblGrid>
              <a:tr h="200465">
                <a:tc>
                  <a:txBody>
                    <a:bodyPr/>
                    <a:lstStyle/>
                    <a:p>
                      <a:pPr algn="ctr"/>
                      <a:r>
                        <a:rPr lang="en-CA" sz="1600" dirty="0">
                          <a:latin typeface="Consolas" panose="020B0609020204030204" pitchFamily="49" charset="0"/>
                          <a:cs typeface="Consolas" panose="020B0609020204030204" pitchFamily="49" charset="0"/>
                        </a:rPr>
                        <a:t>0</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latin typeface="Consolas" panose="020B0609020204030204" pitchFamily="49" charset="0"/>
                          <a:cs typeface="Consolas" panose="020B0609020204030204" pitchFamily="49" charset="0"/>
                        </a:rPr>
                        <a:t>1</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latin typeface="Consolas" panose="020B0609020204030204" pitchFamily="49" charset="0"/>
                          <a:cs typeface="Consolas" panose="020B0609020204030204" pitchFamily="49" charset="0"/>
                        </a:rPr>
                        <a:t>2</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latin typeface="Consolas" panose="020B0609020204030204" pitchFamily="49" charset="0"/>
                          <a:cs typeface="Consolas" panose="020B0609020204030204" pitchFamily="49" charset="0"/>
                        </a:rPr>
                        <a:t>3</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latin typeface="Consolas" panose="020B0609020204030204" pitchFamily="49" charset="0"/>
                          <a:cs typeface="Consolas" panose="020B0609020204030204" pitchFamily="49" charset="0"/>
                        </a:rPr>
                        <a:t>4</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latin typeface="Consolas" panose="020B0609020204030204" pitchFamily="49" charset="0"/>
                          <a:cs typeface="Consolas" panose="020B0609020204030204" pitchFamily="49" charset="0"/>
                        </a:rPr>
                        <a:t>5</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latin typeface="Consolas" panose="020B0609020204030204" pitchFamily="49" charset="0"/>
                          <a:cs typeface="Consolas" panose="020B0609020204030204" pitchFamily="49" charset="0"/>
                        </a:rPr>
                        <a:t>6</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latin typeface="Consolas" panose="020B0609020204030204" pitchFamily="49" charset="0"/>
                          <a:cs typeface="Consolas" panose="020B0609020204030204" pitchFamily="49" charset="0"/>
                        </a:rPr>
                        <a:t>7</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25757">
                <a:tc>
                  <a:txBody>
                    <a:bodyPr/>
                    <a:lstStyle/>
                    <a:p>
                      <a:pPr algn="ctr"/>
                      <a:r>
                        <a:rPr lang="en-CA" sz="2000" b="0" dirty="0">
                          <a:solidFill>
                            <a:schemeClr val="tx1"/>
                          </a:solidFill>
                          <a:latin typeface="Consolas" panose="020B0609020204030204" pitchFamily="49" charset="0"/>
                          <a:cs typeface="Consolas" panose="020B0609020204030204" pitchFamily="49" charset="0"/>
                        </a:rPr>
                        <a:t>0</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b="0" dirty="0">
                          <a:solidFill>
                            <a:schemeClr val="tx1"/>
                          </a:solidFill>
                          <a:latin typeface="Consolas" panose="020B0609020204030204" pitchFamily="49" charset="0"/>
                          <a:cs typeface="Consolas" panose="020B0609020204030204" pitchFamily="49" charset="0"/>
                        </a:rPr>
                        <a:t>1</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b="0" dirty="0">
                          <a:solidFill>
                            <a:schemeClr val="tx1"/>
                          </a:solidFill>
                          <a:latin typeface="Consolas" panose="020B0609020204030204" pitchFamily="49" charset="0"/>
                          <a:cs typeface="Consolas" panose="020B0609020204030204" pitchFamily="49" charset="0"/>
                        </a:rPr>
                        <a:t>2</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latin typeface="Consolas" panose="020B0609020204030204" pitchFamily="49" charset="0"/>
                          <a:cs typeface="Consolas" panose="020B0609020204030204" pitchFamily="49" charset="0"/>
                        </a:rPr>
                        <a:t>3</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latin typeface="Consolas" panose="020B0609020204030204" pitchFamily="49" charset="0"/>
                          <a:cs typeface="Consolas" panose="020B0609020204030204" pitchFamily="49" charset="0"/>
                        </a:rPr>
                        <a:t>4</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b="0" dirty="0">
                          <a:solidFill>
                            <a:srgbClr val="FF0000"/>
                          </a:solidFill>
                          <a:latin typeface="Consolas" panose="020B0609020204030204" pitchFamily="49" charset="0"/>
                          <a:cs typeface="Consolas" panose="020B0609020204030204" pitchFamily="49" charset="0"/>
                        </a:rPr>
                        <a:t>6</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bg1">
                              <a:lumMod val="75000"/>
                            </a:schemeClr>
                          </a:solidFill>
                          <a:latin typeface="Consolas" panose="020B0609020204030204" pitchFamily="49" charset="0"/>
                          <a:cs typeface="Consolas" panose="020B0609020204030204" pitchFamily="49" charset="0"/>
                        </a:rPr>
                        <a:t>6</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bg1">
                              <a:lumMod val="75000"/>
                            </a:schemeClr>
                          </a:solidFill>
                          <a:latin typeface="Consolas" panose="020B0609020204030204" pitchFamily="49" charset="0"/>
                          <a:cs typeface="Consolas" panose="020B0609020204030204" pitchFamily="49" charset="0"/>
                        </a:rPr>
                        <a:t>7</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9" name="Rectangle 8"/>
          <p:cNvSpPr/>
          <p:nvPr/>
        </p:nvSpPr>
        <p:spPr>
          <a:xfrm>
            <a:off x="4902909" y="4663921"/>
            <a:ext cx="2182969" cy="338554"/>
          </a:xfrm>
          <a:prstGeom prst="rect">
            <a:avLst/>
          </a:prstGeom>
        </p:spPr>
        <p:txBody>
          <a:bodyPr wrap="square">
            <a:spAutoFit/>
          </a:bodyPr>
          <a:lstStyle/>
          <a:p>
            <a:pPr marL="360363" indent="-360363">
              <a:buNone/>
            </a:pPr>
            <a:r>
              <a:rPr lang="en-CA" sz="1600" dirty="0" err="1">
                <a:latin typeface="Consolas" panose="020B0609020204030204" pitchFamily="49" charset="0"/>
                <a:cs typeface="Consolas" panose="020B0609020204030204" pitchFamily="49" charset="0"/>
              </a:rPr>
              <a:t>stack_size</a:t>
            </a:r>
            <a:r>
              <a:rPr lang="en-CA" sz="1600" dirty="0">
                <a:latin typeface="Consolas" panose="020B0609020204030204" pitchFamily="49" charset="0"/>
                <a:cs typeface="Consolas" panose="020B0609020204030204" pitchFamily="49" charset="0"/>
              </a:rPr>
              <a:t> = </a:t>
            </a:r>
            <a:r>
              <a:rPr lang="en-CA" sz="1600" dirty="0">
                <a:solidFill>
                  <a:srgbClr val="FF0000"/>
                </a:solidFill>
                <a:latin typeface="Consolas" panose="020B0609020204030204" pitchFamily="49" charset="0"/>
                <a:cs typeface="Consolas" panose="020B0609020204030204" pitchFamily="49" charset="0"/>
              </a:rPr>
              <a:t>6</a:t>
            </a:r>
            <a:r>
              <a:rPr lang="en-CA" sz="1600" dirty="0">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3593905012"/>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A better solution</a:t>
            </a:r>
          </a:p>
        </p:txBody>
      </p:sp>
      <p:sp>
        <p:nvSpPr>
          <p:cNvPr id="3" name="Content Placeholder 2"/>
          <p:cNvSpPr>
            <a:spLocks noGrp="1"/>
          </p:cNvSpPr>
          <p:nvPr>
            <p:ph idx="1"/>
          </p:nvPr>
        </p:nvSpPr>
        <p:spPr/>
        <p:txBody>
          <a:bodyPr/>
          <a:lstStyle/>
          <a:p>
            <a:pPr marL="360363" indent="-360363">
              <a:buNone/>
            </a:pPr>
            <a:r>
              <a:rPr lang="en-CA" dirty="0"/>
              <a:t>	Problem:</a:t>
            </a:r>
          </a:p>
          <a:p>
            <a:pPr lvl="1"/>
            <a:r>
              <a:rPr lang="en-CA" dirty="0"/>
              <a:t>Our solution requires </a:t>
            </a:r>
            <a:r>
              <a:rPr lang="en-CA" dirty="0">
                <a:latin typeface="Symbol" panose="05050102010706020507" pitchFamily="18" charset="2"/>
                <a:cs typeface="Times New Roman" panose="02020603050405020304" pitchFamily="18" charset="0"/>
              </a:rPr>
              <a:t>Q</a:t>
            </a:r>
            <a:r>
              <a:rPr lang="en-CA" dirty="0">
                <a:latin typeface="Times New Roman" panose="02020603050405020304" pitchFamily="18" charset="0"/>
                <a:cs typeface="Times New Roman" panose="02020603050405020304" pitchFamily="18" charset="0"/>
              </a:rPr>
              <a:t>(</a:t>
            </a:r>
            <a:r>
              <a:rPr lang="en-CA" i="1" dirty="0">
                <a:latin typeface="Times New Roman" panose="02020603050405020304" pitchFamily="18" charset="0"/>
                <a:cs typeface="Times New Roman" panose="02020603050405020304" pitchFamily="18" charset="0"/>
              </a:rPr>
              <a:t>N</a:t>
            </a:r>
            <a:r>
              <a:rPr lang="en-CA" dirty="0">
                <a:latin typeface="Times New Roman" panose="02020603050405020304" pitchFamily="18" charset="0"/>
                <a:cs typeface="Times New Roman" panose="02020603050405020304" pitchFamily="18" charset="0"/>
              </a:rPr>
              <a:t>)</a:t>
            </a:r>
            <a:r>
              <a:rPr lang="en-CA" dirty="0"/>
              <a:t> additional memory</a:t>
            </a:r>
          </a:p>
          <a:p>
            <a:pPr lvl="1"/>
            <a:r>
              <a:rPr lang="en-CA" dirty="0"/>
              <a:t>In our initial example, the unused nodes are 1, 4 and 7</a:t>
            </a:r>
          </a:p>
          <a:p>
            <a:pPr lvl="1"/>
            <a:r>
              <a:rPr lang="en-CA" dirty="0"/>
              <a:t>How about using these to define a second stack-as-linked-list?</a:t>
            </a:r>
          </a:p>
        </p:txBody>
      </p:sp>
      <p:graphicFrame>
        <p:nvGraphicFramePr>
          <p:cNvPr id="10" name="Table 9"/>
          <p:cNvGraphicFramePr>
            <a:graphicFrameLocks noGrp="1"/>
          </p:cNvGraphicFramePr>
          <p:nvPr>
            <p:extLst>
              <p:ext uri="{D42A27DB-BD31-4B8C-83A1-F6EECF244321}">
                <p14:modId xmlns:p14="http://schemas.microsoft.com/office/powerpoint/2010/main" val="2107969559"/>
              </p:ext>
            </p:extLst>
          </p:nvPr>
        </p:nvGraphicFramePr>
        <p:xfrm>
          <a:off x="1498242" y="4015579"/>
          <a:ext cx="6909160" cy="1036320"/>
        </p:xfrm>
        <a:graphic>
          <a:graphicData uri="http://schemas.openxmlformats.org/drawingml/2006/table">
            <a:tbl>
              <a:tblPr firstRow="1" bandRow="1">
                <a:tableStyleId>{2D5ABB26-0587-4C30-8999-92F81FD0307C}</a:tableStyleId>
              </a:tblPr>
              <a:tblGrid>
                <a:gridCol w="863645">
                  <a:extLst>
                    <a:ext uri="{9D8B030D-6E8A-4147-A177-3AD203B41FA5}">
                      <a16:colId xmlns:a16="http://schemas.microsoft.com/office/drawing/2014/main" val="20000"/>
                    </a:ext>
                  </a:extLst>
                </a:gridCol>
                <a:gridCol w="863645">
                  <a:extLst>
                    <a:ext uri="{9D8B030D-6E8A-4147-A177-3AD203B41FA5}">
                      <a16:colId xmlns:a16="http://schemas.microsoft.com/office/drawing/2014/main" val="20001"/>
                    </a:ext>
                  </a:extLst>
                </a:gridCol>
                <a:gridCol w="863645">
                  <a:extLst>
                    <a:ext uri="{9D8B030D-6E8A-4147-A177-3AD203B41FA5}">
                      <a16:colId xmlns:a16="http://schemas.microsoft.com/office/drawing/2014/main" val="20002"/>
                    </a:ext>
                  </a:extLst>
                </a:gridCol>
                <a:gridCol w="863645">
                  <a:extLst>
                    <a:ext uri="{9D8B030D-6E8A-4147-A177-3AD203B41FA5}">
                      <a16:colId xmlns:a16="http://schemas.microsoft.com/office/drawing/2014/main" val="20003"/>
                    </a:ext>
                  </a:extLst>
                </a:gridCol>
                <a:gridCol w="863645">
                  <a:extLst>
                    <a:ext uri="{9D8B030D-6E8A-4147-A177-3AD203B41FA5}">
                      <a16:colId xmlns:a16="http://schemas.microsoft.com/office/drawing/2014/main" val="20004"/>
                    </a:ext>
                  </a:extLst>
                </a:gridCol>
                <a:gridCol w="863645">
                  <a:extLst>
                    <a:ext uri="{9D8B030D-6E8A-4147-A177-3AD203B41FA5}">
                      <a16:colId xmlns:a16="http://schemas.microsoft.com/office/drawing/2014/main" val="20005"/>
                    </a:ext>
                  </a:extLst>
                </a:gridCol>
                <a:gridCol w="863645">
                  <a:extLst>
                    <a:ext uri="{9D8B030D-6E8A-4147-A177-3AD203B41FA5}">
                      <a16:colId xmlns:a16="http://schemas.microsoft.com/office/drawing/2014/main" val="20006"/>
                    </a:ext>
                  </a:extLst>
                </a:gridCol>
                <a:gridCol w="863645">
                  <a:extLst>
                    <a:ext uri="{9D8B030D-6E8A-4147-A177-3AD203B41FA5}">
                      <a16:colId xmlns:a16="http://schemas.microsoft.com/office/drawing/2014/main" val="20007"/>
                    </a:ext>
                  </a:extLst>
                </a:gridCol>
              </a:tblGrid>
              <a:tr h="174749">
                <a:tc>
                  <a:txBody>
                    <a:bodyPr/>
                    <a:lstStyle/>
                    <a:p>
                      <a:pPr algn="ctr"/>
                      <a:r>
                        <a:rPr lang="en-CA" sz="1600" dirty="0">
                          <a:latin typeface="Consolas" panose="020B0609020204030204" pitchFamily="49" charset="0"/>
                          <a:cs typeface="Consolas" panose="020B0609020204030204" pitchFamily="49" charset="0"/>
                        </a:rPr>
                        <a:t>0</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latin typeface="Consolas" panose="020B0609020204030204" pitchFamily="49" charset="0"/>
                          <a:cs typeface="Consolas" panose="020B0609020204030204" pitchFamily="49" charset="0"/>
                        </a:rPr>
                        <a:t>1</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latin typeface="Consolas" panose="020B0609020204030204" pitchFamily="49" charset="0"/>
                          <a:cs typeface="Consolas" panose="020B0609020204030204" pitchFamily="49" charset="0"/>
                        </a:rPr>
                        <a:t>2</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latin typeface="Consolas" panose="020B0609020204030204" pitchFamily="49" charset="0"/>
                          <a:cs typeface="Consolas" panose="020B0609020204030204" pitchFamily="49" charset="0"/>
                        </a:rPr>
                        <a:t>3</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latin typeface="Consolas" panose="020B0609020204030204" pitchFamily="49" charset="0"/>
                          <a:cs typeface="Consolas" panose="020B0609020204030204" pitchFamily="49" charset="0"/>
                        </a:rPr>
                        <a:t>4</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latin typeface="Consolas" panose="020B0609020204030204" pitchFamily="49" charset="0"/>
                          <a:cs typeface="Consolas" panose="020B0609020204030204" pitchFamily="49" charset="0"/>
                        </a:rPr>
                        <a:t>5</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latin typeface="Consolas" panose="020B0609020204030204" pitchFamily="49" charset="0"/>
                          <a:cs typeface="Consolas" panose="020B0609020204030204" pitchFamily="49" charset="0"/>
                        </a:rPr>
                        <a:t>6</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latin typeface="Consolas" panose="020B0609020204030204" pitchFamily="49" charset="0"/>
                          <a:cs typeface="Consolas" panose="020B0609020204030204" pitchFamily="49" charset="0"/>
                        </a:rPr>
                        <a:t>7</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283967">
                <a:tc>
                  <a:txBody>
                    <a:bodyPr/>
                    <a:lstStyle/>
                    <a:p>
                      <a:pPr algn="ctr"/>
                      <a:r>
                        <a:rPr lang="en-CA" sz="2000" dirty="0">
                          <a:latin typeface="Consolas" panose="020B0609020204030204" pitchFamily="49" charset="0"/>
                          <a:cs typeface="Consolas" panose="020B0609020204030204" pitchFamily="49" charset="0"/>
                        </a:rPr>
                        <a:t>A</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latin typeface="Consolas" panose="020B0609020204030204" pitchFamily="49" charset="0"/>
                          <a:cs typeface="Consolas" panose="020B0609020204030204" pitchFamily="49" charset="0"/>
                        </a:rPr>
                        <a:t>E</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latin typeface="Consolas" panose="020B0609020204030204" pitchFamily="49" charset="0"/>
                          <a:cs typeface="Consolas" panose="020B0609020204030204" pitchFamily="49" charset="0"/>
                        </a:rPr>
                        <a:t>P</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latin typeface="Consolas" panose="020B0609020204030204" pitchFamily="49" charset="0"/>
                          <a:cs typeface="Consolas" panose="020B0609020204030204" pitchFamily="49" charset="0"/>
                        </a:rPr>
                        <a:t>S</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latin typeface="Consolas" panose="020B0609020204030204" pitchFamily="49" charset="0"/>
                          <a:cs typeface="Consolas" panose="020B0609020204030204" pitchFamily="49" charset="0"/>
                        </a:rPr>
                        <a:t>C</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1"/>
                  </a:ext>
                </a:extLst>
              </a:tr>
              <a:tr h="283967">
                <a:tc>
                  <a:txBody>
                    <a:bodyPr/>
                    <a:lstStyle/>
                    <a:p>
                      <a:pPr algn="ctr"/>
                      <a:r>
                        <a:rPr lang="en-CA" sz="2000" dirty="0">
                          <a:latin typeface="Consolas" panose="020B0609020204030204" pitchFamily="49" charset="0"/>
                          <a:cs typeface="Consolas" panose="020B0609020204030204" pitchFamily="49" charset="0"/>
                        </a:rPr>
                        <a:t>6</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600" dirty="0">
                          <a:latin typeface="Consolas" panose="020B0609020204030204" pitchFamily="49" charset="0"/>
                          <a:cs typeface="Consolas" panose="020B0609020204030204" pitchFamily="49" charset="0"/>
                        </a:rPr>
                        <a:t>NULLPTR</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latin typeface="Consolas" panose="020B0609020204030204" pitchFamily="49" charset="0"/>
                          <a:cs typeface="Consolas" panose="020B0609020204030204" pitchFamily="49" charset="0"/>
                        </a:rPr>
                        <a:t>0</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latin typeface="Consolas" panose="020B0609020204030204" pitchFamily="49" charset="0"/>
                          <a:cs typeface="Consolas" panose="020B0609020204030204" pitchFamily="49" charset="0"/>
                        </a:rPr>
                        <a:t>3</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latin typeface="Consolas" panose="020B0609020204030204" pitchFamily="49" charset="0"/>
                          <a:cs typeface="Consolas" panose="020B0609020204030204" pitchFamily="49" charset="0"/>
                        </a:rPr>
                        <a:t>2</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11" name="Rectangle 10"/>
          <p:cNvSpPr/>
          <p:nvPr/>
        </p:nvSpPr>
        <p:spPr>
          <a:xfrm>
            <a:off x="1194515" y="3097595"/>
            <a:ext cx="2182969" cy="584775"/>
          </a:xfrm>
          <a:prstGeom prst="rect">
            <a:avLst/>
          </a:prstGeom>
        </p:spPr>
        <p:txBody>
          <a:bodyPr wrap="square">
            <a:spAutoFit/>
          </a:bodyPr>
          <a:lstStyle/>
          <a:p>
            <a:pPr marL="360363" indent="-360363">
              <a:buNone/>
            </a:pPr>
            <a:r>
              <a:rPr lang="en-CA" sz="1600" dirty="0" err="1">
                <a:latin typeface="Consolas" panose="020B0609020204030204" pitchFamily="49" charset="0"/>
                <a:cs typeface="Consolas" panose="020B0609020204030204" pitchFamily="49" charset="0"/>
              </a:rPr>
              <a:t>list_head</a:t>
            </a:r>
            <a:r>
              <a:rPr lang="en-CA" sz="1600" dirty="0">
                <a:latin typeface="Consolas" panose="020B0609020204030204" pitchFamily="49" charset="0"/>
                <a:cs typeface="Consolas" panose="020B0609020204030204" pitchFamily="49" charset="0"/>
              </a:rPr>
              <a:t> = 5;</a:t>
            </a:r>
          </a:p>
          <a:p>
            <a:pPr marL="360363" indent="-360363">
              <a:buNone/>
            </a:pPr>
            <a:r>
              <a:rPr lang="en-CA" sz="1600" dirty="0" err="1">
                <a:latin typeface="Consolas" panose="020B0609020204030204" pitchFamily="49" charset="0"/>
                <a:cs typeface="Consolas" panose="020B0609020204030204" pitchFamily="49" charset="0"/>
              </a:rPr>
              <a:t>list_tail</a:t>
            </a:r>
            <a:r>
              <a:rPr lang="en-CA" sz="1600" dirty="0">
                <a:latin typeface="Consolas" panose="020B0609020204030204" pitchFamily="49" charset="0"/>
                <a:cs typeface="Consolas" panose="020B0609020204030204" pitchFamily="49" charset="0"/>
              </a:rPr>
              <a:t> = 2;</a:t>
            </a:r>
          </a:p>
        </p:txBody>
      </p:sp>
      <p:sp>
        <p:nvSpPr>
          <p:cNvPr id="6" name="Arc 5"/>
          <p:cNvSpPr/>
          <p:nvPr/>
        </p:nvSpPr>
        <p:spPr>
          <a:xfrm flipV="1">
            <a:off x="2192867" y="4317993"/>
            <a:ext cx="1989664" cy="1041400"/>
          </a:xfrm>
          <a:prstGeom prst="arc">
            <a:avLst>
              <a:gd name="adj1" fmla="val 11166242"/>
              <a:gd name="adj2" fmla="val 21169482"/>
            </a:avLst>
          </a:prstGeom>
          <a:ln w="28575">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7" name="Arc 6"/>
          <p:cNvSpPr/>
          <p:nvPr/>
        </p:nvSpPr>
        <p:spPr>
          <a:xfrm flipV="1">
            <a:off x="4631267" y="4309520"/>
            <a:ext cx="1380187" cy="1041400"/>
          </a:xfrm>
          <a:prstGeom prst="arc">
            <a:avLst>
              <a:gd name="adj1" fmla="val 11726310"/>
              <a:gd name="adj2" fmla="val 20941460"/>
            </a:avLst>
          </a:prstGeom>
          <a:ln w="28575">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8" name="Arc 7"/>
          <p:cNvSpPr/>
          <p:nvPr/>
        </p:nvSpPr>
        <p:spPr>
          <a:xfrm rot="11031907" flipH="1" flipV="1">
            <a:off x="-117347" y="3278217"/>
            <a:ext cx="6364917" cy="2062137"/>
          </a:xfrm>
          <a:prstGeom prst="arc">
            <a:avLst>
              <a:gd name="adj1" fmla="val 15563372"/>
              <a:gd name="adj2" fmla="val 2138694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9" name="Arc 8"/>
          <p:cNvSpPr/>
          <p:nvPr/>
        </p:nvSpPr>
        <p:spPr>
          <a:xfrm rot="11101707" flipH="1" flipV="1">
            <a:off x="2140421" y="3501656"/>
            <a:ext cx="1336387" cy="1696139"/>
          </a:xfrm>
          <a:prstGeom prst="arc">
            <a:avLst>
              <a:gd name="adj1" fmla="val 16410316"/>
              <a:gd name="adj2" fmla="val 21305972"/>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12" name="Arc 11"/>
          <p:cNvSpPr/>
          <p:nvPr/>
        </p:nvSpPr>
        <p:spPr>
          <a:xfrm flipH="1" flipV="1">
            <a:off x="2074324" y="3445907"/>
            <a:ext cx="4978408" cy="2497681"/>
          </a:xfrm>
          <a:prstGeom prst="arc">
            <a:avLst>
              <a:gd name="adj1" fmla="val 11166242"/>
              <a:gd name="adj2" fmla="val 21169482"/>
            </a:avLst>
          </a:prstGeom>
          <a:ln w="28575">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13" name="Arc 12"/>
          <p:cNvSpPr/>
          <p:nvPr/>
        </p:nvSpPr>
        <p:spPr>
          <a:xfrm flipV="1">
            <a:off x="3894668" y="4036446"/>
            <a:ext cx="2946410" cy="1483808"/>
          </a:xfrm>
          <a:prstGeom prst="arc">
            <a:avLst>
              <a:gd name="adj1" fmla="val 11166349"/>
              <a:gd name="adj2" fmla="val 21169482"/>
            </a:avLst>
          </a:prstGeom>
          <a:ln w="28575">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Tree>
    <p:extLst>
      <p:ext uri="{BB962C8B-B14F-4D97-AF65-F5344CB8AC3E}">
        <p14:creationId xmlns:p14="http://schemas.microsoft.com/office/powerpoint/2010/main" val="9706703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A better solution</a:t>
            </a:r>
          </a:p>
        </p:txBody>
      </p:sp>
      <p:sp>
        <p:nvSpPr>
          <p:cNvPr id="3" name="Content Placeholder 2"/>
          <p:cNvSpPr>
            <a:spLocks noGrp="1"/>
          </p:cNvSpPr>
          <p:nvPr>
            <p:ph idx="1"/>
          </p:nvPr>
        </p:nvSpPr>
        <p:spPr/>
        <p:txBody>
          <a:bodyPr/>
          <a:lstStyle/>
          <a:p>
            <a:pPr marL="360363" indent="-360363">
              <a:buNone/>
            </a:pPr>
            <a:r>
              <a:rPr lang="en-CA" dirty="0"/>
              <a:t>	Problem:</a:t>
            </a:r>
          </a:p>
          <a:p>
            <a:pPr lvl="1"/>
            <a:r>
              <a:rPr lang="en-CA" dirty="0"/>
              <a:t>Our solution requires </a:t>
            </a:r>
            <a:r>
              <a:rPr lang="en-CA" dirty="0">
                <a:latin typeface="Symbol" panose="05050102010706020507" pitchFamily="18" charset="2"/>
                <a:cs typeface="Times New Roman" panose="02020603050405020304" pitchFamily="18" charset="0"/>
              </a:rPr>
              <a:t>Q</a:t>
            </a:r>
            <a:r>
              <a:rPr lang="en-CA" dirty="0">
                <a:latin typeface="Times New Roman" panose="02020603050405020304" pitchFamily="18" charset="0"/>
                <a:cs typeface="Times New Roman" panose="02020603050405020304" pitchFamily="18" charset="0"/>
              </a:rPr>
              <a:t>(</a:t>
            </a:r>
            <a:r>
              <a:rPr lang="en-CA" i="1" dirty="0">
                <a:latin typeface="Times New Roman" panose="02020603050405020304" pitchFamily="18" charset="0"/>
                <a:cs typeface="Times New Roman" panose="02020603050405020304" pitchFamily="18" charset="0"/>
              </a:rPr>
              <a:t>N</a:t>
            </a:r>
            <a:r>
              <a:rPr lang="en-CA" dirty="0">
                <a:latin typeface="Times New Roman" panose="02020603050405020304" pitchFamily="18" charset="0"/>
                <a:cs typeface="Times New Roman" panose="02020603050405020304" pitchFamily="18" charset="0"/>
              </a:rPr>
              <a:t>)</a:t>
            </a:r>
            <a:r>
              <a:rPr lang="en-CA" dirty="0"/>
              <a:t> additional memory</a:t>
            </a:r>
          </a:p>
          <a:p>
            <a:pPr lvl="1"/>
            <a:r>
              <a:rPr lang="en-CA" dirty="0"/>
              <a:t>In our initial example, the unused nodes are 1, 4 and 7</a:t>
            </a:r>
          </a:p>
          <a:p>
            <a:pPr lvl="1"/>
            <a:r>
              <a:rPr lang="en-CA" dirty="0"/>
              <a:t>How about using these to define a second stack-as-linked-list?</a:t>
            </a:r>
          </a:p>
          <a:p>
            <a:pPr lvl="1"/>
            <a:endParaRPr lang="en-CA" dirty="0"/>
          </a:p>
          <a:p>
            <a:pPr lvl="1"/>
            <a:endParaRPr lang="en-CA" dirty="0"/>
          </a:p>
          <a:p>
            <a:pPr lvl="1"/>
            <a:endParaRPr lang="en-CA" dirty="0"/>
          </a:p>
          <a:p>
            <a:pPr lvl="1"/>
            <a:endParaRPr lang="en-CA" dirty="0"/>
          </a:p>
          <a:p>
            <a:pPr lvl="1"/>
            <a:endParaRPr lang="en-CA" dirty="0"/>
          </a:p>
          <a:p>
            <a:pPr lvl="1"/>
            <a:endParaRPr lang="en-CA" dirty="0"/>
          </a:p>
          <a:p>
            <a:pPr lvl="1"/>
            <a:endParaRPr lang="en-CA" dirty="0"/>
          </a:p>
          <a:p>
            <a:pPr lvl="1"/>
            <a:endParaRPr lang="en-CA" dirty="0"/>
          </a:p>
          <a:p>
            <a:pPr lvl="1"/>
            <a:r>
              <a:rPr lang="en-CA" dirty="0"/>
              <a:t>We only need a head pointer for the stack-as-linked-list</a:t>
            </a:r>
          </a:p>
        </p:txBody>
      </p:sp>
      <p:graphicFrame>
        <p:nvGraphicFramePr>
          <p:cNvPr id="10" name="Table 9"/>
          <p:cNvGraphicFramePr>
            <a:graphicFrameLocks noGrp="1"/>
          </p:cNvGraphicFramePr>
          <p:nvPr>
            <p:extLst>
              <p:ext uri="{D42A27DB-BD31-4B8C-83A1-F6EECF244321}">
                <p14:modId xmlns:p14="http://schemas.microsoft.com/office/powerpoint/2010/main" val="3924869606"/>
              </p:ext>
            </p:extLst>
          </p:nvPr>
        </p:nvGraphicFramePr>
        <p:xfrm>
          <a:off x="1498242" y="4015579"/>
          <a:ext cx="6909160" cy="1036320"/>
        </p:xfrm>
        <a:graphic>
          <a:graphicData uri="http://schemas.openxmlformats.org/drawingml/2006/table">
            <a:tbl>
              <a:tblPr firstRow="1" bandRow="1">
                <a:tableStyleId>{2D5ABB26-0587-4C30-8999-92F81FD0307C}</a:tableStyleId>
              </a:tblPr>
              <a:tblGrid>
                <a:gridCol w="863645">
                  <a:extLst>
                    <a:ext uri="{9D8B030D-6E8A-4147-A177-3AD203B41FA5}">
                      <a16:colId xmlns:a16="http://schemas.microsoft.com/office/drawing/2014/main" val="20000"/>
                    </a:ext>
                  </a:extLst>
                </a:gridCol>
                <a:gridCol w="863645">
                  <a:extLst>
                    <a:ext uri="{9D8B030D-6E8A-4147-A177-3AD203B41FA5}">
                      <a16:colId xmlns:a16="http://schemas.microsoft.com/office/drawing/2014/main" val="20001"/>
                    </a:ext>
                  </a:extLst>
                </a:gridCol>
                <a:gridCol w="863645">
                  <a:extLst>
                    <a:ext uri="{9D8B030D-6E8A-4147-A177-3AD203B41FA5}">
                      <a16:colId xmlns:a16="http://schemas.microsoft.com/office/drawing/2014/main" val="20002"/>
                    </a:ext>
                  </a:extLst>
                </a:gridCol>
                <a:gridCol w="863645">
                  <a:extLst>
                    <a:ext uri="{9D8B030D-6E8A-4147-A177-3AD203B41FA5}">
                      <a16:colId xmlns:a16="http://schemas.microsoft.com/office/drawing/2014/main" val="20003"/>
                    </a:ext>
                  </a:extLst>
                </a:gridCol>
                <a:gridCol w="863645">
                  <a:extLst>
                    <a:ext uri="{9D8B030D-6E8A-4147-A177-3AD203B41FA5}">
                      <a16:colId xmlns:a16="http://schemas.microsoft.com/office/drawing/2014/main" val="20004"/>
                    </a:ext>
                  </a:extLst>
                </a:gridCol>
                <a:gridCol w="863645">
                  <a:extLst>
                    <a:ext uri="{9D8B030D-6E8A-4147-A177-3AD203B41FA5}">
                      <a16:colId xmlns:a16="http://schemas.microsoft.com/office/drawing/2014/main" val="20005"/>
                    </a:ext>
                  </a:extLst>
                </a:gridCol>
                <a:gridCol w="863645">
                  <a:extLst>
                    <a:ext uri="{9D8B030D-6E8A-4147-A177-3AD203B41FA5}">
                      <a16:colId xmlns:a16="http://schemas.microsoft.com/office/drawing/2014/main" val="20006"/>
                    </a:ext>
                  </a:extLst>
                </a:gridCol>
                <a:gridCol w="863645">
                  <a:extLst>
                    <a:ext uri="{9D8B030D-6E8A-4147-A177-3AD203B41FA5}">
                      <a16:colId xmlns:a16="http://schemas.microsoft.com/office/drawing/2014/main" val="20007"/>
                    </a:ext>
                  </a:extLst>
                </a:gridCol>
              </a:tblGrid>
              <a:tr h="174749">
                <a:tc>
                  <a:txBody>
                    <a:bodyPr/>
                    <a:lstStyle/>
                    <a:p>
                      <a:pPr algn="ctr"/>
                      <a:r>
                        <a:rPr lang="en-CA" sz="1600" dirty="0">
                          <a:solidFill>
                            <a:schemeClr val="tx1">
                              <a:lumMod val="50000"/>
                              <a:lumOff val="50000"/>
                            </a:schemeClr>
                          </a:solidFill>
                          <a:latin typeface="Consolas" panose="020B0609020204030204" pitchFamily="49" charset="0"/>
                          <a:cs typeface="Consolas" panose="020B0609020204030204" pitchFamily="49" charset="0"/>
                        </a:rPr>
                        <a:t>0</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solidFill>
                            <a:srgbClr val="FF0000"/>
                          </a:solidFill>
                          <a:latin typeface="Consolas" panose="020B0609020204030204" pitchFamily="49" charset="0"/>
                          <a:cs typeface="Consolas" panose="020B0609020204030204" pitchFamily="49" charset="0"/>
                        </a:rPr>
                        <a:t>1</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solidFill>
                            <a:schemeClr val="tx1">
                              <a:lumMod val="50000"/>
                              <a:lumOff val="50000"/>
                            </a:schemeClr>
                          </a:solidFill>
                          <a:latin typeface="Consolas" panose="020B0609020204030204" pitchFamily="49" charset="0"/>
                          <a:cs typeface="Consolas" panose="020B0609020204030204" pitchFamily="49" charset="0"/>
                        </a:rPr>
                        <a:t>2</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solidFill>
                            <a:schemeClr val="tx1">
                              <a:lumMod val="50000"/>
                              <a:lumOff val="50000"/>
                            </a:schemeClr>
                          </a:solidFill>
                          <a:latin typeface="Consolas" panose="020B0609020204030204" pitchFamily="49" charset="0"/>
                          <a:cs typeface="Consolas" panose="020B0609020204030204" pitchFamily="49" charset="0"/>
                        </a:rPr>
                        <a:t>3</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solidFill>
                            <a:srgbClr val="FF0000"/>
                          </a:solidFill>
                          <a:latin typeface="Consolas" panose="020B0609020204030204" pitchFamily="49" charset="0"/>
                          <a:cs typeface="Consolas" panose="020B0609020204030204" pitchFamily="49" charset="0"/>
                        </a:rPr>
                        <a:t>4</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solidFill>
                            <a:schemeClr val="tx1">
                              <a:lumMod val="50000"/>
                              <a:lumOff val="50000"/>
                            </a:schemeClr>
                          </a:solidFill>
                          <a:latin typeface="Consolas" panose="020B0609020204030204" pitchFamily="49" charset="0"/>
                          <a:cs typeface="Consolas" panose="020B0609020204030204" pitchFamily="49" charset="0"/>
                        </a:rPr>
                        <a:t>5</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solidFill>
                            <a:schemeClr val="tx1">
                              <a:lumMod val="50000"/>
                              <a:lumOff val="50000"/>
                            </a:schemeClr>
                          </a:solidFill>
                          <a:latin typeface="Consolas" panose="020B0609020204030204" pitchFamily="49" charset="0"/>
                          <a:cs typeface="Consolas" panose="020B0609020204030204" pitchFamily="49" charset="0"/>
                        </a:rPr>
                        <a:t>6</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solidFill>
                            <a:srgbClr val="FF0000"/>
                          </a:solidFill>
                          <a:latin typeface="Consolas" panose="020B0609020204030204" pitchFamily="49" charset="0"/>
                          <a:cs typeface="Consolas" panose="020B0609020204030204" pitchFamily="49" charset="0"/>
                        </a:rPr>
                        <a:t>7</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283967">
                <a:tc>
                  <a:txBody>
                    <a:bodyPr/>
                    <a:lstStyle/>
                    <a:p>
                      <a:pPr algn="ctr"/>
                      <a:r>
                        <a:rPr lang="en-CA" sz="2000" dirty="0">
                          <a:solidFill>
                            <a:schemeClr val="tx1">
                              <a:lumMod val="50000"/>
                              <a:lumOff val="50000"/>
                            </a:schemeClr>
                          </a:solidFill>
                          <a:latin typeface="Consolas" panose="020B0609020204030204" pitchFamily="49" charset="0"/>
                          <a:cs typeface="Consolas" panose="020B0609020204030204" pitchFamily="49" charset="0"/>
                        </a:rPr>
                        <a:t>A</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lumMod val="50000"/>
                              <a:lumOff val="50000"/>
                            </a:schemeClr>
                          </a:solidFill>
                          <a:latin typeface="Consolas" panose="020B0609020204030204" pitchFamily="49" charset="0"/>
                          <a:cs typeface="Consolas" panose="020B0609020204030204" pitchFamily="49" charset="0"/>
                        </a:rPr>
                        <a:t>E</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lumMod val="50000"/>
                              <a:lumOff val="50000"/>
                            </a:schemeClr>
                          </a:solidFill>
                          <a:latin typeface="Consolas" panose="020B0609020204030204" pitchFamily="49" charset="0"/>
                          <a:cs typeface="Consolas" panose="020B0609020204030204" pitchFamily="49" charset="0"/>
                        </a:rPr>
                        <a:t>P</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lumMod val="50000"/>
                              <a:lumOff val="50000"/>
                            </a:schemeClr>
                          </a:solidFill>
                          <a:latin typeface="Consolas" panose="020B0609020204030204" pitchFamily="49" charset="0"/>
                          <a:cs typeface="Consolas" panose="020B0609020204030204" pitchFamily="49" charset="0"/>
                        </a:rPr>
                        <a:t>S</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lumMod val="50000"/>
                              <a:lumOff val="50000"/>
                            </a:schemeClr>
                          </a:solidFill>
                          <a:latin typeface="Consolas" panose="020B0609020204030204" pitchFamily="49" charset="0"/>
                          <a:cs typeface="Consolas" panose="020B0609020204030204" pitchFamily="49" charset="0"/>
                        </a:rPr>
                        <a:t>C</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1"/>
                  </a:ext>
                </a:extLst>
              </a:tr>
              <a:tr h="283967">
                <a:tc>
                  <a:txBody>
                    <a:bodyPr/>
                    <a:lstStyle/>
                    <a:p>
                      <a:pPr algn="ctr"/>
                      <a:r>
                        <a:rPr lang="en-CA" sz="2000" dirty="0">
                          <a:solidFill>
                            <a:schemeClr val="tx1">
                              <a:lumMod val="50000"/>
                              <a:lumOff val="50000"/>
                            </a:schemeClr>
                          </a:solidFill>
                          <a:latin typeface="Consolas" panose="020B0609020204030204" pitchFamily="49" charset="0"/>
                          <a:cs typeface="Consolas" panose="020B0609020204030204" pitchFamily="49" charset="0"/>
                        </a:rPr>
                        <a:t>6</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rgbClr val="FF0000"/>
                          </a:solidFill>
                          <a:latin typeface="Consolas" panose="020B0609020204030204" pitchFamily="49" charset="0"/>
                          <a:cs typeface="Consolas" panose="020B0609020204030204" pitchFamily="49" charset="0"/>
                        </a:rPr>
                        <a:t>4</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600" dirty="0">
                          <a:solidFill>
                            <a:schemeClr val="tx1">
                              <a:lumMod val="50000"/>
                              <a:lumOff val="50000"/>
                            </a:schemeClr>
                          </a:solidFill>
                          <a:latin typeface="Consolas" panose="020B0609020204030204" pitchFamily="49" charset="0"/>
                          <a:cs typeface="Consolas" panose="020B0609020204030204" pitchFamily="49" charset="0"/>
                        </a:rPr>
                        <a:t>NULLPTR</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lumMod val="50000"/>
                              <a:lumOff val="50000"/>
                            </a:schemeClr>
                          </a:solidFill>
                          <a:latin typeface="Consolas" panose="020B0609020204030204" pitchFamily="49" charset="0"/>
                          <a:cs typeface="Consolas" panose="020B0609020204030204" pitchFamily="49" charset="0"/>
                        </a:rPr>
                        <a:t>0</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rgbClr val="FF0000"/>
                          </a:solidFill>
                          <a:latin typeface="Consolas" panose="020B0609020204030204" pitchFamily="49" charset="0"/>
                          <a:cs typeface="Consolas" panose="020B0609020204030204" pitchFamily="49" charset="0"/>
                        </a:rPr>
                        <a:t>7</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lumMod val="50000"/>
                              <a:lumOff val="50000"/>
                            </a:schemeClr>
                          </a:solidFill>
                          <a:latin typeface="Consolas" panose="020B0609020204030204" pitchFamily="49" charset="0"/>
                          <a:cs typeface="Consolas" panose="020B0609020204030204" pitchFamily="49" charset="0"/>
                        </a:rPr>
                        <a:t>3</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lumMod val="50000"/>
                              <a:lumOff val="50000"/>
                            </a:schemeClr>
                          </a:solidFill>
                          <a:latin typeface="Consolas" panose="020B0609020204030204" pitchFamily="49" charset="0"/>
                          <a:cs typeface="Consolas" panose="020B0609020204030204" pitchFamily="49" charset="0"/>
                        </a:rPr>
                        <a:t>2</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600" dirty="0">
                          <a:solidFill>
                            <a:srgbClr val="FF0000"/>
                          </a:solidFill>
                          <a:latin typeface="Consolas" panose="020B0609020204030204" pitchFamily="49" charset="0"/>
                          <a:cs typeface="Consolas" panose="020B0609020204030204" pitchFamily="49" charset="0"/>
                        </a:rPr>
                        <a:t>NULLPTR</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11" name="Rectangle 10"/>
          <p:cNvSpPr/>
          <p:nvPr/>
        </p:nvSpPr>
        <p:spPr>
          <a:xfrm>
            <a:off x="1194515" y="3097595"/>
            <a:ext cx="2182969" cy="830997"/>
          </a:xfrm>
          <a:prstGeom prst="rect">
            <a:avLst/>
          </a:prstGeom>
        </p:spPr>
        <p:txBody>
          <a:bodyPr wrap="square">
            <a:spAutoFit/>
          </a:bodyPr>
          <a:lstStyle/>
          <a:p>
            <a:pPr marL="360363" indent="-360363">
              <a:buNone/>
            </a:pPr>
            <a:r>
              <a:rPr lang="en-CA" sz="1600" dirty="0" err="1">
                <a:latin typeface="Consolas" panose="020B0609020204030204" pitchFamily="49" charset="0"/>
                <a:cs typeface="Consolas" panose="020B0609020204030204" pitchFamily="49" charset="0"/>
              </a:rPr>
              <a:t>list_head</a:t>
            </a:r>
            <a:r>
              <a:rPr lang="en-CA" sz="1600" dirty="0">
                <a:latin typeface="Consolas" panose="020B0609020204030204" pitchFamily="49" charset="0"/>
                <a:cs typeface="Consolas" panose="020B0609020204030204" pitchFamily="49" charset="0"/>
              </a:rPr>
              <a:t> = 5;</a:t>
            </a:r>
          </a:p>
          <a:p>
            <a:pPr marL="360363" indent="-360363">
              <a:buNone/>
            </a:pPr>
            <a:r>
              <a:rPr lang="en-CA" sz="1600" dirty="0" err="1">
                <a:latin typeface="Consolas" panose="020B0609020204030204" pitchFamily="49" charset="0"/>
                <a:cs typeface="Consolas" panose="020B0609020204030204" pitchFamily="49" charset="0"/>
              </a:rPr>
              <a:t>list_tail</a:t>
            </a:r>
            <a:r>
              <a:rPr lang="en-CA" sz="1600" dirty="0">
                <a:latin typeface="Consolas" panose="020B0609020204030204" pitchFamily="49" charset="0"/>
                <a:cs typeface="Consolas" panose="020B0609020204030204" pitchFamily="49" charset="0"/>
              </a:rPr>
              <a:t> = 2;</a:t>
            </a:r>
          </a:p>
          <a:p>
            <a:pPr marL="360363" indent="-360363">
              <a:buNone/>
            </a:pPr>
            <a:r>
              <a:rPr lang="en-CA" sz="1600" dirty="0" err="1">
                <a:solidFill>
                  <a:srgbClr val="FF0000"/>
                </a:solidFill>
                <a:latin typeface="Consolas" panose="020B0609020204030204" pitchFamily="49" charset="0"/>
                <a:cs typeface="Consolas" panose="020B0609020204030204" pitchFamily="49" charset="0"/>
              </a:rPr>
              <a:t>stack_top</a:t>
            </a:r>
            <a:r>
              <a:rPr lang="en-CA" sz="1600" dirty="0">
                <a:solidFill>
                  <a:srgbClr val="FF0000"/>
                </a:solidFill>
                <a:latin typeface="Consolas" panose="020B0609020204030204" pitchFamily="49" charset="0"/>
                <a:cs typeface="Consolas" panose="020B0609020204030204" pitchFamily="49" charset="0"/>
              </a:rPr>
              <a:t> = 1;</a:t>
            </a:r>
          </a:p>
        </p:txBody>
      </p:sp>
      <p:sp>
        <p:nvSpPr>
          <p:cNvPr id="6" name="Arc 5"/>
          <p:cNvSpPr/>
          <p:nvPr/>
        </p:nvSpPr>
        <p:spPr>
          <a:xfrm flipH="1" flipV="1">
            <a:off x="3098812" y="4317993"/>
            <a:ext cx="2082787" cy="1041400"/>
          </a:xfrm>
          <a:prstGeom prst="arc">
            <a:avLst>
              <a:gd name="adj1" fmla="val 11269891"/>
              <a:gd name="adj2" fmla="val 21131336"/>
            </a:avLst>
          </a:prstGeom>
          <a:ln w="28575">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7" name="Arc 6"/>
          <p:cNvSpPr/>
          <p:nvPr/>
        </p:nvSpPr>
        <p:spPr>
          <a:xfrm flipH="1" flipV="1">
            <a:off x="5689708" y="4309520"/>
            <a:ext cx="2082787" cy="1041400"/>
          </a:xfrm>
          <a:prstGeom prst="arc">
            <a:avLst>
              <a:gd name="adj1" fmla="val 11238561"/>
              <a:gd name="adj2" fmla="val 21056472"/>
            </a:avLst>
          </a:prstGeom>
          <a:ln w="28575">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8" name="Arc 7"/>
          <p:cNvSpPr/>
          <p:nvPr/>
        </p:nvSpPr>
        <p:spPr>
          <a:xfrm rot="12822381" flipH="1" flipV="1">
            <a:off x="2303467" y="3691455"/>
            <a:ext cx="666369" cy="1041400"/>
          </a:xfrm>
          <a:prstGeom prst="arc">
            <a:avLst>
              <a:gd name="adj1" fmla="val 15813771"/>
              <a:gd name="adj2" fmla="val 20941460"/>
            </a:avLst>
          </a:prstGeom>
          <a:ln w="28575">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Tree>
    <p:extLst>
      <p:ext uri="{BB962C8B-B14F-4D97-AF65-F5344CB8AC3E}">
        <p14:creationId xmlns:p14="http://schemas.microsoft.com/office/powerpoint/2010/main" val="25882281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A better solution</a:t>
            </a:r>
          </a:p>
        </p:txBody>
      </p:sp>
      <p:sp>
        <p:nvSpPr>
          <p:cNvPr id="3" name="Content Placeholder 2"/>
          <p:cNvSpPr>
            <a:spLocks noGrp="1"/>
          </p:cNvSpPr>
          <p:nvPr>
            <p:ph idx="1"/>
          </p:nvPr>
        </p:nvSpPr>
        <p:spPr/>
        <p:txBody>
          <a:bodyPr/>
          <a:lstStyle/>
          <a:p>
            <a:pPr marL="360363" indent="-360363">
              <a:buNone/>
            </a:pPr>
            <a:r>
              <a:rPr lang="en-CA" dirty="0"/>
              <a:t>	Suppose we call </a:t>
            </a:r>
            <a:r>
              <a:rPr lang="en-CA" dirty="0" err="1">
                <a:latin typeface="Consolas" panose="020B0609020204030204" pitchFamily="49" charset="0"/>
                <a:cs typeface="Consolas" panose="020B0609020204030204" pitchFamily="49" charset="0"/>
              </a:rPr>
              <a:t>pop_front</a:t>
            </a:r>
            <a:r>
              <a:rPr lang="en-CA" dirty="0">
                <a:latin typeface="Consolas" panose="020B0609020204030204" pitchFamily="49" charset="0"/>
                <a:cs typeface="Consolas" panose="020B0609020204030204" pitchFamily="49" charset="0"/>
              </a:rPr>
              <a:t>()</a:t>
            </a:r>
            <a:endParaRPr lang="en-CA" dirty="0"/>
          </a:p>
        </p:txBody>
      </p:sp>
      <p:graphicFrame>
        <p:nvGraphicFramePr>
          <p:cNvPr id="10" name="Table 9"/>
          <p:cNvGraphicFramePr>
            <a:graphicFrameLocks noGrp="1"/>
          </p:cNvGraphicFramePr>
          <p:nvPr>
            <p:extLst>
              <p:ext uri="{D42A27DB-BD31-4B8C-83A1-F6EECF244321}">
                <p14:modId xmlns:p14="http://schemas.microsoft.com/office/powerpoint/2010/main" val="2407425166"/>
              </p:ext>
            </p:extLst>
          </p:nvPr>
        </p:nvGraphicFramePr>
        <p:xfrm>
          <a:off x="1498242" y="4015579"/>
          <a:ext cx="6909160" cy="1036320"/>
        </p:xfrm>
        <a:graphic>
          <a:graphicData uri="http://schemas.openxmlformats.org/drawingml/2006/table">
            <a:tbl>
              <a:tblPr firstRow="1" bandRow="1">
                <a:tableStyleId>{2D5ABB26-0587-4C30-8999-92F81FD0307C}</a:tableStyleId>
              </a:tblPr>
              <a:tblGrid>
                <a:gridCol w="863645">
                  <a:extLst>
                    <a:ext uri="{9D8B030D-6E8A-4147-A177-3AD203B41FA5}">
                      <a16:colId xmlns:a16="http://schemas.microsoft.com/office/drawing/2014/main" val="20000"/>
                    </a:ext>
                  </a:extLst>
                </a:gridCol>
                <a:gridCol w="863645">
                  <a:extLst>
                    <a:ext uri="{9D8B030D-6E8A-4147-A177-3AD203B41FA5}">
                      <a16:colId xmlns:a16="http://schemas.microsoft.com/office/drawing/2014/main" val="20001"/>
                    </a:ext>
                  </a:extLst>
                </a:gridCol>
                <a:gridCol w="863645">
                  <a:extLst>
                    <a:ext uri="{9D8B030D-6E8A-4147-A177-3AD203B41FA5}">
                      <a16:colId xmlns:a16="http://schemas.microsoft.com/office/drawing/2014/main" val="20002"/>
                    </a:ext>
                  </a:extLst>
                </a:gridCol>
                <a:gridCol w="863645">
                  <a:extLst>
                    <a:ext uri="{9D8B030D-6E8A-4147-A177-3AD203B41FA5}">
                      <a16:colId xmlns:a16="http://schemas.microsoft.com/office/drawing/2014/main" val="20003"/>
                    </a:ext>
                  </a:extLst>
                </a:gridCol>
                <a:gridCol w="863645">
                  <a:extLst>
                    <a:ext uri="{9D8B030D-6E8A-4147-A177-3AD203B41FA5}">
                      <a16:colId xmlns:a16="http://schemas.microsoft.com/office/drawing/2014/main" val="20004"/>
                    </a:ext>
                  </a:extLst>
                </a:gridCol>
                <a:gridCol w="863645">
                  <a:extLst>
                    <a:ext uri="{9D8B030D-6E8A-4147-A177-3AD203B41FA5}">
                      <a16:colId xmlns:a16="http://schemas.microsoft.com/office/drawing/2014/main" val="20005"/>
                    </a:ext>
                  </a:extLst>
                </a:gridCol>
                <a:gridCol w="863645">
                  <a:extLst>
                    <a:ext uri="{9D8B030D-6E8A-4147-A177-3AD203B41FA5}">
                      <a16:colId xmlns:a16="http://schemas.microsoft.com/office/drawing/2014/main" val="20006"/>
                    </a:ext>
                  </a:extLst>
                </a:gridCol>
                <a:gridCol w="863645">
                  <a:extLst>
                    <a:ext uri="{9D8B030D-6E8A-4147-A177-3AD203B41FA5}">
                      <a16:colId xmlns:a16="http://schemas.microsoft.com/office/drawing/2014/main" val="20007"/>
                    </a:ext>
                  </a:extLst>
                </a:gridCol>
              </a:tblGrid>
              <a:tr h="174749">
                <a:tc>
                  <a:txBody>
                    <a:bodyPr/>
                    <a:lstStyle/>
                    <a:p>
                      <a:pPr algn="ctr"/>
                      <a:r>
                        <a:rPr lang="en-CA" sz="1600" dirty="0">
                          <a:latin typeface="Consolas" panose="020B0609020204030204" pitchFamily="49" charset="0"/>
                          <a:cs typeface="Consolas" panose="020B0609020204030204" pitchFamily="49" charset="0"/>
                        </a:rPr>
                        <a:t>0</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solidFill>
                            <a:srgbClr val="7030A0"/>
                          </a:solidFill>
                          <a:latin typeface="Consolas" panose="020B0609020204030204" pitchFamily="49" charset="0"/>
                          <a:cs typeface="Consolas" panose="020B0609020204030204" pitchFamily="49" charset="0"/>
                        </a:rPr>
                        <a:t>1</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solidFill>
                            <a:schemeClr val="tx1"/>
                          </a:solidFill>
                          <a:latin typeface="Consolas" panose="020B0609020204030204" pitchFamily="49" charset="0"/>
                          <a:cs typeface="Consolas" panose="020B0609020204030204" pitchFamily="49" charset="0"/>
                        </a:rPr>
                        <a:t>2</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solidFill>
                            <a:schemeClr val="tx1"/>
                          </a:solidFill>
                          <a:latin typeface="Consolas" panose="020B0609020204030204" pitchFamily="49" charset="0"/>
                          <a:cs typeface="Consolas" panose="020B0609020204030204" pitchFamily="49" charset="0"/>
                        </a:rPr>
                        <a:t>3</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solidFill>
                            <a:srgbClr val="7030A0"/>
                          </a:solidFill>
                          <a:latin typeface="Consolas" panose="020B0609020204030204" pitchFamily="49" charset="0"/>
                          <a:cs typeface="Consolas" panose="020B0609020204030204" pitchFamily="49" charset="0"/>
                        </a:rPr>
                        <a:t>4</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solidFill>
                            <a:schemeClr val="tx1"/>
                          </a:solidFill>
                          <a:latin typeface="Consolas" panose="020B0609020204030204" pitchFamily="49" charset="0"/>
                          <a:cs typeface="Consolas" panose="020B0609020204030204" pitchFamily="49" charset="0"/>
                        </a:rPr>
                        <a:t>5</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solidFill>
                            <a:schemeClr val="tx1"/>
                          </a:solidFill>
                          <a:latin typeface="Consolas" panose="020B0609020204030204" pitchFamily="49" charset="0"/>
                          <a:cs typeface="Consolas" panose="020B0609020204030204" pitchFamily="49" charset="0"/>
                        </a:rPr>
                        <a:t>6</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solidFill>
                            <a:srgbClr val="7030A0"/>
                          </a:solidFill>
                          <a:latin typeface="Consolas" panose="020B0609020204030204" pitchFamily="49" charset="0"/>
                          <a:cs typeface="Consolas" panose="020B0609020204030204" pitchFamily="49" charset="0"/>
                        </a:rPr>
                        <a:t>7</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283967">
                <a:tc>
                  <a:txBody>
                    <a:bodyPr/>
                    <a:lstStyle/>
                    <a:p>
                      <a:pPr algn="ctr"/>
                      <a:r>
                        <a:rPr lang="en-CA" sz="2000" dirty="0">
                          <a:latin typeface="Consolas" panose="020B0609020204030204" pitchFamily="49" charset="0"/>
                          <a:cs typeface="Consolas" panose="020B0609020204030204" pitchFamily="49" charset="0"/>
                        </a:rPr>
                        <a:t>A</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E</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P</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S</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C</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1"/>
                  </a:ext>
                </a:extLst>
              </a:tr>
              <a:tr h="283967">
                <a:tc>
                  <a:txBody>
                    <a:bodyPr/>
                    <a:lstStyle/>
                    <a:p>
                      <a:pPr algn="ctr"/>
                      <a:r>
                        <a:rPr lang="en-CA" sz="2000" dirty="0">
                          <a:latin typeface="Consolas" panose="020B0609020204030204" pitchFamily="49" charset="0"/>
                          <a:cs typeface="Consolas" panose="020B0609020204030204" pitchFamily="49" charset="0"/>
                        </a:rPr>
                        <a:t>6</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rgbClr val="7030A0"/>
                          </a:solidFill>
                          <a:latin typeface="Consolas" panose="020B0609020204030204" pitchFamily="49" charset="0"/>
                          <a:cs typeface="Consolas" panose="020B0609020204030204" pitchFamily="49" charset="0"/>
                        </a:rPr>
                        <a:t>4</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600" dirty="0">
                          <a:solidFill>
                            <a:schemeClr val="tx1"/>
                          </a:solidFill>
                          <a:latin typeface="Consolas" panose="020B0609020204030204" pitchFamily="49" charset="0"/>
                          <a:cs typeface="Consolas" panose="020B0609020204030204" pitchFamily="49" charset="0"/>
                        </a:rPr>
                        <a:t>NULLPTR</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0</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rgbClr val="7030A0"/>
                          </a:solidFill>
                          <a:latin typeface="Consolas" panose="020B0609020204030204" pitchFamily="49" charset="0"/>
                          <a:cs typeface="Consolas" panose="020B0609020204030204" pitchFamily="49" charset="0"/>
                        </a:rPr>
                        <a:t>7</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3</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2</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600" dirty="0">
                          <a:solidFill>
                            <a:srgbClr val="7030A0"/>
                          </a:solidFill>
                          <a:latin typeface="Consolas" panose="020B0609020204030204" pitchFamily="49" charset="0"/>
                          <a:cs typeface="Consolas" panose="020B0609020204030204" pitchFamily="49" charset="0"/>
                        </a:rPr>
                        <a:t>NULLPTR</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11" name="Rectangle 10"/>
          <p:cNvSpPr/>
          <p:nvPr/>
        </p:nvSpPr>
        <p:spPr>
          <a:xfrm>
            <a:off x="1194515" y="3097595"/>
            <a:ext cx="2182969" cy="830997"/>
          </a:xfrm>
          <a:prstGeom prst="rect">
            <a:avLst/>
          </a:prstGeom>
        </p:spPr>
        <p:txBody>
          <a:bodyPr wrap="square">
            <a:spAutoFit/>
          </a:bodyPr>
          <a:lstStyle/>
          <a:p>
            <a:pPr marL="360363" indent="-360363">
              <a:buNone/>
            </a:pPr>
            <a:r>
              <a:rPr lang="en-CA" sz="1600" dirty="0" err="1">
                <a:latin typeface="Consolas" panose="020B0609020204030204" pitchFamily="49" charset="0"/>
                <a:cs typeface="Consolas" panose="020B0609020204030204" pitchFamily="49" charset="0"/>
              </a:rPr>
              <a:t>list_head</a:t>
            </a:r>
            <a:r>
              <a:rPr lang="en-CA" sz="1600" dirty="0">
                <a:latin typeface="Consolas" panose="020B0609020204030204" pitchFamily="49" charset="0"/>
                <a:cs typeface="Consolas" panose="020B0609020204030204" pitchFamily="49" charset="0"/>
              </a:rPr>
              <a:t> = 5;</a:t>
            </a:r>
          </a:p>
          <a:p>
            <a:pPr marL="360363" indent="-360363">
              <a:buNone/>
            </a:pPr>
            <a:r>
              <a:rPr lang="en-CA" sz="1600" dirty="0" err="1">
                <a:latin typeface="Consolas" panose="020B0609020204030204" pitchFamily="49" charset="0"/>
                <a:cs typeface="Consolas" panose="020B0609020204030204" pitchFamily="49" charset="0"/>
              </a:rPr>
              <a:t>list_tail</a:t>
            </a:r>
            <a:r>
              <a:rPr lang="en-CA" sz="1600" dirty="0">
                <a:latin typeface="Consolas" panose="020B0609020204030204" pitchFamily="49" charset="0"/>
                <a:cs typeface="Consolas" panose="020B0609020204030204" pitchFamily="49" charset="0"/>
              </a:rPr>
              <a:t> = 2;</a:t>
            </a:r>
          </a:p>
          <a:p>
            <a:pPr marL="360363" indent="-360363">
              <a:buNone/>
            </a:pPr>
            <a:r>
              <a:rPr lang="en-CA" sz="1600" dirty="0" err="1">
                <a:solidFill>
                  <a:srgbClr val="7030A0"/>
                </a:solidFill>
                <a:latin typeface="Consolas" panose="020B0609020204030204" pitchFamily="49" charset="0"/>
                <a:cs typeface="Consolas" panose="020B0609020204030204" pitchFamily="49" charset="0"/>
              </a:rPr>
              <a:t>stack_top</a:t>
            </a:r>
            <a:r>
              <a:rPr lang="en-CA" sz="1600" dirty="0">
                <a:solidFill>
                  <a:srgbClr val="7030A0"/>
                </a:solidFill>
                <a:latin typeface="Consolas" panose="020B0609020204030204" pitchFamily="49" charset="0"/>
                <a:cs typeface="Consolas" panose="020B0609020204030204" pitchFamily="49" charset="0"/>
              </a:rPr>
              <a:t> = 1;</a:t>
            </a:r>
          </a:p>
        </p:txBody>
      </p:sp>
    </p:spTree>
    <p:extLst>
      <p:ext uri="{BB962C8B-B14F-4D97-AF65-F5344CB8AC3E}">
        <p14:creationId xmlns:p14="http://schemas.microsoft.com/office/powerpoint/2010/main" val="2307574533"/>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A better solution</a:t>
            </a:r>
          </a:p>
        </p:txBody>
      </p:sp>
      <p:sp>
        <p:nvSpPr>
          <p:cNvPr id="3" name="Content Placeholder 2"/>
          <p:cNvSpPr>
            <a:spLocks noGrp="1"/>
          </p:cNvSpPr>
          <p:nvPr>
            <p:ph idx="1"/>
          </p:nvPr>
        </p:nvSpPr>
        <p:spPr/>
        <p:txBody>
          <a:bodyPr/>
          <a:lstStyle/>
          <a:p>
            <a:pPr marL="360363" indent="-360363">
              <a:buNone/>
            </a:pPr>
            <a:r>
              <a:rPr lang="en-CA" dirty="0"/>
              <a:t>	Suppose we call </a:t>
            </a:r>
            <a:r>
              <a:rPr lang="en-CA" dirty="0" err="1">
                <a:latin typeface="Consolas" panose="020B0609020204030204" pitchFamily="49" charset="0"/>
                <a:cs typeface="Consolas" panose="020B0609020204030204" pitchFamily="49" charset="0"/>
              </a:rPr>
              <a:t>pop_front</a:t>
            </a:r>
            <a:r>
              <a:rPr lang="en-CA" dirty="0">
                <a:latin typeface="Consolas" panose="020B0609020204030204" pitchFamily="49" charset="0"/>
                <a:cs typeface="Consolas" panose="020B0609020204030204" pitchFamily="49" charset="0"/>
              </a:rPr>
              <a:t>()</a:t>
            </a:r>
            <a:endParaRPr lang="en-CA" dirty="0"/>
          </a:p>
          <a:p>
            <a:pPr lvl="1"/>
            <a:r>
              <a:rPr lang="en-CA" dirty="0"/>
              <a:t>The extra node is placed onto the stack</a:t>
            </a:r>
          </a:p>
        </p:txBody>
      </p:sp>
      <p:graphicFrame>
        <p:nvGraphicFramePr>
          <p:cNvPr id="10" name="Table 9"/>
          <p:cNvGraphicFramePr>
            <a:graphicFrameLocks noGrp="1"/>
          </p:cNvGraphicFramePr>
          <p:nvPr>
            <p:extLst>
              <p:ext uri="{D42A27DB-BD31-4B8C-83A1-F6EECF244321}">
                <p14:modId xmlns:p14="http://schemas.microsoft.com/office/powerpoint/2010/main" val="1512620577"/>
              </p:ext>
            </p:extLst>
          </p:nvPr>
        </p:nvGraphicFramePr>
        <p:xfrm>
          <a:off x="1498242" y="4015579"/>
          <a:ext cx="6909160" cy="1036320"/>
        </p:xfrm>
        <a:graphic>
          <a:graphicData uri="http://schemas.openxmlformats.org/drawingml/2006/table">
            <a:tbl>
              <a:tblPr firstRow="1" bandRow="1">
                <a:tableStyleId>{2D5ABB26-0587-4C30-8999-92F81FD0307C}</a:tableStyleId>
              </a:tblPr>
              <a:tblGrid>
                <a:gridCol w="863645">
                  <a:extLst>
                    <a:ext uri="{9D8B030D-6E8A-4147-A177-3AD203B41FA5}">
                      <a16:colId xmlns:a16="http://schemas.microsoft.com/office/drawing/2014/main" val="20000"/>
                    </a:ext>
                  </a:extLst>
                </a:gridCol>
                <a:gridCol w="863645">
                  <a:extLst>
                    <a:ext uri="{9D8B030D-6E8A-4147-A177-3AD203B41FA5}">
                      <a16:colId xmlns:a16="http://schemas.microsoft.com/office/drawing/2014/main" val="20001"/>
                    </a:ext>
                  </a:extLst>
                </a:gridCol>
                <a:gridCol w="863645">
                  <a:extLst>
                    <a:ext uri="{9D8B030D-6E8A-4147-A177-3AD203B41FA5}">
                      <a16:colId xmlns:a16="http://schemas.microsoft.com/office/drawing/2014/main" val="20002"/>
                    </a:ext>
                  </a:extLst>
                </a:gridCol>
                <a:gridCol w="863645">
                  <a:extLst>
                    <a:ext uri="{9D8B030D-6E8A-4147-A177-3AD203B41FA5}">
                      <a16:colId xmlns:a16="http://schemas.microsoft.com/office/drawing/2014/main" val="20003"/>
                    </a:ext>
                  </a:extLst>
                </a:gridCol>
                <a:gridCol w="863645">
                  <a:extLst>
                    <a:ext uri="{9D8B030D-6E8A-4147-A177-3AD203B41FA5}">
                      <a16:colId xmlns:a16="http://schemas.microsoft.com/office/drawing/2014/main" val="20004"/>
                    </a:ext>
                  </a:extLst>
                </a:gridCol>
                <a:gridCol w="863645">
                  <a:extLst>
                    <a:ext uri="{9D8B030D-6E8A-4147-A177-3AD203B41FA5}">
                      <a16:colId xmlns:a16="http://schemas.microsoft.com/office/drawing/2014/main" val="20005"/>
                    </a:ext>
                  </a:extLst>
                </a:gridCol>
                <a:gridCol w="863645">
                  <a:extLst>
                    <a:ext uri="{9D8B030D-6E8A-4147-A177-3AD203B41FA5}">
                      <a16:colId xmlns:a16="http://schemas.microsoft.com/office/drawing/2014/main" val="20006"/>
                    </a:ext>
                  </a:extLst>
                </a:gridCol>
                <a:gridCol w="863645">
                  <a:extLst>
                    <a:ext uri="{9D8B030D-6E8A-4147-A177-3AD203B41FA5}">
                      <a16:colId xmlns:a16="http://schemas.microsoft.com/office/drawing/2014/main" val="20007"/>
                    </a:ext>
                  </a:extLst>
                </a:gridCol>
              </a:tblGrid>
              <a:tr h="174749">
                <a:tc>
                  <a:txBody>
                    <a:bodyPr/>
                    <a:lstStyle/>
                    <a:p>
                      <a:pPr algn="ctr"/>
                      <a:r>
                        <a:rPr lang="en-CA" sz="1600" dirty="0">
                          <a:latin typeface="Consolas" panose="020B0609020204030204" pitchFamily="49" charset="0"/>
                          <a:cs typeface="Consolas" panose="020B0609020204030204" pitchFamily="49" charset="0"/>
                        </a:rPr>
                        <a:t>0</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solidFill>
                            <a:srgbClr val="7030A0"/>
                          </a:solidFill>
                          <a:latin typeface="Consolas" panose="020B0609020204030204" pitchFamily="49" charset="0"/>
                          <a:cs typeface="Consolas" panose="020B0609020204030204" pitchFamily="49" charset="0"/>
                        </a:rPr>
                        <a:t>1</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solidFill>
                            <a:schemeClr val="tx1"/>
                          </a:solidFill>
                          <a:latin typeface="Consolas" panose="020B0609020204030204" pitchFamily="49" charset="0"/>
                          <a:cs typeface="Consolas" panose="020B0609020204030204" pitchFamily="49" charset="0"/>
                        </a:rPr>
                        <a:t>2</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solidFill>
                            <a:schemeClr val="tx1"/>
                          </a:solidFill>
                          <a:latin typeface="Consolas" panose="020B0609020204030204" pitchFamily="49" charset="0"/>
                          <a:cs typeface="Consolas" panose="020B0609020204030204" pitchFamily="49" charset="0"/>
                        </a:rPr>
                        <a:t>3</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solidFill>
                            <a:srgbClr val="7030A0"/>
                          </a:solidFill>
                          <a:latin typeface="Consolas" panose="020B0609020204030204" pitchFamily="49" charset="0"/>
                          <a:cs typeface="Consolas" panose="020B0609020204030204" pitchFamily="49" charset="0"/>
                        </a:rPr>
                        <a:t>4</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solidFill>
                            <a:srgbClr val="7030A0"/>
                          </a:solidFill>
                          <a:latin typeface="Consolas" panose="020B0609020204030204" pitchFamily="49" charset="0"/>
                          <a:cs typeface="Consolas" panose="020B0609020204030204" pitchFamily="49" charset="0"/>
                        </a:rPr>
                        <a:t>5</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solidFill>
                            <a:schemeClr val="tx1"/>
                          </a:solidFill>
                          <a:latin typeface="Consolas" panose="020B0609020204030204" pitchFamily="49" charset="0"/>
                          <a:cs typeface="Consolas" panose="020B0609020204030204" pitchFamily="49" charset="0"/>
                        </a:rPr>
                        <a:t>6</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solidFill>
                            <a:srgbClr val="7030A0"/>
                          </a:solidFill>
                          <a:latin typeface="Consolas" panose="020B0609020204030204" pitchFamily="49" charset="0"/>
                          <a:cs typeface="Consolas" panose="020B0609020204030204" pitchFamily="49" charset="0"/>
                        </a:rPr>
                        <a:t>7</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283967">
                <a:tc>
                  <a:txBody>
                    <a:bodyPr/>
                    <a:lstStyle/>
                    <a:p>
                      <a:pPr algn="ctr"/>
                      <a:r>
                        <a:rPr lang="en-CA" sz="2000" dirty="0">
                          <a:latin typeface="Consolas" panose="020B0609020204030204" pitchFamily="49" charset="0"/>
                          <a:cs typeface="Consolas" panose="020B0609020204030204" pitchFamily="49" charset="0"/>
                        </a:rPr>
                        <a:t>A</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E</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P</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bg1">
                              <a:lumMod val="75000"/>
                            </a:schemeClr>
                          </a:solidFill>
                          <a:latin typeface="Consolas" panose="020B0609020204030204" pitchFamily="49" charset="0"/>
                          <a:cs typeface="Consolas" panose="020B0609020204030204" pitchFamily="49" charset="0"/>
                        </a:rPr>
                        <a:t>S</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C</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1"/>
                  </a:ext>
                </a:extLst>
              </a:tr>
              <a:tr h="283967">
                <a:tc>
                  <a:txBody>
                    <a:bodyPr/>
                    <a:lstStyle/>
                    <a:p>
                      <a:pPr algn="ctr"/>
                      <a:r>
                        <a:rPr lang="en-CA" sz="2000" dirty="0">
                          <a:latin typeface="Consolas" panose="020B0609020204030204" pitchFamily="49" charset="0"/>
                          <a:cs typeface="Consolas" panose="020B0609020204030204" pitchFamily="49" charset="0"/>
                        </a:rPr>
                        <a:t>6</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rgbClr val="7030A0"/>
                          </a:solidFill>
                          <a:latin typeface="Consolas" panose="020B0609020204030204" pitchFamily="49" charset="0"/>
                          <a:cs typeface="Consolas" panose="020B0609020204030204" pitchFamily="49" charset="0"/>
                        </a:rPr>
                        <a:t>4</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600" dirty="0">
                          <a:solidFill>
                            <a:schemeClr val="tx1"/>
                          </a:solidFill>
                          <a:latin typeface="Consolas" panose="020B0609020204030204" pitchFamily="49" charset="0"/>
                          <a:cs typeface="Consolas" panose="020B0609020204030204" pitchFamily="49" charset="0"/>
                        </a:rPr>
                        <a:t>NULLPTR</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0</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rgbClr val="7030A0"/>
                          </a:solidFill>
                          <a:latin typeface="Consolas" panose="020B0609020204030204" pitchFamily="49" charset="0"/>
                          <a:cs typeface="Consolas" panose="020B0609020204030204" pitchFamily="49" charset="0"/>
                        </a:rPr>
                        <a:t>7</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rgbClr val="FF0000"/>
                          </a:solidFill>
                          <a:latin typeface="Consolas" panose="020B0609020204030204" pitchFamily="49" charset="0"/>
                          <a:cs typeface="Consolas" panose="020B0609020204030204" pitchFamily="49" charset="0"/>
                        </a:rPr>
                        <a:t>1</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2</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600" dirty="0">
                          <a:solidFill>
                            <a:srgbClr val="7030A0"/>
                          </a:solidFill>
                          <a:latin typeface="Consolas" panose="020B0609020204030204" pitchFamily="49" charset="0"/>
                          <a:cs typeface="Consolas" panose="020B0609020204030204" pitchFamily="49" charset="0"/>
                        </a:rPr>
                        <a:t>NULLPTR</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11" name="Rectangle 10"/>
          <p:cNvSpPr/>
          <p:nvPr/>
        </p:nvSpPr>
        <p:spPr>
          <a:xfrm>
            <a:off x="1194515" y="3097595"/>
            <a:ext cx="2182969" cy="830997"/>
          </a:xfrm>
          <a:prstGeom prst="rect">
            <a:avLst/>
          </a:prstGeom>
        </p:spPr>
        <p:txBody>
          <a:bodyPr wrap="square">
            <a:spAutoFit/>
          </a:bodyPr>
          <a:lstStyle/>
          <a:p>
            <a:pPr marL="360363" indent="-360363">
              <a:buNone/>
            </a:pPr>
            <a:r>
              <a:rPr lang="en-CA" sz="1600" dirty="0" err="1">
                <a:latin typeface="Consolas" panose="020B0609020204030204" pitchFamily="49" charset="0"/>
                <a:cs typeface="Consolas" panose="020B0609020204030204" pitchFamily="49" charset="0"/>
              </a:rPr>
              <a:t>list_head</a:t>
            </a:r>
            <a:r>
              <a:rPr lang="en-CA" sz="1600" dirty="0">
                <a:latin typeface="Consolas" panose="020B0609020204030204" pitchFamily="49" charset="0"/>
                <a:cs typeface="Consolas" panose="020B0609020204030204" pitchFamily="49" charset="0"/>
              </a:rPr>
              <a:t> = </a:t>
            </a:r>
            <a:r>
              <a:rPr lang="en-CA" sz="1600" dirty="0">
                <a:solidFill>
                  <a:srgbClr val="FF0000"/>
                </a:solidFill>
                <a:latin typeface="Consolas" panose="020B0609020204030204" pitchFamily="49" charset="0"/>
                <a:cs typeface="Consolas" panose="020B0609020204030204" pitchFamily="49" charset="0"/>
              </a:rPr>
              <a:t>3</a:t>
            </a:r>
            <a:r>
              <a:rPr lang="en-CA" sz="1600" dirty="0">
                <a:latin typeface="Consolas" panose="020B0609020204030204" pitchFamily="49" charset="0"/>
                <a:cs typeface="Consolas" panose="020B0609020204030204" pitchFamily="49" charset="0"/>
              </a:rPr>
              <a:t>;</a:t>
            </a:r>
          </a:p>
          <a:p>
            <a:pPr marL="360363" indent="-360363">
              <a:buNone/>
            </a:pPr>
            <a:r>
              <a:rPr lang="en-CA" sz="1600" dirty="0" err="1">
                <a:latin typeface="Consolas" panose="020B0609020204030204" pitchFamily="49" charset="0"/>
                <a:cs typeface="Consolas" panose="020B0609020204030204" pitchFamily="49" charset="0"/>
              </a:rPr>
              <a:t>list_tail</a:t>
            </a:r>
            <a:r>
              <a:rPr lang="en-CA" sz="1600" dirty="0">
                <a:latin typeface="Consolas" panose="020B0609020204030204" pitchFamily="49" charset="0"/>
                <a:cs typeface="Consolas" panose="020B0609020204030204" pitchFamily="49" charset="0"/>
              </a:rPr>
              <a:t> = 2;</a:t>
            </a:r>
          </a:p>
          <a:p>
            <a:pPr marL="360363" indent="-360363">
              <a:buNone/>
            </a:pPr>
            <a:r>
              <a:rPr lang="en-CA" sz="1600" dirty="0" err="1">
                <a:solidFill>
                  <a:srgbClr val="7030A0"/>
                </a:solidFill>
                <a:latin typeface="Consolas" panose="020B0609020204030204" pitchFamily="49" charset="0"/>
                <a:cs typeface="Consolas" panose="020B0609020204030204" pitchFamily="49" charset="0"/>
              </a:rPr>
              <a:t>stack_top</a:t>
            </a:r>
            <a:r>
              <a:rPr lang="en-CA" sz="1600" dirty="0">
                <a:solidFill>
                  <a:srgbClr val="7030A0"/>
                </a:solidFill>
                <a:latin typeface="Consolas" panose="020B0609020204030204" pitchFamily="49" charset="0"/>
                <a:cs typeface="Consolas" panose="020B0609020204030204" pitchFamily="49" charset="0"/>
              </a:rPr>
              <a:t> = </a:t>
            </a:r>
            <a:r>
              <a:rPr lang="en-CA" sz="1600" dirty="0">
                <a:solidFill>
                  <a:srgbClr val="FF0000"/>
                </a:solidFill>
                <a:latin typeface="Consolas" panose="020B0609020204030204" pitchFamily="49" charset="0"/>
                <a:cs typeface="Consolas" panose="020B0609020204030204" pitchFamily="49" charset="0"/>
              </a:rPr>
              <a:t>5</a:t>
            </a:r>
            <a:r>
              <a:rPr lang="en-CA" sz="1600" dirty="0">
                <a:solidFill>
                  <a:srgbClr val="7030A0"/>
                </a:solidFill>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1787758382"/>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A better solution</a:t>
            </a:r>
          </a:p>
        </p:txBody>
      </p:sp>
      <p:sp>
        <p:nvSpPr>
          <p:cNvPr id="3" name="Content Placeholder 2"/>
          <p:cNvSpPr>
            <a:spLocks noGrp="1"/>
          </p:cNvSpPr>
          <p:nvPr>
            <p:ph idx="1"/>
          </p:nvPr>
        </p:nvSpPr>
        <p:spPr/>
        <p:txBody>
          <a:bodyPr/>
          <a:lstStyle/>
          <a:p>
            <a:pPr marL="360363" indent="-360363">
              <a:buNone/>
            </a:pPr>
            <a:r>
              <a:rPr lang="en-CA" dirty="0"/>
              <a:t>	Suppose we now call </a:t>
            </a:r>
            <a:r>
              <a:rPr lang="en-CA" dirty="0" err="1">
                <a:latin typeface="Consolas" panose="020B0609020204030204" pitchFamily="49" charset="0"/>
                <a:cs typeface="Consolas" panose="020B0609020204030204" pitchFamily="49" charset="0"/>
              </a:rPr>
              <a:t>push_back</a:t>
            </a:r>
            <a:r>
              <a:rPr lang="en-CA" dirty="0">
                <a:latin typeface="Consolas" panose="020B0609020204030204" pitchFamily="49" charset="0"/>
                <a:cs typeface="Consolas" panose="020B0609020204030204" pitchFamily="49" charset="0"/>
              </a:rPr>
              <a:t>( 'D' )</a:t>
            </a:r>
            <a:endParaRPr lang="en-CA" dirty="0"/>
          </a:p>
        </p:txBody>
      </p:sp>
      <p:graphicFrame>
        <p:nvGraphicFramePr>
          <p:cNvPr id="10" name="Table 9"/>
          <p:cNvGraphicFramePr>
            <a:graphicFrameLocks noGrp="1"/>
          </p:cNvGraphicFramePr>
          <p:nvPr>
            <p:extLst>
              <p:ext uri="{D42A27DB-BD31-4B8C-83A1-F6EECF244321}">
                <p14:modId xmlns:p14="http://schemas.microsoft.com/office/powerpoint/2010/main" val="1879124650"/>
              </p:ext>
            </p:extLst>
          </p:nvPr>
        </p:nvGraphicFramePr>
        <p:xfrm>
          <a:off x="1498242" y="4015579"/>
          <a:ext cx="6909160" cy="1036320"/>
        </p:xfrm>
        <a:graphic>
          <a:graphicData uri="http://schemas.openxmlformats.org/drawingml/2006/table">
            <a:tbl>
              <a:tblPr firstRow="1" bandRow="1">
                <a:tableStyleId>{2D5ABB26-0587-4C30-8999-92F81FD0307C}</a:tableStyleId>
              </a:tblPr>
              <a:tblGrid>
                <a:gridCol w="863645">
                  <a:extLst>
                    <a:ext uri="{9D8B030D-6E8A-4147-A177-3AD203B41FA5}">
                      <a16:colId xmlns:a16="http://schemas.microsoft.com/office/drawing/2014/main" val="20000"/>
                    </a:ext>
                  </a:extLst>
                </a:gridCol>
                <a:gridCol w="863645">
                  <a:extLst>
                    <a:ext uri="{9D8B030D-6E8A-4147-A177-3AD203B41FA5}">
                      <a16:colId xmlns:a16="http://schemas.microsoft.com/office/drawing/2014/main" val="20001"/>
                    </a:ext>
                  </a:extLst>
                </a:gridCol>
                <a:gridCol w="863645">
                  <a:extLst>
                    <a:ext uri="{9D8B030D-6E8A-4147-A177-3AD203B41FA5}">
                      <a16:colId xmlns:a16="http://schemas.microsoft.com/office/drawing/2014/main" val="20002"/>
                    </a:ext>
                  </a:extLst>
                </a:gridCol>
                <a:gridCol w="863645">
                  <a:extLst>
                    <a:ext uri="{9D8B030D-6E8A-4147-A177-3AD203B41FA5}">
                      <a16:colId xmlns:a16="http://schemas.microsoft.com/office/drawing/2014/main" val="20003"/>
                    </a:ext>
                  </a:extLst>
                </a:gridCol>
                <a:gridCol w="863645">
                  <a:extLst>
                    <a:ext uri="{9D8B030D-6E8A-4147-A177-3AD203B41FA5}">
                      <a16:colId xmlns:a16="http://schemas.microsoft.com/office/drawing/2014/main" val="20004"/>
                    </a:ext>
                  </a:extLst>
                </a:gridCol>
                <a:gridCol w="863645">
                  <a:extLst>
                    <a:ext uri="{9D8B030D-6E8A-4147-A177-3AD203B41FA5}">
                      <a16:colId xmlns:a16="http://schemas.microsoft.com/office/drawing/2014/main" val="20005"/>
                    </a:ext>
                  </a:extLst>
                </a:gridCol>
                <a:gridCol w="863645">
                  <a:extLst>
                    <a:ext uri="{9D8B030D-6E8A-4147-A177-3AD203B41FA5}">
                      <a16:colId xmlns:a16="http://schemas.microsoft.com/office/drawing/2014/main" val="20006"/>
                    </a:ext>
                  </a:extLst>
                </a:gridCol>
                <a:gridCol w="863645">
                  <a:extLst>
                    <a:ext uri="{9D8B030D-6E8A-4147-A177-3AD203B41FA5}">
                      <a16:colId xmlns:a16="http://schemas.microsoft.com/office/drawing/2014/main" val="20007"/>
                    </a:ext>
                  </a:extLst>
                </a:gridCol>
              </a:tblGrid>
              <a:tr h="174749">
                <a:tc>
                  <a:txBody>
                    <a:bodyPr/>
                    <a:lstStyle/>
                    <a:p>
                      <a:pPr algn="ctr"/>
                      <a:r>
                        <a:rPr lang="en-CA" sz="1600" dirty="0">
                          <a:latin typeface="Consolas" panose="020B0609020204030204" pitchFamily="49" charset="0"/>
                          <a:cs typeface="Consolas" panose="020B0609020204030204" pitchFamily="49" charset="0"/>
                        </a:rPr>
                        <a:t>0</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solidFill>
                            <a:srgbClr val="7030A0"/>
                          </a:solidFill>
                          <a:latin typeface="Consolas" panose="020B0609020204030204" pitchFamily="49" charset="0"/>
                          <a:cs typeface="Consolas" panose="020B0609020204030204" pitchFamily="49" charset="0"/>
                        </a:rPr>
                        <a:t>1</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solidFill>
                            <a:schemeClr val="tx1"/>
                          </a:solidFill>
                          <a:latin typeface="Consolas" panose="020B0609020204030204" pitchFamily="49" charset="0"/>
                          <a:cs typeface="Consolas" panose="020B0609020204030204" pitchFamily="49" charset="0"/>
                        </a:rPr>
                        <a:t>2</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solidFill>
                            <a:schemeClr val="tx1"/>
                          </a:solidFill>
                          <a:latin typeface="Consolas" panose="020B0609020204030204" pitchFamily="49" charset="0"/>
                          <a:cs typeface="Consolas" panose="020B0609020204030204" pitchFamily="49" charset="0"/>
                        </a:rPr>
                        <a:t>3</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solidFill>
                            <a:srgbClr val="7030A0"/>
                          </a:solidFill>
                          <a:latin typeface="Consolas" panose="020B0609020204030204" pitchFamily="49" charset="0"/>
                          <a:cs typeface="Consolas" panose="020B0609020204030204" pitchFamily="49" charset="0"/>
                        </a:rPr>
                        <a:t>4</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solidFill>
                            <a:srgbClr val="7030A0"/>
                          </a:solidFill>
                          <a:latin typeface="Consolas" panose="020B0609020204030204" pitchFamily="49" charset="0"/>
                          <a:cs typeface="Consolas" panose="020B0609020204030204" pitchFamily="49" charset="0"/>
                        </a:rPr>
                        <a:t>5</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solidFill>
                            <a:schemeClr val="tx1"/>
                          </a:solidFill>
                          <a:latin typeface="Consolas" panose="020B0609020204030204" pitchFamily="49" charset="0"/>
                          <a:cs typeface="Consolas" panose="020B0609020204030204" pitchFamily="49" charset="0"/>
                        </a:rPr>
                        <a:t>6</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solidFill>
                            <a:srgbClr val="7030A0"/>
                          </a:solidFill>
                          <a:latin typeface="Consolas" panose="020B0609020204030204" pitchFamily="49" charset="0"/>
                          <a:cs typeface="Consolas" panose="020B0609020204030204" pitchFamily="49" charset="0"/>
                        </a:rPr>
                        <a:t>7</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283967">
                <a:tc>
                  <a:txBody>
                    <a:bodyPr/>
                    <a:lstStyle/>
                    <a:p>
                      <a:pPr algn="ctr"/>
                      <a:r>
                        <a:rPr lang="en-CA" sz="2000" dirty="0">
                          <a:latin typeface="Consolas" panose="020B0609020204030204" pitchFamily="49" charset="0"/>
                          <a:cs typeface="Consolas" panose="020B0609020204030204" pitchFamily="49" charset="0"/>
                        </a:rPr>
                        <a:t>A</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E</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P</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bg1">
                              <a:lumMod val="75000"/>
                            </a:schemeClr>
                          </a:solidFill>
                          <a:latin typeface="Consolas" panose="020B0609020204030204" pitchFamily="49" charset="0"/>
                          <a:cs typeface="Consolas" panose="020B0609020204030204" pitchFamily="49" charset="0"/>
                        </a:rPr>
                        <a:t>S</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C</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1"/>
                  </a:ext>
                </a:extLst>
              </a:tr>
              <a:tr h="283967">
                <a:tc>
                  <a:txBody>
                    <a:bodyPr/>
                    <a:lstStyle/>
                    <a:p>
                      <a:pPr algn="ctr"/>
                      <a:r>
                        <a:rPr lang="en-CA" sz="2000" dirty="0">
                          <a:latin typeface="Consolas" panose="020B0609020204030204" pitchFamily="49" charset="0"/>
                          <a:cs typeface="Consolas" panose="020B0609020204030204" pitchFamily="49" charset="0"/>
                        </a:rPr>
                        <a:t>6</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rgbClr val="7030A0"/>
                          </a:solidFill>
                          <a:latin typeface="Consolas" panose="020B0609020204030204" pitchFamily="49" charset="0"/>
                          <a:cs typeface="Consolas" panose="020B0609020204030204" pitchFamily="49" charset="0"/>
                        </a:rPr>
                        <a:t>4</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600" dirty="0">
                          <a:solidFill>
                            <a:schemeClr val="tx1"/>
                          </a:solidFill>
                          <a:latin typeface="Consolas" panose="020B0609020204030204" pitchFamily="49" charset="0"/>
                          <a:cs typeface="Consolas" panose="020B0609020204030204" pitchFamily="49" charset="0"/>
                        </a:rPr>
                        <a:t>NULLPTR</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0</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rgbClr val="7030A0"/>
                          </a:solidFill>
                          <a:latin typeface="Consolas" panose="020B0609020204030204" pitchFamily="49" charset="0"/>
                          <a:cs typeface="Consolas" panose="020B0609020204030204" pitchFamily="49" charset="0"/>
                        </a:rPr>
                        <a:t>7</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rgbClr val="7030A0"/>
                          </a:solidFill>
                          <a:latin typeface="Consolas" panose="020B0609020204030204" pitchFamily="49" charset="0"/>
                          <a:cs typeface="Consolas" panose="020B0609020204030204" pitchFamily="49" charset="0"/>
                        </a:rPr>
                        <a:t>1</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2</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600" dirty="0">
                          <a:solidFill>
                            <a:srgbClr val="7030A0"/>
                          </a:solidFill>
                          <a:latin typeface="Consolas" panose="020B0609020204030204" pitchFamily="49" charset="0"/>
                          <a:cs typeface="Consolas" panose="020B0609020204030204" pitchFamily="49" charset="0"/>
                        </a:rPr>
                        <a:t>NULLPTR</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11" name="Rectangle 10"/>
          <p:cNvSpPr/>
          <p:nvPr/>
        </p:nvSpPr>
        <p:spPr>
          <a:xfrm>
            <a:off x="1194515" y="3097595"/>
            <a:ext cx="2182969" cy="830997"/>
          </a:xfrm>
          <a:prstGeom prst="rect">
            <a:avLst/>
          </a:prstGeom>
        </p:spPr>
        <p:txBody>
          <a:bodyPr wrap="square">
            <a:spAutoFit/>
          </a:bodyPr>
          <a:lstStyle/>
          <a:p>
            <a:pPr marL="360363" indent="-360363">
              <a:buNone/>
            </a:pPr>
            <a:r>
              <a:rPr lang="en-CA" sz="1600" dirty="0" err="1">
                <a:latin typeface="Consolas" panose="020B0609020204030204" pitchFamily="49" charset="0"/>
                <a:cs typeface="Consolas" panose="020B0609020204030204" pitchFamily="49" charset="0"/>
              </a:rPr>
              <a:t>list_head</a:t>
            </a:r>
            <a:r>
              <a:rPr lang="en-CA" sz="1600" dirty="0">
                <a:latin typeface="Consolas" panose="020B0609020204030204" pitchFamily="49" charset="0"/>
                <a:cs typeface="Consolas" panose="020B0609020204030204" pitchFamily="49" charset="0"/>
              </a:rPr>
              <a:t> = 3;</a:t>
            </a:r>
          </a:p>
          <a:p>
            <a:pPr marL="360363" indent="-360363">
              <a:buNone/>
            </a:pPr>
            <a:r>
              <a:rPr lang="en-CA" sz="1600" dirty="0" err="1">
                <a:latin typeface="Consolas" panose="020B0609020204030204" pitchFamily="49" charset="0"/>
                <a:cs typeface="Consolas" panose="020B0609020204030204" pitchFamily="49" charset="0"/>
              </a:rPr>
              <a:t>list_tail</a:t>
            </a:r>
            <a:r>
              <a:rPr lang="en-CA" sz="1600" dirty="0">
                <a:latin typeface="Consolas" panose="020B0609020204030204" pitchFamily="49" charset="0"/>
                <a:cs typeface="Consolas" panose="020B0609020204030204" pitchFamily="49" charset="0"/>
              </a:rPr>
              <a:t> = 2;</a:t>
            </a:r>
          </a:p>
          <a:p>
            <a:pPr marL="360363" indent="-360363">
              <a:buNone/>
            </a:pPr>
            <a:r>
              <a:rPr lang="en-CA" sz="1600" dirty="0" err="1">
                <a:solidFill>
                  <a:srgbClr val="7030A0"/>
                </a:solidFill>
                <a:latin typeface="Consolas" panose="020B0609020204030204" pitchFamily="49" charset="0"/>
                <a:cs typeface="Consolas" panose="020B0609020204030204" pitchFamily="49" charset="0"/>
              </a:rPr>
              <a:t>stack_top</a:t>
            </a:r>
            <a:r>
              <a:rPr lang="en-CA" sz="1600" dirty="0">
                <a:solidFill>
                  <a:srgbClr val="7030A0"/>
                </a:solidFill>
                <a:latin typeface="Consolas" panose="020B0609020204030204" pitchFamily="49" charset="0"/>
                <a:cs typeface="Consolas" panose="020B0609020204030204" pitchFamily="49" charset="0"/>
              </a:rPr>
              <a:t> = 5;</a:t>
            </a:r>
          </a:p>
        </p:txBody>
      </p:sp>
    </p:spTree>
    <p:extLst>
      <p:ext uri="{BB962C8B-B14F-4D97-AF65-F5344CB8AC3E}">
        <p14:creationId xmlns:p14="http://schemas.microsoft.com/office/powerpoint/2010/main" val="3900698887"/>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A better solution</a:t>
            </a:r>
          </a:p>
        </p:txBody>
      </p:sp>
      <p:sp>
        <p:nvSpPr>
          <p:cNvPr id="3" name="Content Placeholder 2"/>
          <p:cNvSpPr>
            <a:spLocks noGrp="1"/>
          </p:cNvSpPr>
          <p:nvPr>
            <p:ph idx="1"/>
          </p:nvPr>
        </p:nvSpPr>
        <p:spPr/>
        <p:txBody>
          <a:bodyPr/>
          <a:lstStyle/>
          <a:p>
            <a:pPr marL="360363" indent="-360363">
              <a:buNone/>
            </a:pPr>
            <a:r>
              <a:rPr lang="en-CA" dirty="0"/>
              <a:t>	Suppose we now call </a:t>
            </a:r>
            <a:r>
              <a:rPr lang="en-CA" dirty="0" err="1">
                <a:latin typeface="Consolas" panose="020B0609020204030204" pitchFamily="49" charset="0"/>
                <a:cs typeface="Consolas" panose="020B0609020204030204" pitchFamily="49" charset="0"/>
              </a:rPr>
              <a:t>push_back</a:t>
            </a:r>
            <a:r>
              <a:rPr lang="en-CA" dirty="0">
                <a:latin typeface="Consolas" panose="020B0609020204030204" pitchFamily="49" charset="0"/>
                <a:cs typeface="Consolas" panose="020B0609020204030204" pitchFamily="49" charset="0"/>
              </a:rPr>
              <a:t>( 'D' )</a:t>
            </a:r>
            <a:endParaRPr lang="en-CA" dirty="0"/>
          </a:p>
          <a:p>
            <a:pPr lvl="1"/>
            <a:r>
              <a:rPr lang="en-CA" dirty="0"/>
              <a:t>We pop the node off of the top of the stack</a:t>
            </a:r>
          </a:p>
        </p:txBody>
      </p:sp>
      <p:graphicFrame>
        <p:nvGraphicFramePr>
          <p:cNvPr id="10" name="Table 9"/>
          <p:cNvGraphicFramePr>
            <a:graphicFrameLocks noGrp="1"/>
          </p:cNvGraphicFramePr>
          <p:nvPr>
            <p:extLst>
              <p:ext uri="{D42A27DB-BD31-4B8C-83A1-F6EECF244321}">
                <p14:modId xmlns:p14="http://schemas.microsoft.com/office/powerpoint/2010/main" val="4046526504"/>
              </p:ext>
            </p:extLst>
          </p:nvPr>
        </p:nvGraphicFramePr>
        <p:xfrm>
          <a:off x="1498242" y="4015579"/>
          <a:ext cx="6909160" cy="1036320"/>
        </p:xfrm>
        <a:graphic>
          <a:graphicData uri="http://schemas.openxmlformats.org/drawingml/2006/table">
            <a:tbl>
              <a:tblPr firstRow="1" bandRow="1">
                <a:tableStyleId>{2D5ABB26-0587-4C30-8999-92F81FD0307C}</a:tableStyleId>
              </a:tblPr>
              <a:tblGrid>
                <a:gridCol w="863645">
                  <a:extLst>
                    <a:ext uri="{9D8B030D-6E8A-4147-A177-3AD203B41FA5}">
                      <a16:colId xmlns:a16="http://schemas.microsoft.com/office/drawing/2014/main" val="20000"/>
                    </a:ext>
                  </a:extLst>
                </a:gridCol>
                <a:gridCol w="863645">
                  <a:extLst>
                    <a:ext uri="{9D8B030D-6E8A-4147-A177-3AD203B41FA5}">
                      <a16:colId xmlns:a16="http://schemas.microsoft.com/office/drawing/2014/main" val="20001"/>
                    </a:ext>
                  </a:extLst>
                </a:gridCol>
                <a:gridCol w="863645">
                  <a:extLst>
                    <a:ext uri="{9D8B030D-6E8A-4147-A177-3AD203B41FA5}">
                      <a16:colId xmlns:a16="http://schemas.microsoft.com/office/drawing/2014/main" val="20002"/>
                    </a:ext>
                  </a:extLst>
                </a:gridCol>
                <a:gridCol w="863645">
                  <a:extLst>
                    <a:ext uri="{9D8B030D-6E8A-4147-A177-3AD203B41FA5}">
                      <a16:colId xmlns:a16="http://schemas.microsoft.com/office/drawing/2014/main" val="20003"/>
                    </a:ext>
                  </a:extLst>
                </a:gridCol>
                <a:gridCol w="863645">
                  <a:extLst>
                    <a:ext uri="{9D8B030D-6E8A-4147-A177-3AD203B41FA5}">
                      <a16:colId xmlns:a16="http://schemas.microsoft.com/office/drawing/2014/main" val="20004"/>
                    </a:ext>
                  </a:extLst>
                </a:gridCol>
                <a:gridCol w="863645">
                  <a:extLst>
                    <a:ext uri="{9D8B030D-6E8A-4147-A177-3AD203B41FA5}">
                      <a16:colId xmlns:a16="http://schemas.microsoft.com/office/drawing/2014/main" val="20005"/>
                    </a:ext>
                  </a:extLst>
                </a:gridCol>
                <a:gridCol w="863645">
                  <a:extLst>
                    <a:ext uri="{9D8B030D-6E8A-4147-A177-3AD203B41FA5}">
                      <a16:colId xmlns:a16="http://schemas.microsoft.com/office/drawing/2014/main" val="20006"/>
                    </a:ext>
                  </a:extLst>
                </a:gridCol>
                <a:gridCol w="863645">
                  <a:extLst>
                    <a:ext uri="{9D8B030D-6E8A-4147-A177-3AD203B41FA5}">
                      <a16:colId xmlns:a16="http://schemas.microsoft.com/office/drawing/2014/main" val="20007"/>
                    </a:ext>
                  </a:extLst>
                </a:gridCol>
              </a:tblGrid>
              <a:tr h="174749">
                <a:tc>
                  <a:txBody>
                    <a:bodyPr/>
                    <a:lstStyle/>
                    <a:p>
                      <a:pPr algn="ctr"/>
                      <a:r>
                        <a:rPr lang="en-CA" sz="1600" dirty="0">
                          <a:latin typeface="Consolas" panose="020B0609020204030204" pitchFamily="49" charset="0"/>
                          <a:cs typeface="Consolas" panose="020B0609020204030204" pitchFamily="49" charset="0"/>
                        </a:rPr>
                        <a:t>0</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solidFill>
                            <a:srgbClr val="7030A0"/>
                          </a:solidFill>
                          <a:latin typeface="Consolas" panose="020B0609020204030204" pitchFamily="49" charset="0"/>
                          <a:cs typeface="Consolas" panose="020B0609020204030204" pitchFamily="49" charset="0"/>
                        </a:rPr>
                        <a:t>1</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solidFill>
                            <a:schemeClr val="tx1"/>
                          </a:solidFill>
                          <a:latin typeface="Consolas" panose="020B0609020204030204" pitchFamily="49" charset="0"/>
                          <a:cs typeface="Consolas" panose="020B0609020204030204" pitchFamily="49" charset="0"/>
                        </a:rPr>
                        <a:t>2</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solidFill>
                            <a:schemeClr val="tx1"/>
                          </a:solidFill>
                          <a:latin typeface="Consolas" panose="020B0609020204030204" pitchFamily="49" charset="0"/>
                          <a:cs typeface="Consolas" panose="020B0609020204030204" pitchFamily="49" charset="0"/>
                        </a:rPr>
                        <a:t>3</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solidFill>
                            <a:srgbClr val="7030A0"/>
                          </a:solidFill>
                          <a:latin typeface="Consolas" panose="020B0609020204030204" pitchFamily="49" charset="0"/>
                          <a:cs typeface="Consolas" panose="020B0609020204030204" pitchFamily="49" charset="0"/>
                        </a:rPr>
                        <a:t>4</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solidFill>
                            <a:srgbClr val="7030A0"/>
                          </a:solidFill>
                          <a:latin typeface="Consolas" panose="020B0609020204030204" pitchFamily="49" charset="0"/>
                          <a:cs typeface="Consolas" panose="020B0609020204030204" pitchFamily="49" charset="0"/>
                        </a:rPr>
                        <a:t>5</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solidFill>
                            <a:schemeClr val="tx1"/>
                          </a:solidFill>
                          <a:latin typeface="Consolas" panose="020B0609020204030204" pitchFamily="49" charset="0"/>
                          <a:cs typeface="Consolas" panose="020B0609020204030204" pitchFamily="49" charset="0"/>
                        </a:rPr>
                        <a:t>6</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solidFill>
                            <a:srgbClr val="7030A0"/>
                          </a:solidFill>
                          <a:latin typeface="Consolas" panose="020B0609020204030204" pitchFamily="49" charset="0"/>
                          <a:cs typeface="Consolas" panose="020B0609020204030204" pitchFamily="49" charset="0"/>
                        </a:rPr>
                        <a:t>7</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283967">
                <a:tc>
                  <a:txBody>
                    <a:bodyPr/>
                    <a:lstStyle/>
                    <a:p>
                      <a:pPr algn="ctr"/>
                      <a:r>
                        <a:rPr lang="en-CA" sz="2000" dirty="0">
                          <a:latin typeface="Consolas" panose="020B0609020204030204" pitchFamily="49" charset="0"/>
                          <a:cs typeface="Consolas" panose="020B0609020204030204" pitchFamily="49" charset="0"/>
                        </a:rPr>
                        <a:t>A</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E</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P</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rgbClr val="FF0000"/>
                          </a:solidFill>
                          <a:latin typeface="Consolas" panose="020B0609020204030204" pitchFamily="49" charset="0"/>
                          <a:cs typeface="Consolas" panose="020B0609020204030204" pitchFamily="49" charset="0"/>
                        </a:rPr>
                        <a:t>D</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C</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1"/>
                  </a:ext>
                </a:extLst>
              </a:tr>
              <a:tr h="283967">
                <a:tc>
                  <a:txBody>
                    <a:bodyPr/>
                    <a:lstStyle/>
                    <a:p>
                      <a:pPr algn="ctr"/>
                      <a:r>
                        <a:rPr lang="en-CA" sz="2000" dirty="0">
                          <a:latin typeface="Consolas" panose="020B0609020204030204" pitchFamily="49" charset="0"/>
                          <a:cs typeface="Consolas" panose="020B0609020204030204" pitchFamily="49" charset="0"/>
                        </a:rPr>
                        <a:t>6</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rgbClr val="7030A0"/>
                          </a:solidFill>
                          <a:latin typeface="Consolas" panose="020B0609020204030204" pitchFamily="49" charset="0"/>
                          <a:cs typeface="Consolas" panose="020B0609020204030204" pitchFamily="49" charset="0"/>
                        </a:rPr>
                        <a:t>4</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rgbClr val="FF0000"/>
                          </a:solidFill>
                          <a:latin typeface="Consolas" panose="020B0609020204030204" pitchFamily="49" charset="0"/>
                          <a:cs typeface="Consolas" panose="020B0609020204030204" pitchFamily="49" charset="0"/>
                        </a:rPr>
                        <a:t>5</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0</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rgbClr val="7030A0"/>
                          </a:solidFill>
                          <a:latin typeface="Consolas" panose="020B0609020204030204" pitchFamily="49" charset="0"/>
                          <a:cs typeface="Consolas" panose="020B0609020204030204" pitchFamily="49" charset="0"/>
                        </a:rPr>
                        <a:t>7</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600" dirty="0">
                          <a:solidFill>
                            <a:srgbClr val="FF0000"/>
                          </a:solidFill>
                          <a:latin typeface="Consolas" panose="020B0609020204030204" pitchFamily="49" charset="0"/>
                          <a:cs typeface="Consolas" panose="020B0609020204030204" pitchFamily="49" charset="0"/>
                        </a:rPr>
                        <a:t>NULLPTR</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2</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600" dirty="0">
                          <a:solidFill>
                            <a:srgbClr val="7030A0"/>
                          </a:solidFill>
                          <a:latin typeface="Consolas" panose="020B0609020204030204" pitchFamily="49" charset="0"/>
                          <a:cs typeface="Consolas" panose="020B0609020204030204" pitchFamily="49" charset="0"/>
                        </a:rPr>
                        <a:t>NULLPTR</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11" name="Rectangle 10"/>
          <p:cNvSpPr/>
          <p:nvPr/>
        </p:nvSpPr>
        <p:spPr>
          <a:xfrm>
            <a:off x="1194515" y="3097595"/>
            <a:ext cx="2182969" cy="830997"/>
          </a:xfrm>
          <a:prstGeom prst="rect">
            <a:avLst/>
          </a:prstGeom>
        </p:spPr>
        <p:txBody>
          <a:bodyPr wrap="square">
            <a:spAutoFit/>
          </a:bodyPr>
          <a:lstStyle/>
          <a:p>
            <a:pPr marL="360363" indent="-360363">
              <a:buNone/>
            </a:pPr>
            <a:r>
              <a:rPr lang="en-CA" sz="1600" dirty="0" err="1">
                <a:latin typeface="Consolas" panose="020B0609020204030204" pitchFamily="49" charset="0"/>
                <a:cs typeface="Consolas" panose="020B0609020204030204" pitchFamily="49" charset="0"/>
              </a:rPr>
              <a:t>list_head</a:t>
            </a:r>
            <a:r>
              <a:rPr lang="en-CA" sz="1600" dirty="0">
                <a:latin typeface="Consolas" panose="020B0609020204030204" pitchFamily="49" charset="0"/>
                <a:cs typeface="Consolas" panose="020B0609020204030204" pitchFamily="49" charset="0"/>
              </a:rPr>
              <a:t> = 3;</a:t>
            </a:r>
          </a:p>
          <a:p>
            <a:pPr marL="360363" indent="-360363">
              <a:buNone/>
            </a:pPr>
            <a:r>
              <a:rPr lang="en-CA" sz="1600" dirty="0" err="1">
                <a:latin typeface="Consolas" panose="020B0609020204030204" pitchFamily="49" charset="0"/>
                <a:cs typeface="Consolas" panose="020B0609020204030204" pitchFamily="49" charset="0"/>
              </a:rPr>
              <a:t>list_tail</a:t>
            </a:r>
            <a:r>
              <a:rPr lang="en-CA" sz="1600" dirty="0">
                <a:latin typeface="Consolas" panose="020B0609020204030204" pitchFamily="49" charset="0"/>
                <a:cs typeface="Consolas" panose="020B0609020204030204" pitchFamily="49" charset="0"/>
              </a:rPr>
              <a:t> = </a:t>
            </a:r>
            <a:r>
              <a:rPr lang="en-CA" sz="1600" dirty="0">
                <a:solidFill>
                  <a:srgbClr val="FF0000"/>
                </a:solidFill>
                <a:latin typeface="Consolas" panose="020B0609020204030204" pitchFamily="49" charset="0"/>
                <a:cs typeface="Consolas" panose="020B0609020204030204" pitchFamily="49" charset="0"/>
              </a:rPr>
              <a:t>5</a:t>
            </a:r>
            <a:r>
              <a:rPr lang="en-CA" sz="1600" dirty="0">
                <a:latin typeface="Consolas" panose="020B0609020204030204" pitchFamily="49" charset="0"/>
                <a:cs typeface="Consolas" panose="020B0609020204030204" pitchFamily="49" charset="0"/>
              </a:rPr>
              <a:t>;</a:t>
            </a:r>
          </a:p>
          <a:p>
            <a:pPr marL="360363" indent="-360363">
              <a:buNone/>
            </a:pPr>
            <a:r>
              <a:rPr lang="en-CA" sz="1600" dirty="0" err="1">
                <a:solidFill>
                  <a:srgbClr val="7030A0"/>
                </a:solidFill>
                <a:latin typeface="Consolas" panose="020B0609020204030204" pitchFamily="49" charset="0"/>
                <a:cs typeface="Consolas" panose="020B0609020204030204" pitchFamily="49" charset="0"/>
              </a:rPr>
              <a:t>stack_top</a:t>
            </a:r>
            <a:r>
              <a:rPr lang="en-CA" sz="1600" dirty="0">
                <a:solidFill>
                  <a:srgbClr val="7030A0"/>
                </a:solidFill>
                <a:latin typeface="Consolas" panose="020B0609020204030204" pitchFamily="49" charset="0"/>
                <a:cs typeface="Consolas" panose="020B0609020204030204" pitchFamily="49" charset="0"/>
              </a:rPr>
              <a:t> = </a:t>
            </a:r>
            <a:r>
              <a:rPr lang="en-CA" sz="1600" dirty="0">
                <a:solidFill>
                  <a:srgbClr val="FF0000"/>
                </a:solidFill>
                <a:latin typeface="Consolas" panose="020B0609020204030204" pitchFamily="49" charset="0"/>
                <a:cs typeface="Consolas" panose="020B0609020204030204" pitchFamily="49" charset="0"/>
              </a:rPr>
              <a:t>1</a:t>
            </a:r>
            <a:r>
              <a:rPr lang="en-CA" sz="1600" dirty="0">
                <a:solidFill>
                  <a:srgbClr val="7030A0"/>
                </a:solidFill>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3131098894"/>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A better solution</a:t>
            </a:r>
          </a:p>
        </p:txBody>
      </p:sp>
      <p:sp>
        <p:nvSpPr>
          <p:cNvPr id="3" name="Content Placeholder 2"/>
          <p:cNvSpPr>
            <a:spLocks noGrp="1"/>
          </p:cNvSpPr>
          <p:nvPr>
            <p:ph idx="1"/>
          </p:nvPr>
        </p:nvSpPr>
        <p:spPr/>
        <p:txBody>
          <a:bodyPr/>
          <a:lstStyle/>
          <a:p>
            <a:pPr marL="360363" indent="-360363">
              <a:buNone/>
            </a:pPr>
            <a:r>
              <a:rPr lang="en-CA" dirty="0"/>
              <a:t>	Suppose we finally call </a:t>
            </a:r>
            <a:r>
              <a:rPr lang="en-CA" dirty="0" err="1">
                <a:latin typeface="Consolas" panose="020B0609020204030204" pitchFamily="49" charset="0"/>
                <a:cs typeface="Consolas" panose="020B0609020204030204" pitchFamily="49" charset="0"/>
              </a:rPr>
              <a:t>pop_front</a:t>
            </a:r>
            <a:r>
              <a:rPr lang="en-CA" dirty="0">
                <a:latin typeface="Consolas" panose="020B0609020204030204" pitchFamily="49" charset="0"/>
                <a:cs typeface="Consolas" panose="020B0609020204030204" pitchFamily="49" charset="0"/>
              </a:rPr>
              <a:t>()</a:t>
            </a:r>
            <a:r>
              <a:rPr lang="en-CA" dirty="0"/>
              <a:t> again</a:t>
            </a:r>
          </a:p>
        </p:txBody>
      </p:sp>
      <p:graphicFrame>
        <p:nvGraphicFramePr>
          <p:cNvPr id="10" name="Table 9"/>
          <p:cNvGraphicFramePr>
            <a:graphicFrameLocks noGrp="1"/>
          </p:cNvGraphicFramePr>
          <p:nvPr>
            <p:extLst>
              <p:ext uri="{D42A27DB-BD31-4B8C-83A1-F6EECF244321}">
                <p14:modId xmlns:p14="http://schemas.microsoft.com/office/powerpoint/2010/main" val="3562610678"/>
              </p:ext>
            </p:extLst>
          </p:nvPr>
        </p:nvGraphicFramePr>
        <p:xfrm>
          <a:off x="1498242" y="4015579"/>
          <a:ext cx="6909160" cy="1036320"/>
        </p:xfrm>
        <a:graphic>
          <a:graphicData uri="http://schemas.openxmlformats.org/drawingml/2006/table">
            <a:tbl>
              <a:tblPr firstRow="1" bandRow="1">
                <a:tableStyleId>{2D5ABB26-0587-4C30-8999-92F81FD0307C}</a:tableStyleId>
              </a:tblPr>
              <a:tblGrid>
                <a:gridCol w="863645">
                  <a:extLst>
                    <a:ext uri="{9D8B030D-6E8A-4147-A177-3AD203B41FA5}">
                      <a16:colId xmlns:a16="http://schemas.microsoft.com/office/drawing/2014/main" val="20000"/>
                    </a:ext>
                  </a:extLst>
                </a:gridCol>
                <a:gridCol w="863645">
                  <a:extLst>
                    <a:ext uri="{9D8B030D-6E8A-4147-A177-3AD203B41FA5}">
                      <a16:colId xmlns:a16="http://schemas.microsoft.com/office/drawing/2014/main" val="20001"/>
                    </a:ext>
                  </a:extLst>
                </a:gridCol>
                <a:gridCol w="863645">
                  <a:extLst>
                    <a:ext uri="{9D8B030D-6E8A-4147-A177-3AD203B41FA5}">
                      <a16:colId xmlns:a16="http://schemas.microsoft.com/office/drawing/2014/main" val="20002"/>
                    </a:ext>
                  </a:extLst>
                </a:gridCol>
                <a:gridCol w="863645">
                  <a:extLst>
                    <a:ext uri="{9D8B030D-6E8A-4147-A177-3AD203B41FA5}">
                      <a16:colId xmlns:a16="http://schemas.microsoft.com/office/drawing/2014/main" val="20003"/>
                    </a:ext>
                  </a:extLst>
                </a:gridCol>
                <a:gridCol w="863645">
                  <a:extLst>
                    <a:ext uri="{9D8B030D-6E8A-4147-A177-3AD203B41FA5}">
                      <a16:colId xmlns:a16="http://schemas.microsoft.com/office/drawing/2014/main" val="20004"/>
                    </a:ext>
                  </a:extLst>
                </a:gridCol>
                <a:gridCol w="863645">
                  <a:extLst>
                    <a:ext uri="{9D8B030D-6E8A-4147-A177-3AD203B41FA5}">
                      <a16:colId xmlns:a16="http://schemas.microsoft.com/office/drawing/2014/main" val="20005"/>
                    </a:ext>
                  </a:extLst>
                </a:gridCol>
                <a:gridCol w="863645">
                  <a:extLst>
                    <a:ext uri="{9D8B030D-6E8A-4147-A177-3AD203B41FA5}">
                      <a16:colId xmlns:a16="http://schemas.microsoft.com/office/drawing/2014/main" val="20006"/>
                    </a:ext>
                  </a:extLst>
                </a:gridCol>
                <a:gridCol w="863645">
                  <a:extLst>
                    <a:ext uri="{9D8B030D-6E8A-4147-A177-3AD203B41FA5}">
                      <a16:colId xmlns:a16="http://schemas.microsoft.com/office/drawing/2014/main" val="20007"/>
                    </a:ext>
                  </a:extLst>
                </a:gridCol>
              </a:tblGrid>
              <a:tr h="174749">
                <a:tc>
                  <a:txBody>
                    <a:bodyPr/>
                    <a:lstStyle/>
                    <a:p>
                      <a:pPr algn="ctr"/>
                      <a:r>
                        <a:rPr lang="en-CA" sz="1600" dirty="0">
                          <a:latin typeface="Consolas" panose="020B0609020204030204" pitchFamily="49" charset="0"/>
                          <a:cs typeface="Consolas" panose="020B0609020204030204" pitchFamily="49" charset="0"/>
                        </a:rPr>
                        <a:t>0</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solidFill>
                            <a:srgbClr val="7030A0"/>
                          </a:solidFill>
                          <a:latin typeface="Consolas" panose="020B0609020204030204" pitchFamily="49" charset="0"/>
                          <a:cs typeface="Consolas" panose="020B0609020204030204" pitchFamily="49" charset="0"/>
                        </a:rPr>
                        <a:t>1</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solidFill>
                            <a:schemeClr val="tx1"/>
                          </a:solidFill>
                          <a:latin typeface="Consolas" panose="020B0609020204030204" pitchFamily="49" charset="0"/>
                          <a:cs typeface="Consolas" panose="020B0609020204030204" pitchFamily="49" charset="0"/>
                        </a:rPr>
                        <a:t>2</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solidFill>
                            <a:schemeClr val="tx1"/>
                          </a:solidFill>
                          <a:latin typeface="Consolas" panose="020B0609020204030204" pitchFamily="49" charset="0"/>
                          <a:cs typeface="Consolas" panose="020B0609020204030204" pitchFamily="49" charset="0"/>
                        </a:rPr>
                        <a:t>3</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solidFill>
                            <a:srgbClr val="7030A0"/>
                          </a:solidFill>
                          <a:latin typeface="Consolas" panose="020B0609020204030204" pitchFamily="49" charset="0"/>
                          <a:cs typeface="Consolas" panose="020B0609020204030204" pitchFamily="49" charset="0"/>
                        </a:rPr>
                        <a:t>4</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solidFill>
                            <a:srgbClr val="7030A0"/>
                          </a:solidFill>
                          <a:latin typeface="Consolas" panose="020B0609020204030204" pitchFamily="49" charset="0"/>
                          <a:cs typeface="Consolas" panose="020B0609020204030204" pitchFamily="49" charset="0"/>
                        </a:rPr>
                        <a:t>5</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solidFill>
                            <a:schemeClr val="tx1"/>
                          </a:solidFill>
                          <a:latin typeface="Consolas" panose="020B0609020204030204" pitchFamily="49" charset="0"/>
                          <a:cs typeface="Consolas" panose="020B0609020204030204" pitchFamily="49" charset="0"/>
                        </a:rPr>
                        <a:t>6</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solidFill>
                            <a:srgbClr val="7030A0"/>
                          </a:solidFill>
                          <a:latin typeface="Consolas" panose="020B0609020204030204" pitchFamily="49" charset="0"/>
                          <a:cs typeface="Consolas" panose="020B0609020204030204" pitchFamily="49" charset="0"/>
                        </a:rPr>
                        <a:t>7</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283967">
                <a:tc>
                  <a:txBody>
                    <a:bodyPr/>
                    <a:lstStyle/>
                    <a:p>
                      <a:pPr algn="ctr"/>
                      <a:r>
                        <a:rPr lang="en-CA" sz="2000" dirty="0">
                          <a:latin typeface="Consolas" panose="020B0609020204030204" pitchFamily="49" charset="0"/>
                          <a:cs typeface="Consolas" panose="020B0609020204030204" pitchFamily="49" charset="0"/>
                        </a:rPr>
                        <a:t>A</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E</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P</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D</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C</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1"/>
                  </a:ext>
                </a:extLst>
              </a:tr>
              <a:tr h="283967">
                <a:tc>
                  <a:txBody>
                    <a:bodyPr/>
                    <a:lstStyle/>
                    <a:p>
                      <a:pPr algn="ctr"/>
                      <a:r>
                        <a:rPr lang="en-CA" sz="2000" dirty="0">
                          <a:latin typeface="Consolas" panose="020B0609020204030204" pitchFamily="49" charset="0"/>
                          <a:cs typeface="Consolas" panose="020B0609020204030204" pitchFamily="49" charset="0"/>
                        </a:rPr>
                        <a:t>6</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rgbClr val="7030A0"/>
                          </a:solidFill>
                          <a:latin typeface="Consolas" panose="020B0609020204030204" pitchFamily="49" charset="0"/>
                          <a:cs typeface="Consolas" panose="020B0609020204030204" pitchFamily="49" charset="0"/>
                        </a:rPr>
                        <a:t>4</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5</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0</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rgbClr val="7030A0"/>
                          </a:solidFill>
                          <a:latin typeface="Consolas" panose="020B0609020204030204" pitchFamily="49" charset="0"/>
                          <a:cs typeface="Consolas" panose="020B0609020204030204" pitchFamily="49" charset="0"/>
                        </a:rPr>
                        <a:t>7</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600" dirty="0">
                          <a:solidFill>
                            <a:schemeClr val="tx1"/>
                          </a:solidFill>
                          <a:latin typeface="Consolas" panose="020B0609020204030204" pitchFamily="49" charset="0"/>
                          <a:cs typeface="Consolas" panose="020B0609020204030204" pitchFamily="49" charset="0"/>
                        </a:rPr>
                        <a:t>NULLPTR</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2</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600" dirty="0">
                          <a:solidFill>
                            <a:srgbClr val="7030A0"/>
                          </a:solidFill>
                          <a:latin typeface="Consolas" panose="020B0609020204030204" pitchFamily="49" charset="0"/>
                          <a:cs typeface="Consolas" panose="020B0609020204030204" pitchFamily="49" charset="0"/>
                        </a:rPr>
                        <a:t>NULLPTR</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11" name="Rectangle 10"/>
          <p:cNvSpPr/>
          <p:nvPr/>
        </p:nvSpPr>
        <p:spPr>
          <a:xfrm>
            <a:off x="1194515" y="3097595"/>
            <a:ext cx="2182969" cy="830997"/>
          </a:xfrm>
          <a:prstGeom prst="rect">
            <a:avLst/>
          </a:prstGeom>
        </p:spPr>
        <p:txBody>
          <a:bodyPr wrap="square">
            <a:spAutoFit/>
          </a:bodyPr>
          <a:lstStyle/>
          <a:p>
            <a:pPr marL="360363" indent="-360363">
              <a:buNone/>
            </a:pPr>
            <a:r>
              <a:rPr lang="en-CA" sz="1600" dirty="0" err="1">
                <a:latin typeface="Consolas" panose="020B0609020204030204" pitchFamily="49" charset="0"/>
                <a:cs typeface="Consolas" panose="020B0609020204030204" pitchFamily="49" charset="0"/>
              </a:rPr>
              <a:t>list_head</a:t>
            </a:r>
            <a:r>
              <a:rPr lang="en-CA" sz="1600" dirty="0">
                <a:latin typeface="Consolas" panose="020B0609020204030204" pitchFamily="49" charset="0"/>
                <a:cs typeface="Consolas" panose="020B0609020204030204" pitchFamily="49" charset="0"/>
              </a:rPr>
              <a:t> = 3;</a:t>
            </a:r>
          </a:p>
          <a:p>
            <a:pPr marL="360363" indent="-360363">
              <a:buNone/>
            </a:pPr>
            <a:r>
              <a:rPr lang="en-CA" sz="1600" dirty="0" err="1">
                <a:latin typeface="Consolas" panose="020B0609020204030204" pitchFamily="49" charset="0"/>
                <a:cs typeface="Consolas" panose="020B0609020204030204" pitchFamily="49" charset="0"/>
              </a:rPr>
              <a:t>list_tail</a:t>
            </a:r>
            <a:r>
              <a:rPr lang="en-CA" sz="1600" dirty="0">
                <a:latin typeface="Consolas" panose="020B0609020204030204" pitchFamily="49" charset="0"/>
                <a:cs typeface="Consolas" panose="020B0609020204030204" pitchFamily="49" charset="0"/>
              </a:rPr>
              <a:t> = 5;</a:t>
            </a:r>
          </a:p>
          <a:p>
            <a:pPr marL="360363" indent="-360363">
              <a:buNone/>
            </a:pPr>
            <a:r>
              <a:rPr lang="en-CA" sz="1600" dirty="0" err="1">
                <a:solidFill>
                  <a:srgbClr val="7030A0"/>
                </a:solidFill>
                <a:latin typeface="Consolas" panose="020B0609020204030204" pitchFamily="49" charset="0"/>
                <a:cs typeface="Consolas" panose="020B0609020204030204" pitchFamily="49" charset="0"/>
              </a:rPr>
              <a:t>stack_top</a:t>
            </a:r>
            <a:r>
              <a:rPr lang="en-CA" sz="1600" dirty="0">
                <a:solidFill>
                  <a:srgbClr val="7030A0"/>
                </a:solidFill>
                <a:latin typeface="Consolas" panose="020B0609020204030204" pitchFamily="49" charset="0"/>
                <a:cs typeface="Consolas" panose="020B0609020204030204" pitchFamily="49" charset="0"/>
              </a:rPr>
              <a:t> = 1;</a:t>
            </a:r>
          </a:p>
        </p:txBody>
      </p:sp>
    </p:spTree>
    <p:extLst>
      <p:ext uri="{BB962C8B-B14F-4D97-AF65-F5344CB8AC3E}">
        <p14:creationId xmlns:p14="http://schemas.microsoft.com/office/powerpoint/2010/main" val="489059635"/>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A better solution</a:t>
            </a:r>
          </a:p>
        </p:txBody>
      </p:sp>
      <p:sp>
        <p:nvSpPr>
          <p:cNvPr id="3" name="Content Placeholder 2"/>
          <p:cNvSpPr>
            <a:spLocks noGrp="1"/>
          </p:cNvSpPr>
          <p:nvPr>
            <p:ph idx="1"/>
          </p:nvPr>
        </p:nvSpPr>
        <p:spPr/>
        <p:txBody>
          <a:bodyPr/>
          <a:lstStyle/>
          <a:p>
            <a:pPr marL="360363" indent="-360363">
              <a:buNone/>
            </a:pPr>
            <a:r>
              <a:rPr lang="en-CA" dirty="0"/>
              <a:t>	Suppose we finally call </a:t>
            </a:r>
            <a:r>
              <a:rPr lang="en-CA" dirty="0" err="1">
                <a:latin typeface="Consolas" panose="020B0609020204030204" pitchFamily="49" charset="0"/>
                <a:cs typeface="Consolas" panose="020B0609020204030204" pitchFamily="49" charset="0"/>
              </a:rPr>
              <a:t>pop_front</a:t>
            </a:r>
            <a:r>
              <a:rPr lang="en-CA" dirty="0">
                <a:latin typeface="Consolas" panose="020B0609020204030204" pitchFamily="49" charset="0"/>
                <a:cs typeface="Consolas" panose="020B0609020204030204" pitchFamily="49" charset="0"/>
              </a:rPr>
              <a:t>()</a:t>
            </a:r>
            <a:r>
              <a:rPr lang="en-CA" dirty="0"/>
              <a:t> again</a:t>
            </a:r>
          </a:p>
          <a:p>
            <a:pPr lvl="1"/>
            <a:r>
              <a:rPr lang="en-CA" dirty="0"/>
              <a:t>The node containing </a:t>
            </a:r>
            <a:r>
              <a:rPr lang="en-CA" dirty="0">
                <a:latin typeface="Consolas" panose="020B0609020204030204" pitchFamily="49" charset="0"/>
                <a:cs typeface="Consolas" panose="020B0609020204030204" pitchFamily="49" charset="0"/>
              </a:rPr>
              <a:t>'P'</a:t>
            </a:r>
            <a:r>
              <a:rPr lang="en-CA" dirty="0"/>
              <a:t> is pushed back onto the stack</a:t>
            </a:r>
          </a:p>
        </p:txBody>
      </p:sp>
      <p:graphicFrame>
        <p:nvGraphicFramePr>
          <p:cNvPr id="10" name="Table 9"/>
          <p:cNvGraphicFramePr>
            <a:graphicFrameLocks noGrp="1"/>
          </p:cNvGraphicFramePr>
          <p:nvPr>
            <p:extLst>
              <p:ext uri="{D42A27DB-BD31-4B8C-83A1-F6EECF244321}">
                <p14:modId xmlns:p14="http://schemas.microsoft.com/office/powerpoint/2010/main" val="2473577337"/>
              </p:ext>
            </p:extLst>
          </p:nvPr>
        </p:nvGraphicFramePr>
        <p:xfrm>
          <a:off x="1498242" y="4015579"/>
          <a:ext cx="6909160" cy="1036320"/>
        </p:xfrm>
        <a:graphic>
          <a:graphicData uri="http://schemas.openxmlformats.org/drawingml/2006/table">
            <a:tbl>
              <a:tblPr firstRow="1" bandRow="1">
                <a:tableStyleId>{2D5ABB26-0587-4C30-8999-92F81FD0307C}</a:tableStyleId>
              </a:tblPr>
              <a:tblGrid>
                <a:gridCol w="863645">
                  <a:extLst>
                    <a:ext uri="{9D8B030D-6E8A-4147-A177-3AD203B41FA5}">
                      <a16:colId xmlns:a16="http://schemas.microsoft.com/office/drawing/2014/main" val="20000"/>
                    </a:ext>
                  </a:extLst>
                </a:gridCol>
                <a:gridCol w="863645">
                  <a:extLst>
                    <a:ext uri="{9D8B030D-6E8A-4147-A177-3AD203B41FA5}">
                      <a16:colId xmlns:a16="http://schemas.microsoft.com/office/drawing/2014/main" val="20001"/>
                    </a:ext>
                  </a:extLst>
                </a:gridCol>
                <a:gridCol w="863645">
                  <a:extLst>
                    <a:ext uri="{9D8B030D-6E8A-4147-A177-3AD203B41FA5}">
                      <a16:colId xmlns:a16="http://schemas.microsoft.com/office/drawing/2014/main" val="20002"/>
                    </a:ext>
                  </a:extLst>
                </a:gridCol>
                <a:gridCol w="863645">
                  <a:extLst>
                    <a:ext uri="{9D8B030D-6E8A-4147-A177-3AD203B41FA5}">
                      <a16:colId xmlns:a16="http://schemas.microsoft.com/office/drawing/2014/main" val="20003"/>
                    </a:ext>
                  </a:extLst>
                </a:gridCol>
                <a:gridCol w="863645">
                  <a:extLst>
                    <a:ext uri="{9D8B030D-6E8A-4147-A177-3AD203B41FA5}">
                      <a16:colId xmlns:a16="http://schemas.microsoft.com/office/drawing/2014/main" val="20004"/>
                    </a:ext>
                  </a:extLst>
                </a:gridCol>
                <a:gridCol w="863645">
                  <a:extLst>
                    <a:ext uri="{9D8B030D-6E8A-4147-A177-3AD203B41FA5}">
                      <a16:colId xmlns:a16="http://schemas.microsoft.com/office/drawing/2014/main" val="20005"/>
                    </a:ext>
                  </a:extLst>
                </a:gridCol>
                <a:gridCol w="863645">
                  <a:extLst>
                    <a:ext uri="{9D8B030D-6E8A-4147-A177-3AD203B41FA5}">
                      <a16:colId xmlns:a16="http://schemas.microsoft.com/office/drawing/2014/main" val="20006"/>
                    </a:ext>
                  </a:extLst>
                </a:gridCol>
                <a:gridCol w="863645">
                  <a:extLst>
                    <a:ext uri="{9D8B030D-6E8A-4147-A177-3AD203B41FA5}">
                      <a16:colId xmlns:a16="http://schemas.microsoft.com/office/drawing/2014/main" val="20007"/>
                    </a:ext>
                  </a:extLst>
                </a:gridCol>
              </a:tblGrid>
              <a:tr h="174749">
                <a:tc>
                  <a:txBody>
                    <a:bodyPr/>
                    <a:lstStyle/>
                    <a:p>
                      <a:pPr algn="ctr"/>
                      <a:r>
                        <a:rPr lang="en-CA" sz="1600" dirty="0">
                          <a:latin typeface="Consolas" panose="020B0609020204030204" pitchFamily="49" charset="0"/>
                          <a:cs typeface="Consolas" panose="020B0609020204030204" pitchFamily="49" charset="0"/>
                        </a:rPr>
                        <a:t>0</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solidFill>
                            <a:srgbClr val="7030A0"/>
                          </a:solidFill>
                          <a:latin typeface="Consolas" panose="020B0609020204030204" pitchFamily="49" charset="0"/>
                          <a:cs typeface="Consolas" panose="020B0609020204030204" pitchFamily="49" charset="0"/>
                        </a:rPr>
                        <a:t>1</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solidFill>
                            <a:schemeClr val="tx1"/>
                          </a:solidFill>
                          <a:latin typeface="Consolas" panose="020B0609020204030204" pitchFamily="49" charset="0"/>
                          <a:cs typeface="Consolas" panose="020B0609020204030204" pitchFamily="49" charset="0"/>
                        </a:rPr>
                        <a:t>2</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solidFill>
                            <a:schemeClr val="tx1"/>
                          </a:solidFill>
                          <a:latin typeface="Consolas" panose="020B0609020204030204" pitchFamily="49" charset="0"/>
                          <a:cs typeface="Consolas" panose="020B0609020204030204" pitchFamily="49" charset="0"/>
                        </a:rPr>
                        <a:t>3</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solidFill>
                            <a:srgbClr val="7030A0"/>
                          </a:solidFill>
                          <a:latin typeface="Consolas" panose="020B0609020204030204" pitchFamily="49" charset="0"/>
                          <a:cs typeface="Consolas" panose="020B0609020204030204" pitchFamily="49" charset="0"/>
                        </a:rPr>
                        <a:t>4</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solidFill>
                            <a:srgbClr val="7030A0"/>
                          </a:solidFill>
                          <a:latin typeface="Consolas" panose="020B0609020204030204" pitchFamily="49" charset="0"/>
                          <a:cs typeface="Consolas" panose="020B0609020204030204" pitchFamily="49" charset="0"/>
                        </a:rPr>
                        <a:t>5</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solidFill>
                            <a:schemeClr val="tx1"/>
                          </a:solidFill>
                          <a:latin typeface="Consolas" panose="020B0609020204030204" pitchFamily="49" charset="0"/>
                          <a:cs typeface="Consolas" panose="020B0609020204030204" pitchFamily="49" charset="0"/>
                        </a:rPr>
                        <a:t>6</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solidFill>
                            <a:srgbClr val="7030A0"/>
                          </a:solidFill>
                          <a:latin typeface="Consolas" panose="020B0609020204030204" pitchFamily="49" charset="0"/>
                          <a:cs typeface="Consolas" panose="020B0609020204030204" pitchFamily="49" charset="0"/>
                        </a:rPr>
                        <a:t>7</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283967">
                <a:tc>
                  <a:txBody>
                    <a:bodyPr/>
                    <a:lstStyle/>
                    <a:p>
                      <a:pPr algn="ctr"/>
                      <a:r>
                        <a:rPr lang="en-CA" sz="2000" dirty="0">
                          <a:latin typeface="Consolas" panose="020B0609020204030204" pitchFamily="49" charset="0"/>
                          <a:cs typeface="Consolas" panose="020B0609020204030204" pitchFamily="49" charset="0"/>
                        </a:rPr>
                        <a:t>A</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E</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bg1">
                              <a:lumMod val="75000"/>
                            </a:schemeClr>
                          </a:solidFill>
                          <a:latin typeface="Consolas" panose="020B0609020204030204" pitchFamily="49" charset="0"/>
                          <a:cs typeface="Consolas" panose="020B0609020204030204" pitchFamily="49" charset="0"/>
                        </a:rPr>
                        <a:t>P</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D</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C</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1"/>
                  </a:ext>
                </a:extLst>
              </a:tr>
              <a:tr h="283967">
                <a:tc>
                  <a:txBody>
                    <a:bodyPr/>
                    <a:lstStyle/>
                    <a:p>
                      <a:pPr algn="ctr"/>
                      <a:r>
                        <a:rPr lang="en-CA" sz="2000" dirty="0">
                          <a:latin typeface="Consolas" panose="020B0609020204030204" pitchFamily="49" charset="0"/>
                          <a:cs typeface="Consolas" panose="020B0609020204030204" pitchFamily="49" charset="0"/>
                        </a:rPr>
                        <a:t>6</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rgbClr val="7030A0"/>
                          </a:solidFill>
                          <a:latin typeface="Consolas" panose="020B0609020204030204" pitchFamily="49" charset="0"/>
                          <a:cs typeface="Consolas" panose="020B0609020204030204" pitchFamily="49" charset="0"/>
                        </a:rPr>
                        <a:t>4</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5</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rgbClr val="FF0000"/>
                          </a:solidFill>
                          <a:latin typeface="Consolas" panose="020B0609020204030204" pitchFamily="49" charset="0"/>
                          <a:cs typeface="Consolas" panose="020B0609020204030204" pitchFamily="49" charset="0"/>
                        </a:rPr>
                        <a:t>1</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rgbClr val="7030A0"/>
                          </a:solidFill>
                          <a:latin typeface="Consolas" panose="020B0609020204030204" pitchFamily="49" charset="0"/>
                          <a:cs typeface="Consolas" panose="020B0609020204030204" pitchFamily="49" charset="0"/>
                        </a:rPr>
                        <a:t>7</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600" dirty="0">
                          <a:solidFill>
                            <a:schemeClr val="tx1"/>
                          </a:solidFill>
                          <a:latin typeface="Consolas" panose="020B0609020204030204" pitchFamily="49" charset="0"/>
                          <a:cs typeface="Consolas" panose="020B0609020204030204" pitchFamily="49" charset="0"/>
                        </a:rPr>
                        <a:t>NULLPTR</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2</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600" dirty="0">
                          <a:solidFill>
                            <a:srgbClr val="7030A0"/>
                          </a:solidFill>
                          <a:latin typeface="Consolas" panose="020B0609020204030204" pitchFamily="49" charset="0"/>
                          <a:cs typeface="Consolas" panose="020B0609020204030204" pitchFamily="49" charset="0"/>
                        </a:rPr>
                        <a:t>NULLPTR</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11" name="Rectangle 10"/>
          <p:cNvSpPr/>
          <p:nvPr/>
        </p:nvSpPr>
        <p:spPr>
          <a:xfrm>
            <a:off x="1194515" y="3097595"/>
            <a:ext cx="2182969" cy="830997"/>
          </a:xfrm>
          <a:prstGeom prst="rect">
            <a:avLst/>
          </a:prstGeom>
        </p:spPr>
        <p:txBody>
          <a:bodyPr wrap="square">
            <a:spAutoFit/>
          </a:bodyPr>
          <a:lstStyle/>
          <a:p>
            <a:pPr marL="360363" indent="-360363">
              <a:buNone/>
            </a:pPr>
            <a:r>
              <a:rPr lang="en-CA" sz="1600" dirty="0" err="1">
                <a:latin typeface="Consolas" panose="020B0609020204030204" pitchFamily="49" charset="0"/>
                <a:cs typeface="Consolas" panose="020B0609020204030204" pitchFamily="49" charset="0"/>
              </a:rPr>
              <a:t>list_head</a:t>
            </a:r>
            <a:r>
              <a:rPr lang="en-CA" sz="1600" dirty="0">
                <a:latin typeface="Consolas" panose="020B0609020204030204" pitchFamily="49" charset="0"/>
                <a:cs typeface="Consolas" panose="020B0609020204030204" pitchFamily="49" charset="0"/>
              </a:rPr>
              <a:t> = </a:t>
            </a:r>
            <a:r>
              <a:rPr lang="en-CA" sz="1600" dirty="0">
                <a:solidFill>
                  <a:srgbClr val="FF0000"/>
                </a:solidFill>
                <a:latin typeface="Consolas" panose="020B0609020204030204" pitchFamily="49" charset="0"/>
                <a:cs typeface="Consolas" panose="020B0609020204030204" pitchFamily="49" charset="0"/>
              </a:rPr>
              <a:t>0</a:t>
            </a:r>
            <a:r>
              <a:rPr lang="en-CA" sz="1600" dirty="0">
                <a:latin typeface="Consolas" panose="020B0609020204030204" pitchFamily="49" charset="0"/>
                <a:cs typeface="Consolas" panose="020B0609020204030204" pitchFamily="49" charset="0"/>
              </a:rPr>
              <a:t>;</a:t>
            </a:r>
          </a:p>
          <a:p>
            <a:pPr marL="360363" indent="-360363">
              <a:buNone/>
            </a:pPr>
            <a:r>
              <a:rPr lang="en-CA" sz="1600" dirty="0" err="1">
                <a:latin typeface="Consolas" panose="020B0609020204030204" pitchFamily="49" charset="0"/>
                <a:cs typeface="Consolas" panose="020B0609020204030204" pitchFamily="49" charset="0"/>
              </a:rPr>
              <a:t>list_tail</a:t>
            </a:r>
            <a:r>
              <a:rPr lang="en-CA" sz="1600" dirty="0">
                <a:latin typeface="Consolas" panose="020B0609020204030204" pitchFamily="49" charset="0"/>
                <a:cs typeface="Consolas" panose="020B0609020204030204" pitchFamily="49" charset="0"/>
              </a:rPr>
              <a:t> = 5;</a:t>
            </a:r>
          </a:p>
          <a:p>
            <a:pPr marL="360363" indent="-360363">
              <a:buNone/>
            </a:pPr>
            <a:r>
              <a:rPr lang="en-CA" sz="1600" dirty="0" err="1">
                <a:solidFill>
                  <a:srgbClr val="7030A0"/>
                </a:solidFill>
                <a:latin typeface="Consolas" panose="020B0609020204030204" pitchFamily="49" charset="0"/>
                <a:cs typeface="Consolas" panose="020B0609020204030204" pitchFamily="49" charset="0"/>
              </a:rPr>
              <a:t>stack_top</a:t>
            </a:r>
            <a:r>
              <a:rPr lang="en-CA" sz="1600" dirty="0">
                <a:solidFill>
                  <a:srgbClr val="7030A0"/>
                </a:solidFill>
                <a:latin typeface="Consolas" panose="020B0609020204030204" pitchFamily="49" charset="0"/>
                <a:cs typeface="Consolas" panose="020B0609020204030204" pitchFamily="49" charset="0"/>
              </a:rPr>
              <a:t> = </a:t>
            </a:r>
            <a:r>
              <a:rPr lang="en-CA" sz="1600" dirty="0">
                <a:solidFill>
                  <a:srgbClr val="FF0000"/>
                </a:solidFill>
                <a:latin typeface="Consolas" panose="020B0609020204030204" pitchFamily="49" charset="0"/>
                <a:cs typeface="Consolas" panose="020B0609020204030204" pitchFamily="49" charset="0"/>
              </a:rPr>
              <a:t>3</a:t>
            </a:r>
            <a:r>
              <a:rPr lang="en-CA" sz="1600" dirty="0">
                <a:solidFill>
                  <a:srgbClr val="7030A0"/>
                </a:solidFill>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25146020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170" name="Rectangle 2"/>
          <p:cNvSpPr>
            <a:spLocks noGrp="1" noChangeArrowheads="1"/>
          </p:cNvSpPr>
          <p:nvPr>
            <p:ph type="title"/>
          </p:nvPr>
        </p:nvSpPr>
        <p:spPr>
          <a:xfrm>
            <a:off x="461154" y="-9935"/>
            <a:ext cx="8229600" cy="1143000"/>
          </a:xfrm>
        </p:spPr>
        <p:txBody>
          <a:bodyPr/>
          <a:lstStyle/>
          <a:p>
            <a:r>
              <a:rPr lang="en-US" altLang="zh-CN" dirty="0">
                <a:ea typeface="宋体" panose="02010600030101010101" pitchFamily="2" charset="-122"/>
              </a:rPr>
              <a:t>Addition of Two Polynomials?</a:t>
            </a:r>
          </a:p>
        </p:txBody>
      </p:sp>
      <mc:AlternateContent xmlns:mc="http://schemas.openxmlformats.org/markup-compatibility/2006" xmlns:a14="http://schemas.microsoft.com/office/drawing/2010/main">
        <mc:Choice Requires="a14">
          <p:sp>
            <p:nvSpPr>
              <p:cNvPr id="82" name="文本框 81"/>
              <p:cNvSpPr txBox="1"/>
              <p:nvPr/>
            </p:nvSpPr>
            <p:spPr>
              <a:xfrm>
                <a:off x="471072" y="1886767"/>
                <a:ext cx="688009"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2000" b="1" i="1">
                          <a:latin typeface="Cambria Math" panose="02040503050406030204" pitchFamily="18" charset="0"/>
                        </a:rPr>
                        <m:t>𝒂</m:t>
                      </m:r>
                      <m:r>
                        <a:rPr lang="en-US" altLang="zh-CN" sz="2000" b="1" i="1">
                          <a:latin typeface="Cambria Math" panose="02040503050406030204" pitchFamily="18" charset="0"/>
                        </a:rPr>
                        <m:t>[</m:t>
                      </m:r>
                      <m:r>
                        <a:rPr lang="en-US" altLang="zh-CN" sz="2000" b="1" i="1">
                          <a:latin typeface="Cambria Math" panose="02040503050406030204" pitchFamily="18" charset="0"/>
                        </a:rPr>
                        <m:t>𝒊</m:t>
                      </m:r>
                      <m:r>
                        <a:rPr lang="en-US" altLang="zh-CN" sz="2000" b="1" i="1">
                          <a:latin typeface="Cambria Math" panose="02040503050406030204" pitchFamily="18" charset="0"/>
                        </a:rPr>
                        <m:t>]</m:t>
                      </m:r>
                    </m:oMath>
                  </m:oMathPara>
                </a14:m>
                <a:endParaRPr lang="zh-CN" altLang="en-US" sz="2000" b="1" dirty="0"/>
              </a:p>
            </p:txBody>
          </p:sp>
        </mc:Choice>
        <mc:Fallback xmlns="">
          <p:sp>
            <p:nvSpPr>
              <p:cNvPr id="82" name="文本框 81"/>
              <p:cNvSpPr txBox="1">
                <a:spLocks noRot="1" noChangeAspect="1" noMove="1" noResize="1" noEditPoints="1" noAdjustHandles="1" noChangeArrowheads="1" noChangeShapeType="1" noTextEdit="1"/>
              </p:cNvSpPr>
              <p:nvPr/>
            </p:nvSpPr>
            <p:spPr>
              <a:xfrm>
                <a:off x="471072" y="1886767"/>
                <a:ext cx="688009" cy="400110"/>
              </a:xfrm>
              <a:prstGeom prst="rect">
                <a:avLst/>
              </a:prstGeom>
              <a:blipFill>
                <a:blip r:embed="rId2"/>
                <a:stretch>
                  <a:fillRect b="-18462"/>
                </a:stretch>
              </a:blipFill>
            </p:spPr>
            <p:txBody>
              <a:bodyPr/>
              <a:lstStyle/>
              <a:p>
                <a:r>
                  <a:rPr lang="zh-CN" altLang="en-US">
                    <a:noFill/>
                  </a:rPr>
                  <a:t> </a:t>
                </a:r>
              </a:p>
            </p:txBody>
          </p:sp>
        </mc:Fallback>
      </mc:AlternateContent>
      <p:sp>
        <p:nvSpPr>
          <p:cNvPr id="83" name="文本框 82"/>
          <p:cNvSpPr txBox="1"/>
          <p:nvPr/>
        </p:nvSpPr>
        <p:spPr>
          <a:xfrm>
            <a:off x="48720" y="2993812"/>
            <a:ext cx="1518364" cy="369332"/>
          </a:xfrm>
          <a:prstGeom prst="rect">
            <a:avLst/>
          </a:prstGeom>
          <a:noFill/>
        </p:spPr>
        <p:txBody>
          <a:bodyPr wrap="none" rtlCol="0">
            <a:spAutoFit/>
          </a:bodyPr>
          <a:lstStyle/>
          <a:p>
            <a:r>
              <a:rPr lang="en-US" altLang="zh-CN" dirty="0"/>
              <a:t>Array indices</a:t>
            </a:r>
            <a:endParaRPr lang="zh-CN" altLang="en-US" dirty="0"/>
          </a:p>
        </p:txBody>
      </p:sp>
      <mc:AlternateContent xmlns:mc="http://schemas.openxmlformats.org/markup-compatibility/2006" xmlns:a14="http://schemas.microsoft.com/office/drawing/2010/main">
        <mc:Choice Requires="a14">
          <p:sp>
            <p:nvSpPr>
              <p:cNvPr id="89" name="文本框 88"/>
              <p:cNvSpPr txBox="1"/>
              <p:nvPr/>
            </p:nvSpPr>
            <p:spPr>
              <a:xfrm>
                <a:off x="13170" y="2471615"/>
                <a:ext cx="1599412" cy="369332"/>
              </a:xfrm>
              <a:prstGeom prst="rect">
                <a:avLst/>
              </a:prstGeom>
              <a:noFill/>
            </p:spPr>
            <p:txBody>
              <a:bodyPr wrap="none" rtlCol="0">
                <a:spAutoFit/>
              </a:bodyPr>
              <a:lstStyle/>
              <a:p>
                <a:r>
                  <a:rPr lang="en-US" altLang="zh-CN" dirty="0" err="1"/>
                  <a:t>Expon</a:t>
                </a:r>
                <a:r>
                  <a:rPr lang="en-US" altLang="zh-CN" dirty="0"/>
                  <a:t> index </a:t>
                </a:r>
                <a14:m>
                  <m:oMath xmlns:m="http://schemas.openxmlformats.org/officeDocument/2006/math">
                    <m:r>
                      <a:rPr lang="en-US" altLang="zh-CN" b="0" i="1">
                        <a:latin typeface="Cambria Math" panose="02040503050406030204" pitchFamily="18" charset="0"/>
                      </a:rPr>
                      <m:t>𝑖</m:t>
                    </m:r>
                  </m:oMath>
                </a14:m>
                <a:endParaRPr lang="zh-CN" altLang="en-US" dirty="0"/>
              </a:p>
            </p:txBody>
          </p:sp>
        </mc:Choice>
        <mc:Fallback xmlns="">
          <p:sp>
            <p:nvSpPr>
              <p:cNvPr id="89" name="文本框 88"/>
              <p:cNvSpPr txBox="1">
                <a:spLocks noRot="1" noChangeAspect="1" noMove="1" noResize="1" noEditPoints="1" noAdjustHandles="1" noChangeArrowheads="1" noChangeShapeType="1" noTextEdit="1"/>
              </p:cNvSpPr>
              <p:nvPr/>
            </p:nvSpPr>
            <p:spPr>
              <a:xfrm>
                <a:off x="13170" y="2471615"/>
                <a:ext cx="1599412" cy="369332"/>
              </a:xfrm>
              <a:prstGeom prst="rect">
                <a:avLst/>
              </a:prstGeom>
              <a:blipFill>
                <a:blip r:embed="rId3"/>
                <a:stretch>
                  <a:fillRect l="-3042" t="-8197" b="-2459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文本框 2"/>
              <p:cNvSpPr txBox="1"/>
              <p:nvPr/>
            </p:nvSpPr>
            <p:spPr>
              <a:xfrm>
                <a:off x="1720050" y="815824"/>
                <a:ext cx="6842386" cy="711413"/>
              </a:xfrm>
              <a:prstGeom prst="rect">
                <a:avLst/>
              </a:prstGeom>
              <a:noFill/>
            </p:spPr>
            <p:txBody>
              <a:bodyPr wrap="none" rtlCol="0">
                <a:spAutoFit/>
              </a:bodyPr>
              <a:lstStyle/>
              <a:p>
                <a14:m>
                  <m:oMath xmlns:m="http://schemas.openxmlformats.org/officeDocument/2006/math">
                    <m:sSub>
                      <m:sSubPr>
                        <m:ctrlPr>
                          <a:rPr lang="en-US" altLang="zh-CN" sz="2000" i="1" smtClean="0">
                            <a:latin typeface="Cambria Math" panose="02040503050406030204" pitchFamily="18" charset="0"/>
                          </a:rPr>
                        </m:ctrlPr>
                      </m:sSubPr>
                      <m:e>
                        <m:r>
                          <a:rPr lang="en-US" altLang="zh-CN" sz="2000" i="1">
                            <a:latin typeface="Cambria Math" panose="02040503050406030204" pitchFamily="18" charset="0"/>
                          </a:rPr>
                          <m:t>𝑃</m:t>
                        </m:r>
                      </m:e>
                      <m:sub>
                        <m:r>
                          <a:rPr lang="en-US" altLang="zh-CN" sz="2000" i="1">
                            <a:latin typeface="Cambria Math" panose="02040503050406030204" pitchFamily="18" charset="0"/>
                          </a:rPr>
                          <m:t>1</m:t>
                        </m:r>
                      </m:sub>
                    </m:sSub>
                    <m:d>
                      <m:dPr>
                        <m:ctrlPr>
                          <a:rPr lang="en-US" altLang="zh-CN" sz="2000" i="1">
                            <a:latin typeface="Cambria Math" panose="02040503050406030204" pitchFamily="18" charset="0"/>
                          </a:rPr>
                        </m:ctrlPr>
                      </m:dPr>
                      <m:e>
                        <m:r>
                          <a:rPr lang="en-US" altLang="zh-CN" sz="2000" i="1">
                            <a:latin typeface="Cambria Math" panose="02040503050406030204" pitchFamily="18" charset="0"/>
                          </a:rPr>
                          <m:t>𝑥</m:t>
                        </m:r>
                      </m:e>
                    </m:d>
                    <m:r>
                      <a:rPr lang="en-US" altLang="zh-CN" sz="2000" i="1">
                        <a:latin typeface="Cambria Math" panose="02040503050406030204" pitchFamily="18" charset="0"/>
                      </a:rPr>
                      <m:t>=3</m:t>
                    </m:r>
                    <m:sSup>
                      <m:sSupPr>
                        <m:ctrlPr>
                          <a:rPr lang="en-US" altLang="en-US" sz="2000" i="1" dirty="0">
                            <a:latin typeface="Cambria Math" panose="02040503050406030204" pitchFamily="18" charset="0"/>
                          </a:rPr>
                        </m:ctrlPr>
                      </m:sSupPr>
                      <m:e>
                        <m:r>
                          <a:rPr lang="en-US" altLang="en-US" sz="2000" i="1" dirty="0">
                            <a:latin typeface="Cambria Math" panose="02040503050406030204" pitchFamily="18" charset="0"/>
                          </a:rPr>
                          <m:t>𝑥</m:t>
                        </m:r>
                      </m:e>
                      <m:sup>
                        <m:r>
                          <a:rPr lang="en-US" altLang="en-US" sz="2000" i="1" dirty="0">
                            <a:latin typeface="Cambria Math" panose="02040503050406030204" pitchFamily="18" charset="0"/>
                          </a:rPr>
                          <m:t>100</m:t>
                        </m:r>
                      </m:sup>
                    </m:sSup>
                    <m:r>
                      <a:rPr lang="en-US" altLang="en-US" sz="2000" i="1" dirty="0">
                        <a:latin typeface="Cambria Math" panose="02040503050406030204" pitchFamily="18" charset="0"/>
                      </a:rPr>
                      <m:t>+10</m:t>
                    </m:r>
                    <m:sSup>
                      <m:sSupPr>
                        <m:ctrlPr>
                          <a:rPr lang="en-US" altLang="en-US" sz="2000" i="1" dirty="0">
                            <a:latin typeface="Cambria Math" panose="02040503050406030204" pitchFamily="18" charset="0"/>
                          </a:rPr>
                        </m:ctrlPr>
                      </m:sSupPr>
                      <m:e>
                        <m:r>
                          <a:rPr lang="en-US" altLang="en-US" sz="2000" i="1" dirty="0">
                            <a:latin typeface="Cambria Math" panose="02040503050406030204" pitchFamily="18" charset="0"/>
                          </a:rPr>
                          <m:t>𝑥</m:t>
                        </m:r>
                      </m:e>
                      <m:sup>
                        <m:r>
                          <a:rPr lang="en-US" altLang="en-US" sz="2000" i="1" dirty="0">
                            <a:latin typeface="Cambria Math" panose="02040503050406030204" pitchFamily="18" charset="0"/>
                          </a:rPr>
                          <m:t>50</m:t>
                        </m:r>
                      </m:sup>
                    </m:sSup>
                  </m:oMath>
                </a14:m>
                <a:r>
                  <a:rPr lang="en-US" altLang="zh-CN" sz="2000" dirty="0"/>
                  <a:t>+</a:t>
                </a:r>
                <a14:m>
                  <m:oMath xmlns:m="http://schemas.openxmlformats.org/officeDocument/2006/math">
                    <m:r>
                      <a:rPr lang="en-US" altLang="en-US" sz="2000" i="1" dirty="0">
                        <a:latin typeface="Cambria Math" panose="02040503050406030204" pitchFamily="18" charset="0"/>
                      </a:rPr>
                      <m:t>15</m:t>
                    </m:r>
                  </m:oMath>
                </a14:m>
                <a:r>
                  <a:rPr lang="en-US" altLang="zh-CN" sz="2000" dirty="0"/>
                  <a:t>   &amp;   </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𝑃</m:t>
                        </m:r>
                      </m:e>
                      <m:sub>
                        <m:r>
                          <a:rPr lang="en-US" altLang="zh-CN" sz="2000" i="1">
                            <a:latin typeface="Cambria Math" panose="02040503050406030204" pitchFamily="18" charset="0"/>
                          </a:rPr>
                          <m:t>2</m:t>
                        </m:r>
                      </m:sub>
                    </m:sSub>
                    <m:d>
                      <m:dPr>
                        <m:ctrlPr>
                          <a:rPr lang="en-US" altLang="zh-CN" sz="2000" i="1">
                            <a:latin typeface="Cambria Math" panose="02040503050406030204" pitchFamily="18" charset="0"/>
                          </a:rPr>
                        </m:ctrlPr>
                      </m:dPr>
                      <m:e>
                        <m:r>
                          <a:rPr lang="en-US" altLang="zh-CN" sz="2000" i="1">
                            <a:latin typeface="Cambria Math" panose="02040503050406030204" pitchFamily="18" charset="0"/>
                          </a:rPr>
                          <m:t>𝑥</m:t>
                        </m:r>
                      </m:e>
                    </m:d>
                    <m:r>
                      <a:rPr lang="en-US" altLang="zh-CN" sz="2000" i="1">
                        <a:latin typeface="Cambria Math" panose="02040503050406030204" pitchFamily="18" charset="0"/>
                      </a:rPr>
                      <m:t>=4</m:t>
                    </m:r>
                    <m:sSup>
                      <m:sSupPr>
                        <m:ctrlPr>
                          <a:rPr lang="en-US" altLang="en-US" sz="2000" i="1" dirty="0">
                            <a:latin typeface="Cambria Math" panose="02040503050406030204" pitchFamily="18" charset="0"/>
                          </a:rPr>
                        </m:ctrlPr>
                      </m:sSupPr>
                      <m:e>
                        <m:r>
                          <a:rPr lang="en-US" altLang="en-US" sz="2000" i="1" dirty="0">
                            <a:latin typeface="Cambria Math" panose="02040503050406030204" pitchFamily="18" charset="0"/>
                          </a:rPr>
                          <m:t>𝑥</m:t>
                        </m:r>
                      </m:e>
                      <m:sup>
                        <m:r>
                          <a:rPr lang="en-US" altLang="en-US" sz="2000" i="1" dirty="0">
                            <a:latin typeface="Cambria Math" panose="02040503050406030204" pitchFamily="18" charset="0"/>
                          </a:rPr>
                          <m:t>100</m:t>
                        </m:r>
                      </m:sup>
                    </m:sSup>
                    <m:r>
                      <a:rPr lang="en-US" altLang="zh-CN" sz="2000" i="1" dirty="0">
                        <a:latin typeface="Cambria Math" panose="02040503050406030204" pitchFamily="18" charset="0"/>
                      </a:rPr>
                      <m:t>+30</m:t>
                    </m:r>
                    <m:sSup>
                      <m:sSupPr>
                        <m:ctrlPr>
                          <a:rPr lang="en-US" altLang="en-US" sz="2000" i="1" dirty="0">
                            <a:latin typeface="Cambria Math" panose="02040503050406030204" pitchFamily="18" charset="0"/>
                          </a:rPr>
                        </m:ctrlPr>
                      </m:sSupPr>
                      <m:e>
                        <m:r>
                          <a:rPr lang="en-US" altLang="en-US" sz="2000" i="1" dirty="0">
                            <a:latin typeface="Cambria Math" panose="02040503050406030204" pitchFamily="18" charset="0"/>
                          </a:rPr>
                          <m:t>𝑥</m:t>
                        </m:r>
                      </m:e>
                      <m:sup>
                        <m:r>
                          <a:rPr lang="en-US" altLang="en-US" sz="2000" b="0" i="1" dirty="0" smtClean="0">
                            <a:latin typeface="Cambria Math" panose="02040503050406030204" pitchFamily="18" charset="0"/>
                          </a:rPr>
                          <m:t>6</m:t>
                        </m:r>
                        <m:r>
                          <a:rPr lang="en-US" altLang="en-US" sz="2000" i="1" dirty="0">
                            <a:latin typeface="Cambria Math" panose="02040503050406030204" pitchFamily="18" charset="0"/>
                          </a:rPr>
                          <m:t>0</m:t>
                        </m:r>
                      </m:sup>
                    </m:sSup>
                    <m:r>
                      <a:rPr lang="en-US" altLang="zh-CN" sz="2000" i="1" dirty="0">
                        <a:latin typeface="Cambria Math" panose="02040503050406030204" pitchFamily="18" charset="0"/>
                      </a:rPr>
                      <m:t>+5</m:t>
                    </m:r>
                  </m:oMath>
                </a14:m>
                <a:endParaRPr lang="en-US" altLang="zh-CN" sz="2400" dirty="0"/>
              </a:p>
              <a:p>
                <a:endParaRPr lang="zh-CN" altLang="en-US" sz="2000" dirty="0"/>
              </a:p>
            </p:txBody>
          </p:sp>
        </mc:Choice>
        <mc:Fallback xmlns="">
          <p:sp>
            <p:nvSpPr>
              <p:cNvPr id="3" name="文本框 2"/>
              <p:cNvSpPr txBox="1">
                <a:spLocks noRot="1" noChangeAspect="1" noMove="1" noResize="1" noEditPoints="1" noAdjustHandles="1" noChangeArrowheads="1" noChangeShapeType="1" noTextEdit="1"/>
              </p:cNvSpPr>
              <p:nvPr/>
            </p:nvSpPr>
            <p:spPr>
              <a:xfrm>
                <a:off x="1720050" y="815824"/>
                <a:ext cx="6842386" cy="711413"/>
              </a:xfrm>
              <a:prstGeom prst="rect">
                <a:avLst/>
              </a:prstGeom>
              <a:blipFill>
                <a:blip r:embed="rId4"/>
                <a:stretch>
                  <a:fillRect t="-3509"/>
                </a:stretch>
              </a:blipFill>
            </p:spPr>
            <p:txBody>
              <a:bodyPr/>
              <a:lstStyle/>
              <a:p>
                <a:r>
                  <a:rPr lang="en-CN">
                    <a:noFill/>
                  </a:rPr>
                  <a:t> </a:t>
                </a:r>
              </a:p>
            </p:txBody>
          </p:sp>
        </mc:Fallback>
      </mc:AlternateContent>
      <p:sp>
        <p:nvSpPr>
          <p:cNvPr id="2" name="下箭头 1"/>
          <p:cNvSpPr/>
          <p:nvPr/>
        </p:nvSpPr>
        <p:spPr>
          <a:xfrm>
            <a:off x="2498692" y="1294322"/>
            <a:ext cx="561453" cy="4639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下箭头 50"/>
          <p:cNvSpPr/>
          <p:nvPr/>
        </p:nvSpPr>
        <p:spPr>
          <a:xfrm>
            <a:off x="6974328" y="1294322"/>
            <a:ext cx="561453" cy="4639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52" name="文本框 51"/>
              <p:cNvSpPr txBox="1"/>
              <p:nvPr/>
            </p:nvSpPr>
            <p:spPr>
              <a:xfrm>
                <a:off x="481302" y="3789024"/>
                <a:ext cx="688009"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2000" b="1" i="1">
                          <a:latin typeface="Cambria Math" panose="02040503050406030204" pitchFamily="18" charset="0"/>
                        </a:rPr>
                        <m:t>𝒂</m:t>
                      </m:r>
                      <m:r>
                        <a:rPr lang="en-US" altLang="zh-CN" sz="2000" b="1" i="1">
                          <a:latin typeface="Cambria Math" panose="02040503050406030204" pitchFamily="18" charset="0"/>
                        </a:rPr>
                        <m:t>[</m:t>
                      </m:r>
                      <m:r>
                        <a:rPr lang="en-US" altLang="zh-CN" sz="2000" b="1" i="1">
                          <a:latin typeface="Cambria Math" panose="02040503050406030204" pitchFamily="18" charset="0"/>
                        </a:rPr>
                        <m:t>𝒊</m:t>
                      </m:r>
                      <m:r>
                        <a:rPr lang="en-US" altLang="zh-CN" sz="2000" b="1" i="1">
                          <a:latin typeface="Cambria Math" panose="02040503050406030204" pitchFamily="18" charset="0"/>
                        </a:rPr>
                        <m:t>]</m:t>
                      </m:r>
                    </m:oMath>
                  </m:oMathPara>
                </a14:m>
                <a:endParaRPr lang="zh-CN" altLang="en-US" sz="2000" b="1" dirty="0"/>
              </a:p>
            </p:txBody>
          </p:sp>
        </mc:Choice>
        <mc:Fallback xmlns="">
          <p:sp>
            <p:nvSpPr>
              <p:cNvPr id="52" name="文本框 51"/>
              <p:cNvSpPr txBox="1">
                <a:spLocks noRot="1" noChangeAspect="1" noMove="1" noResize="1" noEditPoints="1" noAdjustHandles="1" noChangeArrowheads="1" noChangeShapeType="1" noTextEdit="1"/>
              </p:cNvSpPr>
              <p:nvPr/>
            </p:nvSpPr>
            <p:spPr>
              <a:xfrm>
                <a:off x="481302" y="3789024"/>
                <a:ext cx="688009" cy="400110"/>
              </a:xfrm>
              <a:prstGeom prst="rect">
                <a:avLst/>
              </a:prstGeom>
              <a:blipFill>
                <a:blip r:embed="rId5"/>
                <a:stretch>
                  <a:fillRect b="-18462"/>
                </a:stretch>
              </a:blipFill>
            </p:spPr>
            <p:txBody>
              <a:bodyPr/>
              <a:lstStyle/>
              <a:p>
                <a:r>
                  <a:rPr lang="zh-CN" altLang="en-US">
                    <a:noFill/>
                  </a:rPr>
                  <a:t> </a:t>
                </a:r>
              </a:p>
            </p:txBody>
          </p:sp>
        </mc:Fallback>
      </mc:AlternateContent>
      <p:sp>
        <p:nvSpPr>
          <p:cNvPr id="53" name="文本框 52"/>
          <p:cNvSpPr txBox="1"/>
          <p:nvPr/>
        </p:nvSpPr>
        <p:spPr>
          <a:xfrm>
            <a:off x="58950" y="4896069"/>
            <a:ext cx="1518364" cy="369332"/>
          </a:xfrm>
          <a:prstGeom prst="rect">
            <a:avLst/>
          </a:prstGeom>
          <a:noFill/>
        </p:spPr>
        <p:txBody>
          <a:bodyPr wrap="none" rtlCol="0">
            <a:spAutoFit/>
          </a:bodyPr>
          <a:lstStyle/>
          <a:p>
            <a:r>
              <a:rPr lang="en-US" altLang="zh-CN" dirty="0"/>
              <a:t>Array indices</a:t>
            </a:r>
            <a:endParaRPr lang="zh-CN" altLang="en-US" dirty="0"/>
          </a:p>
        </p:txBody>
      </p:sp>
      <p:sp>
        <p:nvSpPr>
          <p:cNvPr id="54" name="文本框 53"/>
          <p:cNvSpPr txBox="1"/>
          <p:nvPr/>
        </p:nvSpPr>
        <p:spPr>
          <a:xfrm>
            <a:off x="1868271" y="4905103"/>
            <a:ext cx="312906" cy="369332"/>
          </a:xfrm>
          <a:prstGeom prst="rect">
            <a:avLst/>
          </a:prstGeom>
          <a:noFill/>
        </p:spPr>
        <p:txBody>
          <a:bodyPr wrap="none" rtlCol="0">
            <a:spAutoFit/>
          </a:bodyPr>
          <a:lstStyle/>
          <a:p>
            <a:r>
              <a:rPr lang="en-US" altLang="zh-CN" dirty="0"/>
              <a:t>0</a:t>
            </a:r>
            <a:endParaRPr lang="zh-CN" altLang="en-US" dirty="0"/>
          </a:p>
        </p:txBody>
      </p:sp>
      <p:sp>
        <p:nvSpPr>
          <p:cNvPr id="55" name="文本框 54"/>
          <p:cNvSpPr txBox="1"/>
          <p:nvPr/>
        </p:nvSpPr>
        <p:spPr>
          <a:xfrm>
            <a:off x="3526446" y="4905103"/>
            <a:ext cx="312906" cy="369332"/>
          </a:xfrm>
          <a:prstGeom prst="rect">
            <a:avLst/>
          </a:prstGeom>
          <a:noFill/>
        </p:spPr>
        <p:txBody>
          <a:bodyPr wrap="none" rtlCol="0">
            <a:spAutoFit/>
          </a:bodyPr>
          <a:lstStyle/>
          <a:p>
            <a:r>
              <a:rPr lang="en-US" altLang="zh-CN" dirty="0"/>
              <a:t>2</a:t>
            </a:r>
            <a:endParaRPr lang="zh-CN" altLang="en-US" dirty="0"/>
          </a:p>
        </p:txBody>
      </p:sp>
      <p:sp>
        <p:nvSpPr>
          <p:cNvPr id="56" name="文本框 55"/>
          <p:cNvSpPr txBox="1"/>
          <p:nvPr/>
        </p:nvSpPr>
        <p:spPr>
          <a:xfrm>
            <a:off x="2712778" y="4912425"/>
            <a:ext cx="312906" cy="369332"/>
          </a:xfrm>
          <a:prstGeom prst="rect">
            <a:avLst/>
          </a:prstGeom>
          <a:noFill/>
        </p:spPr>
        <p:txBody>
          <a:bodyPr wrap="none" rtlCol="0">
            <a:spAutoFit/>
          </a:bodyPr>
          <a:lstStyle/>
          <a:p>
            <a:r>
              <a:rPr lang="en-US" altLang="zh-CN" dirty="0"/>
              <a:t>1</a:t>
            </a:r>
            <a:endParaRPr lang="zh-CN" altLang="en-US" dirty="0"/>
          </a:p>
        </p:txBody>
      </p:sp>
      <mc:AlternateContent xmlns:mc="http://schemas.openxmlformats.org/markup-compatibility/2006" xmlns:a14="http://schemas.microsoft.com/office/drawing/2010/main">
        <mc:Choice Requires="a14">
          <p:sp>
            <p:nvSpPr>
              <p:cNvPr id="57" name="文本框 56"/>
              <p:cNvSpPr txBox="1"/>
              <p:nvPr/>
            </p:nvSpPr>
            <p:spPr>
              <a:xfrm>
                <a:off x="4281309" y="4896069"/>
                <a:ext cx="37702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b="0" i="1" dirty="0" smtClean="0">
                          <a:latin typeface="Cambria Math" panose="02040503050406030204" pitchFamily="18" charset="0"/>
                          <a:ea typeface="Cambria Math" panose="02040503050406030204" pitchFamily="18" charset="0"/>
                        </a:rPr>
                        <m:t>3</m:t>
                      </m:r>
                    </m:oMath>
                  </m:oMathPara>
                </a14:m>
                <a:endParaRPr lang="zh-CN" altLang="en-US" dirty="0"/>
              </a:p>
            </p:txBody>
          </p:sp>
        </mc:Choice>
        <mc:Fallback xmlns="">
          <p:sp>
            <p:nvSpPr>
              <p:cNvPr id="57" name="文本框 56"/>
              <p:cNvSpPr txBox="1">
                <a:spLocks noRot="1" noChangeAspect="1" noMove="1" noResize="1" noEditPoints="1" noAdjustHandles="1" noChangeArrowheads="1" noChangeShapeType="1" noTextEdit="1"/>
              </p:cNvSpPr>
              <p:nvPr/>
            </p:nvSpPr>
            <p:spPr>
              <a:xfrm>
                <a:off x="4281309" y="4896069"/>
                <a:ext cx="377026" cy="369332"/>
              </a:xfrm>
              <a:prstGeom prst="rect">
                <a:avLst/>
              </a:prstGeom>
              <a:blipFill>
                <a:blip r:embed="rId6"/>
                <a:stretch>
                  <a:fillRect/>
                </a:stretch>
              </a:blipFill>
            </p:spPr>
            <p:txBody>
              <a:bodyPr/>
              <a:lstStyle/>
              <a:p>
                <a:r>
                  <a:rPr lang="zh-CN" altLang="en-US">
                    <a:noFill/>
                  </a:rPr>
                  <a:t> </a:t>
                </a:r>
              </a:p>
            </p:txBody>
          </p:sp>
        </mc:Fallback>
      </mc:AlternateContent>
      <p:sp>
        <p:nvSpPr>
          <p:cNvPr id="58" name="矩形 57"/>
          <p:cNvSpPr/>
          <p:nvPr/>
        </p:nvSpPr>
        <p:spPr>
          <a:xfrm>
            <a:off x="1612582" y="4968209"/>
            <a:ext cx="6759240" cy="256606"/>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59" name="文本框 58"/>
              <p:cNvSpPr txBox="1"/>
              <p:nvPr/>
            </p:nvSpPr>
            <p:spPr>
              <a:xfrm>
                <a:off x="23400" y="4373872"/>
                <a:ext cx="1599412" cy="369332"/>
              </a:xfrm>
              <a:prstGeom prst="rect">
                <a:avLst/>
              </a:prstGeom>
              <a:noFill/>
            </p:spPr>
            <p:txBody>
              <a:bodyPr wrap="none" rtlCol="0">
                <a:spAutoFit/>
              </a:bodyPr>
              <a:lstStyle/>
              <a:p>
                <a:r>
                  <a:rPr lang="en-US" altLang="zh-CN" dirty="0" err="1"/>
                  <a:t>Expon</a:t>
                </a:r>
                <a:r>
                  <a:rPr lang="en-US" altLang="zh-CN" dirty="0"/>
                  <a:t> index </a:t>
                </a:r>
                <a14:m>
                  <m:oMath xmlns:m="http://schemas.openxmlformats.org/officeDocument/2006/math">
                    <m:r>
                      <a:rPr lang="en-US" altLang="zh-CN" b="0" i="1">
                        <a:latin typeface="Cambria Math" panose="02040503050406030204" pitchFamily="18" charset="0"/>
                      </a:rPr>
                      <m:t>𝑖</m:t>
                    </m:r>
                  </m:oMath>
                </a14:m>
                <a:endParaRPr lang="zh-CN" altLang="en-US" dirty="0"/>
              </a:p>
            </p:txBody>
          </p:sp>
        </mc:Choice>
        <mc:Fallback xmlns="">
          <p:sp>
            <p:nvSpPr>
              <p:cNvPr id="59" name="文本框 58"/>
              <p:cNvSpPr txBox="1">
                <a:spLocks noRot="1" noChangeAspect="1" noMove="1" noResize="1" noEditPoints="1" noAdjustHandles="1" noChangeArrowheads="1" noChangeShapeType="1" noTextEdit="1"/>
              </p:cNvSpPr>
              <p:nvPr/>
            </p:nvSpPr>
            <p:spPr>
              <a:xfrm>
                <a:off x="23400" y="4373872"/>
                <a:ext cx="1599412" cy="369332"/>
              </a:xfrm>
              <a:prstGeom prst="rect">
                <a:avLst/>
              </a:prstGeom>
              <a:blipFill>
                <a:blip r:embed="rId7"/>
                <a:stretch>
                  <a:fillRect l="-3435" t="-8197" b="-24590"/>
                </a:stretch>
              </a:blipFill>
            </p:spPr>
            <p:txBody>
              <a:bodyPr/>
              <a:lstStyle/>
              <a:p>
                <a:r>
                  <a:rPr lang="zh-CN" altLang="en-US">
                    <a:noFill/>
                  </a:rPr>
                  <a:t> </a:t>
                </a:r>
              </a:p>
            </p:txBody>
          </p:sp>
        </mc:Fallback>
      </mc:AlternateContent>
      <p:grpSp>
        <p:nvGrpSpPr>
          <p:cNvPr id="60" name="组合 59"/>
          <p:cNvGrpSpPr/>
          <p:nvPr/>
        </p:nvGrpSpPr>
        <p:grpSpPr>
          <a:xfrm>
            <a:off x="1618893" y="3694121"/>
            <a:ext cx="3372853" cy="1183536"/>
            <a:chOff x="1612688" y="3924321"/>
            <a:chExt cx="3372853" cy="1183536"/>
          </a:xfrm>
        </p:grpSpPr>
        <p:sp>
          <p:nvSpPr>
            <p:cNvPr id="61" name="矩形 60"/>
            <p:cNvSpPr/>
            <p:nvPr/>
          </p:nvSpPr>
          <p:spPr>
            <a:xfrm>
              <a:off x="1612688" y="3925316"/>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矩形 61"/>
            <p:cNvSpPr/>
            <p:nvPr/>
          </p:nvSpPr>
          <p:spPr>
            <a:xfrm>
              <a:off x="2456832" y="3925316"/>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矩形 62"/>
            <p:cNvSpPr/>
            <p:nvPr/>
          </p:nvSpPr>
          <p:spPr>
            <a:xfrm>
              <a:off x="3300977" y="3926248"/>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矩形 63"/>
            <p:cNvSpPr/>
            <p:nvPr/>
          </p:nvSpPr>
          <p:spPr>
            <a:xfrm>
              <a:off x="4140566" y="392432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矩形 66"/>
            <p:cNvSpPr/>
            <p:nvPr/>
          </p:nvSpPr>
          <p:spPr>
            <a:xfrm>
              <a:off x="1613519" y="451872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矩形 67"/>
            <p:cNvSpPr/>
            <p:nvPr/>
          </p:nvSpPr>
          <p:spPr>
            <a:xfrm>
              <a:off x="2457663" y="451872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矩形 68"/>
            <p:cNvSpPr/>
            <p:nvPr/>
          </p:nvSpPr>
          <p:spPr>
            <a:xfrm>
              <a:off x="3301808" y="4519653"/>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矩形 69"/>
            <p:cNvSpPr/>
            <p:nvPr/>
          </p:nvSpPr>
          <p:spPr>
            <a:xfrm>
              <a:off x="4141397" y="4517726"/>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5" name="组合 74"/>
          <p:cNvGrpSpPr/>
          <p:nvPr/>
        </p:nvGrpSpPr>
        <p:grpSpPr>
          <a:xfrm>
            <a:off x="4994640" y="3693836"/>
            <a:ext cx="3377182" cy="1176977"/>
            <a:chOff x="5197058" y="3920062"/>
            <a:chExt cx="3377182" cy="1176977"/>
          </a:xfrm>
        </p:grpSpPr>
        <p:sp>
          <p:nvSpPr>
            <p:cNvPr id="76" name="矩形 75"/>
            <p:cNvSpPr/>
            <p:nvPr/>
          </p:nvSpPr>
          <p:spPr>
            <a:xfrm>
              <a:off x="7730096" y="3920062"/>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矩形 76"/>
            <p:cNvSpPr/>
            <p:nvPr/>
          </p:nvSpPr>
          <p:spPr>
            <a:xfrm>
              <a:off x="6885952" y="3921765"/>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矩形 77"/>
            <p:cNvSpPr/>
            <p:nvPr/>
          </p:nvSpPr>
          <p:spPr>
            <a:xfrm>
              <a:off x="6044161" y="3926437"/>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矩形 78"/>
            <p:cNvSpPr/>
            <p:nvPr/>
          </p:nvSpPr>
          <p:spPr>
            <a:xfrm>
              <a:off x="7730096" y="4507324"/>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0" name="矩形 79"/>
            <p:cNvSpPr/>
            <p:nvPr/>
          </p:nvSpPr>
          <p:spPr>
            <a:xfrm>
              <a:off x="6880792" y="4508835"/>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 name="矩形 80"/>
            <p:cNvSpPr/>
            <p:nvPr/>
          </p:nvSpPr>
          <p:spPr>
            <a:xfrm>
              <a:off x="5197664" y="392571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0" name="矩形 129"/>
            <p:cNvSpPr/>
            <p:nvPr/>
          </p:nvSpPr>
          <p:spPr>
            <a:xfrm>
              <a:off x="5197058" y="4508109"/>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1" name="矩形 130"/>
            <p:cNvSpPr/>
            <p:nvPr/>
          </p:nvSpPr>
          <p:spPr>
            <a:xfrm>
              <a:off x="6041202" y="4508109"/>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6" name="文本框 135"/>
            <p:cNvSpPr txBox="1"/>
            <p:nvPr/>
          </p:nvSpPr>
          <p:spPr>
            <a:xfrm>
              <a:off x="7931595" y="4037557"/>
              <a:ext cx="184731" cy="369332"/>
            </a:xfrm>
            <a:prstGeom prst="rect">
              <a:avLst/>
            </a:prstGeom>
            <a:noFill/>
          </p:spPr>
          <p:txBody>
            <a:bodyPr wrap="none" rtlCol="0">
              <a:spAutoFit/>
            </a:bodyPr>
            <a:lstStyle/>
            <a:p>
              <a:endParaRPr lang="zh-CN" altLang="en-US" dirty="0"/>
            </a:p>
          </p:txBody>
        </p:sp>
        <p:sp>
          <p:nvSpPr>
            <p:cNvPr id="137" name="文本框 136"/>
            <p:cNvSpPr txBox="1"/>
            <p:nvPr/>
          </p:nvSpPr>
          <p:spPr>
            <a:xfrm>
              <a:off x="7978794" y="4639182"/>
              <a:ext cx="184731" cy="369332"/>
            </a:xfrm>
            <a:prstGeom prst="rect">
              <a:avLst/>
            </a:prstGeom>
            <a:noFill/>
          </p:spPr>
          <p:txBody>
            <a:bodyPr wrap="none" rtlCol="0">
              <a:spAutoFit/>
            </a:bodyPr>
            <a:lstStyle/>
            <a:p>
              <a:endParaRPr lang="zh-CN" altLang="en-US" dirty="0"/>
            </a:p>
          </p:txBody>
        </p:sp>
      </p:grpSp>
      <p:sp>
        <p:nvSpPr>
          <p:cNvPr id="138" name="文本框 137"/>
          <p:cNvSpPr txBox="1"/>
          <p:nvPr/>
        </p:nvSpPr>
        <p:spPr>
          <a:xfrm>
            <a:off x="5230105" y="4908548"/>
            <a:ext cx="312906" cy="369332"/>
          </a:xfrm>
          <a:prstGeom prst="rect">
            <a:avLst/>
          </a:prstGeom>
          <a:noFill/>
        </p:spPr>
        <p:txBody>
          <a:bodyPr wrap="none" rtlCol="0">
            <a:spAutoFit/>
          </a:bodyPr>
          <a:lstStyle/>
          <a:p>
            <a:r>
              <a:rPr lang="en-US" altLang="zh-CN" dirty="0"/>
              <a:t>4</a:t>
            </a:r>
            <a:endParaRPr lang="zh-CN" altLang="en-US" dirty="0"/>
          </a:p>
        </p:txBody>
      </p:sp>
      <p:sp>
        <p:nvSpPr>
          <p:cNvPr id="139" name="文本框 138"/>
          <p:cNvSpPr txBox="1"/>
          <p:nvPr/>
        </p:nvSpPr>
        <p:spPr>
          <a:xfrm>
            <a:off x="6888280" y="4908548"/>
            <a:ext cx="312906" cy="369332"/>
          </a:xfrm>
          <a:prstGeom prst="rect">
            <a:avLst/>
          </a:prstGeom>
          <a:noFill/>
        </p:spPr>
        <p:txBody>
          <a:bodyPr wrap="none" rtlCol="0">
            <a:spAutoFit/>
          </a:bodyPr>
          <a:lstStyle/>
          <a:p>
            <a:r>
              <a:rPr lang="en-US" altLang="zh-CN" dirty="0"/>
              <a:t>6</a:t>
            </a:r>
            <a:endParaRPr lang="zh-CN" altLang="en-US" dirty="0"/>
          </a:p>
        </p:txBody>
      </p:sp>
      <p:sp>
        <p:nvSpPr>
          <p:cNvPr id="140" name="文本框 139"/>
          <p:cNvSpPr txBox="1"/>
          <p:nvPr/>
        </p:nvSpPr>
        <p:spPr>
          <a:xfrm>
            <a:off x="6074612" y="4915870"/>
            <a:ext cx="312906" cy="369332"/>
          </a:xfrm>
          <a:prstGeom prst="rect">
            <a:avLst/>
          </a:prstGeom>
          <a:noFill/>
        </p:spPr>
        <p:txBody>
          <a:bodyPr wrap="none" rtlCol="0">
            <a:spAutoFit/>
          </a:bodyPr>
          <a:lstStyle/>
          <a:p>
            <a:r>
              <a:rPr lang="en-US" altLang="zh-CN" dirty="0"/>
              <a:t>5</a:t>
            </a:r>
            <a:endParaRPr lang="zh-CN" altLang="en-US" dirty="0"/>
          </a:p>
        </p:txBody>
      </p:sp>
      <p:sp>
        <p:nvSpPr>
          <p:cNvPr id="141" name="文本框 140"/>
          <p:cNvSpPr txBox="1"/>
          <p:nvPr/>
        </p:nvSpPr>
        <p:spPr>
          <a:xfrm>
            <a:off x="7757983" y="4905266"/>
            <a:ext cx="184731" cy="369332"/>
          </a:xfrm>
          <a:prstGeom prst="rect">
            <a:avLst/>
          </a:prstGeom>
          <a:noFill/>
        </p:spPr>
        <p:txBody>
          <a:bodyPr wrap="none" rtlCol="0">
            <a:spAutoFit/>
          </a:bodyPr>
          <a:lstStyle/>
          <a:p>
            <a:endParaRPr lang="zh-CN" altLang="en-US" dirty="0"/>
          </a:p>
        </p:txBody>
      </p:sp>
      <mc:AlternateContent xmlns:mc="http://schemas.openxmlformats.org/markup-compatibility/2006" xmlns:a14="http://schemas.microsoft.com/office/drawing/2010/main">
        <mc:Choice Requires="a14">
          <p:sp>
            <p:nvSpPr>
              <p:cNvPr id="142" name="文本框 141"/>
              <p:cNvSpPr txBox="1"/>
              <p:nvPr/>
            </p:nvSpPr>
            <p:spPr>
              <a:xfrm>
                <a:off x="7680440" y="4912731"/>
                <a:ext cx="44595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i="1" dirty="0">
                          <a:latin typeface="Cambria Math" panose="02040503050406030204" pitchFamily="18" charset="0"/>
                          <a:ea typeface="Cambria Math" panose="02040503050406030204" pitchFamily="18" charset="0"/>
                        </a:rPr>
                        <m:t>⋯</m:t>
                      </m:r>
                    </m:oMath>
                  </m:oMathPara>
                </a14:m>
                <a:endParaRPr lang="zh-CN" altLang="en-US" dirty="0"/>
              </a:p>
            </p:txBody>
          </p:sp>
        </mc:Choice>
        <mc:Fallback xmlns="">
          <p:sp>
            <p:nvSpPr>
              <p:cNvPr id="142" name="文本框 141"/>
              <p:cNvSpPr txBox="1">
                <a:spLocks noRot="1" noChangeAspect="1" noMove="1" noResize="1" noEditPoints="1" noAdjustHandles="1" noChangeArrowheads="1" noChangeShapeType="1" noTextEdit="1"/>
              </p:cNvSpPr>
              <p:nvPr/>
            </p:nvSpPr>
            <p:spPr>
              <a:xfrm>
                <a:off x="7680440" y="4912731"/>
                <a:ext cx="445956" cy="369332"/>
              </a:xfrm>
              <a:prstGeom prst="rect">
                <a:avLst/>
              </a:prstGeom>
              <a:blipFill>
                <a:blip r:embed="rId8"/>
                <a:stretch>
                  <a:fillRect/>
                </a:stretch>
              </a:blipFill>
            </p:spPr>
            <p:txBody>
              <a:bodyPr/>
              <a:lstStyle/>
              <a:p>
                <a:r>
                  <a:rPr lang="zh-CN" altLang="en-US">
                    <a:noFill/>
                  </a:rPr>
                  <a:t> </a:t>
                </a:r>
              </a:p>
            </p:txBody>
          </p:sp>
        </mc:Fallback>
      </mc:AlternateContent>
      <p:sp>
        <p:nvSpPr>
          <p:cNvPr id="132" name="文本框 131"/>
          <p:cNvSpPr txBox="1"/>
          <p:nvPr/>
        </p:nvSpPr>
        <p:spPr>
          <a:xfrm>
            <a:off x="2640526" y="3811550"/>
            <a:ext cx="441146" cy="369332"/>
          </a:xfrm>
          <a:prstGeom prst="rect">
            <a:avLst/>
          </a:prstGeom>
          <a:noFill/>
        </p:spPr>
        <p:txBody>
          <a:bodyPr wrap="none" rtlCol="0">
            <a:spAutoFit/>
          </a:bodyPr>
          <a:lstStyle/>
          <a:p>
            <a:r>
              <a:rPr lang="en-US" altLang="zh-CN" dirty="0"/>
              <a:t>30</a:t>
            </a:r>
            <a:endParaRPr lang="zh-CN" altLang="en-US" dirty="0"/>
          </a:p>
        </p:txBody>
      </p:sp>
      <p:sp>
        <p:nvSpPr>
          <p:cNvPr id="133" name="文本框 132"/>
          <p:cNvSpPr txBox="1"/>
          <p:nvPr/>
        </p:nvSpPr>
        <p:spPr>
          <a:xfrm>
            <a:off x="2635366" y="4418202"/>
            <a:ext cx="441146" cy="369332"/>
          </a:xfrm>
          <a:prstGeom prst="rect">
            <a:avLst/>
          </a:prstGeom>
          <a:noFill/>
        </p:spPr>
        <p:txBody>
          <a:bodyPr wrap="none" rtlCol="0">
            <a:spAutoFit/>
          </a:bodyPr>
          <a:lstStyle/>
          <a:p>
            <a:r>
              <a:rPr lang="en-US" altLang="zh-CN" dirty="0"/>
              <a:t>60</a:t>
            </a:r>
            <a:endParaRPr lang="zh-CN" altLang="en-US" dirty="0"/>
          </a:p>
        </p:txBody>
      </p:sp>
      <p:sp>
        <p:nvSpPr>
          <p:cNvPr id="134" name="文本框 133"/>
          <p:cNvSpPr txBox="1"/>
          <p:nvPr/>
        </p:nvSpPr>
        <p:spPr>
          <a:xfrm>
            <a:off x="1865544" y="3805183"/>
            <a:ext cx="312906" cy="369332"/>
          </a:xfrm>
          <a:prstGeom prst="rect">
            <a:avLst/>
          </a:prstGeom>
          <a:noFill/>
        </p:spPr>
        <p:txBody>
          <a:bodyPr wrap="none" rtlCol="0">
            <a:spAutoFit/>
          </a:bodyPr>
          <a:lstStyle/>
          <a:p>
            <a:r>
              <a:rPr lang="en-US" altLang="zh-CN" dirty="0"/>
              <a:t>7</a:t>
            </a:r>
            <a:endParaRPr lang="zh-CN" altLang="en-US" dirty="0"/>
          </a:p>
        </p:txBody>
      </p:sp>
      <p:sp>
        <p:nvSpPr>
          <p:cNvPr id="135" name="文本框 134"/>
          <p:cNvSpPr txBox="1"/>
          <p:nvPr/>
        </p:nvSpPr>
        <p:spPr>
          <a:xfrm>
            <a:off x="1720050" y="4392334"/>
            <a:ext cx="569387" cy="369332"/>
          </a:xfrm>
          <a:prstGeom prst="rect">
            <a:avLst/>
          </a:prstGeom>
          <a:noFill/>
        </p:spPr>
        <p:txBody>
          <a:bodyPr wrap="none" rtlCol="0">
            <a:spAutoFit/>
          </a:bodyPr>
          <a:lstStyle/>
          <a:p>
            <a:r>
              <a:rPr lang="en-US" altLang="zh-CN" dirty="0"/>
              <a:t>100</a:t>
            </a:r>
            <a:endParaRPr lang="zh-CN" altLang="en-US" dirty="0"/>
          </a:p>
        </p:txBody>
      </p:sp>
      <p:sp>
        <p:nvSpPr>
          <p:cNvPr id="148" name="文本框 147"/>
          <p:cNvSpPr txBox="1"/>
          <p:nvPr/>
        </p:nvSpPr>
        <p:spPr>
          <a:xfrm>
            <a:off x="1836062" y="3006161"/>
            <a:ext cx="312906" cy="369332"/>
          </a:xfrm>
          <a:prstGeom prst="rect">
            <a:avLst/>
          </a:prstGeom>
          <a:noFill/>
        </p:spPr>
        <p:txBody>
          <a:bodyPr wrap="none" rtlCol="0">
            <a:spAutoFit/>
          </a:bodyPr>
          <a:lstStyle/>
          <a:p>
            <a:r>
              <a:rPr lang="en-US" altLang="zh-CN" dirty="0"/>
              <a:t>0</a:t>
            </a:r>
            <a:endParaRPr lang="zh-CN" altLang="en-US" dirty="0"/>
          </a:p>
        </p:txBody>
      </p:sp>
      <p:sp>
        <p:nvSpPr>
          <p:cNvPr id="149" name="文本框 148"/>
          <p:cNvSpPr txBox="1"/>
          <p:nvPr/>
        </p:nvSpPr>
        <p:spPr>
          <a:xfrm>
            <a:off x="3494237" y="3006161"/>
            <a:ext cx="312906" cy="369332"/>
          </a:xfrm>
          <a:prstGeom prst="rect">
            <a:avLst/>
          </a:prstGeom>
          <a:noFill/>
        </p:spPr>
        <p:txBody>
          <a:bodyPr wrap="none" rtlCol="0">
            <a:spAutoFit/>
          </a:bodyPr>
          <a:lstStyle/>
          <a:p>
            <a:r>
              <a:rPr lang="en-US" altLang="zh-CN" dirty="0"/>
              <a:t>2</a:t>
            </a:r>
            <a:endParaRPr lang="zh-CN" altLang="en-US" dirty="0"/>
          </a:p>
        </p:txBody>
      </p:sp>
      <p:sp>
        <p:nvSpPr>
          <p:cNvPr id="150" name="文本框 149"/>
          <p:cNvSpPr txBox="1"/>
          <p:nvPr/>
        </p:nvSpPr>
        <p:spPr>
          <a:xfrm>
            <a:off x="2680569" y="3013483"/>
            <a:ext cx="312906" cy="369332"/>
          </a:xfrm>
          <a:prstGeom prst="rect">
            <a:avLst/>
          </a:prstGeom>
          <a:noFill/>
        </p:spPr>
        <p:txBody>
          <a:bodyPr wrap="none" rtlCol="0">
            <a:spAutoFit/>
          </a:bodyPr>
          <a:lstStyle/>
          <a:p>
            <a:r>
              <a:rPr lang="en-US" altLang="zh-CN" dirty="0"/>
              <a:t>1</a:t>
            </a:r>
            <a:endParaRPr lang="zh-CN" altLang="en-US" dirty="0"/>
          </a:p>
        </p:txBody>
      </p:sp>
      <mc:AlternateContent xmlns:mc="http://schemas.openxmlformats.org/markup-compatibility/2006" xmlns:a14="http://schemas.microsoft.com/office/drawing/2010/main">
        <mc:Choice Requires="a14">
          <p:sp>
            <p:nvSpPr>
              <p:cNvPr id="151" name="文本框 150"/>
              <p:cNvSpPr txBox="1"/>
              <p:nvPr/>
            </p:nvSpPr>
            <p:spPr>
              <a:xfrm>
                <a:off x="4249100" y="2997127"/>
                <a:ext cx="44595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i="1" dirty="0" smtClean="0">
                          <a:latin typeface="Cambria Math" panose="02040503050406030204" pitchFamily="18" charset="0"/>
                          <a:ea typeface="Cambria Math" panose="02040503050406030204" pitchFamily="18" charset="0"/>
                        </a:rPr>
                        <m:t>⋯</m:t>
                      </m:r>
                    </m:oMath>
                  </m:oMathPara>
                </a14:m>
                <a:endParaRPr lang="zh-CN" altLang="en-US" dirty="0"/>
              </a:p>
            </p:txBody>
          </p:sp>
        </mc:Choice>
        <mc:Fallback xmlns="">
          <p:sp>
            <p:nvSpPr>
              <p:cNvPr id="151" name="文本框 150"/>
              <p:cNvSpPr txBox="1">
                <a:spLocks noRot="1" noChangeAspect="1" noMove="1" noResize="1" noEditPoints="1" noAdjustHandles="1" noChangeArrowheads="1" noChangeShapeType="1" noTextEdit="1"/>
              </p:cNvSpPr>
              <p:nvPr/>
            </p:nvSpPr>
            <p:spPr>
              <a:xfrm>
                <a:off x="4249100" y="2997127"/>
                <a:ext cx="445956" cy="369332"/>
              </a:xfrm>
              <a:prstGeom prst="rect">
                <a:avLst/>
              </a:prstGeom>
              <a:blipFill>
                <a:blip r:embed="rId9"/>
                <a:stretch>
                  <a:fillRect/>
                </a:stretch>
              </a:blipFill>
            </p:spPr>
            <p:txBody>
              <a:bodyPr/>
              <a:lstStyle/>
              <a:p>
                <a:r>
                  <a:rPr lang="zh-CN" altLang="en-US">
                    <a:noFill/>
                  </a:rPr>
                  <a:t> </a:t>
                </a:r>
              </a:p>
            </p:txBody>
          </p:sp>
        </mc:Fallback>
      </mc:AlternateContent>
      <p:sp>
        <p:nvSpPr>
          <p:cNvPr id="152" name="矩形 151"/>
          <p:cNvSpPr/>
          <p:nvPr/>
        </p:nvSpPr>
        <p:spPr>
          <a:xfrm>
            <a:off x="1580373" y="3082815"/>
            <a:ext cx="3374905" cy="243058"/>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53" name="组合 152"/>
          <p:cNvGrpSpPr/>
          <p:nvPr/>
        </p:nvGrpSpPr>
        <p:grpSpPr>
          <a:xfrm>
            <a:off x="1586684" y="1795179"/>
            <a:ext cx="3372853" cy="1183536"/>
            <a:chOff x="1612688" y="3924321"/>
            <a:chExt cx="3372853" cy="1183536"/>
          </a:xfrm>
        </p:grpSpPr>
        <p:sp>
          <p:nvSpPr>
            <p:cNvPr id="154" name="矩形 153"/>
            <p:cNvSpPr/>
            <p:nvPr/>
          </p:nvSpPr>
          <p:spPr>
            <a:xfrm>
              <a:off x="1612688" y="3925316"/>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5" name="矩形 154"/>
            <p:cNvSpPr/>
            <p:nvPr/>
          </p:nvSpPr>
          <p:spPr>
            <a:xfrm>
              <a:off x="2456832" y="3925316"/>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6" name="矩形 155"/>
            <p:cNvSpPr/>
            <p:nvPr/>
          </p:nvSpPr>
          <p:spPr>
            <a:xfrm>
              <a:off x="3300977" y="3926248"/>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7" name="矩形 156"/>
            <p:cNvSpPr/>
            <p:nvPr/>
          </p:nvSpPr>
          <p:spPr>
            <a:xfrm>
              <a:off x="4140566" y="392432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8" name="文本框 157"/>
            <p:cNvSpPr txBox="1"/>
            <p:nvPr/>
          </p:nvSpPr>
          <p:spPr>
            <a:xfrm>
              <a:off x="3560630" y="4050110"/>
              <a:ext cx="441146" cy="369332"/>
            </a:xfrm>
            <a:prstGeom prst="rect">
              <a:avLst/>
            </a:prstGeom>
            <a:noFill/>
          </p:spPr>
          <p:txBody>
            <a:bodyPr wrap="none" rtlCol="0">
              <a:spAutoFit/>
            </a:bodyPr>
            <a:lstStyle/>
            <a:p>
              <a:r>
                <a:rPr lang="en-US" altLang="zh-CN" dirty="0"/>
                <a:t>15</a:t>
              </a:r>
              <a:endParaRPr lang="zh-CN" altLang="en-US" dirty="0"/>
            </a:p>
          </p:txBody>
        </p:sp>
        <p:sp>
          <p:nvSpPr>
            <p:cNvPr id="159" name="文本框 158"/>
            <p:cNvSpPr txBox="1"/>
            <p:nvPr/>
          </p:nvSpPr>
          <p:spPr>
            <a:xfrm>
              <a:off x="2686244" y="4046127"/>
              <a:ext cx="441146" cy="369332"/>
            </a:xfrm>
            <a:prstGeom prst="rect">
              <a:avLst/>
            </a:prstGeom>
            <a:noFill/>
          </p:spPr>
          <p:txBody>
            <a:bodyPr wrap="none" rtlCol="0">
              <a:spAutoFit/>
            </a:bodyPr>
            <a:lstStyle/>
            <a:p>
              <a:r>
                <a:rPr lang="en-US" altLang="zh-CN" dirty="0"/>
                <a:t>10</a:t>
              </a:r>
              <a:endParaRPr lang="zh-CN" altLang="en-US" dirty="0"/>
            </a:p>
          </p:txBody>
        </p:sp>
        <p:sp>
          <p:nvSpPr>
            <p:cNvPr id="160" name="矩形 159"/>
            <p:cNvSpPr/>
            <p:nvPr/>
          </p:nvSpPr>
          <p:spPr>
            <a:xfrm>
              <a:off x="1613519" y="451872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1" name="矩形 160"/>
            <p:cNvSpPr/>
            <p:nvPr/>
          </p:nvSpPr>
          <p:spPr>
            <a:xfrm>
              <a:off x="2457663" y="451872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2" name="矩形 161"/>
            <p:cNvSpPr/>
            <p:nvPr/>
          </p:nvSpPr>
          <p:spPr>
            <a:xfrm>
              <a:off x="3301808" y="4519653"/>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3" name="矩形 162"/>
            <p:cNvSpPr/>
            <p:nvPr/>
          </p:nvSpPr>
          <p:spPr>
            <a:xfrm>
              <a:off x="4141397" y="4517726"/>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4" name="文本框 163"/>
            <p:cNvSpPr txBox="1"/>
            <p:nvPr/>
          </p:nvSpPr>
          <p:spPr>
            <a:xfrm>
              <a:off x="3547689" y="4641478"/>
              <a:ext cx="312906" cy="369332"/>
            </a:xfrm>
            <a:prstGeom prst="rect">
              <a:avLst/>
            </a:prstGeom>
            <a:noFill/>
          </p:spPr>
          <p:txBody>
            <a:bodyPr wrap="none" rtlCol="0">
              <a:spAutoFit/>
            </a:bodyPr>
            <a:lstStyle/>
            <a:p>
              <a:r>
                <a:rPr lang="en-US" altLang="zh-CN" dirty="0"/>
                <a:t>0</a:t>
              </a:r>
              <a:endParaRPr lang="zh-CN" altLang="en-US" dirty="0"/>
            </a:p>
          </p:txBody>
        </p:sp>
        <p:sp>
          <p:nvSpPr>
            <p:cNvPr id="165" name="文本框 164"/>
            <p:cNvSpPr txBox="1"/>
            <p:nvPr/>
          </p:nvSpPr>
          <p:spPr>
            <a:xfrm>
              <a:off x="2661699" y="4644377"/>
              <a:ext cx="441146" cy="369332"/>
            </a:xfrm>
            <a:prstGeom prst="rect">
              <a:avLst/>
            </a:prstGeom>
            <a:noFill/>
          </p:spPr>
          <p:txBody>
            <a:bodyPr wrap="none" rtlCol="0">
              <a:spAutoFit/>
            </a:bodyPr>
            <a:lstStyle/>
            <a:p>
              <a:r>
                <a:rPr lang="en-US" altLang="zh-CN" dirty="0"/>
                <a:t>50</a:t>
              </a:r>
              <a:endParaRPr lang="zh-CN" altLang="en-US" dirty="0"/>
            </a:p>
          </p:txBody>
        </p:sp>
        <p:sp>
          <p:nvSpPr>
            <p:cNvPr id="166" name="文本框 165"/>
            <p:cNvSpPr txBox="1"/>
            <p:nvPr/>
          </p:nvSpPr>
          <p:spPr>
            <a:xfrm>
              <a:off x="1848265" y="4035684"/>
              <a:ext cx="312906" cy="369332"/>
            </a:xfrm>
            <a:prstGeom prst="rect">
              <a:avLst/>
            </a:prstGeom>
            <a:noFill/>
          </p:spPr>
          <p:txBody>
            <a:bodyPr wrap="none" rtlCol="0">
              <a:spAutoFit/>
            </a:bodyPr>
            <a:lstStyle/>
            <a:p>
              <a:r>
                <a:rPr lang="en-US" altLang="zh-CN" dirty="0"/>
                <a:t>3</a:t>
              </a:r>
              <a:endParaRPr lang="zh-CN" altLang="en-US" dirty="0"/>
            </a:p>
          </p:txBody>
        </p:sp>
        <p:sp>
          <p:nvSpPr>
            <p:cNvPr id="167" name="文本框 166"/>
            <p:cNvSpPr txBox="1"/>
            <p:nvPr/>
          </p:nvSpPr>
          <p:spPr>
            <a:xfrm>
              <a:off x="1732130" y="4641478"/>
              <a:ext cx="569387" cy="369332"/>
            </a:xfrm>
            <a:prstGeom prst="rect">
              <a:avLst/>
            </a:prstGeom>
            <a:noFill/>
          </p:spPr>
          <p:txBody>
            <a:bodyPr wrap="none" rtlCol="0">
              <a:spAutoFit/>
            </a:bodyPr>
            <a:lstStyle/>
            <a:p>
              <a:r>
                <a:rPr lang="en-US" altLang="zh-CN" dirty="0"/>
                <a:t>100</a:t>
              </a:r>
              <a:endParaRPr lang="zh-CN" altLang="en-US" dirty="0"/>
            </a:p>
          </p:txBody>
        </p:sp>
      </p:grpSp>
      <p:sp>
        <p:nvSpPr>
          <p:cNvPr id="169" name="文本框 168"/>
          <p:cNvSpPr txBox="1"/>
          <p:nvPr/>
        </p:nvSpPr>
        <p:spPr>
          <a:xfrm>
            <a:off x="5386807" y="2990721"/>
            <a:ext cx="312906" cy="369332"/>
          </a:xfrm>
          <a:prstGeom prst="rect">
            <a:avLst/>
          </a:prstGeom>
          <a:noFill/>
        </p:spPr>
        <p:txBody>
          <a:bodyPr wrap="none" rtlCol="0">
            <a:spAutoFit/>
          </a:bodyPr>
          <a:lstStyle/>
          <a:p>
            <a:r>
              <a:rPr lang="en-US" altLang="zh-CN" dirty="0"/>
              <a:t>0</a:t>
            </a:r>
            <a:endParaRPr lang="zh-CN" altLang="en-US" dirty="0"/>
          </a:p>
        </p:txBody>
      </p:sp>
      <p:sp>
        <p:nvSpPr>
          <p:cNvPr id="170" name="文本框 169"/>
          <p:cNvSpPr txBox="1"/>
          <p:nvPr/>
        </p:nvSpPr>
        <p:spPr>
          <a:xfrm>
            <a:off x="7044982" y="2990721"/>
            <a:ext cx="312906" cy="369332"/>
          </a:xfrm>
          <a:prstGeom prst="rect">
            <a:avLst/>
          </a:prstGeom>
          <a:noFill/>
        </p:spPr>
        <p:txBody>
          <a:bodyPr wrap="none" rtlCol="0">
            <a:spAutoFit/>
          </a:bodyPr>
          <a:lstStyle/>
          <a:p>
            <a:r>
              <a:rPr lang="en-US" altLang="zh-CN" dirty="0"/>
              <a:t>2</a:t>
            </a:r>
            <a:endParaRPr lang="zh-CN" altLang="en-US" dirty="0"/>
          </a:p>
        </p:txBody>
      </p:sp>
      <p:sp>
        <p:nvSpPr>
          <p:cNvPr id="171" name="文本框 170"/>
          <p:cNvSpPr txBox="1"/>
          <p:nvPr/>
        </p:nvSpPr>
        <p:spPr>
          <a:xfrm>
            <a:off x="6231314" y="2998043"/>
            <a:ext cx="312906" cy="369332"/>
          </a:xfrm>
          <a:prstGeom prst="rect">
            <a:avLst/>
          </a:prstGeom>
          <a:noFill/>
        </p:spPr>
        <p:txBody>
          <a:bodyPr wrap="none" rtlCol="0">
            <a:spAutoFit/>
          </a:bodyPr>
          <a:lstStyle/>
          <a:p>
            <a:r>
              <a:rPr lang="en-US" altLang="zh-CN" dirty="0"/>
              <a:t>1</a:t>
            </a:r>
            <a:endParaRPr lang="zh-CN" altLang="en-US" dirty="0"/>
          </a:p>
        </p:txBody>
      </p:sp>
      <p:sp>
        <p:nvSpPr>
          <p:cNvPr id="172" name="文本框 171"/>
          <p:cNvSpPr txBox="1"/>
          <p:nvPr/>
        </p:nvSpPr>
        <p:spPr>
          <a:xfrm>
            <a:off x="7914685" y="2987439"/>
            <a:ext cx="184731" cy="369332"/>
          </a:xfrm>
          <a:prstGeom prst="rect">
            <a:avLst/>
          </a:prstGeom>
          <a:noFill/>
        </p:spPr>
        <p:txBody>
          <a:bodyPr wrap="none" rtlCol="0">
            <a:spAutoFit/>
          </a:bodyPr>
          <a:lstStyle/>
          <a:p>
            <a:endParaRPr lang="zh-CN" altLang="en-US" dirty="0"/>
          </a:p>
        </p:txBody>
      </p:sp>
      <p:sp>
        <p:nvSpPr>
          <p:cNvPr id="173" name="矩形 172"/>
          <p:cNvSpPr/>
          <p:nvPr/>
        </p:nvSpPr>
        <p:spPr>
          <a:xfrm>
            <a:off x="5131118" y="3074263"/>
            <a:ext cx="3386916" cy="251609"/>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75" name="组合 174"/>
          <p:cNvGrpSpPr/>
          <p:nvPr/>
        </p:nvGrpSpPr>
        <p:grpSpPr>
          <a:xfrm>
            <a:off x="5171054" y="1790920"/>
            <a:ext cx="3377182" cy="1176977"/>
            <a:chOff x="5197058" y="3920062"/>
            <a:chExt cx="3377182" cy="1176977"/>
          </a:xfrm>
        </p:grpSpPr>
        <p:sp>
          <p:nvSpPr>
            <p:cNvPr id="176" name="矩形 175"/>
            <p:cNvSpPr/>
            <p:nvPr/>
          </p:nvSpPr>
          <p:spPr>
            <a:xfrm>
              <a:off x="7730096" y="3920062"/>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7" name="矩形 176"/>
            <p:cNvSpPr/>
            <p:nvPr/>
          </p:nvSpPr>
          <p:spPr>
            <a:xfrm>
              <a:off x="6885952" y="3921765"/>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8" name="矩形 177"/>
            <p:cNvSpPr/>
            <p:nvPr/>
          </p:nvSpPr>
          <p:spPr>
            <a:xfrm>
              <a:off x="6044161" y="3926437"/>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9" name="矩形 178"/>
            <p:cNvSpPr/>
            <p:nvPr/>
          </p:nvSpPr>
          <p:spPr>
            <a:xfrm>
              <a:off x="7730096" y="4507324"/>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0" name="矩形 179"/>
            <p:cNvSpPr/>
            <p:nvPr/>
          </p:nvSpPr>
          <p:spPr>
            <a:xfrm>
              <a:off x="6880792" y="4508835"/>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1" name="矩形 180"/>
            <p:cNvSpPr/>
            <p:nvPr/>
          </p:nvSpPr>
          <p:spPr>
            <a:xfrm>
              <a:off x="5197664" y="392571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2" name="文本框 181"/>
            <p:cNvSpPr txBox="1"/>
            <p:nvPr/>
          </p:nvSpPr>
          <p:spPr>
            <a:xfrm>
              <a:off x="7150160" y="4046738"/>
              <a:ext cx="312906" cy="369332"/>
            </a:xfrm>
            <a:prstGeom prst="rect">
              <a:avLst/>
            </a:prstGeom>
            <a:noFill/>
          </p:spPr>
          <p:txBody>
            <a:bodyPr wrap="none" rtlCol="0">
              <a:spAutoFit/>
            </a:bodyPr>
            <a:lstStyle/>
            <a:p>
              <a:r>
                <a:rPr lang="en-US" altLang="zh-CN" dirty="0"/>
                <a:t>5</a:t>
              </a:r>
              <a:endParaRPr lang="zh-CN" altLang="en-US" dirty="0"/>
            </a:p>
          </p:txBody>
        </p:sp>
        <p:sp>
          <p:nvSpPr>
            <p:cNvPr id="183" name="文本框 182"/>
            <p:cNvSpPr txBox="1"/>
            <p:nvPr/>
          </p:nvSpPr>
          <p:spPr>
            <a:xfrm>
              <a:off x="6233289" y="4034826"/>
              <a:ext cx="441146" cy="369332"/>
            </a:xfrm>
            <a:prstGeom prst="rect">
              <a:avLst/>
            </a:prstGeom>
            <a:noFill/>
          </p:spPr>
          <p:txBody>
            <a:bodyPr wrap="none" rtlCol="0">
              <a:spAutoFit/>
            </a:bodyPr>
            <a:lstStyle/>
            <a:p>
              <a:r>
                <a:rPr lang="en-US" altLang="zh-CN" dirty="0"/>
                <a:t>30</a:t>
              </a:r>
              <a:endParaRPr lang="zh-CN" altLang="en-US" dirty="0"/>
            </a:p>
          </p:txBody>
        </p:sp>
        <p:sp>
          <p:nvSpPr>
            <p:cNvPr id="184" name="矩形 183"/>
            <p:cNvSpPr/>
            <p:nvPr/>
          </p:nvSpPr>
          <p:spPr>
            <a:xfrm>
              <a:off x="5197058" y="4508109"/>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5" name="矩形 184"/>
            <p:cNvSpPr/>
            <p:nvPr/>
          </p:nvSpPr>
          <p:spPr>
            <a:xfrm>
              <a:off x="6041202" y="4508109"/>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6" name="文本框 185"/>
            <p:cNvSpPr txBox="1"/>
            <p:nvPr/>
          </p:nvSpPr>
          <p:spPr>
            <a:xfrm>
              <a:off x="7132772" y="4639182"/>
              <a:ext cx="312906" cy="369332"/>
            </a:xfrm>
            <a:prstGeom prst="rect">
              <a:avLst/>
            </a:prstGeom>
            <a:noFill/>
          </p:spPr>
          <p:txBody>
            <a:bodyPr wrap="none" rtlCol="0">
              <a:spAutoFit/>
            </a:bodyPr>
            <a:lstStyle/>
            <a:p>
              <a:r>
                <a:rPr lang="en-US" altLang="zh-CN" dirty="0"/>
                <a:t>0</a:t>
              </a:r>
              <a:endParaRPr lang="zh-CN" altLang="en-US" dirty="0"/>
            </a:p>
          </p:txBody>
        </p:sp>
        <p:sp>
          <p:nvSpPr>
            <p:cNvPr id="187" name="文本框 186"/>
            <p:cNvSpPr txBox="1"/>
            <p:nvPr/>
          </p:nvSpPr>
          <p:spPr>
            <a:xfrm>
              <a:off x="6228129" y="4641478"/>
              <a:ext cx="441146" cy="369332"/>
            </a:xfrm>
            <a:prstGeom prst="rect">
              <a:avLst/>
            </a:prstGeom>
            <a:noFill/>
          </p:spPr>
          <p:txBody>
            <a:bodyPr wrap="none" rtlCol="0">
              <a:spAutoFit/>
            </a:bodyPr>
            <a:lstStyle/>
            <a:p>
              <a:r>
                <a:rPr lang="en-US" altLang="zh-CN" dirty="0"/>
                <a:t>60</a:t>
              </a:r>
              <a:endParaRPr lang="zh-CN" altLang="en-US" dirty="0"/>
            </a:p>
          </p:txBody>
        </p:sp>
        <p:sp>
          <p:nvSpPr>
            <p:cNvPr id="188" name="文本框 187"/>
            <p:cNvSpPr txBox="1"/>
            <p:nvPr/>
          </p:nvSpPr>
          <p:spPr>
            <a:xfrm>
              <a:off x="5466225" y="4046738"/>
              <a:ext cx="312906" cy="369332"/>
            </a:xfrm>
            <a:prstGeom prst="rect">
              <a:avLst/>
            </a:prstGeom>
            <a:noFill/>
          </p:spPr>
          <p:txBody>
            <a:bodyPr wrap="none" rtlCol="0">
              <a:spAutoFit/>
            </a:bodyPr>
            <a:lstStyle/>
            <a:p>
              <a:r>
                <a:rPr lang="en-US" altLang="zh-CN" dirty="0"/>
                <a:t>4</a:t>
              </a:r>
              <a:endParaRPr lang="zh-CN" altLang="en-US" dirty="0"/>
            </a:p>
          </p:txBody>
        </p:sp>
        <p:sp>
          <p:nvSpPr>
            <p:cNvPr id="189" name="文本框 188"/>
            <p:cNvSpPr txBox="1"/>
            <p:nvPr/>
          </p:nvSpPr>
          <p:spPr>
            <a:xfrm>
              <a:off x="5295237" y="4614669"/>
              <a:ext cx="569387" cy="369332"/>
            </a:xfrm>
            <a:prstGeom prst="rect">
              <a:avLst/>
            </a:prstGeom>
            <a:noFill/>
          </p:spPr>
          <p:txBody>
            <a:bodyPr wrap="none" rtlCol="0">
              <a:spAutoFit/>
            </a:bodyPr>
            <a:lstStyle/>
            <a:p>
              <a:r>
                <a:rPr lang="en-US" altLang="zh-CN" dirty="0"/>
                <a:t>100</a:t>
              </a:r>
              <a:endParaRPr lang="zh-CN" altLang="en-US" dirty="0"/>
            </a:p>
          </p:txBody>
        </p:sp>
        <p:sp>
          <p:nvSpPr>
            <p:cNvPr id="190" name="文本框 189"/>
            <p:cNvSpPr txBox="1"/>
            <p:nvPr/>
          </p:nvSpPr>
          <p:spPr>
            <a:xfrm>
              <a:off x="7931595" y="4037557"/>
              <a:ext cx="184731" cy="369332"/>
            </a:xfrm>
            <a:prstGeom prst="rect">
              <a:avLst/>
            </a:prstGeom>
            <a:noFill/>
          </p:spPr>
          <p:txBody>
            <a:bodyPr wrap="none" rtlCol="0">
              <a:spAutoFit/>
            </a:bodyPr>
            <a:lstStyle/>
            <a:p>
              <a:endParaRPr lang="zh-CN" altLang="en-US" dirty="0"/>
            </a:p>
          </p:txBody>
        </p:sp>
        <p:sp>
          <p:nvSpPr>
            <p:cNvPr id="191" name="文本框 190"/>
            <p:cNvSpPr txBox="1"/>
            <p:nvPr/>
          </p:nvSpPr>
          <p:spPr>
            <a:xfrm>
              <a:off x="7978794" y="4639182"/>
              <a:ext cx="184731" cy="369332"/>
            </a:xfrm>
            <a:prstGeom prst="rect">
              <a:avLst/>
            </a:prstGeom>
            <a:noFill/>
          </p:spPr>
          <p:txBody>
            <a:bodyPr wrap="none" rtlCol="0">
              <a:spAutoFit/>
            </a:bodyPr>
            <a:lstStyle/>
            <a:p>
              <a:endParaRPr lang="zh-CN" altLang="en-US" dirty="0"/>
            </a:p>
          </p:txBody>
        </p:sp>
      </p:grpSp>
      <mc:AlternateContent xmlns:mc="http://schemas.openxmlformats.org/markup-compatibility/2006" xmlns:a14="http://schemas.microsoft.com/office/drawing/2010/main">
        <mc:Choice Requires="a14">
          <p:sp>
            <p:nvSpPr>
              <p:cNvPr id="192" name="文本框 191"/>
              <p:cNvSpPr txBox="1"/>
              <p:nvPr/>
            </p:nvSpPr>
            <p:spPr>
              <a:xfrm>
                <a:off x="7837142" y="2994904"/>
                <a:ext cx="44595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i="1" dirty="0">
                          <a:latin typeface="Cambria Math" panose="02040503050406030204" pitchFamily="18" charset="0"/>
                          <a:ea typeface="Cambria Math" panose="02040503050406030204" pitchFamily="18" charset="0"/>
                        </a:rPr>
                        <m:t>⋯</m:t>
                      </m:r>
                    </m:oMath>
                  </m:oMathPara>
                </a14:m>
                <a:endParaRPr lang="zh-CN" altLang="en-US" dirty="0"/>
              </a:p>
            </p:txBody>
          </p:sp>
        </mc:Choice>
        <mc:Fallback xmlns="">
          <p:sp>
            <p:nvSpPr>
              <p:cNvPr id="192" name="文本框 191"/>
              <p:cNvSpPr txBox="1">
                <a:spLocks noRot="1" noChangeAspect="1" noMove="1" noResize="1" noEditPoints="1" noAdjustHandles="1" noChangeArrowheads="1" noChangeShapeType="1" noTextEdit="1"/>
              </p:cNvSpPr>
              <p:nvPr/>
            </p:nvSpPr>
            <p:spPr>
              <a:xfrm>
                <a:off x="7837142" y="2994904"/>
                <a:ext cx="445956" cy="369332"/>
              </a:xfrm>
              <a:prstGeom prst="rect">
                <a:avLst/>
              </a:prstGeom>
              <a:blipFill>
                <a:blip r:embed="rId10"/>
                <a:stretch>
                  <a:fillRect/>
                </a:stretch>
              </a:blipFill>
            </p:spPr>
            <p:txBody>
              <a:bodyPr/>
              <a:lstStyle/>
              <a:p>
                <a:r>
                  <a:rPr lang="zh-CN" altLang="en-US">
                    <a:noFill/>
                  </a:rPr>
                  <a:t> </a:t>
                </a:r>
              </a:p>
            </p:txBody>
          </p:sp>
        </mc:Fallback>
      </mc:AlternateContent>
      <p:sp>
        <p:nvSpPr>
          <p:cNvPr id="90" name="文本框 89"/>
          <p:cNvSpPr txBox="1"/>
          <p:nvPr/>
        </p:nvSpPr>
        <p:spPr>
          <a:xfrm>
            <a:off x="3501161" y="3815909"/>
            <a:ext cx="441146" cy="369332"/>
          </a:xfrm>
          <a:prstGeom prst="rect">
            <a:avLst/>
          </a:prstGeom>
          <a:noFill/>
        </p:spPr>
        <p:txBody>
          <a:bodyPr wrap="none" rtlCol="0">
            <a:spAutoFit/>
          </a:bodyPr>
          <a:lstStyle/>
          <a:p>
            <a:r>
              <a:rPr lang="en-US" altLang="zh-CN" dirty="0"/>
              <a:t>10</a:t>
            </a:r>
            <a:endParaRPr lang="zh-CN" altLang="en-US" dirty="0"/>
          </a:p>
        </p:txBody>
      </p:sp>
      <p:sp>
        <p:nvSpPr>
          <p:cNvPr id="91" name="文本框 90"/>
          <p:cNvSpPr txBox="1"/>
          <p:nvPr/>
        </p:nvSpPr>
        <p:spPr>
          <a:xfrm>
            <a:off x="3476616" y="4414159"/>
            <a:ext cx="441146" cy="369332"/>
          </a:xfrm>
          <a:prstGeom prst="rect">
            <a:avLst/>
          </a:prstGeom>
          <a:noFill/>
        </p:spPr>
        <p:txBody>
          <a:bodyPr wrap="none" rtlCol="0">
            <a:spAutoFit/>
          </a:bodyPr>
          <a:lstStyle/>
          <a:p>
            <a:r>
              <a:rPr lang="en-US" altLang="zh-CN" dirty="0"/>
              <a:t>50</a:t>
            </a:r>
            <a:endParaRPr lang="zh-CN" altLang="en-US" dirty="0"/>
          </a:p>
        </p:txBody>
      </p:sp>
    </p:spTree>
    <p:extLst>
      <p:ext uri="{BB962C8B-B14F-4D97-AF65-F5344CB8AC3E}">
        <p14:creationId xmlns:p14="http://schemas.microsoft.com/office/powerpoint/2010/main" val="4217214822"/>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A better solution</a:t>
            </a:r>
          </a:p>
        </p:txBody>
      </p:sp>
      <p:sp>
        <p:nvSpPr>
          <p:cNvPr id="3" name="Content Placeholder 2"/>
          <p:cNvSpPr>
            <a:spLocks noGrp="1"/>
          </p:cNvSpPr>
          <p:nvPr>
            <p:ph idx="1"/>
          </p:nvPr>
        </p:nvSpPr>
        <p:spPr/>
        <p:txBody>
          <a:bodyPr/>
          <a:lstStyle/>
          <a:p>
            <a:pPr marL="360363" indent="-360363">
              <a:buNone/>
            </a:pPr>
            <a:r>
              <a:rPr lang="en-CA" dirty="0"/>
              <a:t>	In this case, our data structure would be initialized to:</a:t>
            </a:r>
          </a:p>
          <a:p>
            <a:pPr lvl="1"/>
            <a:endParaRPr lang="en-CA" dirty="0"/>
          </a:p>
        </p:txBody>
      </p:sp>
      <p:graphicFrame>
        <p:nvGraphicFramePr>
          <p:cNvPr id="10" name="Table 9"/>
          <p:cNvGraphicFramePr>
            <a:graphicFrameLocks noGrp="1"/>
          </p:cNvGraphicFramePr>
          <p:nvPr>
            <p:extLst>
              <p:ext uri="{D42A27DB-BD31-4B8C-83A1-F6EECF244321}">
                <p14:modId xmlns:p14="http://schemas.microsoft.com/office/powerpoint/2010/main" val="730617649"/>
              </p:ext>
            </p:extLst>
          </p:nvPr>
        </p:nvGraphicFramePr>
        <p:xfrm>
          <a:off x="1498242" y="4015579"/>
          <a:ext cx="6909160" cy="1036320"/>
        </p:xfrm>
        <a:graphic>
          <a:graphicData uri="http://schemas.openxmlformats.org/drawingml/2006/table">
            <a:tbl>
              <a:tblPr firstRow="1" bandRow="1">
                <a:tableStyleId>{2D5ABB26-0587-4C30-8999-92F81FD0307C}</a:tableStyleId>
              </a:tblPr>
              <a:tblGrid>
                <a:gridCol w="863645">
                  <a:extLst>
                    <a:ext uri="{9D8B030D-6E8A-4147-A177-3AD203B41FA5}">
                      <a16:colId xmlns:a16="http://schemas.microsoft.com/office/drawing/2014/main" val="20000"/>
                    </a:ext>
                  </a:extLst>
                </a:gridCol>
                <a:gridCol w="863645">
                  <a:extLst>
                    <a:ext uri="{9D8B030D-6E8A-4147-A177-3AD203B41FA5}">
                      <a16:colId xmlns:a16="http://schemas.microsoft.com/office/drawing/2014/main" val="20001"/>
                    </a:ext>
                  </a:extLst>
                </a:gridCol>
                <a:gridCol w="863645">
                  <a:extLst>
                    <a:ext uri="{9D8B030D-6E8A-4147-A177-3AD203B41FA5}">
                      <a16:colId xmlns:a16="http://schemas.microsoft.com/office/drawing/2014/main" val="20002"/>
                    </a:ext>
                  </a:extLst>
                </a:gridCol>
                <a:gridCol w="863645">
                  <a:extLst>
                    <a:ext uri="{9D8B030D-6E8A-4147-A177-3AD203B41FA5}">
                      <a16:colId xmlns:a16="http://schemas.microsoft.com/office/drawing/2014/main" val="20003"/>
                    </a:ext>
                  </a:extLst>
                </a:gridCol>
                <a:gridCol w="863645">
                  <a:extLst>
                    <a:ext uri="{9D8B030D-6E8A-4147-A177-3AD203B41FA5}">
                      <a16:colId xmlns:a16="http://schemas.microsoft.com/office/drawing/2014/main" val="20004"/>
                    </a:ext>
                  </a:extLst>
                </a:gridCol>
                <a:gridCol w="863645">
                  <a:extLst>
                    <a:ext uri="{9D8B030D-6E8A-4147-A177-3AD203B41FA5}">
                      <a16:colId xmlns:a16="http://schemas.microsoft.com/office/drawing/2014/main" val="20005"/>
                    </a:ext>
                  </a:extLst>
                </a:gridCol>
                <a:gridCol w="863645">
                  <a:extLst>
                    <a:ext uri="{9D8B030D-6E8A-4147-A177-3AD203B41FA5}">
                      <a16:colId xmlns:a16="http://schemas.microsoft.com/office/drawing/2014/main" val="20006"/>
                    </a:ext>
                  </a:extLst>
                </a:gridCol>
                <a:gridCol w="863645">
                  <a:extLst>
                    <a:ext uri="{9D8B030D-6E8A-4147-A177-3AD203B41FA5}">
                      <a16:colId xmlns:a16="http://schemas.microsoft.com/office/drawing/2014/main" val="20007"/>
                    </a:ext>
                  </a:extLst>
                </a:gridCol>
              </a:tblGrid>
              <a:tr h="174749">
                <a:tc>
                  <a:txBody>
                    <a:bodyPr/>
                    <a:lstStyle/>
                    <a:p>
                      <a:pPr algn="ctr"/>
                      <a:r>
                        <a:rPr lang="en-CA" sz="1600" dirty="0">
                          <a:solidFill>
                            <a:srgbClr val="7030A0"/>
                          </a:solidFill>
                          <a:latin typeface="Consolas" panose="020B0609020204030204" pitchFamily="49" charset="0"/>
                          <a:cs typeface="Consolas" panose="020B0609020204030204" pitchFamily="49" charset="0"/>
                        </a:rPr>
                        <a:t>0</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solidFill>
                            <a:srgbClr val="7030A0"/>
                          </a:solidFill>
                          <a:latin typeface="Consolas" panose="020B0609020204030204" pitchFamily="49" charset="0"/>
                          <a:cs typeface="Consolas" panose="020B0609020204030204" pitchFamily="49" charset="0"/>
                        </a:rPr>
                        <a:t>1</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solidFill>
                            <a:srgbClr val="7030A0"/>
                          </a:solidFill>
                          <a:latin typeface="Consolas" panose="020B0609020204030204" pitchFamily="49" charset="0"/>
                          <a:cs typeface="Consolas" panose="020B0609020204030204" pitchFamily="49" charset="0"/>
                        </a:rPr>
                        <a:t>2</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solidFill>
                            <a:srgbClr val="7030A0"/>
                          </a:solidFill>
                          <a:latin typeface="Consolas" panose="020B0609020204030204" pitchFamily="49" charset="0"/>
                          <a:cs typeface="Consolas" panose="020B0609020204030204" pitchFamily="49" charset="0"/>
                        </a:rPr>
                        <a:t>3</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solidFill>
                            <a:srgbClr val="7030A0"/>
                          </a:solidFill>
                          <a:latin typeface="Consolas" panose="020B0609020204030204" pitchFamily="49" charset="0"/>
                          <a:cs typeface="Consolas" panose="020B0609020204030204" pitchFamily="49" charset="0"/>
                        </a:rPr>
                        <a:t>4</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solidFill>
                            <a:srgbClr val="7030A0"/>
                          </a:solidFill>
                          <a:latin typeface="Consolas" panose="020B0609020204030204" pitchFamily="49" charset="0"/>
                          <a:cs typeface="Consolas" panose="020B0609020204030204" pitchFamily="49" charset="0"/>
                        </a:rPr>
                        <a:t>5</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solidFill>
                            <a:srgbClr val="7030A0"/>
                          </a:solidFill>
                          <a:latin typeface="Consolas" panose="020B0609020204030204" pitchFamily="49" charset="0"/>
                          <a:cs typeface="Consolas" panose="020B0609020204030204" pitchFamily="49" charset="0"/>
                        </a:rPr>
                        <a:t>6</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solidFill>
                            <a:srgbClr val="7030A0"/>
                          </a:solidFill>
                          <a:latin typeface="Consolas" panose="020B0609020204030204" pitchFamily="49" charset="0"/>
                          <a:cs typeface="Consolas" panose="020B0609020204030204" pitchFamily="49" charset="0"/>
                        </a:rPr>
                        <a:t>7</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283967">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1"/>
                  </a:ext>
                </a:extLst>
              </a:tr>
              <a:tr h="283967">
                <a:tc>
                  <a:txBody>
                    <a:bodyPr/>
                    <a:lstStyle/>
                    <a:p>
                      <a:pPr algn="ctr"/>
                      <a:r>
                        <a:rPr lang="en-CA" sz="2000" dirty="0">
                          <a:solidFill>
                            <a:srgbClr val="7030A0"/>
                          </a:solidFill>
                          <a:latin typeface="Consolas" panose="020B0609020204030204" pitchFamily="49" charset="0"/>
                          <a:cs typeface="Consolas" panose="020B0609020204030204" pitchFamily="49" charset="0"/>
                        </a:rPr>
                        <a:t>1</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rgbClr val="7030A0"/>
                          </a:solidFill>
                          <a:latin typeface="Consolas" panose="020B0609020204030204" pitchFamily="49" charset="0"/>
                          <a:cs typeface="Consolas" panose="020B0609020204030204" pitchFamily="49" charset="0"/>
                        </a:rPr>
                        <a:t>2</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rgbClr val="7030A0"/>
                          </a:solidFill>
                          <a:latin typeface="Consolas" panose="020B0609020204030204" pitchFamily="49" charset="0"/>
                          <a:cs typeface="Consolas" panose="020B0609020204030204" pitchFamily="49" charset="0"/>
                        </a:rPr>
                        <a:t>3</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rgbClr val="7030A0"/>
                          </a:solidFill>
                          <a:latin typeface="Consolas" panose="020B0609020204030204" pitchFamily="49" charset="0"/>
                          <a:cs typeface="Consolas" panose="020B0609020204030204" pitchFamily="49" charset="0"/>
                        </a:rPr>
                        <a:t>4</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rgbClr val="7030A0"/>
                          </a:solidFill>
                          <a:latin typeface="Consolas" panose="020B0609020204030204" pitchFamily="49" charset="0"/>
                          <a:cs typeface="Consolas" panose="020B0609020204030204" pitchFamily="49" charset="0"/>
                        </a:rPr>
                        <a:t>5</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rgbClr val="7030A0"/>
                          </a:solidFill>
                          <a:latin typeface="Consolas" panose="020B0609020204030204" pitchFamily="49" charset="0"/>
                          <a:cs typeface="Consolas" panose="020B0609020204030204" pitchFamily="49" charset="0"/>
                        </a:rPr>
                        <a:t>6</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rgbClr val="7030A0"/>
                          </a:solidFill>
                          <a:latin typeface="Consolas" panose="020B0609020204030204" pitchFamily="49" charset="0"/>
                          <a:cs typeface="Consolas" panose="020B0609020204030204" pitchFamily="49" charset="0"/>
                        </a:rPr>
                        <a:t>7</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600" dirty="0">
                          <a:solidFill>
                            <a:srgbClr val="7030A0"/>
                          </a:solidFill>
                          <a:latin typeface="Consolas" panose="020B0609020204030204" pitchFamily="49" charset="0"/>
                          <a:cs typeface="Consolas" panose="020B0609020204030204" pitchFamily="49" charset="0"/>
                        </a:rPr>
                        <a:t>NULLPTR</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11" name="Rectangle 10"/>
          <p:cNvSpPr/>
          <p:nvPr/>
        </p:nvSpPr>
        <p:spPr>
          <a:xfrm>
            <a:off x="1194515" y="3097595"/>
            <a:ext cx="2734018" cy="830997"/>
          </a:xfrm>
          <a:prstGeom prst="rect">
            <a:avLst/>
          </a:prstGeom>
        </p:spPr>
        <p:txBody>
          <a:bodyPr wrap="square">
            <a:spAutoFit/>
          </a:bodyPr>
          <a:lstStyle/>
          <a:p>
            <a:pPr marL="360363" indent="-360363">
              <a:buNone/>
            </a:pPr>
            <a:r>
              <a:rPr lang="en-CA" sz="1600" dirty="0" err="1">
                <a:latin typeface="Consolas" panose="020B0609020204030204" pitchFamily="49" charset="0"/>
                <a:cs typeface="Consolas" panose="020B0609020204030204" pitchFamily="49" charset="0"/>
              </a:rPr>
              <a:t>list_head</a:t>
            </a:r>
            <a:r>
              <a:rPr lang="en-CA" sz="1600" dirty="0">
                <a:latin typeface="Consolas" panose="020B0609020204030204" pitchFamily="49" charset="0"/>
                <a:cs typeface="Consolas" panose="020B0609020204030204" pitchFamily="49" charset="0"/>
              </a:rPr>
              <a:t> = NULLPTR;</a:t>
            </a:r>
          </a:p>
          <a:p>
            <a:pPr marL="360363" indent="-360363">
              <a:buNone/>
            </a:pPr>
            <a:r>
              <a:rPr lang="en-CA" sz="1600" dirty="0" err="1">
                <a:latin typeface="Consolas" panose="020B0609020204030204" pitchFamily="49" charset="0"/>
                <a:cs typeface="Consolas" panose="020B0609020204030204" pitchFamily="49" charset="0"/>
              </a:rPr>
              <a:t>list_tail</a:t>
            </a:r>
            <a:r>
              <a:rPr lang="en-CA" sz="1600" dirty="0">
                <a:latin typeface="Consolas" panose="020B0609020204030204" pitchFamily="49" charset="0"/>
                <a:cs typeface="Consolas" panose="020B0609020204030204" pitchFamily="49" charset="0"/>
              </a:rPr>
              <a:t> = NULLPTR;</a:t>
            </a:r>
          </a:p>
          <a:p>
            <a:pPr marL="360363" indent="-360363">
              <a:buNone/>
            </a:pPr>
            <a:r>
              <a:rPr lang="en-CA" sz="1600" dirty="0" err="1">
                <a:solidFill>
                  <a:srgbClr val="7030A0"/>
                </a:solidFill>
                <a:latin typeface="Consolas" panose="020B0609020204030204" pitchFamily="49" charset="0"/>
                <a:cs typeface="Consolas" panose="020B0609020204030204" pitchFamily="49" charset="0"/>
              </a:rPr>
              <a:t>stack_top</a:t>
            </a:r>
            <a:r>
              <a:rPr lang="en-CA" sz="1600" dirty="0">
                <a:solidFill>
                  <a:srgbClr val="7030A0"/>
                </a:solidFill>
                <a:latin typeface="Consolas" panose="020B0609020204030204" pitchFamily="49" charset="0"/>
                <a:cs typeface="Consolas" panose="020B0609020204030204" pitchFamily="49" charset="0"/>
              </a:rPr>
              <a:t> = 0;</a:t>
            </a:r>
          </a:p>
        </p:txBody>
      </p:sp>
    </p:spTree>
    <p:extLst>
      <p:ext uri="{BB962C8B-B14F-4D97-AF65-F5344CB8AC3E}">
        <p14:creationId xmlns:p14="http://schemas.microsoft.com/office/powerpoint/2010/main" val="35606310"/>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A solution</a:t>
            </a:r>
          </a:p>
        </p:txBody>
      </p:sp>
      <p:sp>
        <p:nvSpPr>
          <p:cNvPr id="3" name="Content Placeholder 2"/>
          <p:cNvSpPr>
            <a:spLocks noGrp="1"/>
          </p:cNvSpPr>
          <p:nvPr>
            <p:ph idx="1"/>
          </p:nvPr>
        </p:nvSpPr>
        <p:spPr/>
        <p:txBody>
          <a:bodyPr>
            <a:normAutofit fontScale="92500" lnSpcReduction="10000"/>
          </a:bodyPr>
          <a:lstStyle/>
          <a:p>
            <a:pPr marL="360363" indent="-360363">
              <a:buNone/>
            </a:pPr>
            <a:r>
              <a:rPr lang="en-CA" dirty="0"/>
              <a:t>	Our class would look something like:</a:t>
            </a:r>
          </a:p>
          <a:p>
            <a:pPr marL="457200" lvl="1" indent="0">
              <a:buNone/>
            </a:pPr>
            <a:endParaRPr lang="en-CA" sz="1200" dirty="0">
              <a:latin typeface="Consolas" panose="020B0609020204030204" pitchFamily="49" charset="0"/>
              <a:cs typeface="Consolas" panose="020B0609020204030204" pitchFamily="49" charset="0"/>
            </a:endParaRPr>
          </a:p>
          <a:p>
            <a:pPr marL="57150" indent="0">
              <a:buNone/>
            </a:pPr>
            <a:r>
              <a:rPr lang="en-CA" sz="1400" dirty="0">
                <a:latin typeface="Consolas" panose="020B0609020204030204" pitchFamily="49" charset="0"/>
                <a:cs typeface="Consolas" panose="020B0609020204030204" pitchFamily="49" charset="0"/>
              </a:rPr>
              <a:t>template &lt;typename Type&gt;</a:t>
            </a:r>
          </a:p>
          <a:p>
            <a:pPr marL="57150" indent="0">
              <a:buNone/>
            </a:pPr>
            <a:r>
              <a:rPr lang="en-CA" sz="1400" dirty="0">
                <a:latin typeface="Consolas" panose="020B0609020204030204" pitchFamily="49" charset="0"/>
                <a:cs typeface="Consolas" panose="020B0609020204030204" pitchFamily="49" charset="0"/>
              </a:rPr>
              <a:t>class </a:t>
            </a:r>
            <a:r>
              <a:rPr lang="en-CA" sz="1400" dirty="0" err="1">
                <a:latin typeface="Consolas" panose="020B0609020204030204" pitchFamily="49" charset="0"/>
                <a:cs typeface="Consolas" panose="020B0609020204030204" pitchFamily="49" charset="0"/>
              </a:rPr>
              <a:t>Single_list</a:t>
            </a:r>
            <a:r>
              <a:rPr lang="en-CA" sz="1400" dirty="0">
                <a:latin typeface="Consolas" panose="020B0609020204030204" pitchFamily="49" charset="0"/>
                <a:cs typeface="Consolas" panose="020B0609020204030204" pitchFamily="49" charset="0"/>
              </a:rPr>
              <a:t> {</a:t>
            </a:r>
          </a:p>
          <a:p>
            <a:pPr marL="57150" indent="0">
              <a:buNone/>
            </a:pPr>
            <a:r>
              <a:rPr lang="en-CA" sz="1400" dirty="0">
                <a:latin typeface="Consolas" panose="020B0609020204030204" pitchFamily="49" charset="0"/>
                <a:cs typeface="Consolas" panose="020B0609020204030204" pitchFamily="49" charset="0"/>
              </a:rPr>
              <a:t>    private:</a:t>
            </a:r>
          </a:p>
          <a:p>
            <a:pPr marL="57150" indent="0">
              <a:buNone/>
            </a:pPr>
            <a:r>
              <a:rPr lang="en-CA" sz="1400" dirty="0">
                <a:latin typeface="Consolas" panose="020B0609020204030204" pitchFamily="49" charset="0"/>
                <a:cs typeface="Consolas" panose="020B0609020204030204" pitchFamily="49" charset="0"/>
              </a:rPr>
              <a:t>        </a:t>
            </a:r>
            <a:r>
              <a:rPr lang="en-CA" sz="1400" dirty="0" err="1">
                <a:latin typeface="Consolas" panose="020B0609020204030204" pitchFamily="49" charset="0"/>
                <a:cs typeface="Consolas" panose="020B0609020204030204" pitchFamily="49" charset="0"/>
              </a:rPr>
              <a:t>int</a:t>
            </a:r>
            <a:r>
              <a:rPr lang="en-CA" sz="1400" dirty="0">
                <a:latin typeface="Consolas" panose="020B0609020204030204" pitchFamily="49" charset="0"/>
                <a:cs typeface="Consolas" panose="020B0609020204030204" pitchFamily="49" charset="0"/>
              </a:rPr>
              <a:t> </a:t>
            </a:r>
            <a:r>
              <a:rPr lang="en-CA" sz="1400" dirty="0" err="1">
                <a:latin typeface="Consolas" panose="020B0609020204030204" pitchFamily="49" charset="0"/>
                <a:cs typeface="Consolas" panose="020B0609020204030204" pitchFamily="49" charset="0"/>
              </a:rPr>
              <a:t>list_head</a:t>
            </a:r>
            <a:r>
              <a:rPr lang="en-CA" sz="1400" dirty="0">
                <a:latin typeface="Consolas" panose="020B0609020204030204" pitchFamily="49" charset="0"/>
                <a:cs typeface="Consolas" panose="020B0609020204030204" pitchFamily="49" charset="0"/>
              </a:rPr>
              <a:t>;</a:t>
            </a:r>
          </a:p>
          <a:p>
            <a:pPr marL="57150" indent="0">
              <a:buNone/>
            </a:pPr>
            <a:r>
              <a:rPr lang="en-CA" sz="1400" dirty="0">
                <a:latin typeface="Consolas" panose="020B0609020204030204" pitchFamily="49" charset="0"/>
                <a:cs typeface="Consolas" panose="020B0609020204030204" pitchFamily="49" charset="0"/>
              </a:rPr>
              <a:t>        </a:t>
            </a:r>
            <a:r>
              <a:rPr lang="en-CA" sz="1400" dirty="0" err="1">
                <a:latin typeface="Consolas" panose="020B0609020204030204" pitchFamily="49" charset="0"/>
                <a:cs typeface="Consolas" panose="020B0609020204030204" pitchFamily="49" charset="0"/>
              </a:rPr>
              <a:t>int</a:t>
            </a:r>
            <a:r>
              <a:rPr lang="en-CA" sz="1400" dirty="0">
                <a:latin typeface="Consolas" panose="020B0609020204030204" pitchFamily="49" charset="0"/>
                <a:cs typeface="Consolas" panose="020B0609020204030204" pitchFamily="49" charset="0"/>
              </a:rPr>
              <a:t> </a:t>
            </a:r>
            <a:r>
              <a:rPr lang="en-CA" sz="1400" dirty="0" err="1">
                <a:latin typeface="Consolas" panose="020B0609020204030204" pitchFamily="49" charset="0"/>
                <a:cs typeface="Consolas" panose="020B0609020204030204" pitchFamily="49" charset="0"/>
              </a:rPr>
              <a:t>list_tail</a:t>
            </a:r>
            <a:r>
              <a:rPr lang="en-CA" sz="1400" dirty="0">
                <a:latin typeface="Consolas" panose="020B0609020204030204" pitchFamily="49" charset="0"/>
                <a:cs typeface="Consolas" panose="020B0609020204030204" pitchFamily="49" charset="0"/>
              </a:rPr>
              <a:t>;</a:t>
            </a:r>
          </a:p>
          <a:p>
            <a:pPr marL="57150" indent="0">
              <a:buNone/>
            </a:pPr>
            <a:r>
              <a:rPr lang="en-CA" sz="1400" dirty="0">
                <a:latin typeface="Consolas" panose="020B0609020204030204" pitchFamily="49" charset="0"/>
                <a:cs typeface="Consolas" panose="020B0609020204030204" pitchFamily="49" charset="0"/>
              </a:rPr>
              <a:t>        </a:t>
            </a:r>
            <a:r>
              <a:rPr lang="en-CA" sz="1400" dirty="0" err="1">
                <a:latin typeface="Consolas" panose="020B0609020204030204" pitchFamily="49" charset="0"/>
                <a:cs typeface="Consolas" panose="020B0609020204030204" pitchFamily="49" charset="0"/>
              </a:rPr>
              <a:t>int</a:t>
            </a:r>
            <a:r>
              <a:rPr lang="en-CA" sz="1400" dirty="0">
                <a:latin typeface="Consolas" panose="020B0609020204030204" pitchFamily="49" charset="0"/>
                <a:cs typeface="Consolas" panose="020B0609020204030204" pitchFamily="49" charset="0"/>
              </a:rPr>
              <a:t> </a:t>
            </a:r>
            <a:r>
              <a:rPr lang="en-CA" sz="1400" dirty="0" err="1">
                <a:latin typeface="Consolas" panose="020B0609020204030204" pitchFamily="49" charset="0"/>
                <a:cs typeface="Consolas" panose="020B0609020204030204" pitchFamily="49" charset="0"/>
              </a:rPr>
              <a:t>list_size</a:t>
            </a:r>
            <a:r>
              <a:rPr lang="en-CA" sz="1400" dirty="0">
                <a:latin typeface="Consolas" panose="020B0609020204030204" pitchFamily="49" charset="0"/>
                <a:cs typeface="Consolas" panose="020B0609020204030204" pitchFamily="49" charset="0"/>
              </a:rPr>
              <a:t>;</a:t>
            </a:r>
          </a:p>
          <a:p>
            <a:pPr marL="57150" indent="0">
              <a:buNone/>
            </a:pPr>
            <a:r>
              <a:rPr lang="en-CA" sz="1400" dirty="0">
                <a:solidFill>
                  <a:srgbClr val="FF0000"/>
                </a:solidFill>
                <a:latin typeface="Consolas" panose="020B0609020204030204" pitchFamily="49" charset="0"/>
                <a:cs typeface="Consolas" panose="020B0609020204030204" pitchFamily="49" charset="0"/>
              </a:rPr>
              <a:t>        </a:t>
            </a:r>
            <a:r>
              <a:rPr lang="en-CA" sz="1400" dirty="0" err="1">
                <a:solidFill>
                  <a:srgbClr val="FF0000"/>
                </a:solidFill>
                <a:latin typeface="Consolas" panose="020B0609020204030204" pitchFamily="49" charset="0"/>
                <a:cs typeface="Consolas" panose="020B0609020204030204" pitchFamily="49" charset="0"/>
              </a:rPr>
              <a:t>int</a:t>
            </a:r>
            <a:r>
              <a:rPr lang="en-CA" sz="1400" dirty="0">
                <a:solidFill>
                  <a:srgbClr val="FF0000"/>
                </a:solidFill>
                <a:latin typeface="Consolas" panose="020B0609020204030204" pitchFamily="49" charset="0"/>
                <a:cs typeface="Consolas" panose="020B0609020204030204" pitchFamily="49" charset="0"/>
              </a:rPr>
              <a:t> </a:t>
            </a:r>
            <a:r>
              <a:rPr lang="en-CA" sz="1400" dirty="0" err="1">
                <a:solidFill>
                  <a:srgbClr val="FF0000"/>
                </a:solidFill>
                <a:latin typeface="Consolas" panose="020B0609020204030204" pitchFamily="49" charset="0"/>
                <a:cs typeface="Consolas" panose="020B0609020204030204" pitchFamily="49" charset="0"/>
              </a:rPr>
              <a:t>list_capacity</a:t>
            </a:r>
            <a:r>
              <a:rPr lang="en-CA" sz="1400" dirty="0">
                <a:solidFill>
                  <a:srgbClr val="FF0000"/>
                </a:solidFill>
                <a:latin typeface="Consolas" panose="020B0609020204030204" pitchFamily="49" charset="0"/>
                <a:cs typeface="Consolas" panose="020B0609020204030204" pitchFamily="49" charset="0"/>
              </a:rPr>
              <a:t>;</a:t>
            </a:r>
          </a:p>
          <a:p>
            <a:pPr marL="57150" indent="0">
              <a:buNone/>
            </a:pPr>
            <a:r>
              <a:rPr lang="en-CA" sz="1400" dirty="0">
                <a:solidFill>
                  <a:srgbClr val="FF0000"/>
                </a:solidFill>
                <a:latin typeface="Consolas" panose="020B0609020204030204" pitchFamily="49" charset="0"/>
                <a:cs typeface="Consolas" panose="020B0609020204030204" pitchFamily="49" charset="0"/>
              </a:rPr>
              <a:t>        </a:t>
            </a:r>
            <a:r>
              <a:rPr lang="en-CA" sz="1400" dirty="0" err="1">
                <a:solidFill>
                  <a:srgbClr val="FF0000"/>
                </a:solidFill>
                <a:latin typeface="Consolas" panose="020B0609020204030204" pitchFamily="49" charset="0"/>
                <a:cs typeface="Consolas" panose="020B0609020204030204" pitchFamily="49" charset="0"/>
              </a:rPr>
              <a:t>Single_node</a:t>
            </a:r>
            <a:r>
              <a:rPr lang="en-CA" sz="1400" dirty="0">
                <a:solidFill>
                  <a:srgbClr val="FF0000"/>
                </a:solidFill>
                <a:latin typeface="Consolas" panose="020B0609020204030204" pitchFamily="49" charset="0"/>
                <a:cs typeface="Consolas" panose="020B0609020204030204" pitchFamily="49" charset="0"/>
              </a:rPr>
              <a:t>&lt;Type&gt; *</a:t>
            </a:r>
            <a:r>
              <a:rPr lang="en-CA" sz="1400" dirty="0" err="1">
                <a:solidFill>
                  <a:srgbClr val="FF0000"/>
                </a:solidFill>
                <a:latin typeface="Consolas" panose="020B0609020204030204" pitchFamily="49" charset="0"/>
                <a:cs typeface="Consolas" panose="020B0609020204030204" pitchFamily="49" charset="0"/>
              </a:rPr>
              <a:t>node_pool</a:t>
            </a:r>
            <a:r>
              <a:rPr lang="en-CA" sz="1400" dirty="0">
                <a:solidFill>
                  <a:srgbClr val="FF0000"/>
                </a:solidFill>
                <a:latin typeface="Consolas" panose="020B0609020204030204" pitchFamily="49" charset="0"/>
                <a:cs typeface="Consolas" panose="020B0609020204030204" pitchFamily="49" charset="0"/>
              </a:rPr>
              <a:t>;</a:t>
            </a:r>
          </a:p>
          <a:p>
            <a:pPr marL="57150" indent="0">
              <a:buNone/>
            </a:pPr>
            <a:r>
              <a:rPr lang="en-CA" sz="1400" dirty="0">
                <a:latin typeface="Consolas" panose="020B0609020204030204" pitchFamily="49" charset="0"/>
                <a:cs typeface="Consolas" panose="020B0609020204030204" pitchFamily="49" charset="0"/>
              </a:rPr>
              <a:t>        </a:t>
            </a:r>
            <a:r>
              <a:rPr lang="en-CA" sz="1400" dirty="0" err="1">
                <a:solidFill>
                  <a:srgbClr val="FF0000"/>
                </a:solidFill>
                <a:latin typeface="Consolas" panose="020B0609020204030204" pitchFamily="49" charset="0"/>
                <a:cs typeface="Consolas" panose="020B0609020204030204" pitchFamily="49" charset="0"/>
              </a:rPr>
              <a:t>int</a:t>
            </a:r>
            <a:r>
              <a:rPr lang="en-CA" sz="1400" dirty="0">
                <a:solidFill>
                  <a:srgbClr val="FF0000"/>
                </a:solidFill>
                <a:latin typeface="Consolas" panose="020B0609020204030204" pitchFamily="49" charset="0"/>
                <a:cs typeface="Consolas" panose="020B0609020204030204" pitchFamily="49" charset="0"/>
              </a:rPr>
              <a:t> </a:t>
            </a:r>
            <a:r>
              <a:rPr lang="en-CA" sz="1400" dirty="0" err="1">
                <a:solidFill>
                  <a:srgbClr val="FF0000"/>
                </a:solidFill>
                <a:latin typeface="Consolas" panose="020B0609020204030204" pitchFamily="49" charset="0"/>
                <a:cs typeface="Consolas" panose="020B0609020204030204" pitchFamily="49" charset="0"/>
              </a:rPr>
              <a:t>stack_top</a:t>
            </a:r>
            <a:r>
              <a:rPr lang="en-CA" sz="1400" dirty="0">
                <a:solidFill>
                  <a:srgbClr val="FF0000"/>
                </a:solidFill>
                <a:latin typeface="Consolas" panose="020B0609020204030204" pitchFamily="49" charset="0"/>
                <a:cs typeface="Consolas" panose="020B0609020204030204" pitchFamily="49" charset="0"/>
              </a:rPr>
              <a:t>;</a:t>
            </a:r>
          </a:p>
          <a:p>
            <a:pPr marL="57150" indent="0">
              <a:buNone/>
            </a:pPr>
            <a:endParaRPr lang="en-CA" sz="1400" dirty="0">
              <a:latin typeface="Consolas" panose="020B0609020204030204" pitchFamily="49" charset="0"/>
              <a:cs typeface="Consolas" panose="020B0609020204030204" pitchFamily="49" charset="0"/>
            </a:endParaRPr>
          </a:p>
          <a:p>
            <a:pPr marL="57150" indent="0">
              <a:buNone/>
            </a:pPr>
            <a:r>
              <a:rPr lang="en-CA" sz="1400" dirty="0">
                <a:latin typeface="Consolas" panose="020B0609020204030204" pitchFamily="49" charset="0"/>
                <a:cs typeface="Consolas" panose="020B0609020204030204" pitchFamily="49" charset="0"/>
              </a:rPr>
              <a:t>        static </a:t>
            </a:r>
            <a:r>
              <a:rPr lang="en-CA" sz="1400" dirty="0" err="1">
                <a:latin typeface="Consolas" panose="020B0609020204030204" pitchFamily="49" charset="0"/>
                <a:cs typeface="Consolas" panose="020B0609020204030204" pitchFamily="49" charset="0"/>
              </a:rPr>
              <a:t>const</a:t>
            </a:r>
            <a:r>
              <a:rPr lang="en-CA" sz="1400" dirty="0">
                <a:latin typeface="Consolas" panose="020B0609020204030204" pitchFamily="49" charset="0"/>
                <a:cs typeface="Consolas" panose="020B0609020204030204" pitchFamily="49" charset="0"/>
              </a:rPr>
              <a:t> </a:t>
            </a:r>
            <a:r>
              <a:rPr lang="en-CA" sz="1400" dirty="0" err="1">
                <a:latin typeface="Consolas" panose="020B0609020204030204" pitchFamily="49" charset="0"/>
                <a:cs typeface="Consolas" panose="020B0609020204030204" pitchFamily="49" charset="0"/>
              </a:rPr>
              <a:t>int</a:t>
            </a:r>
            <a:r>
              <a:rPr lang="en-CA" sz="1400" dirty="0">
                <a:latin typeface="Consolas" panose="020B0609020204030204" pitchFamily="49" charset="0"/>
                <a:cs typeface="Consolas" panose="020B0609020204030204" pitchFamily="49" charset="0"/>
              </a:rPr>
              <a:t> NULL;</a:t>
            </a:r>
          </a:p>
          <a:p>
            <a:pPr marL="57150" indent="0">
              <a:buNone/>
            </a:pPr>
            <a:r>
              <a:rPr lang="en-CA" sz="1400" dirty="0">
                <a:latin typeface="Consolas" panose="020B0609020204030204" pitchFamily="49" charset="0"/>
                <a:cs typeface="Consolas" panose="020B0609020204030204" pitchFamily="49" charset="0"/>
              </a:rPr>
              <a:t>    public:</a:t>
            </a:r>
          </a:p>
          <a:p>
            <a:pPr marL="57150" indent="0">
              <a:buNone/>
            </a:pPr>
            <a:r>
              <a:rPr lang="en-CA" sz="1400" dirty="0">
                <a:latin typeface="Consolas" panose="020B0609020204030204" pitchFamily="49" charset="0"/>
                <a:cs typeface="Consolas" panose="020B0609020204030204" pitchFamily="49" charset="0"/>
              </a:rPr>
              <a:t>        </a:t>
            </a:r>
            <a:r>
              <a:rPr lang="en-CA" sz="1400" dirty="0" err="1">
                <a:latin typeface="Consolas" panose="020B0609020204030204" pitchFamily="49" charset="0"/>
                <a:cs typeface="Consolas" panose="020B0609020204030204" pitchFamily="49" charset="0"/>
              </a:rPr>
              <a:t>Single_list</a:t>
            </a:r>
            <a:r>
              <a:rPr lang="en-CA" sz="1400" dirty="0">
                <a:latin typeface="Consolas" panose="020B0609020204030204" pitchFamily="49" charset="0"/>
                <a:cs typeface="Consolas" panose="020B0609020204030204" pitchFamily="49" charset="0"/>
              </a:rPr>
              <a:t>( </a:t>
            </a:r>
            <a:r>
              <a:rPr lang="en-CA" sz="1400" dirty="0" err="1">
                <a:latin typeface="Consolas" panose="020B0609020204030204" pitchFamily="49" charset="0"/>
                <a:cs typeface="Consolas" panose="020B0609020204030204" pitchFamily="49" charset="0"/>
              </a:rPr>
              <a:t>int</a:t>
            </a:r>
            <a:r>
              <a:rPr lang="en-CA" sz="1400" dirty="0">
                <a:latin typeface="Consolas" panose="020B0609020204030204" pitchFamily="49" charset="0"/>
                <a:cs typeface="Consolas" panose="020B0609020204030204" pitchFamily="49" charset="0"/>
              </a:rPr>
              <a:t> = 16 );</a:t>
            </a:r>
          </a:p>
          <a:p>
            <a:pPr marL="57150" indent="0">
              <a:buNone/>
            </a:pPr>
            <a:r>
              <a:rPr lang="en-CA" sz="1400" dirty="0">
                <a:latin typeface="Consolas" panose="020B0609020204030204" pitchFamily="49" charset="0"/>
                <a:cs typeface="Consolas" panose="020B0609020204030204" pitchFamily="49" charset="0"/>
              </a:rPr>
              <a:t>        // member functions</a:t>
            </a:r>
          </a:p>
          <a:p>
            <a:pPr marL="57150" indent="0">
              <a:buNone/>
            </a:pPr>
            <a:r>
              <a:rPr lang="en-CA" sz="1400" dirty="0">
                <a:latin typeface="Consolas" panose="020B0609020204030204" pitchFamily="49" charset="0"/>
                <a:cs typeface="Consolas" panose="020B0609020204030204" pitchFamily="49" charset="0"/>
              </a:rPr>
              <a:t>};</a:t>
            </a:r>
          </a:p>
          <a:p>
            <a:pPr marL="57150" indent="0">
              <a:buNone/>
            </a:pPr>
            <a:endParaRPr lang="en-CA" sz="1400" dirty="0">
              <a:latin typeface="Consolas" panose="020B0609020204030204" pitchFamily="49" charset="0"/>
              <a:cs typeface="Consolas" panose="020B0609020204030204" pitchFamily="49" charset="0"/>
            </a:endParaRPr>
          </a:p>
          <a:p>
            <a:pPr marL="57150" indent="0">
              <a:buNone/>
            </a:pPr>
            <a:r>
              <a:rPr lang="en-CA" sz="1400" dirty="0" err="1">
                <a:latin typeface="Consolas" panose="020B0609020204030204" pitchFamily="49" charset="0"/>
                <a:cs typeface="Consolas" panose="020B0609020204030204" pitchFamily="49" charset="0"/>
              </a:rPr>
              <a:t>const</a:t>
            </a:r>
            <a:r>
              <a:rPr lang="en-CA" sz="1400" dirty="0">
                <a:latin typeface="Consolas" panose="020B0609020204030204" pitchFamily="49" charset="0"/>
                <a:cs typeface="Consolas" panose="020B0609020204030204" pitchFamily="49" charset="0"/>
              </a:rPr>
              <a:t> </a:t>
            </a:r>
            <a:r>
              <a:rPr lang="en-CA" sz="1400" dirty="0" err="1">
                <a:latin typeface="Consolas" panose="020B0609020204030204" pitchFamily="49" charset="0"/>
                <a:cs typeface="Consolas" panose="020B0609020204030204" pitchFamily="49" charset="0"/>
              </a:rPr>
              <a:t>int</a:t>
            </a:r>
            <a:r>
              <a:rPr lang="en-CA" sz="1400" dirty="0">
                <a:latin typeface="Consolas" panose="020B0609020204030204" pitchFamily="49" charset="0"/>
                <a:cs typeface="Consolas" panose="020B0609020204030204" pitchFamily="49" charset="0"/>
              </a:rPr>
              <a:t> </a:t>
            </a:r>
            <a:r>
              <a:rPr lang="en-CA" sz="1400" dirty="0" err="1">
                <a:latin typeface="Consolas" panose="020B0609020204030204" pitchFamily="49" charset="0"/>
                <a:cs typeface="Consolas" panose="020B0609020204030204" pitchFamily="49" charset="0"/>
              </a:rPr>
              <a:t>Single_list</a:t>
            </a:r>
            <a:r>
              <a:rPr lang="en-CA" sz="1400" dirty="0">
                <a:latin typeface="Consolas" panose="020B0609020204030204" pitchFamily="49" charset="0"/>
                <a:cs typeface="Consolas" panose="020B0609020204030204" pitchFamily="49" charset="0"/>
              </a:rPr>
              <a:t>::NULLPTR = -1;</a:t>
            </a:r>
          </a:p>
        </p:txBody>
      </p:sp>
      <p:sp>
        <p:nvSpPr>
          <p:cNvPr id="7" name="Rectangle 6"/>
          <p:cNvSpPr/>
          <p:nvPr/>
        </p:nvSpPr>
        <p:spPr>
          <a:xfrm>
            <a:off x="4580467" y="2843640"/>
            <a:ext cx="4639733" cy="3108543"/>
          </a:xfrm>
          <a:prstGeom prst="rect">
            <a:avLst/>
          </a:prstGeom>
        </p:spPr>
        <p:txBody>
          <a:bodyPr wrap="square">
            <a:spAutoFit/>
          </a:bodyPr>
          <a:lstStyle/>
          <a:p>
            <a:r>
              <a:rPr lang="en-CA" sz="1400" dirty="0">
                <a:latin typeface="Consolas" panose="020B0609020204030204" pitchFamily="49" charset="0"/>
                <a:cs typeface="Consolas" panose="020B0609020204030204" pitchFamily="49" charset="0"/>
              </a:rPr>
              <a:t>template &lt;typename Type&gt;</a:t>
            </a:r>
          </a:p>
          <a:p>
            <a:r>
              <a:rPr lang="en-CA" sz="1400" dirty="0" err="1">
                <a:latin typeface="Consolas" panose="020B0609020204030204" pitchFamily="49" charset="0"/>
                <a:cs typeface="Consolas" panose="020B0609020204030204" pitchFamily="49" charset="0"/>
              </a:rPr>
              <a:t>Single_list</a:t>
            </a:r>
            <a:r>
              <a:rPr lang="en-CA" sz="1400" dirty="0">
                <a:latin typeface="Consolas" panose="020B0609020204030204" pitchFamily="49" charset="0"/>
                <a:cs typeface="Consolas" panose="020B0609020204030204" pitchFamily="49" charset="0"/>
              </a:rPr>
              <a:t>&lt;Type&gt;::</a:t>
            </a:r>
            <a:r>
              <a:rPr lang="en-CA" sz="1400" dirty="0" err="1">
                <a:latin typeface="Consolas" panose="020B0609020204030204" pitchFamily="49" charset="0"/>
                <a:cs typeface="Consolas" panose="020B0609020204030204" pitchFamily="49" charset="0"/>
              </a:rPr>
              <a:t>Single_list</a:t>
            </a:r>
            <a:r>
              <a:rPr lang="en-CA" sz="1400" dirty="0">
                <a:latin typeface="Consolas" panose="020B0609020204030204" pitchFamily="49" charset="0"/>
                <a:cs typeface="Consolas" panose="020B0609020204030204" pitchFamily="49" charset="0"/>
              </a:rPr>
              <a:t>( </a:t>
            </a:r>
            <a:r>
              <a:rPr lang="en-CA" sz="1400" dirty="0" err="1">
                <a:latin typeface="Consolas" panose="020B0609020204030204" pitchFamily="49" charset="0"/>
                <a:cs typeface="Consolas" panose="020B0609020204030204" pitchFamily="49" charset="0"/>
              </a:rPr>
              <a:t>int</a:t>
            </a:r>
            <a:r>
              <a:rPr lang="en-CA" sz="1400" dirty="0">
                <a:latin typeface="Consolas" panose="020B0609020204030204" pitchFamily="49" charset="0"/>
                <a:cs typeface="Consolas" panose="020B0609020204030204" pitchFamily="49" charset="0"/>
              </a:rPr>
              <a:t> n ):</a:t>
            </a:r>
          </a:p>
          <a:p>
            <a:r>
              <a:rPr lang="en-CA" sz="1400" dirty="0" err="1">
                <a:latin typeface="Consolas" panose="020B0609020204030204" pitchFamily="49" charset="0"/>
                <a:cs typeface="Consolas" panose="020B0609020204030204" pitchFamily="49" charset="0"/>
              </a:rPr>
              <a:t>list_head</a:t>
            </a:r>
            <a:r>
              <a:rPr lang="en-CA" sz="1400" dirty="0">
                <a:latin typeface="Consolas" panose="020B0609020204030204" pitchFamily="49" charset="0"/>
                <a:cs typeface="Consolas" panose="020B0609020204030204" pitchFamily="49" charset="0"/>
              </a:rPr>
              <a:t>( NULLPTR ),</a:t>
            </a:r>
          </a:p>
          <a:p>
            <a:r>
              <a:rPr lang="en-CA" sz="1400" dirty="0" err="1">
                <a:latin typeface="Consolas" panose="020B0609020204030204" pitchFamily="49" charset="0"/>
                <a:cs typeface="Consolas" panose="020B0609020204030204" pitchFamily="49" charset="0"/>
              </a:rPr>
              <a:t>list_tail</a:t>
            </a:r>
            <a:r>
              <a:rPr lang="en-CA" sz="1400" dirty="0">
                <a:latin typeface="Consolas" panose="020B0609020204030204" pitchFamily="49" charset="0"/>
                <a:cs typeface="Consolas" panose="020B0609020204030204" pitchFamily="49" charset="0"/>
              </a:rPr>
              <a:t>( NULLPTR ),</a:t>
            </a:r>
          </a:p>
          <a:p>
            <a:r>
              <a:rPr lang="en-CA" sz="1400" dirty="0" err="1">
                <a:latin typeface="Consolas" panose="020B0609020204030204" pitchFamily="49" charset="0"/>
                <a:cs typeface="Consolas" panose="020B0609020204030204" pitchFamily="49" charset="0"/>
              </a:rPr>
              <a:t>list_size</a:t>
            </a:r>
            <a:r>
              <a:rPr lang="en-CA" sz="1400" dirty="0">
                <a:latin typeface="Consolas" panose="020B0609020204030204" pitchFamily="49" charset="0"/>
                <a:cs typeface="Consolas" panose="020B0609020204030204" pitchFamily="49" charset="0"/>
              </a:rPr>
              <a:t>( 0 ),</a:t>
            </a:r>
          </a:p>
          <a:p>
            <a:r>
              <a:rPr lang="en-CA" sz="1400" dirty="0" err="1">
                <a:solidFill>
                  <a:srgbClr val="FF0000"/>
                </a:solidFill>
                <a:latin typeface="Consolas" panose="020B0609020204030204" pitchFamily="49" charset="0"/>
                <a:cs typeface="Consolas" panose="020B0609020204030204" pitchFamily="49" charset="0"/>
              </a:rPr>
              <a:t>list_capacity</a:t>
            </a:r>
            <a:r>
              <a:rPr lang="en-CA" sz="1400" dirty="0">
                <a:solidFill>
                  <a:srgbClr val="FF0000"/>
                </a:solidFill>
                <a:latin typeface="Consolas" panose="020B0609020204030204" pitchFamily="49" charset="0"/>
                <a:cs typeface="Consolas" panose="020B0609020204030204" pitchFamily="49" charset="0"/>
              </a:rPr>
              <a:t>( n )</a:t>
            </a:r>
            <a:r>
              <a:rPr lang="en-CA" sz="1400" dirty="0">
                <a:latin typeface="Consolas" panose="020B0609020204030204" pitchFamily="49" charset="0"/>
                <a:cs typeface="Consolas" panose="020B0609020204030204" pitchFamily="49" charset="0"/>
              </a:rPr>
              <a:t>,</a:t>
            </a:r>
          </a:p>
          <a:p>
            <a:r>
              <a:rPr lang="en-CA" sz="1400" dirty="0" err="1">
                <a:solidFill>
                  <a:srgbClr val="FF0000"/>
                </a:solidFill>
                <a:latin typeface="Consolas" panose="020B0609020204030204" pitchFamily="49" charset="0"/>
                <a:cs typeface="Consolas" panose="020B0609020204030204" pitchFamily="49" charset="0"/>
              </a:rPr>
              <a:t>node_pool</a:t>
            </a:r>
            <a:r>
              <a:rPr lang="en-CA" sz="1400" dirty="0">
                <a:solidFill>
                  <a:srgbClr val="FF0000"/>
                </a:solidFill>
                <a:latin typeface="Consolas" panose="020B0609020204030204" pitchFamily="49" charset="0"/>
                <a:cs typeface="Consolas" panose="020B0609020204030204" pitchFamily="49" charset="0"/>
              </a:rPr>
              <a:t>( new </a:t>
            </a:r>
            <a:r>
              <a:rPr lang="en-CA" sz="1400" dirty="0" err="1">
                <a:solidFill>
                  <a:srgbClr val="FF0000"/>
                </a:solidFill>
                <a:latin typeface="Consolas" panose="020B0609020204030204" pitchFamily="49" charset="0"/>
                <a:cs typeface="Consolas" panose="020B0609020204030204" pitchFamily="49" charset="0"/>
              </a:rPr>
              <a:t>Single_node</a:t>
            </a:r>
            <a:r>
              <a:rPr lang="en-CA" sz="1400" dirty="0">
                <a:solidFill>
                  <a:srgbClr val="FF0000"/>
                </a:solidFill>
                <a:latin typeface="Consolas" panose="020B0609020204030204" pitchFamily="49" charset="0"/>
                <a:cs typeface="Consolas" panose="020B0609020204030204" pitchFamily="49" charset="0"/>
              </a:rPr>
              <a:t>&lt;Type&gt;[n] )</a:t>
            </a:r>
            <a:r>
              <a:rPr lang="en-CA" sz="1400" dirty="0">
                <a:latin typeface="Consolas" panose="020B0609020204030204" pitchFamily="49" charset="0"/>
                <a:cs typeface="Consolas" panose="020B0609020204030204" pitchFamily="49" charset="0"/>
              </a:rPr>
              <a:t>,</a:t>
            </a:r>
          </a:p>
          <a:p>
            <a:r>
              <a:rPr lang="en-CA" sz="1400" dirty="0" err="1">
                <a:solidFill>
                  <a:srgbClr val="FF0000"/>
                </a:solidFill>
                <a:latin typeface="Consolas" panose="020B0609020204030204" pitchFamily="49" charset="0"/>
                <a:cs typeface="Consolas" panose="020B0609020204030204" pitchFamily="49" charset="0"/>
              </a:rPr>
              <a:t>stack_top</a:t>
            </a:r>
            <a:r>
              <a:rPr lang="en-CA" sz="1400" dirty="0">
                <a:solidFill>
                  <a:srgbClr val="FF0000"/>
                </a:solidFill>
                <a:latin typeface="Consolas" panose="020B0609020204030204" pitchFamily="49" charset="0"/>
                <a:cs typeface="Consolas" panose="020B0609020204030204" pitchFamily="49" charset="0"/>
              </a:rPr>
              <a:t>( 0 ) </a:t>
            </a:r>
            <a:r>
              <a:rPr lang="en-CA" sz="1400" dirty="0">
                <a:latin typeface="Consolas" panose="020B0609020204030204" pitchFamily="49" charset="0"/>
                <a:cs typeface="Consolas" panose="020B0609020204030204" pitchFamily="49" charset="0"/>
              </a:rPr>
              <a:t>{</a:t>
            </a:r>
            <a:endParaRPr lang="en-CA" sz="1400" dirty="0">
              <a:solidFill>
                <a:srgbClr val="FF0000"/>
              </a:solidFill>
              <a:latin typeface="Consolas" panose="020B0609020204030204" pitchFamily="49" charset="0"/>
              <a:cs typeface="Consolas" panose="020B0609020204030204" pitchFamily="49" charset="0"/>
            </a:endParaRPr>
          </a:p>
          <a:p>
            <a:r>
              <a:rPr lang="en-CA" sz="1400" dirty="0">
                <a:latin typeface="Consolas" panose="020B0609020204030204" pitchFamily="49" charset="0"/>
                <a:cs typeface="Consolas" panose="020B0609020204030204" pitchFamily="49" charset="0"/>
              </a:rPr>
              <a:t>    </a:t>
            </a:r>
            <a:r>
              <a:rPr lang="en-CA" sz="1400" dirty="0">
                <a:solidFill>
                  <a:srgbClr val="FF0000"/>
                </a:solidFill>
                <a:latin typeface="Consolas" panose="020B0609020204030204" pitchFamily="49" charset="0"/>
                <a:cs typeface="Consolas" panose="020B0609020204030204" pitchFamily="49" charset="0"/>
              </a:rPr>
              <a:t>for ( </a:t>
            </a:r>
            <a:r>
              <a:rPr lang="en-CA" sz="1400" dirty="0" err="1">
                <a:solidFill>
                  <a:srgbClr val="FF0000"/>
                </a:solidFill>
                <a:latin typeface="Consolas" panose="020B0609020204030204" pitchFamily="49" charset="0"/>
                <a:cs typeface="Consolas" panose="020B0609020204030204" pitchFamily="49" charset="0"/>
              </a:rPr>
              <a:t>int</a:t>
            </a:r>
            <a:r>
              <a:rPr lang="en-CA" sz="1400" dirty="0">
                <a:solidFill>
                  <a:srgbClr val="FF0000"/>
                </a:solidFill>
                <a:latin typeface="Consolas" panose="020B0609020204030204" pitchFamily="49" charset="0"/>
                <a:cs typeface="Consolas" panose="020B0609020204030204" pitchFamily="49" charset="0"/>
              </a:rPr>
              <a:t> </a:t>
            </a:r>
            <a:r>
              <a:rPr lang="en-CA" sz="1400" dirty="0" err="1">
                <a:solidFill>
                  <a:srgbClr val="FF0000"/>
                </a:solidFill>
                <a:latin typeface="Consolas" panose="020B0609020204030204" pitchFamily="49" charset="0"/>
                <a:cs typeface="Consolas" panose="020B0609020204030204" pitchFamily="49" charset="0"/>
              </a:rPr>
              <a:t>i</a:t>
            </a:r>
            <a:r>
              <a:rPr lang="en-CA" sz="1400" dirty="0">
                <a:solidFill>
                  <a:srgbClr val="FF0000"/>
                </a:solidFill>
                <a:latin typeface="Consolas" panose="020B0609020204030204" pitchFamily="49" charset="0"/>
                <a:cs typeface="Consolas" panose="020B0609020204030204" pitchFamily="49" charset="0"/>
              </a:rPr>
              <a:t> = 1; </a:t>
            </a:r>
            <a:r>
              <a:rPr lang="en-CA" sz="1400" dirty="0" err="1">
                <a:solidFill>
                  <a:srgbClr val="FF0000"/>
                </a:solidFill>
                <a:latin typeface="Consolas" panose="020B0609020204030204" pitchFamily="49" charset="0"/>
                <a:cs typeface="Consolas" panose="020B0609020204030204" pitchFamily="49" charset="0"/>
              </a:rPr>
              <a:t>i</a:t>
            </a:r>
            <a:r>
              <a:rPr lang="en-CA" sz="1400" dirty="0">
                <a:solidFill>
                  <a:srgbClr val="FF0000"/>
                </a:solidFill>
                <a:latin typeface="Consolas" panose="020B0609020204030204" pitchFamily="49" charset="0"/>
                <a:cs typeface="Consolas" panose="020B0609020204030204" pitchFamily="49" charset="0"/>
              </a:rPr>
              <a:t> &lt; n; ++</a:t>
            </a:r>
            <a:r>
              <a:rPr lang="en-CA" sz="1400" dirty="0" err="1">
                <a:solidFill>
                  <a:srgbClr val="FF0000"/>
                </a:solidFill>
                <a:latin typeface="Consolas" panose="020B0609020204030204" pitchFamily="49" charset="0"/>
                <a:cs typeface="Consolas" panose="020B0609020204030204" pitchFamily="49" charset="0"/>
              </a:rPr>
              <a:t>i</a:t>
            </a:r>
            <a:r>
              <a:rPr lang="en-CA" sz="1400" dirty="0">
                <a:solidFill>
                  <a:srgbClr val="FF0000"/>
                </a:solidFill>
                <a:latin typeface="Consolas" panose="020B0609020204030204" pitchFamily="49" charset="0"/>
                <a:cs typeface="Consolas" panose="020B0609020204030204" pitchFamily="49" charset="0"/>
              </a:rPr>
              <a:t> ) {</a:t>
            </a:r>
          </a:p>
          <a:p>
            <a:r>
              <a:rPr lang="en-CA" sz="1400" dirty="0">
                <a:solidFill>
                  <a:srgbClr val="FF0000"/>
                </a:solidFill>
                <a:latin typeface="Consolas" panose="020B0609020204030204" pitchFamily="49" charset="0"/>
                <a:cs typeface="Consolas" panose="020B0609020204030204" pitchFamily="49" charset="0"/>
              </a:rPr>
              <a:t>        </a:t>
            </a:r>
            <a:r>
              <a:rPr lang="en-CA" sz="1400" dirty="0" err="1">
                <a:solidFill>
                  <a:srgbClr val="FF0000"/>
                </a:solidFill>
                <a:latin typeface="Consolas" panose="020B0609020204030204" pitchFamily="49" charset="0"/>
                <a:cs typeface="Consolas" panose="020B0609020204030204" pitchFamily="49" charset="0"/>
              </a:rPr>
              <a:t>node_pool</a:t>
            </a:r>
            <a:r>
              <a:rPr lang="en-CA" sz="1400" dirty="0">
                <a:solidFill>
                  <a:srgbClr val="FF0000"/>
                </a:solidFill>
                <a:latin typeface="Consolas" panose="020B0609020204030204" pitchFamily="49" charset="0"/>
                <a:cs typeface="Consolas" panose="020B0609020204030204" pitchFamily="49" charset="0"/>
              </a:rPr>
              <a:t>[</a:t>
            </a:r>
            <a:r>
              <a:rPr lang="en-CA" sz="1400" dirty="0" err="1">
                <a:solidFill>
                  <a:srgbClr val="FF0000"/>
                </a:solidFill>
                <a:latin typeface="Consolas" panose="020B0609020204030204" pitchFamily="49" charset="0"/>
                <a:cs typeface="Consolas" panose="020B0609020204030204" pitchFamily="49" charset="0"/>
              </a:rPr>
              <a:t>i</a:t>
            </a:r>
            <a:r>
              <a:rPr lang="en-CA" sz="1400" dirty="0">
                <a:solidFill>
                  <a:srgbClr val="FF0000"/>
                </a:solidFill>
                <a:latin typeface="Consolas" panose="020B0609020204030204" pitchFamily="49" charset="0"/>
                <a:cs typeface="Consolas" panose="020B0609020204030204" pitchFamily="49" charset="0"/>
              </a:rPr>
              <a:t> - 1].next = </a:t>
            </a:r>
            <a:r>
              <a:rPr lang="en-CA" sz="1400" dirty="0" err="1">
                <a:solidFill>
                  <a:srgbClr val="FF0000"/>
                </a:solidFill>
                <a:latin typeface="Consolas" panose="020B0609020204030204" pitchFamily="49" charset="0"/>
                <a:cs typeface="Consolas" panose="020B0609020204030204" pitchFamily="49" charset="0"/>
              </a:rPr>
              <a:t>i</a:t>
            </a:r>
            <a:r>
              <a:rPr lang="en-CA" sz="1400" dirty="0">
                <a:solidFill>
                  <a:srgbClr val="FF0000"/>
                </a:solidFill>
                <a:latin typeface="Consolas" panose="020B0609020204030204" pitchFamily="49" charset="0"/>
                <a:cs typeface="Consolas" panose="020B0609020204030204" pitchFamily="49" charset="0"/>
              </a:rPr>
              <a:t>;</a:t>
            </a:r>
          </a:p>
          <a:p>
            <a:r>
              <a:rPr lang="en-CA" sz="1400" dirty="0">
                <a:solidFill>
                  <a:srgbClr val="FF0000"/>
                </a:solidFill>
                <a:latin typeface="Consolas" panose="020B0609020204030204" pitchFamily="49" charset="0"/>
                <a:cs typeface="Consolas" panose="020B0609020204030204" pitchFamily="49" charset="0"/>
              </a:rPr>
              <a:t>    }</a:t>
            </a:r>
          </a:p>
          <a:p>
            <a:endParaRPr lang="en-CA" sz="1400" dirty="0">
              <a:solidFill>
                <a:srgbClr val="FF0000"/>
              </a:solidFill>
              <a:latin typeface="Consolas" panose="020B0609020204030204" pitchFamily="49" charset="0"/>
              <a:cs typeface="Consolas" panose="020B0609020204030204" pitchFamily="49" charset="0"/>
            </a:endParaRPr>
          </a:p>
          <a:p>
            <a:r>
              <a:rPr lang="en-CA" sz="1400" dirty="0">
                <a:solidFill>
                  <a:srgbClr val="FF0000"/>
                </a:solidFill>
                <a:latin typeface="Consolas" panose="020B0609020204030204" pitchFamily="49" charset="0"/>
                <a:cs typeface="Consolas" panose="020B0609020204030204" pitchFamily="49" charset="0"/>
              </a:rPr>
              <a:t>    </a:t>
            </a:r>
            <a:r>
              <a:rPr lang="en-CA" sz="1400" dirty="0" err="1">
                <a:solidFill>
                  <a:srgbClr val="FF0000"/>
                </a:solidFill>
                <a:latin typeface="Consolas" panose="020B0609020204030204" pitchFamily="49" charset="0"/>
                <a:cs typeface="Consolas" panose="020B0609020204030204" pitchFamily="49" charset="0"/>
              </a:rPr>
              <a:t>node_pool</a:t>
            </a:r>
            <a:r>
              <a:rPr lang="en-CA" sz="1400" dirty="0">
                <a:solidFill>
                  <a:srgbClr val="FF0000"/>
                </a:solidFill>
                <a:latin typeface="Consolas" panose="020B0609020204030204" pitchFamily="49" charset="0"/>
                <a:cs typeface="Consolas" panose="020B0609020204030204" pitchFamily="49" charset="0"/>
              </a:rPr>
              <a:t>[n - 1] = NULLPTR;</a:t>
            </a:r>
            <a:r>
              <a:rPr lang="en-CA" sz="1400" dirty="0">
                <a:latin typeface="Consolas" panose="020B0609020204030204" pitchFamily="49" charset="0"/>
                <a:cs typeface="Consolas" panose="020B0609020204030204" pitchFamily="49" charset="0"/>
              </a:rPr>
              <a:t> </a:t>
            </a:r>
          </a:p>
          <a:p>
            <a:r>
              <a:rPr lang="en-CA" sz="1400" dirty="0">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1111881960"/>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Analysis</a:t>
            </a:r>
          </a:p>
        </p:txBody>
      </p:sp>
      <p:sp>
        <p:nvSpPr>
          <p:cNvPr id="3" name="Content Placeholder 2"/>
          <p:cNvSpPr>
            <a:spLocks noGrp="1"/>
          </p:cNvSpPr>
          <p:nvPr>
            <p:ph idx="1"/>
          </p:nvPr>
        </p:nvSpPr>
        <p:spPr/>
        <p:txBody>
          <a:bodyPr/>
          <a:lstStyle/>
          <a:p>
            <a:pPr marL="360363" indent="-360363">
              <a:buNone/>
            </a:pPr>
            <a:r>
              <a:rPr lang="en-CA" dirty="0"/>
              <a:t>	This solution:</a:t>
            </a:r>
          </a:p>
          <a:p>
            <a:pPr lvl="1"/>
            <a:r>
              <a:rPr lang="en-CA" dirty="0"/>
              <a:t>Requires only three more member variable than our linked list class</a:t>
            </a:r>
          </a:p>
          <a:p>
            <a:pPr lvl="1"/>
            <a:r>
              <a:rPr lang="en-CA" dirty="0"/>
              <a:t>It still requires </a:t>
            </a:r>
            <a:r>
              <a:rPr lang="en-CA" dirty="0">
                <a:latin typeface="Times New Roman" panose="02020603050405020304" pitchFamily="18" charset="0"/>
                <a:cs typeface="Times New Roman" panose="02020603050405020304" pitchFamily="18" charset="0"/>
              </a:rPr>
              <a:t>O(</a:t>
            </a:r>
            <a:r>
              <a:rPr lang="en-CA" i="1" dirty="0">
                <a:latin typeface="Times New Roman" panose="02020603050405020304" pitchFamily="18" charset="0"/>
                <a:cs typeface="Times New Roman" panose="02020603050405020304" pitchFamily="18" charset="0"/>
              </a:rPr>
              <a:t>N</a:t>
            </a:r>
            <a:r>
              <a:rPr lang="en-CA" dirty="0">
                <a:latin typeface="Times New Roman" panose="02020603050405020304" pitchFamily="18" charset="0"/>
                <a:cs typeface="Times New Roman" panose="02020603050405020304" pitchFamily="18" charset="0"/>
              </a:rPr>
              <a:t>)</a:t>
            </a:r>
            <a:r>
              <a:rPr lang="en-CA" dirty="0"/>
              <a:t> additional memory over an array</a:t>
            </a:r>
          </a:p>
          <a:p>
            <a:pPr lvl="1"/>
            <a:r>
              <a:rPr lang="en-CA" dirty="0"/>
              <a:t>All the run-times are identical to that of a linked list</a:t>
            </a:r>
          </a:p>
          <a:p>
            <a:pPr lvl="1"/>
            <a:r>
              <a:rPr lang="en-CA" dirty="0">
                <a:solidFill>
                  <a:srgbClr val="FF0000"/>
                </a:solidFill>
              </a:rPr>
              <a:t>Only one call to </a:t>
            </a:r>
            <a:r>
              <a:rPr lang="en-CA" dirty="0">
                <a:solidFill>
                  <a:srgbClr val="FF0000"/>
                </a:solidFill>
                <a:latin typeface="Consolas" panose="020B0609020204030204" pitchFamily="49" charset="0"/>
                <a:cs typeface="Consolas" panose="020B0609020204030204" pitchFamily="49" charset="0"/>
              </a:rPr>
              <a:t>new</a:t>
            </a:r>
            <a:r>
              <a:rPr lang="en-CA" dirty="0">
                <a:solidFill>
                  <a:srgbClr val="FF0000"/>
                </a:solidFill>
              </a:rPr>
              <a:t>, as opposed to </a:t>
            </a:r>
            <a:r>
              <a:rPr lang="en-CA" dirty="0">
                <a:solidFill>
                  <a:srgbClr val="FF0000"/>
                </a:solidFill>
                <a:latin typeface="Symbol" panose="05050102010706020507" pitchFamily="18" charset="2"/>
                <a:cs typeface="Times New Roman" panose="02020603050405020304" pitchFamily="18" charset="0"/>
              </a:rPr>
              <a:t>Q</a:t>
            </a:r>
            <a:r>
              <a:rPr lang="en-CA" dirty="0">
                <a:solidFill>
                  <a:srgbClr val="FF0000"/>
                </a:solidFill>
                <a:latin typeface="Times New Roman" panose="02020603050405020304" pitchFamily="18" charset="0"/>
                <a:cs typeface="Times New Roman" panose="02020603050405020304" pitchFamily="18" charset="0"/>
              </a:rPr>
              <a:t>(</a:t>
            </a:r>
            <a:r>
              <a:rPr lang="en-CA" i="1" dirty="0">
                <a:solidFill>
                  <a:srgbClr val="FF0000"/>
                </a:solidFill>
                <a:latin typeface="Times New Roman" panose="02020603050405020304" pitchFamily="18" charset="0"/>
                <a:cs typeface="Times New Roman" panose="02020603050405020304" pitchFamily="18" charset="0"/>
              </a:rPr>
              <a:t>n</a:t>
            </a:r>
            <a:r>
              <a:rPr lang="en-CA" dirty="0">
                <a:solidFill>
                  <a:srgbClr val="FF0000"/>
                </a:solidFill>
                <a:latin typeface="Times New Roman" panose="02020603050405020304" pitchFamily="18" charset="0"/>
                <a:cs typeface="Times New Roman" panose="02020603050405020304" pitchFamily="18" charset="0"/>
              </a:rPr>
              <a:t>)</a:t>
            </a:r>
            <a:endParaRPr lang="en-CA" dirty="0">
              <a:solidFill>
                <a:srgbClr val="FF0000"/>
              </a:solidFill>
            </a:endParaRPr>
          </a:p>
          <a:p>
            <a:pPr lvl="1"/>
            <a:r>
              <a:rPr lang="en-CA" dirty="0"/>
              <a:t>There is a potential for up to </a:t>
            </a:r>
            <a:r>
              <a:rPr lang="en-CA" dirty="0">
                <a:latin typeface="Times New Roman" panose="02020603050405020304" pitchFamily="18" charset="0"/>
                <a:cs typeface="Times New Roman" panose="02020603050405020304" pitchFamily="18" charset="0"/>
              </a:rPr>
              <a:t>O(</a:t>
            </a:r>
            <a:r>
              <a:rPr lang="en-CA" i="1" dirty="0">
                <a:latin typeface="Times New Roman" panose="02020603050405020304" pitchFamily="18" charset="0"/>
                <a:cs typeface="Times New Roman" panose="02020603050405020304" pitchFamily="18" charset="0"/>
              </a:rPr>
              <a:t>N</a:t>
            </a:r>
            <a:r>
              <a:rPr lang="en-CA" dirty="0">
                <a:latin typeface="Times New Roman" panose="02020603050405020304" pitchFamily="18" charset="0"/>
                <a:cs typeface="Times New Roman" panose="02020603050405020304" pitchFamily="18" charset="0"/>
              </a:rPr>
              <a:t>)</a:t>
            </a:r>
            <a:r>
              <a:rPr lang="en-CA" dirty="0"/>
              <a:t> wasted memory</a:t>
            </a:r>
          </a:p>
          <a:p>
            <a:pPr lvl="1"/>
            <a:endParaRPr lang="en-CA" dirty="0"/>
          </a:p>
          <a:p>
            <a:pPr marL="355600" indent="-355600">
              <a:buNone/>
            </a:pPr>
            <a:r>
              <a:rPr lang="en-CA" dirty="0"/>
              <a:t>	Question:  What happens if we run out of memory?</a:t>
            </a:r>
          </a:p>
          <a:p>
            <a:pPr lvl="1"/>
            <a:endParaRPr lang="en-CA" dirty="0"/>
          </a:p>
        </p:txBody>
      </p:sp>
    </p:spTree>
    <p:extLst>
      <p:ext uri="{BB962C8B-B14F-4D97-AF65-F5344CB8AC3E}">
        <p14:creationId xmlns:p14="http://schemas.microsoft.com/office/powerpoint/2010/main" val="4895790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US" altLang="en-US" dirty="0"/>
              <a:t>Reallocation of memory</a:t>
            </a:r>
          </a:p>
        </p:txBody>
      </p:sp>
      <p:sp>
        <p:nvSpPr>
          <p:cNvPr id="13315" name="Rectangle 3"/>
          <p:cNvSpPr>
            <a:spLocks noGrp="1" noChangeArrowheads="1"/>
          </p:cNvSpPr>
          <p:nvPr>
            <p:ph type="body" idx="1"/>
          </p:nvPr>
        </p:nvSpPr>
        <p:spPr/>
        <p:txBody>
          <a:bodyPr/>
          <a:lstStyle/>
          <a:p>
            <a:pPr marL="360363" indent="-360363" eaLnBrk="1" hangingPunct="1">
              <a:buNone/>
            </a:pPr>
            <a:r>
              <a:rPr lang="en-US" altLang="en-US" dirty="0"/>
              <a:t>	Suppose we start with a capacity </a:t>
            </a:r>
            <a:r>
              <a:rPr lang="en-US" altLang="en-US" i="1" dirty="0">
                <a:latin typeface="Times New Roman" panose="02020603050405020304" pitchFamily="18" charset="0"/>
                <a:cs typeface="Times New Roman" panose="02020603050405020304" pitchFamily="18" charset="0"/>
              </a:rPr>
              <a:t>N</a:t>
            </a:r>
            <a:r>
              <a:rPr lang="en-US" altLang="en-US" dirty="0"/>
              <a:t> but after a while, all the entries have been allocated</a:t>
            </a:r>
            <a:endParaRPr lang="en-US" altLang="en-US" dirty="0">
              <a:latin typeface="Times New Roman" panose="02020603050405020304" pitchFamily="18" charset="0"/>
              <a:cs typeface="Times New Roman" panose="02020603050405020304" pitchFamily="18" charset="0"/>
            </a:endParaRPr>
          </a:p>
          <a:p>
            <a:pPr lvl="1" eaLnBrk="1" hangingPunct="1"/>
            <a:r>
              <a:rPr lang="en-US" altLang="en-US" dirty="0"/>
              <a:t>We can double the size of the array and copy the entries over</a:t>
            </a:r>
          </a:p>
        </p:txBody>
      </p:sp>
      <p:graphicFrame>
        <p:nvGraphicFramePr>
          <p:cNvPr id="4" name="Table 3"/>
          <p:cNvGraphicFramePr>
            <a:graphicFrameLocks noGrp="1"/>
          </p:cNvGraphicFramePr>
          <p:nvPr>
            <p:extLst>
              <p:ext uri="{D42A27DB-BD31-4B8C-83A1-F6EECF244321}">
                <p14:modId xmlns:p14="http://schemas.microsoft.com/office/powerpoint/2010/main" val="1264166178"/>
              </p:ext>
            </p:extLst>
          </p:nvPr>
        </p:nvGraphicFramePr>
        <p:xfrm>
          <a:off x="1498242" y="4142584"/>
          <a:ext cx="6909160" cy="1036320"/>
        </p:xfrm>
        <a:graphic>
          <a:graphicData uri="http://schemas.openxmlformats.org/drawingml/2006/table">
            <a:tbl>
              <a:tblPr firstRow="1" bandRow="1">
                <a:tableStyleId>{2D5ABB26-0587-4C30-8999-92F81FD0307C}</a:tableStyleId>
              </a:tblPr>
              <a:tblGrid>
                <a:gridCol w="863645">
                  <a:extLst>
                    <a:ext uri="{9D8B030D-6E8A-4147-A177-3AD203B41FA5}">
                      <a16:colId xmlns:a16="http://schemas.microsoft.com/office/drawing/2014/main" val="20000"/>
                    </a:ext>
                  </a:extLst>
                </a:gridCol>
                <a:gridCol w="863645">
                  <a:extLst>
                    <a:ext uri="{9D8B030D-6E8A-4147-A177-3AD203B41FA5}">
                      <a16:colId xmlns:a16="http://schemas.microsoft.com/office/drawing/2014/main" val="20001"/>
                    </a:ext>
                  </a:extLst>
                </a:gridCol>
                <a:gridCol w="863645">
                  <a:extLst>
                    <a:ext uri="{9D8B030D-6E8A-4147-A177-3AD203B41FA5}">
                      <a16:colId xmlns:a16="http://schemas.microsoft.com/office/drawing/2014/main" val="20002"/>
                    </a:ext>
                  </a:extLst>
                </a:gridCol>
                <a:gridCol w="863645">
                  <a:extLst>
                    <a:ext uri="{9D8B030D-6E8A-4147-A177-3AD203B41FA5}">
                      <a16:colId xmlns:a16="http://schemas.microsoft.com/office/drawing/2014/main" val="20003"/>
                    </a:ext>
                  </a:extLst>
                </a:gridCol>
                <a:gridCol w="863645">
                  <a:extLst>
                    <a:ext uri="{9D8B030D-6E8A-4147-A177-3AD203B41FA5}">
                      <a16:colId xmlns:a16="http://schemas.microsoft.com/office/drawing/2014/main" val="20004"/>
                    </a:ext>
                  </a:extLst>
                </a:gridCol>
                <a:gridCol w="863645">
                  <a:extLst>
                    <a:ext uri="{9D8B030D-6E8A-4147-A177-3AD203B41FA5}">
                      <a16:colId xmlns:a16="http://schemas.microsoft.com/office/drawing/2014/main" val="20005"/>
                    </a:ext>
                  </a:extLst>
                </a:gridCol>
                <a:gridCol w="863645">
                  <a:extLst>
                    <a:ext uri="{9D8B030D-6E8A-4147-A177-3AD203B41FA5}">
                      <a16:colId xmlns:a16="http://schemas.microsoft.com/office/drawing/2014/main" val="20006"/>
                    </a:ext>
                  </a:extLst>
                </a:gridCol>
                <a:gridCol w="863645">
                  <a:extLst>
                    <a:ext uri="{9D8B030D-6E8A-4147-A177-3AD203B41FA5}">
                      <a16:colId xmlns:a16="http://schemas.microsoft.com/office/drawing/2014/main" val="20007"/>
                    </a:ext>
                  </a:extLst>
                </a:gridCol>
              </a:tblGrid>
              <a:tr h="174749">
                <a:tc>
                  <a:txBody>
                    <a:bodyPr/>
                    <a:lstStyle/>
                    <a:p>
                      <a:pPr algn="ctr"/>
                      <a:r>
                        <a:rPr lang="en-CA" sz="1600" dirty="0">
                          <a:solidFill>
                            <a:schemeClr val="tx1"/>
                          </a:solidFill>
                          <a:latin typeface="Consolas" panose="020B0609020204030204" pitchFamily="49" charset="0"/>
                          <a:cs typeface="Consolas" panose="020B0609020204030204" pitchFamily="49" charset="0"/>
                        </a:rPr>
                        <a:t>0</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solidFill>
                            <a:schemeClr val="tx1"/>
                          </a:solidFill>
                          <a:latin typeface="Consolas" panose="020B0609020204030204" pitchFamily="49" charset="0"/>
                          <a:cs typeface="Consolas" panose="020B0609020204030204" pitchFamily="49" charset="0"/>
                        </a:rPr>
                        <a:t>1</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solidFill>
                            <a:schemeClr val="tx1"/>
                          </a:solidFill>
                          <a:latin typeface="Consolas" panose="020B0609020204030204" pitchFamily="49" charset="0"/>
                          <a:cs typeface="Consolas" panose="020B0609020204030204" pitchFamily="49" charset="0"/>
                        </a:rPr>
                        <a:t>2</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solidFill>
                            <a:schemeClr val="tx1"/>
                          </a:solidFill>
                          <a:latin typeface="Consolas" panose="020B0609020204030204" pitchFamily="49" charset="0"/>
                          <a:cs typeface="Consolas" panose="020B0609020204030204" pitchFamily="49" charset="0"/>
                        </a:rPr>
                        <a:t>3</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solidFill>
                            <a:schemeClr val="tx1"/>
                          </a:solidFill>
                          <a:latin typeface="Consolas" panose="020B0609020204030204" pitchFamily="49" charset="0"/>
                          <a:cs typeface="Consolas" panose="020B0609020204030204" pitchFamily="49" charset="0"/>
                        </a:rPr>
                        <a:t>4</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solidFill>
                            <a:schemeClr val="tx1"/>
                          </a:solidFill>
                          <a:latin typeface="Consolas" panose="020B0609020204030204" pitchFamily="49" charset="0"/>
                          <a:cs typeface="Consolas" panose="020B0609020204030204" pitchFamily="49" charset="0"/>
                        </a:rPr>
                        <a:t>5</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solidFill>
                            <a:schemeClr val="tx1"/>
                          </a:solidFill>
                          <a:latin typeface="Consolas" panose="020B0609020204030204" pitchFamily="49" charset="0"/>
                          <a:cs typeface="Consolas" panose="020B0609020204030204" pitchFamily="49" charset="0"/>
                        </a:rPr>
                        <a:t>6</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solidFill>
                            <a:schemeClr val="tx1"/>
                          </a:solidFill>
                          <a:latin typeface="Consolas" panose="020B0609020204030204" pitchFamily="49" charset="0"/>
                          <a:cs typeface="Consolas" panose="020B0609020204030204" pitchFamily="49" charset="0"/>
                        </a:rPr>
                        <a:t>7</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283967">
                <a:tc>
                  <a:txBody>
                    <a:bodyPr/>
                    <a:lstStyle/>
                    <a:p>
                      <a:pPr algn="ctr"/>
                      <a:r>
                        <a:rPr lang="en-CA" sz="2000" dirty="0">
                          <a:solidFill>
                            <a:schemeClr val="tx1"/>
                          </a:solidFill>
                          <a:latin typeface="Consolas" panose="020B0609020204030204" pitchFamily="49" charset="0"/>
                          <a:cs typeface="Consolas" panose="020B0609020204030204" pitchFamily="49" charset="0"/>
                        </a:rPr>
                        <a:t>C</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R</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U</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T</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R</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U</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S</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T</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1"/>
                  </a:ext>
                </a:extLst>
              </a:tr>
              <a:tr h="283967">
                <a:tc>
                  <a:txBody>
                    <a:bodyPr/>
                    <a:lstStyle/>
                    <a:p>
                      <a:pPr algn="ctr"/>
                      <a:r>
                        <a:rPr lang="en-CA" sz="2000" dirty="0">
                          <a:solidFill>
                            <a:schemeClr val="tx1"/>
                          </a:solidFill>
                          <a:latin typeface="Consolas" panose="020B0609020204030204" pitchFamily="49" charset="0"/>
                          <a:cs typeface="Consolas" panose="020B0609020204030204" pitchFamily="49" charset="0"/>
                        </a:rPr>
                        <a:t>7</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2</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0</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1</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600" dirty="0">
                          <a:solidFill>
                            <a:schemeClr val="tx1"/>
                          </a:solidFill>
                          <a:latin typeface="Consolas" panose="020B0609020204030204" pitchFamily="49" charset="0"/>
                          <a:cs typeface="Consolas" panose="020B0609020204030204" pitchFamily="49" charset="0"/>
                        </a:rPr>
                        <a:t>NULLPTR</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4</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3</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5</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7" name="Rectangle 6"/>
          <p:cNvSpPr/>
          <p:nvPr/>
        </p:nvSpPr>
        <p:spPr>
          <a:xfrm>
            <a:off x="1194515" y="2902854"/>
            <a:ext cx="2734018" cy="1169551"/>
          </a:xfrm>
          <a:prstGeom prst="rect">
            <a:avLst/>
          </a:prstGeom>
        </p:spPr>
        <p:txBody>
          <a:bodyPr wrap="square">
            <a:spAutoFit/>
          </a:bodyPr>
          <a:lstStyle/>
          <a:p>
            <a:pPr marL="360363" indent="-360363">
              <a:buNone/>
            </a:pPr>
            <a:r>
              <a:rPr lang="en-CA" sz="1400" dirty="0" err="1">
                <a:latin typeface="Consolas" panose="020B0609020204030204" pitchFamily="49" charset="0"/>
                <a:cs typeface="Consolas" panose="020B0609020204030204" pitchFamily="49" charset="0"/>
              </a:rPr>
              <a:t>list_head</a:t>
            </a:r>
            <a:r>
              <a:rPr lang="en-CA" sz="1400" dirty="0">
                <a:latin typeface="Consolas" panose="020B0609020204030204" pitchFamily="49" charset="0"/>
                <a:cs typeface="Consolas" panose="020B0609020204030204" pitchFamily="49" charset="0"/>
              </a:rPr>
              <a:t> = 6;</a:t>
            </a:r>
          </a:p>
          <a:p>
            <a:pPr marL="360363" indent="-360363">
              <a:buNone/>
            </a:pPr>
            <a:r>
              <a:rPr lang="en-CA" sz="1400" dirty="0" err="1">
                <a:latin typeface="Consolas" panose="020B0609020204030204" pitchFamily="49" charset="0"/>
                <a:cs typeface="Consolas" panose="020B0609020204030204" pitchFamily="49" charset="0"/>
              </a:rPr>
              <a:t>list_tail</a:t>
            </a:r>
            <a:r>
              <a:rPr lang="en-CA" sz="1400" dirty="0">
                <a:latin typeface="Consolas" panose="020B0609020204030204" pitchFamily="49" charset="0"/>
                <a:cs typeface="Consolas" panose="020B0609020204030204" pitchFamily="49" charset="0"/>
              </a:rPr>
              <a:t> = 4;</a:t>
            </a:r>
          </a:p>
          <a:p>
            <a:pPr marL="360363" indent="-360363">
              <a:buNone/>
            </a:pPr>
            <a:r>
              <a:rPr lang="en-CA" sz="1400" dirty="0" err="1">
                <a:latin typeface="Consolas" panose="020B0609020204030204" pitchFamily="49" charset="0"/>
                <a:cs typeface="Consolas" panose="020B0609020204030204" pitchFamily="49" charset="0"/>
              </a:rPr>
              <a:t>list_size</a:t>
            </a:r>
            <a:r>
              <a:rPr lang="en-CA" sz="1400" dirty="0">
                <a:latin typeface="Consolas" panose="020B0609020204030204" pitchFamily="49" charset="0"/>
                <a:cs typeface="Consolas" panose="020B0609020204030204" pitchFamily="49" charset="0"/>
              </a:rPr>
              <a:t> = 8;</a:t>
            </a:r>
          </a:p>
          <a:p>
            <a:pPr marL="360363" indent="-360363">
              <a:buNone/>
            </a:pPr>
            <a:r>
              <a:rPr lang="en-CA" sz="1400" dirty="0" err="1">
                <a:latin typeface="Consolas" panose="020B0609020204030204" pitchFamily="49" charset="0"/>
                <a:cs typeface="Consolas" panose="020B0609020204030204" pitchFamily="49" charset="0"/>
              </a:rPr>
              <a:t>list_capacity</a:t>
            </a:r>
            <a:r>
              <a:rPr lang="en-CA" sz="1400" dirty="0">
                <a:latin typeface="Consolas" panose="020B0609020204030204" pitchFamily="49" charset="0"/>
                <a:cs typeface="Consolas" panose="020B0609020204030204" pitchFamily="49" charset="0"/>
              </a:rPr>
              <a:t> = 8;</a:t>
            </a:r>
          </a:p>
          <a:p>
            <a:pPr marL="360363" indent="-360363">
              <a:buNone/>
            </a:pPr>
            <a:r>
              <a:rPr lang="en-CA" sz="1400" dirty="0" err="1">
                <a:solidFill>
                  <a:srgbClr val="7030A0"/>
                </a:solidFill>
                <a:latin typeface="Consolas" panose="020B0609020204030204" pitchFamily="49" charset="0"/>
                <a:cs typeface="Consolas" panose="020B0609020204030204" pitchFamily="49" charset="0"/>
              </a:rPr>
              <a:t>stack_top</a:t>
            </a:r>
            <a:r>
              <a:rPr lang="en-CA" sz="1400" dirty="0">
                <a:solidFill>
                  <a:srgbClr val="7030A0"/>
                </a:solidFill>
                <a:latin typeface="Consolas" panose="020B0609020204030204" pitchFamily="49" charset="0"/>
                <a:cs typeface="Consolas" panose="020B0609020204030204" pitchFamily="49" charset="0"/>
              </a:rPr>
              <a:t> = NULLPTR;</a:t>
            </a:r>
          </a:p>
        </p:txBody>
      </p:sp>
    </p:spTree>
    <p:extLst>
      <p:ext uri="{BB962C8B-B14F-4D97-AF65-F5344CB8AC3E}">
        <p14:creationId xmlns:p14="http://schemas.microsoft.com/office/powerpoint/2010/main" val="11398323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31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US" altLang="en-US" dirty="0"/>
              <a:t>Reallocation of memory</a:t>
            </a:r>
          </a:p>
        </p:txBody>
      </p:sp>
      <p:sp>
        <p:nvSpPr>
          <p:cNvPr id="13315" name="Rectangle 3"/>
          <p:cNvSpPr>
            <a:spLocks noGrp="1" noChangeArrowheads="1"/>
          </p:cNvSpPr>
          <p:nvPr>
            <p:ph type="body" idx="1"/>
          </p:nvPr>
        </p:nvSpPr>
        <p:spPr/>
        <p:txBody>
          <a:bodyPr/>
          <a:lstStyle/>
          <a:p>
            <a:pPr marL="360363" indent="-360363" eaLnBrk="1" hangingPunct="1">
              <a:buNone/>
            </a:pPr>
            <a:r>
              <a:rPr lang="en-US" altLang="en-US" dirty="0"/>
              <a:t>	Suppose we start with a capacity </a:t>
            </a:r>
            <a:r>
              <a:rPr lang="en-US" altLang="en-US" i="1" dirty="0">
                <a:latin typeface="Times New Roman" panose="02020603050405020304" pitchFamily="18" charset="0"/>
                <a:cs typeface="Times New Roman" panose="02020603050405020304" pitchFamily="18" charset="0"/>
              </a:rPr>
              <a:t>N</a:t>
            </a:r>
            <a:r>
              <a:rPr lang="en-US" altLang="en-US" dirty="0"/>
              <a:t> but after a while, all the entries have been allocated</a:t>
            </a:r>
            <a:endParaRPr lang="en-US" altLang="en-US" dirty="0">
              <a:latin typeface="Times New Roman" panose="02020603050405020304" pitchFamily="18" charset="0"/>
              <a:cs typeface="Times New Roman" panose="02020603050405020304" pitchFamily="18" charset="0"/>
            </a:endParaRPr>
          </a:p>
          <a:p>
            <a:pPr lvl="1" eaLnBrk="1" hangingPunct="1"/>
            <a:r>
              <a:rPr lang="en-US" altLang="en-US" dirty="0"/>
              <a:t>We can double the size of the array and copy the entries over</a:t>
            </a:r>
          </a:p>
          <a:p>
            <a:pPr lvl="1" eaLnBrk="1" hangingPunct="1"/>
            <a:r>
              <a:rPr lang="en-US" altLang="en-US" dirty="0"/>
              <a:t>Only the stack needs to be updated and the old array deleted</a:t>
            </a:r>
          </a:p>
        </p:txBody>
      </p:sp>
      <p:graphicFrame>
        <p:nvGraphicFramePr>
          <p:cNvPr id="4" name="Table 3"/>
          <p:cNvGraphicFramePr>
            <a:graphicFrameLocks noGrp="1"/>
          </p:cNvGraphicFramePr>
          <p:nvPr>
            <p:extLst>
              <p:ext uri="{D42A27DB-BD31-4B8C-83A1-F6EECF244321}">
                <p14:modId xmlns:p14="http://schemas.microsoft.com/office/powerpoint/2010/main" val="2692049752"/>
              </p:ext>
            </p:extLst>
          </p:nvPr>
        </p:nvGraphicFramePr>
        <p:xfrm>
          <a:off x="1498242" y="4142584"/>
          <a:ext cx="6909160" cy="1036320"/>
        </p:xfrm>
        <a:graphic>
          <a:graphicData uri="http://schemas.openxmlformats.org/drawingml/2006/table">
            <a:tbl>
              <a:tblPr firstRow="1" bandRow="1">
                <a:tableStyleId>{2D5ABB26-0587-4C30-8999-92F81FD0307C}</a:tableStyleId>
              </a:tblPr>
              <a:tblGrid>
                <a:gridCol w="863645">
                  <a:extLst>
                    <a:ext uri="{9D8B030D-6E8A-4147-A177-3AD203B41FA5}">
                      <a16:colId xmlns:a16="http://schemas.microsoft.com/office/drawing/2014/main" val="20000"/>
                    </a:ext>
                  </a:extLst>
                </a:gridCol>
                <a:gridCol w="863645">
                  <a:extLst>
                    <a:ext uri="{9D8B030D-6E8A-4147-A177-3AD203B41FA5}">
                      <a16:colId xmlns:a16="http://schemas.microsoft.com/office/drawing/2014/main" val="20001"/>
                    </a:ext>
                  </a:extLst>
                </a:gridCol>
                <a:gridCol w="863645">
                  <a:extLst>
                    <a:ext uri="{9D8B030D-6E8A-4147-A177-3AD203B41FA5}">
                      <a16:colId xmlns:a16="http://schemas.microsoft.com/office/drawing/2014/main" val="20002"/>
                    </a:ext>
                  </a:extLst>
                </a:gridCol>
                <a:gridCol w="863645">
                  <a:extLst>
                    <a:ext uri="{9D8B030D-6E8A-4147-A177-3AD203B41FA5}">
                      <a16:colId xmlns:a16="http://schemas.microsoft.com/office/drawing/2014/main" val="20003"/>
                    </a:ext>
                  </a:extLst>
                </a:gridCol>
                <a:gridCol w="863645">
                  <a:extLst>
                    <a:ext uri="{9D8B030D-6E8A-4147-A177-3AD203B41FA5}">
                      <a16:colId xmlns:a16="http://schemas.microsoft.com/office/drawing/2014/main" val="20004"/>
                    </a:ext>
                  </a:extLst>
                </a:gridCol>
                <a:gridCol w="863645">
                  <a:extLst>
                    <a:ext uri="{9D8B030D-6E8A-4147-A177-3AD203B41FA5}">
                      <a16:colId xmlns:a16="http://schemas.microsoft.com/office/drawing/2014/main" val="20005"/>
                    </a:ext>
                  </a:extLst>
                </a:gridCol>
                <a:gridCol w="863645">
                  <a:extLst>
                    <a:ext uri="{9D8B030D-6E8A-4147-A177-3AD203B41FA5}">
                      <a16:colId xmlns:a16="http://schemas.microsoft.com/office/drawing/2014/main" val="20006"/>
                    </a:ext>
                  </a:extLst>
                </a:gridCol>
                <a:gridCol w="863645">
                  <a:extLst>
                    <a:ext uri="{9D8B030D-6E8A-4147-A177-3AD203B41FA5}">
                      <a16:colId xmlns:a16="http://schemas.microsoft.com/office/drawing/2014/main" val="20007"/>
                    </a:ext>
                  </a:extLst>
                </a:gridCol>
              </a:tblGrid>
              <a:tr h="174749">
                <a:tc>
                  <a:txBody>
                    <a:bodyPr/>
                    <a:lstStyle/>
                    <a:p>
                      <a:pPr algn="ctr"/>
                      <a:r>
                        <a:rPr lang="en-CA" sz="1600" dirty="0">
                          <a:solidFill>
                            <a:schemeClr val="tx1"/>
                          </a:solidFill>
                          <a:latin typeface="Consolas" panose="020B0609020204030204" pitchFamily="49" charset="0"/>
                          <a:cs typeface="Consolas" panose="020B0609020204030204" pitchFamily="49" charset="0"/>
                        </a:rPr>
                        <a:t>0</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solidFill>
                            <a:schemeClr val="tx1"/>
                          </a:solidFill>
                          <a:latin typeface="Consolas" panose="020B0609020204030204" pitchFamily="49" charset="0"/>
                          <a:cs typeface="Consolas" panose="020B0609020204030204" pitchFamily="49" charset="0"/>
                        </a:rPr>
                        <a:t>1</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solidFill>
                            <a:schemeClr val="tx1"/>
                          </a:solidFill>
                          <a:latin typeface="Consolas" panose="020B0609020204030204" pitchFamily="49" charset="0"/>
                          <a:cs typeface="Consolas" panose="020B0609020204030204" pitchFamily="49" charset="0"/>
                        </a:rPr>
                        <a:t>2</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solidFill>
                            <a:schemeClr val="tx1"/>
                          </a:solidFill>
                          <a:latin typeface="Consolas" panose="020B0609020204030204" pitchFamily="49" charset="0"/>
                          <a:cs typeface="Consolas" panose="020B0609020204030204" pitchFamily="49" charset="0"/>
                        </a:rPr>
                        <a:t>3</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solidFill>
                            <a:schemeClr val="tx1"/>
                          </a:solidFill>
                          <a:latin typeface="Consolas" panose="020B0609020204030204" pitchFamily="49" charset="0"/>
                          <a:cs typeface="Consolas" panose="020B0609020204030204" pitchFamily="49" charset="0"/>
                        </a:rPr>
                        <a:t>4</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solidFill>
                            <a:schemeClr val="tx1"/>
                          </a:solidFill>
                          <a:latin typeface="Consolas" panose="020B0609020204030204" pitchFamily="49" charset="0"/>
                          <a:cs typeface="Consolas" panose="020B0609020204030204" pitchFamily="49" charset="0"/>
                        </a:rPr>
                        <a:t>5</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solidFill>
                            <a:schemeClr val="tx1"/>
                          </a:solidFill>
                          <a:latin typeface="Consolas" panose="020B0609020204030204" pitchFamily="49" charset="0"/>
                          <a:cs typeface="Consolas" panose="020B0609020204030204" pitchFamily="49" charset="0"/>
                        </a:rPr>
                        <a:t>6</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solidFill>
                            <a:schemeClr val="tx1"/>
                          </a:solidFill>
                          <a:latin typeface="Consolas" panose="020B0609020204030204" pitchFamily="49" charset="0"/>
                          <a:cs typeface="Consolas" panose="020B0609020204030204" pitchFamily="49" charset="0"/>
                        </a:rPr>
                        <a:t>7</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283967">
                <a:tc>
                  <a:txBody>
                    <a:bodyPr/>
                    <a:lstStyle/>
                    <a:p>
                      <a:pPr algn="ctr"/>
                      <a:r>
                        <a:rPr lang="en-CA" sz="2000" dirty="0">
                          <a:solidFill>
                            <a:schemeClr val="tx1"/>
                          </a:solidFill>
                          <a:latin typeface="Consolas" panose="020B0609020204030204" pitchFamily="49" charset="0"/>
                          <a:cs typeface="Consolas" panose="020B0609020204030204" pitchFamily="49" charset="0"/>
                        </a:rPr>
                        <a:t>C</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R</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U</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T</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R</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U</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S</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T</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1"/>
                  </a:ext>
                </a:extLst>
              </a:tr>
              <a:tr h="283967">
                <a:tc>
                  <a:txBody>
                    <a:bodyPr/>
                    <a:lstStyle/>
                    <a:p>
                      <a:pPr algn="ctr"/>
                      <a:r>
                        <a:rPr lang="en-CA" sz="2000" dirty="0">
                          <a:solidFill>
                            <a:schemeClr val="tx1"/>
                          </a:solidFill>
                          <a:latin typeface="Consolas" panose="020B0609020204030204" pitchFamily="49" charset="0"/>
                          <a:cs typeface="Consolas" panose="020B0609020204030204" pitchFamily="49" charset="0"/>
                        </a:rPr>
                        <a:t>7</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2</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0</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1</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600" dirty="0">
                          <a:solidFill>
                            <a:schemeClr val="tx1"/>
                          </a:solidFill>
                          <a:latin typeface="Consolas" panose="020B0609020204030204" pitchFamily="49" charset="0"/>
                          <a:cs typeface="Consolas" panose="020B0609020204030204" pitchFamily="49" charset="0"/>
                        </a:rPr>
                        <a:t>NULLPTR</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4</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3</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5</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5" name="Rectangle 4"/>
          <p:cNvSpPr/>
          <p:nvPr/>
        </p:nvSpPr>
        <p:spPr>
          <a:xfrm>
            <a:off x="1194515" y="2902854"/>
            <a:ext cx="2734018" cy="1169551"/>
          </a:xfrm>
          <a:prstGeom prst="rect">
            <a:avLst/>
          </a:prstGeom>
        </p:spPr>
        <p:txBody>
          <a:bodyPr wrap="square">
            <a:spAutoFit/>
          </a:bodyPr>
          <a:lstStyle/>
          <a:p>
            <a:pPr marL="360363" indent="-360363">
              <a:buNone/>
            </a:pPr>
            <a:r>
              <a:rPr lang="en-CA" sz="1400" dirty="0" err="1">
                <a:latin typeface="Consolas" panose="020B0609020204030204" pitchFamily="49" charset="0"/>
                <a:cs typeface="Consolas" panose="020B0609020204030204" pitchFamily="49" charset="0"/>
              </a:rPr>
              <a:t>list_head</a:t>
            </a:r>
            <a:r>
              <a:rPr lang="en-CA" sz="1400" dirty="0">
                <a:latin typeface="Consolas" panose="020B0609020204030204" pitchFamily="49" charset="0"/>
                <a:cs typeface="Consolas" panose="020B0609020204030204" pitchFamily="49" charset="0"/>
              </a:rPr>
              <a:t> = 6;</a:t>
            </a:r>
          </a:p>
          <a:p>
            <a:pPr marL="360363" indent="-360363">
              <a:buNone/>
            </a:pPr>
            <a:r>
              <a:rPr lang="en-CA" sz="1400" dirty="0" err="1">
                <a:latin typeface="Consolas" panose="020B0609020204030204" pitchFamily="49" charset="0"/>
                <a:cs typeface="Consolas" panose="020B0609020204030204" pitchFamily="49" charset="0"/>
              </a:rPr>
              <a:t>list_tail</a:t>
            </a:r>
            <a:r>
              <a:rPr lang="en-CA" sz="1400" dirty="0">
                <a:latin typeface="Consolas" panose="020B0609020204030204" pitchFamily="49" charset="0"/>
                <a:cs typeface="Consolas" panose="020B0609020204030204" pitchFamily="49" charset="0"/>
              </a:rPr>
              <a:t> = 4;</a:t>
            </a:r>
          </a:p>
          <a:p>
            <a:pPr marL="360363" indent="-360363">
              <a:buNone/>
            </a:pPr>
            <a:r>
              <a:rPr lang="en-CA" sz="1400" dirty="0" err="1">
                <a:latin typeface="Consolas" panose="020B0609020204030204" pitchFamily="49" charset="0"/>
                <a:cs typeface="Consolas" panose="020B0609020204030204" pitchFamily="49" charset="0"/>
              </a:rPr>
              <a:t>list_size</a:t>
            </a:r>
            <a:r>
              <a:rPr lang="en-CA" sz="1400" dirty="0">
                <a:latin typeface="Consolas" panose="020B0609020204030204" pitchFamily="49" charset="0"/>
                <a:cs typeface="Consolas" panose="020B0609020204030204" pitchFamily="49" charset="0"/>
              </a:rPr>
              <a:t> = 8;</a:t>
            </a:r>
          </a:p>
          <a:p>
            <a:pPr marL="360363" indent="-360363">
              <a:buNone/>
            </a:pPr>
            <a:r>
              <a:rPr lang="en-CA" sz="1400" dirty="0" err="1">
                <a:latin typeface="Consolas" panose="020B0609020204030204" pitchFamily="49" charset="0"/>
                <a:cs typeface="Consolas" panose="020B0609020204030204" pitchFamily="49" charset="0"/>
              </a:rPr>
              <a:t>list_capacity</a:t>
            </a:r>
            <a:r>
              <a:rPr lang="en-CA" sz="1400" dirty="0">
                <a:latin typeface="Consolas" panose="020B0609020204030204" pitchFamily="49" charset="0"/>
                <a:cs typeface="Consolas" panose="020B0609020204030204" pitchFamily="49" charset="0"/>
              </a:rPr>
              <a:t> = </a:t>
            </a:r>
            <a:r>
              <a:rPr lang="en-CA" sz="1400" dirty="0">
                <a:solidFill>
                  <a:srgbClr val="FF0000"/>
                </a:solidFill>
                <a:latin typeface="Consolas" panose="020B0609020204030204" pitchFamily="49" charset="0"/>
                <a:cs typeface="Consolas" panose="020B0609020204030204" pitchFamily="49" charset="0"/>
              </a:rPr>
              <a:t>16</a:t>
            </a:r>
            <a:r>
              <a:rPr lang="en-CA" sz="1400" dirty="0">
                <a:latin typeface="Consolas" panose="020B0609020204030204" pitchFamily="49" charset="0"/>
                <a:cs typeface="Consolas" panose="020B0609020204030204" pitchFamily="49" charset="0"/>
              </a:rPr>
              <a:t>;</a:t>
            </a:r>
          </a:p>
          <a:p>
            <a:pPr marL="360363" indent="-360363">
              <a:buNone/>
            </a:pPr>
            <a:r>
              <a:rPr lang="en-CA" sz="1400" dirty="0" err="1">
                <a:solidFill>
                  <a:srgbClr val="7030A0"/>
                </a:solidFill>
                <a:latin typeface="Consolas" panose="020B0609020204030204" pitchFamily="49" charset="0"/>
                <a:cs typeface="Consolas" panose="020B0609020204030204" pitchFamily="49" charset="0"/>
              </a:rPr>
              <a:t>stack_top</a:t>
            </a:r>
            <a:r>
              <a:rPr lang="en-CA" sz="1400" dirty="0">
                <a:solidFill>
                  <a:srgbClr val="7030A0"/>
                </a:solidFill>
                <a:latin typeface="Consolas" panose="020B0609020204030204" pitchFamily="49" charset="0"/>
                <a:cs typeface="Consolas" panose="020B0609020204030204" pitchFamily="49" charset="0"/>
              </a:rPr>
              <a:t> = </a:t>
            </a:r>
            <a:r>
              <a:rPr lang="en-CA" sz="1400" dirty="0">
                <a:solidFill>
                  <a:srgbClr val="FF0000"/>
                </a:solidFill>
                <a:latin typeface="Consolas" panose="020B0609020204030204" pitchFamily="49" charset="0"/>
                <a:cs typeface="Consolas" panose="020B0609020204030204" pitchFamily="49" charset="0"/>
              </a:rPr>
              <a:t>8</a:t>
            </a:r>
            <a:r>
              <a:rPr lang="en-CA" sz="1400" dirty="0">
                <a:solidFill>
                  <a:srgbClr val="7030A0"/>
                </a:solidFill>
                <a:latin typeface="Consolas" panose="020B0609020204030204" pitchFamily="49" charset="0"/>
                <a:cs typeface="Consolas" panose="020B0609020204030204" pitchFamily="49" charset="0"/>
              </a:rPr>
              <a:t>;</a:t>
            </a:r>
          </a:p>
        </p:txBody>
      </p:sp>
      <p:graphicFrame>
        <p:nvGraphicFramePr>
          <p:cNvPr id="6" name="Table 5"/>
          <p:cNvGraphicFramePr>
            <a:graphicFrameLocks noGrp="1"/>
          </p:cNvGraphicFramePr>
          <p:nvPr>
            <p:extLst>
              <p:ext uri="{D42A27DB-BD31-4B8C-83A1-F6EECF244321}">
                <p14:modId xmlns:p14="http://schemas.microsoft.com/office/powerpoint/2010/main" val="3952661111"/>
              </p:ext>
            </p:extLst>
          </p:nvPr>
        </p:nvGraphicFramePr>
        <p:xfrm>
          <a:off x="101599" y="5454916"/>
          <a:ext cx="8983136" cy="1036320"/>
        </p:xfrm>
        <a:graphic>
          <a:graphicData uri="http://schemas.openxmlformats.org/drawingml/2006/table">
            <a:tbl>
              <a:tblPr firstRow="1" bandRow="1">
                <a:tableStyleId>{2D5ABB26-0587-4C30-8999-92F81FD0307C}</a:tableStyleId>
              </a:tblPr>
              <a:tblGrid>
                <a:gridCol w="561446">
                  <a:extLst>
                    <a:ext uri="{9D8B030D-6E8A-4147-A177-3AD203B41FA5}">
                      <a16:colId xmlns:a16="http://schemas.microsoft.com/office/drawing/2014/main" val="20000"/>
                    </a:ext>
                  </a:extLst>
                </a:gridCol>
                <a:gridCol w="561446">
                  <a:extLst>
                    <a:ext uri="{9D8B030D-6E8A-4147-A177-3AD203B41FA5}">
                      <a16:colId xmlns:a16="http://schemas.microsoft.com/office/drawing/2014/main" val="20001"/>
                    </a:ext>
                  </a:extLst>
                </a:gridCol>
                <a:gridCol w="561446">
                  <a:extLst>
                    <a:ext uri="{9D8B030D-6E8A-4147-A177-3AD203B41FA5}">
                      <a16:colId xmlns:a16="http://schemas.microsoft.com/office/drawing/2014/main" val="20002"/>
                    </a:ext>
                  </a:extLst>
                </a:gridCol>
                <a:gridCol w="561446">
                  <a:extLst>
                    <a:ext uri="{9D8B030D-6E8A-4147-A177-3AD203B41FA5}">
                      <a16:colId xmlns:a16="http://schemas.microsoft.com/office/drawing/2014/main" val="20003"/>
                    </a:ext>
                  </a:extLst>
                </a:gridCol>
                <a:gridCol w="561446">
                  <a:extLst>
                    <a:ext uri="{9D8B030D-6E8A-4147-A177-3AD203B41FA5}">
                      <a16:colId xmlns:a16="http://schemas.microsoft.com/office/drawing/2014/main" val="20004"/>
                    </a:ext>
                  </a:extLst>
                </a:gridCol>
                <a:gridCol w="561446">
                  <a:extLst>
                    <a:ext uri="{9D8B030D-6E8A-4147-A177-3AD203B41FA5}">
                      <a16:colId xmlns:a16="http://schemas.microsoft.com/office/drawing/2014/main" val="20005"/>
                    </a:ext>
                  </a:extLst>
                </a:gridCol>
                <a:gridCol w="561446">
                  <a:extLst>
                    <a:ext uri="{9D8B030D-6E8A-4147-A177-3AD203B41FA5}">
                      <a16:colId xmlns:a16="http://schemas.microsoft.com/office/drawing/2014/main" val="20006"/>
                    </a:ext>
                  </a:extLst>
                </a:gridCol>
                <a:gridCol w="561446">
                  <a:extLst>
                    <a:ext uri="{9D8B030D-6E8A-4147-A177-3AD203B41FA5}">
                      <a16:colId xmlns:a16="http://schemas.microsoft.com/office/drawing/2014/main" val="20007"/>
                    </a:ext>
                  </a:extLst>
                </a:gridCol>
                <a:gridCol w="561446">
                  <a:extLst>
                    <a:ext uri="{9D8B030D-6E8A-4147-A177-3AD203B41FA5}">
                      <a16:colId xmlns:a16="http://schemas.microsoft.com/office/drawing/2014/main" val="20008"/>
                    </a:ext>
                  </a:extLst>
                </a:gridCol>
                <a:gridCol w="561446">
                  <a:extLst>
                    <a:ext uri="{9D8B030D-6E8A-4147-A177-3AD203B41FA5}">
                      <a16:colId xmlns:a16="http://schemas.microsoft.com/office/drawing/2014/main" val="20009"/>
                    </a:ext>
                  </a:extLst>
                </a:gridCol>
                <a:gridCol w="561446">
                  <a:extLst>
                    <a:ext uri="{9D8B030D-6E8A-4147-A177-3AD203B41FA5}">
                      <a16:colId xmlns:a16="http://schemas.microsoft.com/office/drawing/2014/main" val="20010"/>
                    </a:ext>
                  </a:extLst>
                </a:gridCol>
                <a:gridCol w="561446">
                  <a:extLst>
                    <a:ext uri="{9D8B030D-6E8A-4147-A177-3AD203B41FA5}">
                      <a16:colId xmlns:a16="http://schemas.microsoft.com/office/drawing/2014/main" val="20011"/>
                    </a:ext>
                  </a:extLst>
                </a:gridCol>
                <a:gridCol w="561446">
                  <a:extLst>
                    <a:ext uri="{9D8B030D-6E8A-4147-A177-3AD203B41FA5}">
                      <a16:colId xmlns:a16="http://schemas.microsoft.com/office/drawing/2014/main" val="20012"/>
                    </a:ext>
                  </a:extLst>
                </a:gridCol>
                <a:gridCol w="561446">
                  <a:extLst>
                    <a:ext uri="{9D8B030D-6E8A-4147-A177-3AD203B41FA5}">
                      <a16:colId xmlns:a16="http://schemas.microsoft.com/office/drawing/2014/main" val="20013"/>
                    </a:ext>
                  </a:extLst>
                </a:gridCol>
                <a:gridCol w="561446">
                  <a:extLst>
                    <a:ext uri="{9D8B030D-6E8A-4147-A177-3AD203B41FA5}">
                      <a16:colId xmlns:a16="http://schemas.microsoft.com/office/drawing/2014/main" val="20014"/>
                    </a:ext>
                  </a:extLst>
                </a:gridCol>
                <a:gridCol w="561446">
                  <a:extLst>
                    <a:ext uri="{9D8B030D-6E8A-4147-A177-3AD203B41FA5}">
                      <a16:colId xmlns:a16="http://schemas.microsoft.com/office/drawing/2014/main" val="20015"/>
                    </a:ext>
                  </a:extLst>
                </a:gridCol>
              </a:tblGrid>
              <a:tr h="174749">
                <a:tc>
                  <a:txBody>
                    <a:bodyPr/>
                    <a:lstStyle/>
                    <a:p>
                      <a:pPr algn="ctr"/>
                      <a:r>
                        <a:rPr lang="en-CA" sz="1600" dirty="0">
                          <a:solidFill>
                            <a:schemeClr val="tx1"/>
                          </a:solidFill>
                          <a:latin typeface="Consolas" panose="020B0609020204030204" pitchFamily="49" charset="0"/>
                          <a:cs typeface="Consolas" panose="020B0609020204030204" pitchFamily="49" charset="0"/>
                        </a:rPr>
                        <a:t>0</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solidFill>
                            <a:schemeClr val="tx1"/>
                          </a:solidFill>
                          <a:latin typeface="Consolas" panose="020B0609020204030204" pitchFamily="49" charset="0"/>
                          <a:cs typeface="Consolas" panose="020B0609020204030204" pitchFamily="49" charset="0"/>
                        </a:rPr>
                        <a:t>1</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solidFill>
                            <a:schemeClr val="tx1"/>
                          </a:solidFill>
                          <a:latin typeface="Consolas" panose="020B0609020204030204" pitchFamily="49" charset="0"/>
                          <a:cs typeface="Consolas" panose="020B0609020204030204" pitchFamily="49" charset="0"/>
                        </a:rPr>
                        <a:t>2</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solidFill>
                            <a:schemeClr val="tx1"/>
                          </a:solidFill>
                          <a:latin typeface="Consolas" panose="020B0609020204030204" pitchFamily="49" charset="0"/>
                          <a:cs typeface="Consolas" panose="020B0609020204030204" pitchFamily="49" charset="0"/>
                        </a:rPr>
                        <a:t>3</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solidFill>
                            <a:schemeClr val="tx1"/>
                          </a:solidFill>
                          <a:latin typeface="Consolas" panose="020B0609020204030204" pitchFamily="49" charset="0"/>
                          <a:cs typeface="Consolas" panose="020B0609020204030204" pitchFamily="49" charset="0"/>
                        </a:rPr>
                        <a:t>4</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solidFill>
                            <a:schemeClr val="tx1"/>
                          </a:solidFill>
                          <a:latin typeface="Consolas" panose="020B0609020204030204" pitchFamily="49" charset="0"/>
                          <a:cs typeface="Consolas" panose="020B0609020204030204" pitchFamily="49" charset="0"/>
                        </a:rPr>
                        <a:t>5</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solidFill>
                            <a:schemeClr val="tx1"/>
                          </a:solidFill>
                          <a:latin typeface="Consolas" panose="020B0609020204030204" pitchFamily="49" charset="0"/>
                          <a:cs typeface="Consolas" panose="020B0609020204030204" pitchFamily="49" charset="0"/>
                        </a:rPr>
                        <a:t>6</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solidFill>
                            <a:schemeClr val="tx1"/>
                          </a:solidFill>
                          <a:latin typeface="Consolas" panose="020B0609020204030204" pitchFamily="49" charset="0"/>
                          <a:cs typeface="Consolas" panose="020B0609020204030204" pitchFamily="49" charset="0"/>
                        </a:rPr>
                        <a:t>7</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solidFill>
                            <a:srgbClr val="7030A0"/>
                          </a:solidFill>
                          <a:latin typeface="Consolas" panose="020B0609020204030204" pitchFamily="49" charset="0"/>
                          <a:cs typeface="Consolas" panose="020B0609020204030204" pitchFamily="49" charset="0"/>
                        </a:rPr>
                        <a:t>8</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solidFill>
                            <a:srgbClr val="7030A0"/>
                          </a:solidFill>
                          <a:latin typeface="Consolas" panose="020B0609020204030204" pitchFamily="49" charset="0"/>
                          <a:cs typeface="Consolas" panose="020B0609020204030204" pitchFamily="49" charset="0"/>
                        </a:rPr>
                        <a:t>9</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solidFill>
                            <a:srgbClr val="7030A0"/>
                          </a:solidFill>
                          <a:latin typeface="Consolas" panose="020B0609020204030204" pitchFamily="49" charset="0"/>
                          <a:cs typeface="Consolas" panose="020B0609020204030204" pitchFamily="49" charset="0"/>
                        </a:rPr>
                        <a:t>10</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solidFill>
                            <a:srgbClr val="7030A0"/>
                          </a:solidFill>
                          <a:latin typeface="Consolas" panose="020B0609020204030204" pitchFamily="49" charset="0"/>
                          <a:cs typeface="Consolas" panose="020B0609020204030204" pitchFamily="49" charset="0"/>
                        </a:rPr>
                        <a:t>11</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solidFill>
                            <a:srgbClr val="7030A0"/>
                          </a:solidFill>
                          <a:latin typeface="Consolas" panose="020B0609020204030204" pitchFamily="49" charset="0"/>
                          <a:cs typeface="Consolas" panose="020B0609020204030204" pitchFamily="49" charset="0"/>
                        </a:rPr>
                        <a:t>12</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solidFill>
                            <a:srgbClr val="7030A0"/>
                          </a:solidFill>
                          <a:latin typeface="Consolas" panose="020B0609020204030204" pitchFamily="49" charset="0"/>
                          <a:cs typeface="Consolas" panose="020B0609020204030204" pitchFamily="49" charset="0"/>
                        </a:rPr>
                        <a:t>13</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solidFill>
                            <a:srgbClr val="7030A0"/>
                          </a:solidFill>
                          <a:latin typeface="Consolas" panose="020B0609020204030204" pitchFamily="49" charset="0"/>
                          <a:cs typeface="Consolas" panose="020B0609020204030204" pitchFamily="49" charset="0"/>
                        </a:rPr>
                        <a:t>14</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solidFill>
                            <a:srgbClr val="7030A0"/>
                          </a:solidFill>
                          <a:latin typeface="Consolas" panose="020B0609020204030204" pitchFamily="49" charset="0"/>
                          <a:cs typeface="Consolas" panose="020B0609020204030204" pitchFamily="49" charset="0"/>
                        </a:rPr>
                        <a:t>15</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283967">
                <a:tc>
                  <a:txBody>
                    <a:bodyPr/>
                    <a:lstStyle/>
                    <a:p>
                      <a:pPr algn="ctr"/>
                      <a:r>
                        <a:rPr lang="en-CA" sz="2000" dirty="0">
                          <a:solidFill>
                            <a:schemeClr val="tx1"/>
                          </a:solidFill>
                          <a:latin typeface="Consolas" panose="020B0609020204030204" pitchFamily="49" charset="0"/>
                          <a:cs typeface="Consolas" panose="020B0609020204030204" pitchFamily="49" charset="0"/>
                        </a:rPr>
                        <a:t>C</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R</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U</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T</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R</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U</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S</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T</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1"/>
                  </a:ext>
                </a:extLst>
              </a:tr>
              <a:tr h="283967">
                <a:tc>
                  <a:txBody>
                    <a:bodyPr/>
                    <a:lstStyle/>
                    <a:p>
                      <a:pPr algn="ctr"/>
                      <a:r>
                        <a:rPr lang="en-CA" sz="2000" dirty="0">
                          <a:solidFill>
                            <a:schemeClr val="tx1"/>
                          </a:solidFill>
                          <a:latin typeface="Consolas" panose="020B0609020204030204" pitchFamily="49" charset="0"/>
                          <a:cs typeface="Consolas" panose="020B0609020204030204" pitchFamily="49" charset="0"/>
                        </a:rPr>
                        <a:t>7</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2</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0</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1</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100" dirty="0">
                          <a:solidFill>
                            <a:schemeClr val="tx1"/>
                          </a:solidFill>
                          <a:latin typeface="Consolas" panose="020B0609020204030204" pitchFamily="49" charset="0"/>
                          <a:cs typeface="Consolas" panose="020B0609020204030204" pitchFamily="49" charset="0"/>
                        </a:rPr>
                        <a:t>NULLPTR</a:t>
                      </a:r>
                      <a:endParaRPr lang="en-CA" sz="1600" dirty="0">
                        <a:solidFill>
                          <a:schemeClr val="tx1"/>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4</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3</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5</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rgbClr val="7030A0"/>
                          </a:solidFill>
                          <a:latin typeface="Consolas" panose="020B0609020204030204" pitchFamily="49" charset="0"/>
                          <a:cs typeface="Consolas" panose="020B0609020204030204" pitchFamily="49" charset="0"/>
                        </a:rPr>
                        <a:t>9</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rgbClr val="7030A0"/>
                          </a:solidFill>
                          <a:latin typeface="Consolas" panose="020B0609020204030204" pitchFamily="49" charset="0"/>
                          <a:cs typeface="Consolas" panose="020B0609020204030204" pitchFamily="49" charset="0"/>
                        </a:rPr>
                        <a:t>10</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rgbClr val="7030A0"/>
                          </a:solidFill>
                          <a:latin typeface="Consolas" panose="020B0609020204030204" pitchFamily="49" charset="0"/>
                          <a:cs typeface="Consolas" panose="020B0609020204030204" pitchFamily="49" charset="0"/>
                        </a:rPr>
                        <a:t>11</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rgbClr val="7030A0"/>
                          </a:solidFill>
                          <a:latin typeface="Consolas" panose="020B0609020204030204" pitchFamily="49" charset="0"/>
                          <a:cs typeface="Consolas" panose="020B0609020204030204" pitchFamily="49" charset="0"/>
                        </a:rPr>
                        <a:t>12</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rgbClr val="7030A0"/>
                          </a:solidFill>
                          <a:latin typeface="Consolas" panose="020B0609020204030204" pitchFamily="49" charset="0"/>
                          <a:cs typeface="Consolas" panose="020B0609020204030204" pitchFamily="49" charset="0"/>
                        </a:rPr>
                        <a:t>13</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rgbClr val="7030A0"/>
                          </a:solidFill>
                          <a:latin typeface="Consolas" panose="020B0609020204030204" pitchFamily="49" charset="0"/>
                          <a:cs typeface="Consolas" panose="020B0609020204030204" pitchFamily="49" charset="0"/>
                        </a:rPr>
                        <a:t>14</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rgbClr val="7030A0"/>
                          </a:solidFill>
                          <a:latin typeface="Consolas" panose="020B0609020204030204" pitchFamily="49" charset="0"/>
                          <a:cs typeface="Consolas" panose="020B0609020204030204" pitchFamily="49" charset="0"/>
                        </a:rPr>
                        <a:t>15</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100" dirty="0">
                          <a:solidFill>
                            <a:srgbClr val="7030A0"/>
                          </a:solidFill>
                          <a:latin typeface="Consolas" panose="020B0609020204030204" pitchFamily="49" charset="0"/>
                          <a:cs typeface="Consolas" panose="020B0609020204030204" pitchFamily="49" charset="0"/>
                        </a:rPr>
                        <a:t>NULLPTR</a:t>
                      </a:r>
                      <a:endParaRPr lang="en-CA" sz="1600" dirty="0">
                        <a:solidFill>
                          <a:srgbClr val="7030A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cxnSp>
        <p:nvCxnSpPr>
          <p:cNvPr id="3" name="Straight Arrow Connector 2"/>
          <p:cNvCxnSpPr/>
          <p:nvPr/>
        </p:nvCxnSpPr>
        <p:spPr>
          <a:xfrm flipH="1">
            <a:off x="550333" y="5113870"/>
            <a:ext cx="1100667" cy="711200"/>
          </a:xfrm>
          <a:prstGeom prst="straightConnector1">
            <a:avLst/>
          </a:prstGeom>
          <a:ln w="28575">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H="1">
            <a:off x="1100666" y="5122331"/>
            <a:ext cx="1380095" cy="711200"/>
          </a:xfrm>
          <a:prstGeom prst="straightConnector1">
            <a:avLst/>
          </a:prstGeom>
          <a:ln w="28575">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a:off x="1651000" y="5105391"/>
            <a:ext cx="1642587" cy="728140"/>
          </a:xfrm>
          <a:prstGeom prst="straightConnector1">
            <a:avLst/>
          </a:prstGeom>
          <a:ln w="28575">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a:off x="2209800" y="5096918"/>
            <a:ext cx="1955882" cy="711176"/>
          </a:xfrm>
          <a:prstGeom prst="straightConnector1">
            <a:avLst/>
          </a:prstGeom>
          <a:ln w="28575">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H="1">
            <a:off x="2760133" y="5096912"/>
            <a:ext cx="2260710" cy="728158"/>
          </a:xfrm>
          <a:prstGeom prst="straightConnector1">
            <a:avLst/>
          </a:prstGeom>
          <a:ln w="28575">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a:off x="3293587" y="5096906"/>
            <a:ext cx="2582418" cy="728164"/>
          </a:xfrm>
          <a:prstGeom prst="straightConnector1">
            <a:avLst/>
          </a:prstGeom>
          <a:ln w="28575">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a:off x="3928533" y="5096900"/>
            <a:ext cx="2802632" cy="728170"/>
          </a:xfrm>
          <a:prstGeom prst="straightConnector1">
            <a:avLst/>
          </a:prstGeom>
          <a:ln w="28575">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H="1">
            <a:off x="4478867" y="5096894"/>
            <a:ext cx="3107460" cy="736637"/>
          </a:xfrm>
          <a:prstGeom prst="straightConnector1">
            <a:avLst/>
          </a:prstGeom>
          <a:ln w="28575">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58694082"/>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US" altLang="en-US" dirty="0"/>
              <a:t>Reallocation of memory</a:t>
            </a:r>
          </a:p>
        </p:txBody>
      </p:sp>
      <p:sp>
        <p:nvSpPr>
          <p:cNvPr id="13315" name="Rectangle 3"/>
          <p:cNvSpPr>
            <a:spLocks noGrp="1" noChangeArrowheads="1"/>
          </p:cNvSpPr>
          <p:nvPr>
            <p:ph type="body" idx="1"/>
          </p:nvPr>
        </p:nvSpPr>
        <p:spPr/>
        <p:txBody>
          <a:bodyPr/>
          <a:lstStyle/>
          <a:p>
            <a:pPr marL="360363" indent="-360363" eaLnBrk="1" hangingPunct="1">
              <a:buNone/>
            </a:pPr>
            <a:r>
              <a:rPr lang="en-US" altLang="en-US" dirty="0"/>
              <a:t>	Now </a:t>
            </a:r>
            <a:r>
              <a:rPr lang="en-CA" dirty="0" err="1">
                <a:latin typeface="Consolas" panose="020B0609020204030204" pitchFamily="49" charset="0"/>
                <a:cs typeface="Consolas" panose="020B0609020204030204" pitchFamily="49" charset="0"/>
              </a:rPr>
              <a:t>push_back</a:t>
            </a:r>
            <a:r>
              <a:rPr lang="en-CA" dirty="0">
                <a:latin typeface="Consolas" panose="020B0609020204030204" pitchFamily="49" charset="0"/>
                <a:cs typeface="Consolas" panose="020B0609020204030204" pitchFamily="49" charset="0"/>
              </a:rPr>
              <a:t>( 'E' )</a:t>
            </a:r>
            <a:r>
              <a:rPr lang="en-CA" dirty="0"/>
              <a:t> would use the next location</a:t>
            </a:r>
            <a:endParaRPr lang="en-US" altLang="en-US" dirty="0">
              <a:latin typeface="Times New Roman" panose="02020603050405020304" pitchFamily="18" charset="0"/>
              <a:cs typeface="Times New Roman" panose="02020603050405020304" pitchFamily="18" charset="0"/>
            </a:endParaRPr>
          </a:p>
        </p:txBody>
      </p:sp>
      <p:graphicFrame>
        <p:nvGraphicFramePr>
          <p:cNvPr id="6" name="Table 5"/>
          <p:cNvGraphicFramePr>
            <a:graphicFrameLocks noGrp="1"/>
          </p:cNvGraphicFramePr>
          <p:nvPr/>
        </p:nvGraphicFramePr>
        <p:xfrm>
          <a:off x="101599" y="4142531"/>
          <a:ext cx="8983136" cy="1036320"/>
        </p:xfrm>
        <a:graphic>
          <a:graphicData uri="http://schemas.openxmlformats.org/drawingml/2006/table">
            <a:tbl>
              <a:tblPr firstRow="1" bandRow="1">
                <a:tableStyleId>{2D5ABB26-0587-4C30-8999-92F81FD0307C}</a:tableStyleId>
              </a:tblPr>
              <a:tblGrid>
                <a:gridCol w="561446">
                  <a:extLst>
                    <a:ext uri="{9D8B030D-6E8A-4147-A177-3AD203B41FA5}">
                      <a16:colId xmlns:a16="http://schemas.microsoft.com/office/drawing/2014/main" val="20000"/>
                    </a:ext>
                  </a:extLst>
                </a:gridCol>
                <a:gridCol w="561446">
                  <a:extLst>
                    <a:ext uri="{9D8B030D-6E8A-4147-A177-3AD203B41FA5}">
                      <a16:colId xmlns:a16="http://schemas.microsoft.com/office/drawing/2014/main" val="20001"/>
                    </a:ext>
                  </a:extLst>
                </a:gridCol>
                <a:gridCol w="561446">
                  <a:extLst>
                    <a:ext uri="{9D8B030D-6E8A-4147-A177-3AD203B41FA5}">
                      <a16:colId xmlns:a16="http://schemas.microsoft.com/office/drawing/2014/main" val="20002"/>
                    </a:ext>
                  </a:extLst>
                </a:gridCol>
                <a:gridCol w="561446">
                  <a:extLst>
                    <a:ext uri="{9D8B030D-6E8A-4147-A177-3AD203B41FA5}">
                      <a16:colId xmlns:a16="http://schemas.microsoft.com/office/drawing/2014/main" val="20003"/>
                    </a:ext>
                  </a:extLst>
                </a:gridCol>
                <a:gridCol w="561446">
                  <a:extLst>
                    <a:ext uri="{9D8B030D-6E8A-4147-A177-3AD203B41FA5}">
                      <a16:colId xmlns:a16="http://schemas.microsoft.com/office/drawing/2014/main" val="20004"/>
                    </a:ext>
                  </a:extLst>
                </a:gridCol>
                <a:gridCol w="561446">
                  <a:extLst>
                    <a:ext uri="{9D8B030D-6E8A-4147-A177-3AD203B41FA5}">
                      <a16:colId xmlns:a16="http://schemas.microsoft.com/office/drawing/2014/main" val="20005"/>
                    </a:ext>
                  </a:extLst>
                </a:gridCol>
                <a:gridCol w="561446">
                  <a:extLst>
                    <a:ext uri="{9D8B030D-6E8A-4147-A177-3AD203B41FA5}">
                      <a16:colId xmlns:a16="http://schemas.microsoft.com/office/drawing/2014/main" val="20006"/>
                    </a:ext>
                  </a:extLst>
                </a:gridCol>
                <a:gridCol w="561446">
                  <a:extLst>
                    <a:ext uri="{9D8B030D-6E8A-4147-A177-3AD203B41FA5}">
                      <a16:colId xmlns:a16="http://schemas.microsoft.com/office/drawing/2014/main" val="20007"/>
                    </a:ext>
                  </a:extLst>
                </a:gridCol>
                <a:gridCol w="561446">
                  <a:extLst>
                    <a:ext uri="{9D8B030D-6E8A-4147-A177-3AD203B41FA5}">
                      <a16:colId xmlns:a16="http://schemas.microsoft.com/office/drawing/2014/main" val="20008"/>
                    </a:ext>
                  </a:extLst>
                </a:gridCol>
                <a:gridCol w="561446">
                  <a:extLst>
                    <a:ext uri="{9D8B030D-6E8A-4147-A177-3AD203B41FA5}">
                      <a16:colId xmlns:a16="http://schemas.microsoft.com/office/drawing/2014/main" val="20009"/>
                    </a:ext>
                  </a:extLst>
                </a:gridCol>
                <a:gridCol w="561446">
                  <a:extLst>
                    <a:ext uri="{9D8B030D-6E8A-4147-A177-3AD203B41FA5}">
                      <a16:colId xmlns:a16="http://schemas.microsoft.com/office/drawing/2014/main" val="20010"/>
                    </a:ext>
                  </a:extLst>
                </a:gridCol>
                <a:gridCol w="561446">
                  <a:extLst>
                    <a:ext uri="{9D8B030D-6E8A-4147-A177-3AD203B41FA5}">
                      <a16:colId xmlns:a16="http://schemas.microsoft.com/office/drawing/2014/main" val="20011"/>
                    </a:ext>
                  </a:extLst>
                </a:gridCol>
                <a:gridCol w="561446">
                  <a:extLst>
                    <a:ext uri="{9D8B030D-6E8A-4147-A177-3AD203B41FA5}">
                      <a16:colId xmlns:a16="http://schemas.microsoft.com/office/drawing/2014/main" val="20012"/>
                    </a:ext>
                  </a:extLst>
                </a:gridCol>
                <a:gridCol w="561446">
                  <a:extLst>
                    <a:ext uri="{9D8B030D-6E8A-4147-A177-3AD203B41FA5}">
                      <a16:colId xmlns:a16="http://schemas.microsoft.com/office/drawing/2014/main" val="20013"/>
                    </a:ext>
                  </a:extLst>
                </a:gridCol>
                <a:gridCol w="561446">
                  <a:extLst>
                    <a:ext uri="{9D8B030D-6E8A-4147-A177-3AD203B41FA5}">
                      <a16:colId xmlns:a16="http://schemas.microsoft.com/office/drawing/2014/main" val="20014"/>
                    </a:ext>
                  </a:extLst>
                </a:gridCol>
                <a:gridCol w="561446">
                  <a:extLst>
                    <a:ext uri="{9D8B030D-6E8A-4147-A177-3AD203B41FA5}">
                      <a16:colId xmlns:a16="http://schemas.microsoft.com/office/drawing/2014/main" val="20015"/>
                    </a:ext>
                  </a:extLst>
                </a:gridCol>
              </a:tblGrid>
              <a:tr h="174749">
                <a:tc>
                  <a:txBody>
                    <a:bodyPr/>
                    <a:lstStyle/>
                    <a:p>
                      <a:r>
                        <a:rPr lang="en-CA" sz="1600" dirty="0">
                          <a:solidFill>
                            <a:schemeClr val="tx1"/>
                          </a:solidFill>
                          <a:latin typeface="Consolas" panose="020B0609020204030204" pitchFamily="49" charset="0"/>
                          <a:cs typeface="Consolas" panose="020B0609020204030204" pitchFamily="49" charset="0"/>
                        </a:rPr>
                        <a:t>0</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a:solidFill>
                            <a:schemeClr val="tx1"/>
                          </a:solidFill>
                          <a:latin typeface="Consolas" panose="020B0609020204030204" pitchFamily="49" charset="0"/>
                          <a:cs typeface="Consolas" panose="020B0609020204030204" pitchFamily="49" charset="0"/>
                        </a:rPr>
                        <a:t>1</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a:solidFill>
                            <a:schemeClr val="tx1"/>
                          </a:solidFill>
                          <a:latin typeface="Consolas" panose="020B0609020204030204" pitchFamily="49" charset="0"/>
                          <a:cs typeface="Consolas" panose="020B0609020204030204" pitchFamily="49" charset="0"/>
                        </a:rPr>
                        <a:t>2</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a:solidFill>
                            <a:schemeClr val="tx1"/>
                          </a:solidFill>
                          <a:latin typeface="Consolas" panose="020B0609020204030204" pitchFamily="49" charset="0"/>
                          <a:cs typeface="Consolas" panose="020B0609020204030204" pitchFamily="49" charset="0"/>
                        </a:rPr>
                        <a:t>3</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a:solidFill>
                            <a:schemeClr val="tx1"/>
                          </a:solidFill>
                          <a:latin typeface="Consolas" panose="020B0609020204030204" pitchFamily="49" charset="0"/>
                          <a:cs typeface="Consolas" panose="020B0609020204030204" pitchFamily="49" charset="0"/>
                        </a:rPr>
                        <a:t>4</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a:solidFill>
                            <a:schemeClr val="tx1"/>
                          </a:solidFill>
                          <a:latin typeface="Consolas" panose="020B0609020204030204" pitchFamily="49" charset="0"/>
                          <a:cs typeface="Consolas" panose="020B0609020204030204" pitchFamily="49" charset="0"/>
                        </a:rPr>
                        <a:t>5</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a:solidFill>
                            <a:schemeClr val="tx1"/>
                          </a:solidFill>
                          <a:latin typeface="Consolas" panose="020B0609020204030204" pitchFamily="49" charset="0"/>
                          <a:cs typeface="Consolas" panose="020B0609020204030204" pitchFamily="49" charset="0"/>
                        </a:rPr>
                        <a:t>6</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a:solidFill>
                            <a:schemeClr val="tx1"/>
                          </a:solidFill>
                          <a:latin typeface="Consolas" panose="020B0609020204030204" pitchFamily="49" charset="0"/>
                          <a:cs typeface="Consolas" panose="020B0609020204030204" pitchFamily="49" charset="0"/>
                        </a:rPr>
                        <a:t>7</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a:solidFill>
                            <a:srgbClr val="7030A0"/>
                          </a:solidFill>
                          <a:latin typeface="Consolas" panose="020B0609020204030204" pitchFamily="49" charset="0"/>
                          <a:cs typeface="Consolas" panose="020B0609020204030204" pitchFamily="49" charset="0"/>
                        </a:rPr>
                        <a:t>8</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a:solidFill>
                            <a:srgbClr val="7030A0"/>
                          </a:solidFill>
                          <a:latin typeface="Consolas" panose="020B0609020204030204" pitchFamily="49" charset="0"/>
                          <a:cs typeface="Consolas" panose="020B0609020204030204" pitchFamily="49" charset="0"/>
                        </a:rPr>
                        <a:t>9</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a:solidFill>
                            <a:srgbClr val="7030A0"/>
                          </a:solidFill>
                          <a:latin typeface="Consolas" panose="020B0609020204030204" pitchFamily="49" charset="0"/>
                          <a:cs typeface="Consolas" panose="020B0609020204030204" pitchFamily="49" charset="0"/>
                        </a:rPr>
                        <a:t>10</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a:solidFill>
                            <a:srgbClr val="7030A0"/>
                          </a:solidFill>
                          <a:latin typeface="Consolas" panose="020B0609020204030204" pitchFamily="49" charset="0"/>
                          <a:cs typeface="Consolas" panose="020B0609020204030204" pitchFamily="49" charset="0"/>
                        </a:rPr>
                        <a:t>11</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a:solidFill>
                            <a:srgbClr val="7030A0"/>
                          </a:solidFill>
                          <a:latin typeface="Consolas" panose="020B0609020204030204" pitchFamily="49" charset="0"/>
                          <a:cs typeface="Consolas" panose="020B0609020204030204" pitchFamily="49" charset="0"/>
                        </a:rPr>
                        <a:t>12</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a:solidFill>
                            <a:srgbClr val="7030A0"/>
                          </a:solidFill>
                          <a:latin typeface="Consolas" panose="020B0609020204030204" pitchFamily="49" charset="0"/>
                          <a:cs typeface="Consolas" panose="020B0609020204030204" pitchFamily="49" charset="0"/>
                        </a:rPr>
                        <a:t>13</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a:solidFill>
                            <a:srgbClr val="7030A0"/>
                          </a:solidFill>
                          <a:latin typeface="Consolas" panose="020B0609020204030204" pitchFamily="49" charset="0"/>
                          <a:cs typeface="Consolas" panose="020B0609020204030204" pitchFamily="49" charset="0"/>
                        </a:rPr>
                        <a:t>14</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a:solidFill>
                            <a:srgbClr val="7030A0"/>
                          </a:solidFill>
                          <a:latin typeface="Consolas" panose="020B0609020204030204" pitchFamily="49" charset="0"/>
                          <a:cs typeface="Consolas" panose="020B0609020204030204" pitchFamily="49" charset="0"/>
                        </a:rPr>
                        <a:t>15</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283967">
                <a:tc>
                  <a:txBody>
                    <a:bodyPr/>
                    <a:lstStyle/>
                    <a:p>
                      <a:pPr algn="ctr"/>
                      <a:r>
                        <a:rPr lang="en-CA" sz="2000" dirty="0">
                          <a:solidFill>
                            <a:schemeClr val="tx1"/>
                          </a:solidFill>
                          <a:latin typeface="Consolas" panose="020B0609020204030204" pitchFamily="49" charset="0"/>
                          <a:cs typeface="Consolas" panose="020B0609020204030204" pitchFamily="49" charset="0"/>
                        </a:rPr>
                        <a:t>C</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R</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U</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T</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R</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U</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S</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T</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1"/>
                  </a:ext>
                </a:extLst>
              </a:tr>
              <a:tr h="283967">
                <a:tc>
                  <a:txBody>
                    <a:bodyPr/>
                    <a:lstStyle/>
                    <a:p>
                      <a:pPr algn="ctr"/>
                      <a:r>
                        <a:rPr lang="en-CA" sz="2000" dirty="0">
                          <a:solidFill>
                            <a:schemeClr val="tx1"/>
                          </a:solidFill>
                          <a:latin typeface="Consolas" panose="020B0609020204030204" pitchFamily="49" charset="0"/>
                          <a:cs typeface="Consolas" panose="020B0609020204030204" pitchFamily="49" charset="0"/>
                        </a:rPr>
                        <a:t>7</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2</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0</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1</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100" dirty="0">
                          <a:solidFill>
                            <a:schemeClr val="tx1"/>
                          </a:solidFill>
                          <a:latin typeface="Consolas" panose="020B0609020204030204" pitchFamily="49" charset="0"/>
                          <a:cs typeface="Consolas" panose="020B0609020204030204" pitchFamily="49" charset="0"/>
                        </a:rPr>
                        <a:t>NULLPTR</a:t>
                      </a:r>
                      <a:endParaRPr lang="en-CA" sz="1600" dirty="0">
                        <a:solidFill>
                          <a:schemeClr val="tx1"/>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4</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3</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5</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rgbClr val="7030A0"/>
                          </a:solidFill>
                          <a:latin typeface="Consolas" panose="020B0609020204030204" pitchFamily="49" charset="0"/>
                          <a:cs typeface="Consolas" panose="020B0609020204030204" pitchFamily="49" charset="0"/>
                        </a:rPr>
                        <a:t>9</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rgbClr val="7030A0"/>
                          </a:solidFill>
                          <a:latin typeface="Consolas" panose="020B0609020204030204" pitchFamily="49" charset="0"/>
                          <a:cs typeface="Consolas" panose="020B0609020204030204" pitchFamily="49" charset="0"/>
                        </a:rPr>
                        <a:t>10</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rgbClr val="7030A0"/>
                          </a:solidFill>
                          <a:latin typeface="Consolas" panose="020B0609020204030204" pitchFamily="49" charset="0"/>
                          <a:cs typeface="Consolas" panose="020B0609020204030204" pitchFamily="49" charset="0"/>
                        </a:rPr>
                        <a:t>11</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rgbClr val="7030A0"/>
                          </a:solidFill>
                          <a:latin typeface="Consolas" panose="020B0609020204030204" pitchFamily="49" charset="0"/>
                          <a:cs typeface="Consolas" panose="020B0609020204030204" pitchFamily="49" charset="0"/>
                        </a:rPr>
                        <a:t>12</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rgbClr val="7030A0"/>
                          </a:solidFill>
                          <a:latin typeface="Consolas" panose="020B0609020204030204" pitchFamily="49" charset="0"/>
                          <a:cs typeface="Consolas" panose="020B0609020204030204" pitchFamily="49" charset="0"/>
                        </a:rPr>
                        <a:t>13</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rgbClr val="7030A0"/>
                          </a:solidFill>
                          <a:latin typeface="Consolas" panose="020B0609020204030204" pitchFamily="49" charset="0"/>
                          <a:cs typeface="Consolas" panose="020B0609020204030204" pitchFamily="49" charset="0"/>
                        </a:rPr>
                        <a:t>14</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rgbClr val="7030A0"/>
                          </a:solidFill>
                          <a:latin typeface="Consolas" panose="020B0609020204030204" pitchFamily="49" charset="0"/>
                          <a:cs typeface="Consolas" panose="020B0609020204030204" pitchFamily="49" charset="0"/>
                        </a:rPr>
                        <a:t>15</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100" dirty="0">
                          <a:solidFill>
                            <a:srgbClr val="7030A0"/>
                          </a:solidFill>
                          <a:latin typeface="Consolas" panose="020B0609020204030204" pitchFamily="49" charset="0"/>
                          <a:cs typeface="Consolas" panose="020B0609020204030204" pitchFamily="49" charset="0"/>
                        </a:rPr>
                        <a:t>NULLPTR</a:t>
                      </a:r>
                      <a:endParaRPr lang="en-CA" sz="1600" dirty="0">
                        <a:solidFill>
                          <a:srgbClr val="7030A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19" name="Rectangle 18"/>
          <p:cNvSpPr/>
          <p:nvPr/>
        </p:nvSpPr>
        <p:spPr>
          <a:xfrm>
            <a:off x="1194515" y="2902854"/>
            <a:ext cx="2734018" cy="1169551"/>
          </a:xfrm>
          <a:prstGeom prst="rect">
            <a:avLst/>
          </a:prstGeom>
        </p:spPr>
        <p:txBody>
          <a:bodyPr wrap="square">
            <a:spAutoFit/>
          </a:bodyPr>
          <a:lstStyle/>
          <a:p>
            <a:pPr marL="360363" indent="-360363">
              <a:buNone/>
            </a:pPr>
            <a:r>
              <a:rPr lang="en-CA" sz="1400" dirty="0" err="1">
                <a:latin typeface="Consolas" panose="020B0609020204030204" pitchFamily="49" charset="0"/>
                <a:cs typeface="Consolas" panose="020B0609020204030204" pitchFamily="49" charset="0"/>
              </a:rPr>
              <a:t>list_head</a:t>
            </a:r>
            <a:r>
              <a:rPr lang="en-CA" sz="1400" dirty="0">
                <a:latin typeface="Consolas" panose="020B0609020204030204" pitchFamily="49" charset="0"/>
                <a:cs typeface="Consolas" panose="020B0609020204030204" pitchFamily="49" charset="0"/>
              </a:rPr>
              <a:t> = 6;</a:t>
            </a:r>
          </a:p>
          <a:p>
            <a:pPr marL="360363" indent="-360363">
              <a:buNone/>
            </a:pPr>
            <a:r>
              <a:rPr lang="en-CA" sz="1400" dirty="0" err="1">
                <a:latin typeface="Consolas" panose="020B0609020204030204" pitchFamily="49" charset="0"/>
                <a:cs typeface="Consolas" panose="020B0609020204030204" pitchFamily="49" charset="0"/>
              </a:rPr>
              <a:t>list_tail</a:t>
            </a:r>
            <a:r>
              <a:rPr lang="en-CA" sz="1400" dirty="0">
                <a:latin typeface="Consolas" panose="020B0609020204030204" pitchFamily="49" charset="0"/>
                <a:cs typeface="Consolas" panose="020B0609020204030204" pitchFamily="49" charset="0"/>
              </a:rPr>
              <a:t> = 4;</a:t>
            </a:r>
          </a:p>
          <a:p>
            <a:pPr marL="360363" indent="-360363">
              <a:buNone/>
            </a:pPr>
            <a:r>
              <a:rPr lang="en-CA" sz="1400" dirty="0" err="1">
                <a:latin typeface="Consolas" panose="020B0609020204030204" pitchFamily="49" charset="0"/>
                <a:cs typeface="Consolas" panose="020B0609020204030204" pitchFamily="49" charset="0"/>
              </a:rPr>
              <a:t>list_size</a:t>
            </a:r>
            <a:r>
              <a:rPr lang="en-CA" sz="1400" dirty="0">
                <a:latin typeface="Consolas" panose="020B0609020204030204" pitchFamily="49" charset="0"/>
                <a:cs typeface="Consolas" panose="020B0609020204030204" pitchFamily="49" charset="0"/>
              </a:rPr>
              <a:t> = 8;</a:t>
            </a:r>
          </a:p>
          <a:p>
            <a:pPr marL="360363" indent="-360363">
              <a:buNone/>
            </a:pPr>
            <a:r>
              <a:rPr lang="en-CA" sz="1400" dirty="0" err="1">
                <a:latin typeface="Consolas" panose="020B0609020204030204" pitchFamily="49" charset="0"/>
                <a:cs typeface="Consolas" panose="020B0609020204030204" pitchFamily="49" charset="0"/>
              </a:rPr>
              <a:t>list_capacity</a:t>
            </a:r>
            <a:r>
              <a:rPr lang="en-CA" sz="1400" dirty="0">
                <a:latin typeface="Consolas" panose="020B0609020204030204" pitchFamily="49" charset="0"/>
                <a:cs typeface="Consolas" panose="020B0609020204030204" pitchFamily="49" charset="0"/>
              </a:rPr>
              <a:t> = 16;</a:t>
            </a:r>
          </a:p>
          <a:p>
            <a:pPr marL="360363" indent="-360363">
              <a:buNone/>
            </a:pPr>
            <a:r>
              <a:rPr lang="en-CA" sz="1400" dirty="0" err="1">
                <a:solidFill>
                  <a:srgbClr val="7030A0"/>
                </a:solidFill>
                <a:latin typeface="Consolas" panose="020B0609020204030204" pitchFamily="49" charset="0"/>
                <a:cs typeface="Consolas" panose="020B0609020204030204" pitchFamily="49" charset="0"/>
              </a:rPr>
              <a:t>stack_top</a:t>
            </a:r>
            <a:r>
              <a:rPr lang="en-CA" sz="1400" dirty="0">
                <a:solidFill>
                  <a:srgbClr val="7030A0"/>
                </a:solidFill>
                <a:latin typeface="Consolas" panose="020B0609020204030204" pitchFamily="49" charset="0"/>
                <a:cs typeface="Consolas" panose="020B0609020204030204" pitchFamily="49" charset="0"/>
              </a:rPr>
              <a:t> = </a:t>
            </a:r>
            <a:r>
              <a:rPr lang="en-CA" sz="1400" dirty="0">
                <a:latin typeface="Consolas" panose="020B0609020204030204" pitchFamily="49" charset="0"/>
                <a:cs typeface="Consolas" panose="020B0609020204030204" pitchFamily="49" charset="0"/>
              </a:rPr>
              <a:t>8</a:t>
            </a:r>
            <a:r>
              <a:rPr lang="en-CA" sz="1400" dirty="0">
                <a:solidFill>
                  <a:srgbClr val="7030A0"/>
                </a:solidFill>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3206686726"/>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US" altLang="en-US" dirty="0"/>
              <a:t>Reallocation of memory</a:t>
            </a:r>
          </a:p>
        </p:txBody>
      </p:sp>
      <p:sp>
        <p:nvSpPr>
          <p:cNvPr id="13315" name="Rectangle 3"/>
          <p:cNvSpPr>
            <a:spLocks noGrp="1" noChangeArrowheads="1"/>
          </p:cNvSpPr>
          <p:nvPr>
            <p:ph type="body" idx="1"/>
          </p:nvPr>
        </p:nvSpPr>
        <p:spPr/>
        <p:txBody>
          <a:bodyPr/>
          <a:lstStyle/>
          <a:p>
            <a:pPr marL="360363" indent="-360363" eaLnBrk="1" hangingPunct="1">
              <a:buNone/>
            </a:pPr>
            <a:r>
              <a:rPr lang="en-US" altLang="en-US" dirty="0"/>
              <a:t>	Now </a:t>
            </a:r>
            <a:r>
              <a:rPr lang="en-CA" dirty="0" err="1">
                <a:latin typeface="Consolas" panose="020B0609020204030204" pitchFamily="49" charset="0"/>
                <a:cs typeface="Consolas" panose="020B0609020204030204" pitchFamily="49" charset="0"/>
              </a:rPr>
              <a:t>push_back</a:t>
            </a:r>
            <a:r>
              <a:rPr lang="en-CA" dirty="0">
                <a:latin typeface="Consolas" panose="020B0609020204030204" pitchFamily="49" charset="0"/>
                <a:cs typeface="Consolas" panose="020B0609020204030204" pitchFamily="49" charset="0"/>
              </a:rPr>
              <a:t>( 'E' )</a:t>
            </a:r>
            <a:r>
              <a:rPr lang="en-CA" dirty="0"/>
              <a:t> would use the next location</a:t>
            </a:r>
            <a:endParaRPr lang="en-US" altLang="en-US" dirty="0">
              <a:latin typeface="Times New Roman" panose="02020603050405020304" pitchFamily="18" charset="0"/>
              <a:cs typeface="Times New Roman" panose="02020603050405020304" pitchFamily="18" charset="0"/>
            </a:endParaRPr>
          </a:p>
        </p:txBody>
      </p:sp>
      <p:graphicFrame>
        <p:nvGraphicFramePr>
          <p:cNvPr id="6" name="Table 5"/>
          <p:cNvGraphicFramePr>
            <a:graphicFrameLocks noGrp="1"/>
          </p:cNvGraphicFramePr>
          <p:nvPr/>
        </p:nvGraphicFramePr>
        <p:xfrm>
          <a:off x="101599" y="4142531"/>
          <a:ext cx="8983136" cy="1036320"/>
        </p:xfrm>
        <a:graphic>
          <a:graphicData uri="http://schemas.openxmlformats.org/drawingml/2006/table">
            <a:tbl>
              <a:tblPr firstRow="1" bandRow="1">
                <a:tableStyleId>{2D5ABB26-0587-4C30-8999-92F81FD0307C}</a:tableStyleId>
              </a:tblPr>
              <a:tblGrid>
                <a:gridCol w="561446">
                  <a:extLst>
                    <a:ext uri="{9D8B030D-6E8A-4147-A177-3AD203B41FA5}">
                      <a16:colId xmlns:a16="http://schemas.microsoft.com/office/drawing/2014/main" val="20000"/>
                    </a:ext>
                  </a:extLst>
                </a:gridCol>
                <a:gridCol w="561446">
                  <a:extLst>
                    <a:ext uri="{9D8B030D-6E8A-4147-A177-3AD203B41FA5}">
                      <a16:colId xmlns:a16="http://schemas.microsoft.com/office/drawing/2014/main" val="20001"/>
                    </a:ext>
                  </a:extLst>
                </a:gridCol>
                <a:gridCol w="561446">
                  <a:extLst>
                    <a:ext uri="{9D8B030D-6E8A-4147-A177-3AD203B41FA5}">
                      <a16:colId xmlns:a16="http://schemas.microsoft.com/office/drawing/2014/main" val="20002"/>
                    </a:ext>
                  </a:extLst>
                </a:gridCol>
                <a:gridCol w="561446">
                  <a:extLst>
                    <a:ext uri="{9D8B030D-6E8A-4147-A177-3AD203B41FA5}">
                      <a16:colId xmlns:a16="http://schemas.microsoft.com/office/drawing/2014/main" val="20003"/>
                    </a:ext>
                  </a:extLst>
                </a:gridCol>
                <a:gridCol w="561446">
                  <a:extLst>
                    <a:ext uri="{9D8B030D-6E8A-4147-A177-3AD203B41FA5}">
                      <a16:colId xmlns:a16="http://schemas.microsoft.com/office/drawing/2014/main" val="20004"/>
                    </a:ext>
                  </a:extLst>
                </a:gridCol>
                <a:gridCol w="561446">
                  <a:extLst>
                    <a:ext uri="{9D8B030D-6E8A-4147-A177-3AD203B41FA5}">
                      <a16:colId xmlns:a16="http://schemas.microsoft.com/office/drawing/2014/main" val="20005"/>
                    </a:ext>
                  </a:extLst>
                </a:gridCol>
                <a:gridCol w="561446">
                  <a:extLst>
                    <a:ext uri="{9D8B030D-6E8A-4147-A177-3AD203B41FA5}">
                      <a16:colId xmlns:a16="http://schemas.microsoft.com/office/drawing/2014/main" val="20006"/>
                    </a:ext>
                  </a:extLst>
                </a:gridCol>
                <a:gridCol w="561446">
                  <a:extLst>
                    <a:ext uri="{9D8B030D-6E8A-4147-A177-3AD203B41FA5}">
                      <a16:colId xmlns:a16="http://schemas.microsoft.com/office/drawing/2014/main" val="20007"/>
                    </a:ext>
                  </a:extLst>
                </a:gridCol>
                <a:gridCol w="561446">
                  <a:extLst>
                    <a:ext uri="{9D8B030D-6E8A-4147-A177-3AD203B41FA5}">
                      <a16:colId xmlns:a16="http://schemas.microsoft.com/office/drawing/2014/main" val="20008"/>
                    </a:ext>
                  </a:extLst>
                </a:gridCol>
                <a:gridCol w="561446">
                  <a:extLst>
                    <a:ext uri="{9D8B030D-6E8A-4147-A177-3AD203B41FA5}">
                      <a16:colId xmlns:a16="http://schemas.microsoft.com/office/drawing/2014/main" val="20009"/>
                    </a:ext>
                  </a:extLst>
                </a:gridCol>
                <a:gridCol w="561446">
                  <a:extLst>
                    <a:ext uri="{9D8B030D-6E8A-4147-A177-3AD203B41FA5}">
                      <a16:colId xmlns:a16="http://schemas.microsoft.com/office/drawing/2014/main" val="20010"/>
                    </a:ext>
                  </a:extLst>
                </a:gridCol>
                <a:gridCol w="561446">
                  <a:extLst>
                    <a:ext uri="{9D8B030D-6E8A-4147-A177-3AD203B41FA5}">
                      <a16:colId xmlns:a16="http://schemas.microsoft.com/office/drawing/2014/main" val="20011"/>
                    </a:ext>
                  </a:extLst>
                </a:gridCol>
                <a:gridCol w="561446">
                  <a:extLst>
                    <a:ext uri="{9D8B030D-6E8A-4147-A177-3AD203B41FA5}">
                      <a16:colId xmlns:a16="http://schemas.microsoft.com/office/drawing/2014/main" val="20012"/>
                    </a:ext>
                  </a:extLst>
                </a:gridCol>
                <a:gridCol w="561446">
                  <a:extLst>
                    <a:ext uri="{9D8B030D-6E8A-4147-A177-3AD203B41FA5}">
                      <a16:colId xmlns:a16="http://schemas.microsoft.com/office/drawing/2014/main" val="20013"/>
                    </a:ext>
                  </a:extLst>
                </a:gridCol>
                <a:gridCol w="561446">
                  <a:extLst>
                    <a:ext uri="{9D8B030D-6E8A-4147-A177-3AD203B41FA5}">
                      <a16:colId xmlns:a16="http://schemas.microsoft.com/office/drawing/2014/main" val="20014"/>
                    </a:ext>
                  </a:extLst>
                </a:gridCol>
                <a:gridCol w="561446">
                  <a:extLst>
                    <a:ext uri="{9D8B030D-6E8A-4147-A177-3AD203B41FA5}">
                      <a16:colId xmlns:a16="http://schemas.microsoft.com/office/drawing/2014/main" val="20015"/>
                    </a:ext>
                  </a:extLst>
                </a:gridCol>
              </a:tblGrid>
              <a:tr h="174749">
                <a:tc>
                  <a:txBody>
                    <a:bodyPr/>
                    <a:lstStyle/>
                    <a:p>
                      <a:r>
                        <a:rPr lang="en-CA" sz="1600" dirty="0">
                          <a:solidFill>
                            <a:schemeClr val="tx1"/>
                          </a:solidFill>
                          <a:latin typeface="Consolas" panose="020B0609020204030204" pitchFamily="49" charset="0"/>
                          <a:cs typeface="Consolas" panose="020B0609020204030204" pitchFamily="49" charset="0"/>
                        </a:rPr>
                        <a:t>0</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a:solidFill>
                            <a:schemeClr val="tx1"/>
                          </a:solidFill>
                          <a:latin typeface="Consolas" panose="020B0609020204030204" pitchFamily="49" charset="0"/>
                          <a:cs typeface="Consolas" panose="020B0609020204030204" pitchFamily="49" charset="0"/>
                        </a:rPr>
                        <a:t>1</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a:solidFill>
                            <a:schemeClr val="tx1"/>
                          </a:solidFill>
                          <a:latin typeface="Consolas" panose="020B0609020204030204" pitchFamily="49" charset="0"/>
                          <a:cs typeface="Consolas" panose="020B0609020204030204" pitchFamily="49" charset="0"/>
                        </a:rPr>
                        <a:t>2</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a:solidFill>
                            <a:schemeClr val="tx1"/>
                          </a:solidFill>
                          <a:latin typeface="Consolas" panose="020B0609020204030204" pitchFamily="49" charset="0"/>
                          <a:cs typeface="Consolas" panose="020B0609020204030204" pitchFamily="49" charset="0"/>
                        </a:rPr>
                        <a:t>3</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a:solidFill>
                            <a:schemeClr val="tx1"/>
                          </a:solidFill>
                          <a:latin typeface="Consolas" panose="020B0609020204030204" pitchFamily="49" charset="0"/>
                          <a:cs typeface="Consolas" panose="020B0609020204030204" pitchFamily="49" charset="0"/>
                        </a:rPr>
                        <a:t>4</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a:solidFill>
                            <a:schemeClr val="tx1"/>
                          </a:solidFill>
                          <a:latin typeface="Consolas" panose="020B0609020204030204" pitchFamily="49" charset="0"/>
                          <a:cs typeface="Consolas" panose="020B0609020204030204" pitchFamily="49" charset="0"/>
                        </a:rPr>
                        <a:t>5</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a:solidFill>
                            <a:schemeClr val="tx1"/>
                          </a:solidFill>
                          <a:latin typeface="Consolas" panose="020B0609020204030204" pitchFamily="49" charset="0"/>
                          <a:cs typeface="Consolas" panose="020B0609020204030204" pitchFamily="49" charset="0"/>
                        </a:rPr>
                        <a:t>6</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a:solidFill>
                            <a:schemeClr val="tx1"/>
                          </a:solidFill>
                          <a:latin typeface="Consolas" panose="020B0609020204030204" pitchFamily="49" charset="0"/>
                          <a:cs typeface="Consolas" panose="020B0609020204030204" pitchFamily="49" charset="0"/>
                        </a:rPr>
                        <a:t>7</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a:solidFill>
                            <a:schemeClr val="tx1"/>
                          </a:solidFill>
                          <a:latin typeface="Consolas" panose="020B0609020204030204" pitchFamily="49" charset="0"/>
                          <a:cs typeface="Consolas" panose="020B0609020204030204" pitchFamily="49" charset="0"/>
                        </a:rPr>
                        <a:t>8</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a:solidFill>
                            <a:srgbClr val="7030A0"/>
                          </a:solidFill>
                          <a:latin typeface="Consolas" panose="020B0609020204030204" pitchFamily="49" charset="0"/>
                          <a:cs typeface="Consolas" panose="020B0609020204030204" pitchFamily="49" charset="0"/>
                        </a:rPr>
                        <a:t>9</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a:solidFill>
                            <a:srgbClr val="7030A0"/>
                          </a:solidFill>
                          <a:latin typeface="Consolas" panose="020B0609020204030204" pitchFamily="49" charset="0"/>
                          <a:cs typeface="Consolas" panose="020B0609020204030204" pitchFamily="49" charset="0"/>
                        </a:rPr>
                        <a:t>10</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a:solidFill>
                            <a:srgbClr val="7030A0"/>
                          </a:solidFill>
                          <a:latin typeface="Consolas" panose="020B0609020204030204" pitchFamily="49" charset="0"/>
                          <a:cs typeface="Consolas" panose="020B0609020204030204" pitchFamily="49" charset="0"/>
                        </a:rPr>
                        <a:t>11</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a:solidFill>
                            <a:srgbClr val="7030A0"/>
                          </a:solidFill>
                          <a:latin typeface="Consolas" panose="020B0609020204030204" pitchFamily="49" charset="0"/>
                          <a:cs typeface="Consolas" panose="020B0609020204030204" pitchFamily="49" charset="0"/>
                        </a:rPr>
                        <a:t>12</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a:solidFill>
                            <a:srgbClr val="7030A0"/>
                          </a:solidFill>
                          <a:latin typeface="Consolas" panose="020B0609020204030204" pitchFamily="49" charset="0"/>
                          <a:cs typeface="Consolas" panose="020B0609020204030204" pitchFamily="49" charset="0"/>
                        </a:rPr>
                        <a:t>13</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a:solidFill>
                            <a:srgbClr val="7030A0"/>
                          </a:solidFill>
                          <a:latin typeface="Consolas" panose="020B0609020204030204" pitchFamily="49" charset="0"/>
                          <a:cs typeface="Consolas" panose="020B0609020204030204" pitchFamily="49" charset="0"/>
                        </a:rPr>
                        <a:t>14</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a:solidFill>
                            <a:srgbClr val="7030A0"/>
                          </a:solidFill>
                          <a:latin typeface="Consolas" panose="020B0609020204030204" pitchFamily="49" charset="0"/>
                          <a:cs typeface="Consolas" panose="020B0609020204030204" pitchFamily="49" charset="0"/>
                        </a:rPr>
                        <a:t>15</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283967">
                <a:tc>
                  <a:txBody>
                    <a:bodyPr/>
                    <a:lstStyle/>
                    <a:p>
                      <a:pPr algn="ctr"/>
                      <a:r>
                        <a:rPr lang="en-CA" sz="2000" dirty="0">
                          <a:solidFill>
                            <a:schemeClr val="tx1"/>
                          </a:solidFill>
                          <a:latin typeface="Consolas" panose="020B0609020204030204" pitchFamily="49" charset="0"/>
                          <a:cs typeface="Consolas" panose="020B0609020204030204" pitchFamily="49" charset="0"/>
                        </a:rPr>
                        <a:t>C</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R</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U</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T</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R</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U</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S</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T</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rgbClr val="FF0000"/>
                          </a:solidFill>
                          <a:latin typeface="Consolas" panose="020B0609020204030204" pitchFamily="49" charset="0"/>
                          <a:cs typeface="Consolas" panose="020B0609020204030204" pitchFamily="49" charset="0"/>
                        </a:rPr>
                        <a:t>E</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1"/>
                  </a:ext>
                </a:extLst>
              </a:tr>
              <a:tr h="283967">
                <a:tc>
                  <a:txBody>
                    <a:bodyPr/>
                    <a:lstStyle/>
                    <a:p>
                      <a:pPr algn="ctr"/>
                      <a:r>
                        <a:rPr lang="en-CA" sz="2000" dirty="0">
                          <a:solidFill>
                            <a:schemeClr val="tx1"/>
                          </a:solidFill>
                          <a:latin typeface="Consolas" panose="020B0609020204030204" pitchFamily="49" charset="0"/>
                          <a:cs typeface="Consolas" panose="020B0609020204030204" pitchFamily="49" charset="0"/>
                        </a:rPr>
                        <a:t>7</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2</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0</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1</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rgbClr val="FF0000"/>
                          </a:solidFill>
                          <a:latin typeface="Consolas" panose="020B0609020204030204" pitchFamily="49" charset="0"/>
                          <a:cs typeface="Consolas" panose="020B0609020204030204" pitchFamily="49" charset="0"/>
                        </a:rPr>
                        <a:t>8</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4</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3</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5</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100" dirty="0">
                          <a:solidFill>
                            <a:srgbClr val="FF0000"/>
                          </a:solidFill>
                          <a:latin typeface="Consolas" panose="020B0609020204030204" pitchFamily="49" charset="0"/>
                          <a:cs typeface="Consolas" panose="020B0609020204030204" pitchFamily="49" charset="0"/>
                        </a:rPr>
                        <a:t>NULLPTR</a:t>
                      </a:r>
                      <a:endParaRPr lang="en-CA" sz="1600" dirty="0">
                        <a:solidFill>
                          <a:srgbClr val="FF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rgbClr val="7030A0"/>
                          </a:solidFill>
                          <a:latin typeface="Consolas" panose="020B0609020204030204" pitchFamily="49" charset="0"/>
                          <a:cs typeface="Consolas" panose="020B0609020204030204" pitchFamily="49" charset="0"/>
                        </a:rPr>
                        <a:t>10</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rgbClr val="7030A0"/>
                          </a:solidFill>
                          <a:latin typeface="Consolas" panose="020B0609020204030204" pitchFamily="49" charset="0"/>
                          <a:cs typeface="Consolas" panose="020B0609020204030204" pitchFamily="49" charset="0"/>
                        </a:rPr>
                        <a:t>11</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rgbClr val="7030A0"/>
                          </a:solidFill>
                          <a:latin typeface="Consolas" panose="020B0609020204030204" pitchFamily="49" charset="0"/>
                          <a:cs typeface="Consolas" panose="020B0609020204030204" pitchFamily="49" charset="0"/>
                        </a:rPr>
                        <a:t>12</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rgbClr val="7030A0"/>
                          </a:solidFill>
                          <a:latin typeface="Consolas" panose="020B0609020204030204" pitchFamily="49" charset="0"/>
                          <a:cs typeface="Consolas" panose="020B0609020204030204" pitchFamily="49" charset="0"/>
                        </a:rPr>
                        <a:t>13</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rgbClr val="7030A0"/>
                          </a:solidFill>
                          <a:latin typeface="Consolas" panose="020B0609020204030204" pitchFamily="49" charset="0"/>
                          <a:cs typeface="Consolas" panose="020B0609020204030204" pitchFamily="49" charset="0"/>
                        </a:rPr>
                        <a:t>14</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rgbClr val="7030A0"/>
                          </a:solidFill>
                          <a:latin typeface="Consolas" panose="020B0609020204030204" pitchFamily="49" charset="0"/>
                          <a:cs typeface="Consolas" panose="020B0609020204030204" pitchFamily="49" charset="0"/>
                        </a:rPr>
                        <a:t>15</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100" dirty="0">
                          <a:solidFill>
                            <a:srgbClr val="7030A0"/>
                          </a:solidFill>
                          <a:latin typeface="Consolas" panose="020B0609020204030204" pitchFamily="49" charset="0"/>
                          <a:cs typeface="Consolas" panose="020B0609020204030204" pitchFamily="49" charset="0"/>
                        </a:rPr>
                        <a:t>NULLPTR</a:t>
                      </a:r>
                      <a:endParaRPr lang="en-CA" sz="1600" dirty="0">
                        <a:solidFill>
                          <a:srgbClr val="7030A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17" name="Rectangle 16"/>
          <p:cNvSpPr/>
          <p:nvPr/>
        </p:nvSpPr>
        <p:spPr>
          <a:xfrm>
            <a:off x="1194515" y="2902854"/>
            <a:ext cx="2734018" cy="1169551"/>
          </a:xfrm>
          <a:prstGeom prst="rect">
            <a:avLst/>
          </a:prstGeom>
        </p:spPr>
        <p:txBody>
          <a:bodyPr wrap="square">
            <a:spAutoFit/>
          </a:bodyPr>
          <a:lstStyle/>
          <a:p>
            <a:pPr marL="360363" indent="-360363">
              <a:buNone/>
            </a:pPr>
            <a:r>
              <a:rPr lang="en-CA" sz="1400" dirty="0" err="1">
                <a:latin typeface="Consolas" panose="020B0609020204030204" pitchFamily="49" charset="0"/>
                <a:cs typeface="Consolas" panose="020B0609020204030204" pitchFamily="49" charset="0"/>
              </a:rPr>
              <a:t>list_head</a:t>
            </a:r>
            <a:r>
              <a:rPr lang="en-CA" sz="1400" dirty="0">
                <a:latin typeface="Consolas" panose="020B0609020204030204" pitchFamily="49" charset="0"/>
                <a:cs typeface="Consolas" panose="020B0609020204030204" pitchFamily="49" charset="0"/>
              </a:rPr>
              <a:t> = 6;</a:t>
            </a:r>
          </a:p>
          <a:p>
            <a:pPr marL="360363" indent="-360363">
              <a:buNone/>
            </a:pPr>
            <a:r>
              <a:rPr lang="en-CA" sz="1400" dirty="0" err="1">
                <a:latin typeface="Consolas" panose="020B0609020204030204" pitchFamily="49" charset="0"/>
                <a:cs typeface="Consolas" panose="020B0609020204030204" pitchFamily="49" charset="0"/>
              </a:rPr>
              <a:t>list_tail</a:t>
            </a:r>
            <a:r>
              <a:rPr lang="en-CA" sz="1400" dirty="0">
                <a:latin typeface="Consolas" panose="020B0609020204030204" pitchFamily="49" charset="0"/>
                <a:cs typeface="Consolas" panose="020B0609020204030204" pitchFamily="49" charset="0"/>
              </a:rPr>
              <a:t> = </a:t>
            </a:r>
            <a:r>
              <a:rPr lang="en-CA" sz="1400" dirty="0">
                <a:solidFill>
                  <a:srgbClr val="FF0000"/>
                </a:solidFill>
                <a:latin typeface="Consolas" panose="020B0609020204030204" pitchFamily="49" charset="0"/>
                <a:cs typeface="Consolas" panose="020B0609020204030204" pitchFamily="49" charset="0"/>
              </a:rPr>
              <a:t>8</a:t>
            </a:r>
            <a:r>
              <a:rPr lang="en-CA" sz="1400" dirty="0">
                <a:latin typeface="Consolas" panose="020B0609020204030204" pitchFamily="49" charset="0"/>
                <a:cs typeface="Consolas" panose="020B0609020204030204" pitchFamily="49" charset="0"/>
              </a:rPr>
              <a:t>;</a:t>
            </a:r>
          </a:p>
          <a:p>
            <a:pPr marL="360363" indent="-360363">
              <a:buNone/>
            </a:pPr>
            <a:r>
              <a:rPr lang="en-CA" sz="1400" dirty="0" err="1">
                <a:latin typeface="Consolas" panose="020B0609020204030204" pitchFamily="49" charset="0"/>
                <a:cs typeface="Consolas" panose="020B0609020204030204" pitchFamily="49" charset="0"/>
              </a:rPr>
              <a:t>list_size</a:t>
            </a:r>
            <a:r>
              <a:rPr lang="en-CA" sz="1400" dirty="0">
                <a:latin typeface="Consolas" panose="020B0609020204030204" pitchFamily="49" charset="0"/>
                <a:cs typeface="Consolas" panose="020B0609020204030204" pitchFamily="49" charset="0"/>
              </a:rPr>
              <a:t> = </a:t>
            </a:r>
            <a:r>
              <a:rPr lang="en-CA" sz="1400" dirty="0">
                <a:solidFill>
                  <a:srgbClr val="FF0000"/>
                </a:solidFill>
                <a:latin typeface="Consolas" panose="020B0609020204030204" pitchFamily="49" charset="0"/>
                <a:cs typeface="Consolas" panose="020B0609020204030204" pitchFamily="49" charset="0"/>
              </a:rPr>
              <a:t>9</a:t>
            </a:r>
            <a:r>
              <a:rPr lang="en-CA" sz="1400" dirty="0">
                <a:latin typeface="Consolas" panose="020B0609020204030204" pitchFamily="49" charset="0"/>
                <a:cs typeface="Consolas" panose="020B0609020204030204" pitchFamily="49" charset="0"/>
              </a:rPr>
              <a:t>;</a:t>
            </a:r>
          </a:p>
          <a:p>
            <a:pPr marL="360363" indent="-360363">
              <a:buNone/>
            </a:pPr>
            <a:r>
              <a:rPr lang="en-CA" sz="1400" dirty="0" err="1">
                <a:latin typeface="Consolas" panose="020B0609020204030204" pitchFamily="49" charset="0"/>
                <a:cs typeface="Consolas" panose="020B0609020204030204" pitchFamily="49" charset="0"/>
              </a:rPr>
              <a:t>list_capacity</a:t>
            </a:r>
            <a:r>
              <a:rPr lang="en-CA" sz="1400" dirty="0">
                <a:latin typeface="Consolas" panose="020B0609020204030204" pitchFamily="49" charset="0"/>
                <a:cs typeface="Consolas" panose="020B0609020204030204" pitchFamily="49" charset="0"/>
              </a:rPr>
              <a:t> = 16;</a:t>
            </a:r>
          </a:p>
          <a:p>
            <a:pPr marL="360363" indent="-360363">
              <a:buNone/>
            </a:pPr>
            <a:r>
              <a:rPr lang="en-CA" sz="1400" dirty="0" err="1">
                <a:solidFill>
                  <a:srgbClr val="7030A0"/>
                </a:solidFill>
                <a:latin typeface="Consolas" panose="020B0609020204030204" pitchFamily="49" charset="0"/>
                <a:cs typeface="Consolas" panose="020B0609020204030204" pitchFamily="49" charset="0"/>
              </a:rPr>
              <a:t>stack_top</a:t>
            </a:r>
            <a:r>
              <a:rPr lang="en-CA" sz="1400" dirty="0">
                <a:solidFill>
                  <a:srgbClr val="7030A0"/>
                </a:solidFill>
                <a:latin typeface="Consolas" panose="020B0609020204030204" pitchFamily="49" charset="0"/>
                <a:cs typeface="Consolas" panose="020B0609020204030204" pitchFamily="49" charset="0"/>
              </a:rPr>
              <a:t> = </a:t>
            </a:r>
            <a:r>
              <a:rPr lang="en-CA" sz="1400" dirty="0">
                <a:solidFill>
                  <a:srgbClr val="FF0000"/>
                </a:solidFill>
                <a:latin typeface="Consolas" panose="020B0609020204030204" pitchFamily="49" charset="0"/>
                <a:cs typeface="Consolas" panose="020B0609020204030204" pitchFamily="49" charset="0"/>
              </a:rPr>
              <a:t>9</a:t>
            </a:r>
            <a:r>
              <a:rPr lang="en-CA" sz="1400" dirty="0">
                <a:solidFill>
                  <a:srgbClr val="7030A0"/>
                </a:solidFill>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3148155377"/>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US" altLang="en-US" dirty="0"/>
              <a:t>Reallocation of memory</a:t>
            </a:r>
          </a:p>
        </p:txBody>
      </p:sp>
      <p:sp>
        <p:nvSpPr>
          <p:cNvPr id="13315" name="Rectangle 3"/>
          <p:cNvSpPr>
            <a:spLocks noGrp="1" noChangeArrowheads="1"/>
          </p:cNvSpPr>
          <p:nvPr>
            <p:ph type="body" idx="1"/>
          </p:nvPr>
        </p:nvSpPr>
        <p:spPr/>
        <p:txBody>
          <a:bodyPr/>
          <a:lstStyle/>
          <a:p>
            <a:pPr marL="360363" indent="-360363" eaLnBrk="1" hangingPunct="1">
              <a:buNone/>
            </a:pPr>
            <a:r>
              <a:rPr lang="en-US" altLang="en-US" dirty="0"/>
              <a:t>	</a:t>
            </a:r>
            <a:r>
              <a:rPr lang="en-CA" altLang="en-US" dirty="0"/>
              <a:t>If at some point, we decide it is desirable to reduce the memory allocated, it might be easier to just insert the entries into a newer and smaller table</a:t>
            </a:r>
            <a:endParaRPr lang="en-US" altLang="en-US" dirty="0">
              <a:latin typeface="Times New Roman" panose="02020603050405020304" pitchFamily="18" charset="0"/>
              <a:cs typeface="Times New Roman" panose="02020603050405020304" pitchFamily="18" charset="0"/>
            </a:endParaRPr>
          </a:p>
        </p:txBody>
      </p:sp>
      <p:graphicFrame>
        <p:nvGraphicFramePr>
          <p:cNvPr id="6" name="Table 5"/>
          <p:cNvGraphicFramePr>
            <a:graphicFrameLocks noGrp="1"/>
          </p:cNvGraphicFramePr>
          <p:nvPr/>
        </p:nvGraphicFramePr>
        <p:xfrm>
          <a:off x="101599" y="4142531"/>
          <a:ext cx="8983136" cy="1036320"/>
        </p:xfrm>
        <a:graphic>
          <a:graphicData uri="http://schemas.openxmlformats.org/drawingml/2006/table">
            <a:tbl>
              <a:tblPr firstRow="1" bandRow="1">
                <a:tableStyleId>{2D5ABB26-0587-4C30-8999-92F81FD0307C}</a:tableStyleId>
              </a:tblPr>
              <a:tblGrid>
                <a:gridCol w="561446">
                  <a:extLst>
                    <a:ext uri="{9D8B030D-6E8A-4147-A177-3AD203B41FA5}">
                      <a16:colId xmlns:a16="http://schemas.microsoft.com/office/drawing/2014/main" val="20000"/>
                    </a:ext>
                  </a:extLst>
                </a:gridCol>
                <a:gridCol w="561446">
                  <a:extLst>
                    <a:ext uri="{9D8B030D-6E8A-4147-A177-3AD203B41FA5}">
                      <a16:colId xmlns:a16="http://schemas.microsoft.com/office/drawing/2014/main" val="20001"/>
                    </a:ext>
                  </a:extLst>
                </a:gridCol>
                <a:gridCol w="561446">
                  <a:extLst>
                    <a:ext uri="{9D8B030D-6E8A-4147-A177-3AD203B41FA5}">
                      <a16:colId xmlns:a16="http://schemas.microsoft.com/office/drawing/2014/main" val="20002"/>
                    </a:ext>
                  </a:extLst>
                </a:gridCol>
                <a:gridCol w="561446">
                  <a:extLst>
                    <a:ext uri="{9D8B030D-6E8A-4147-A177-3AD203B41FA5}">
                      <a16:colId xmlns:a16="http://schemas.microsoft.com/office/drawing/2014/main" val="20003"/>
                    </a:ext>
                  </a:extLst>
                </a:gridCol>
                <a:gridCol w="561446">
                  <a:extLst>
                    <a:ext uri="{9D8B030D-6E8A-4147-A177-3AD203B41FA5}">
                      <a16:colId xmlns:a16="http://schemas.microsoft.com/office/drawing/2014/main" val="20004"/>
                    </a:ext>
                  </a:extLst>
                </a:gridCol>
                <a:gridCol w="561446">
                  <a:extLst>
                    <a:ext uri="{9D8B030D-6E8A-4147-A177-3AD203B41FA5}">
                      <a16:colId xmlns:a16="http://schemas.microsoft.com/office/drawing/2014/main" val="20005"/>
                    </a:ext>
                  </a:extLst>
                </a:gridCol>
                <a:gridCol w="561446">
                  <a:extLst>
                    <a:ext uri="{9D8B030D-6E8A-4147-A177-3AD203B41FA5}">
                      <a16:colId xmlns:a16="http://schemas.microsoft.com/office/drawing/2014/main" val="20006"/>
                    </a:ext>
                  </a:extLst>
                </a:gridCol>
                <a:gridCol w="561446">
                  <a:extLst>
                    <a:ext uri="{9D8B030D-6E8A-4147-A177-3AD203B41FA5}">
                      <a16:colId xmlns:a16="http://schemas.microsoft.com/office/drawing/2014/main" val="20007"/>
                    </a:ext>
                  </a:extLst>
                </a:gridCol>
                <a:gridCol w="561446">
                  <a:extLst>
                    <a:ext uri="{9D8B030D-6E8A-4147-A177-3AD203B41FA5}">
                      <a16:colId xmlns:a16="http://schemas.microsoft.com/office/drawing/2014/main" val="20008"/>
                    </a:ext>
                  </a:extLst>
                </a:gridCol>
                <a:gridCol w="561446">
                  <a:extLst>
                    <a:ext uri="{9D8B030D-6E8A-4147-A177-3AD203B41FA5}">
                      <a16:colId xmlns:a16="http://schemas.microsoft.com/office/drawing/2014/main" val="20009"/>
                    </a:ext>
                  </a:extLst>
                </a:gridCol>
                <a:gridCol w="561446">
                  <a:extLst>
                    <a:ext uri="{9D8B030D-6E8A-4147-A177-3AD203B41FA5}">
                      <a16:colId xmlns:a16="http://schemas.microsoft.com/office/drawing/2014/main" val="20010"/>
                    </a:ext>
                  </a:extLst>
                </a:gridCol>
                <a:gridCol w="561446">
                  <a:extLst>
                    <a:ext uri="{9D8B030D-6E8A-4147-A177-3AD203B41FA5}">
                      <a16:colId xmlns:a16="http://schemas.microsoft.com/office/drawing/2014/main" val="20011"/>
                    </a:ext>
                  </a:extLst>
                </a:gridCol>
                <a:gridCol w="561446">
                  <a:extLst>
                    <a:ext uri="{9D8B030D-6E8A-4147-A177-3AD203B41FA5}">
                      <a16:colId xmlns:a16="http://schemas.microsoft.com/office/drawing/2014/main" val="20012"/>
                    </a:ext>
                  </a:extLst>
                </a:gridCol>
                <a:gridCol w="561446">
                  <a:extLst>
                    <a:ext uri="{9D8B030D-6E8A-4147-A177-3AD203B41FA5}">
                      <a16:colId xmlns:a16="http://schemas.microsoft.com/office/drawing/2014/main" val="20013"/>
                    </a:ext>
                  </a:extLst>
                </a:gridCol>
                <a:gridCol w="561446">
                  <a:extLst>
                    <a:ext uri="{9D8B030D-6E8A-4147-A177-3AD203B41FA5}">
                      <a16:colId xmlns:a16="http://schemas.microsoft.com/office/drawing/2014/main" val="20014"/>
                    </a:ext>
                  </a:extLst>
                </a:gridCol>
                <a:gridCol w="561446">
                  <a:extLst>
                    <a:ext uri="{9D8B030D-6E8A-4147-A177-3AD203B41FA5}">
                      <a16:colId xmlns:a16="http://schemas.microsoft.com/office/drawing/2014/main" val="20015"/>
                    </a:ext>
                  </a:extLst>
                </a:gridCol>
              </a:tblGrid>
              <a:tr h="174749">
                <a:tc>
                  <a:txBody>
                    <a:bodyPr/>
                    <a:lstStyle/>
                    <a:p>
                      <a:r>
                        <a:rPr lang="en-CA" sz="1600" dirty="0">
                          <a:solidFill>
                            <a:srgbClr val="7030A0"/>
                          </a:solidFill>
                          <a:latin typeface="Consolas" panose="020B0609020204030204" pitchFamily="49" charset="0"/>
                          <a:cs typeface="Consolas" panose="020B0609020204030204" pitchFamily="49" charset="0"/>
                        </a:rPr>
                        <a:t>0</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a:solidFill>
                            <a:srgbClr val="7030A0"/>
                          </a:solidFill>
                          <a:latin typeface="Consolas" panose="020B0609020204030204" pitchFamily="49" charset="0"/>
                          <a:cs typeface="Consolas" panose="020B0609020204030204" pitchFamily="49" charset="0"/>
                        </a:rPr>
                        <a:t>1</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a:solidFill>
                            <a:schemeClr val="tx1"/>
                          </a:solidFill>
                          <a:latin typeface="Consolas" panose="020B0609020204030204" pitchFamily="49" charset="0"/>
                          <a:cs typeface="Consolas" panose="020B0609020204030204" pitchFamily="49" charset="0"/>
                        </a:rPr>
                        <a:t>2</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a:solidFill>
                            <a:srgbClr val="7030A0"/>
                          </a:solidFill>
                          <a:latin typeface="Consolas" panose="020B0609020204030204" pitchFamily="49" charset="0"/>
                          <a:cs typeface="Consolas" panose="020B0609020204030204" pitchFamily="49" charset="0"/>
                        </a:rPr>
                        <a:t>3</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a:solidFill>
                            <a:schemeClr val="tx1"/>
                          </a:solidFill>
                          <a:latin typeface="Consolas" panose="020B0609020204030204" pitchFamily="49" charset="0"/>
                          <a:cs typeface="Consolas" panose="020B0609020204030204" pitchFamily="49" charset="0"/>
                        </a:rPr>
                        <a:t>4</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a:solidFill>
                            <a:schemeClr val="tx1"/>
                          </a:solidFill>
                          <a:latin typeface="Consolas" panose="020B0609020204030204" pitchFamily="49" charset="0"/>
                          <a:cs typeface="Consolas" panose="020B0609020204030204" pitchFamily="49" charset="0"/>
                        </a:rPr>
                        <a:t>5</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a:solidFill>
                            <a:srgbClr val="7030A0"/>
                          </a:solidFill>
                          <a:latin typeface="Consolas" panose="020B0609020204030204" pitchFamily="49" charset="0"/>
                          <a:cs typeface="Consolas" panose="020B0609020204030204" pitchFamily="49" charset="0"/>
                        </a:rPr>
                        <a:t>6</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a:solidFill>
                            <a:srgbClr val="7030A0"/>
                          </a:solidFill>
                          <a:latin typeface="Consolas" panose="020B0609020204030204" pitchFamily="49" charset="0"/>
                          <a:cs typeface="Consolas" panose="020B0609020204030204" pitchFamily="49" charset="0"/>
                        </a:rPr>
                        <a:t>7</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a:solidFill>
                            <a:srgbClr val="7030A0"/>
                          </a:solidFill>
                          <a:latin typeface="Consolas" panose="020B0609020204030204" pitchFamily="49" charset="0"/>
                          <a:cs typeface="Consolas" panose="020B0609020204030204" pitchFamily="49" charset="0"/>
                        </a:rPr>
                        <a:t>8</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a:solidFill>
                            <a:srgbClr val="7030A0"/>
                          </a:solidFill>
                          <a:latin typeface="Consolas" panose="020B0609020204030204" pitchFamily="49" charset="0"/>
                          <a:cs typeface="Consolas" panose="020B0609020204030204" pitchFamily="49" charset="0"/>
                        </a:rPr>
                        <a:t>9</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a:solidFill>
                            <a:schemeClr val="tx1"/>
                          </a:solidFill>
                          <a:latin typeface="Consolas" panose="020B0609020204030204" pitchFamily="49" charset="0"/>
                          <a:cs typeface="Consolas" panose="020B0609020204030204" pitchFamily="49" charset="0"/>
                        </a:rPr>
                        <a:t>10</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a:solidFill>
                            <a:srgbClr val="7030A0"/>
                          </a:solidFill>
                          <a:latin typeface="Consolas" panose="020B0609020204030204" pitchFamily="49" charset="0"/>
                          <a:cs typeface="Consolas" panose="020B0609020204030204" pitchFamily="49" charset="0"/>
                        </a:rPr>
                        <a:t>11</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a:solidFill>
                            <a:srgbClr val="7030A0"/>
                          </a:solidFill>
                          <a:latin typeface="Consolas" panose="020B0609020204030204" pitchFamily="49" charset="0"/>
                          <a:cs typeface="Consolas" panose="020B0609020204030204" pitchFamily="49" charset="0"/>
                        </a:rPr>
                        <a:t>12</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a:solidFill>
                            <a:srgbClr val="7030A0"/>
                          </a:solidFill>
                          <a:latin typeface="Consolas" panose="020B0609020204030204" pitchFamily="49" charset="0"/>
                          <a:cs typeface="Consolas" panose="020B0609020204030204" pitchFamily="49" charset="0"/>
                        </a:rPr>
                        <a:t>13</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a:solidFill>
                            <a:srgbClr val="7030A0"/>
                          </a:solidFill>
                          <a:latin typeface="Consolas" panose="020B0609020204030204" pitchFamily="49" charset="0"/>
                          <a:cs typeface="Consolas" panose="020B0609020204030204" pitchFamily="49" charset="0"/>
                        </a:rPr>
                        <a:t>14</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a:solidFill>
                            <a:srgbClr val="7030A0"/>
                          </a:solidFill>
                          <a:latin typeface="Consolas" panose="020B0609020204030204" pitchFamily="49" charset="0"/>
                          <a:cs typeface="Consolas" panose="020B0609020204030204" pitchFamily="49" charset="0"/>
                        </a:rPr>
                        <a:t>15</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283967">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T</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D</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A</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A</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1"/>
                  </a:ext>
                </a:extLst>
              </a:tr>
              <a:tr h="283967">
                <a:tc>
                  <a:txBody>
                    <a:bodyPr/>
                    <a:lstStyle/>
                    <a:p>
                      <a:pPr algn="ctr"/>
                      <a:r>
                        <a:rPr lang="en-CA" sz="2000" dirty="0">
                          <a:solidFill>
                            <a:srgbClr val="7030A0"/>
                          </a:solidFill>
                          <a:latin typeface="Consolas" panose="020B0609020204030204" pitchFamily="49" charset="0"/>
                          <a:cs typeface="Consolas" panose="020B0609020204030204" pitchFamily="49" charset="0"/>
                        </a:rPr>
                        <a:t>14</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rgbClr val="7030A0"/>
                          </a:solidFill>
                          <a:latin typeface="Consolas" panose="020B0609020204030204" pitchFamily="49" charset="0"/>
                          <a:cs typeface="Consolas" panose="020B0609020204030204" pitchFamily="49" charset="0"/>
                        </a:rPr>
                        <a:t>9</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5</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rgbClr val="7030A0"/>
                          </a:solidFill>
                          <a:latin typeface="Consolas" panose="020B0609020204030204" pitchFamily="49" charset="0"/>
                          <a:cs typeface="Consolas" panose="020B0609020204030204" pitchFamily="49" charset="0"/>
                        </a:rPr>
                        <a:t>0</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10</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100" dirty="0">
                          <a:solidFill>
                            <a:schemeClr val="tx1"/>
                          </a:solidFill>
                          <a:latin typeface="Consolas" panose="020B0609020204030204" pitchFamily="49" charset="0"/>
                          <a:cs typeface="Consolas" panose="020B0609020204030204" pitchFamily="49" charset="0"/>
                        </a:rPr>
                        <a:t>NULLPTR</a:t>
                      </a:r>
                      <a:endParaRPr lang="en-CA" sz="1600" dirty="0">
                        <a:solidFill>
                          <a:schemeClr val="tx1"/>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rgbClr val="7030A0"/>
                          </a:solidFill>
                          <a:latin typeface="Consolas" panose="020B0609020204030204" pitchFamily="49" charset="0"/>
                          <a:cs typeface="Consolas" panose="020B0609020204030204" pitchFamily="49" charset="0"/>
                        </a:rPr>
                        <a:t>8</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rgbClr val="7030A0"/>
                          </a:solidFill>
                          <a:latin typeface="Consolas" panose="020B0609020204030204" pitchFamily="49" charset="0"/>
                          <a:cs typeface="Consolas" panose="020B0609020204030204" pitchFamily="49" charset="0"/>
                        </a:rPr>
                        <a:t>12</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100" dirty="0">
                          <a:solidFill>
                            <a:srgbClr val="7030A0"/>
                          </a:solidFill>
                          <a:latin typeface="Consolas" panose="020B0609020204030204" pitchFamily="49" charset="0"/>
                          <a:cs typeface="Consolas" panose="020B0609020204030204" pitchFamily="49" charset="0"/>
                        </a:rPr>
                        <a:t>NULLPTR</a:t>
                      </a:r>
                      <a:endParaRPr lang="en-CA" sz="1600" dirty="0">
                        <a:solidFill>
                          <a:srgbClr val="7030A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rgbClr val="7030A0"/>
                          </a:solidFill>
                          <a:latin typeface="Consolas" panose="020B0609020204030204" pitchFamily="49" charset="0"/>
                          <a:cs typeface="Consolas" panose="020B0609020204030204" pitchFamily="49" charset="0"/>
                        </a:rPr>
                        <a:t>3</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2</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rgbClr val="7030A0"/>
                          </a:solidFill>
                          <a:latin typeface="Consolas" panose="020B0609020204030204" pitchFamily="49" charset="0"/>
                          <a:cs typeface="Consolas" panose="020B0609020204030204" pitchFamily="49" charset="0"/>
                        </a:rPr>
                        <a:t>13</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rgbClr val="7030A0"/>
                          </a:solidFill>
                          <a:latin typeface="Consolas" panose="020B0609020204030204" pitchFamily="49" charset="0"/>
                          <a:cs typeface="Consolas" panose="020B0609020204030204" pitchFamily="49" charset="0"/>
                        </a:rPr>
                        <a:t>1</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rgbClr val="7030A0"/>
                          </a:solidFill>
                          <a:latin typeface="Consolas" panose="020B0609020204030204" pitchFamily="49" charset="0"/>
                          <a:cs typeface="Consolas" panose="020B0609020204030204" pitchFamily="49" charset="0"/>
                        </a:rPr>
                        <a:t>15</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rgbClr val="7030A0"/>
                          </a:solidFill>
                          <a:latin typeface="Consolas" panose="020B0609020204030204" pitchFamily="49" charset="0"/>
                          <a:cs typeface="Consolas" panose="020B0609020204030204" pitchFamily="49" charset="0"/>
                        </a:rPr>
                        <a:t>11</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rgbClr val="7030A0"/>
                          </a:solidFill>
                          <a:latin typeface="Consolas" panose="020B0609020204030204" pitchFamily="49" charset="0"/>
                          <a:cs typeface="Consolas" panose="020B0609020204030204" pitchFamily="49" charset="0"/>
                        </a:rPr>
                        <a:t>6</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8" name="Rectangle 7"/>
          <p:cNvSpPr/>
          <p:nvPr/>
        </p:nvSpPr>
        <p:spPr>
          <a:xfrm>
            <a:off x="1194515" y="2902854"/>
            <a:ext cx="2734018" cy="1169551"/>
          </a:xfrm>
          <a:prstGeom prst="rect">
            <a:avLst/>
          </a:prstGeom>
        </p:spPr>
        <p:txBody>
          <a:bodyPr wrap="square">
            <a:spAutoFit/>
          </a:bodyPr>
          <a:lstStyle/>
          <a:p>
            <a:pPr marL="360363" indent="-360363">
              <a:buNone/>
            </a:pPr>
            <a:r>
              <a:rPr lang="en-CA" sz="1400" dirty="0" err="1">
                <a:latin typeface="Consolas" panose="020B0609020204030204" pitchFamily="49" charset="0"/>
                <a:cs typeface="Consolas" panose="020B0609020204030204" pitchFamily="49" charset="0"/>
              </a:rPr>
              <a:t>list_head</a:t>
            </a:r>
            <a:r>
              <a:rPr lang="en-CA" sz="1400" dirty="0">
                <a:latin typeface="Consolas" panose="020B0609020204030204" pitchFamily="49" charset="0"/>
                <a:cs typeface="Consolas" panose="020B0609020204030204" pitchFamily="49" charset="0"/>
              </a:rPr>
              <a:t> = 4;</a:t>
            </a:r>
          </a:p>
          <a:p>
            <a:pPr marL="360363" indent="-360363">
              <a:buNone/>
            </a:pPr>
            <a:r>
              <a:rPr lang="en-CA" sz="1400" dirty="0" err="1">
                <a:latin typeface="Consolas" panose="020B0609020204030204" pitchFamily="49" charset="0"/>
                <a:cs typeface="Consolas" panose="020B0609020204030204" pitchFamily="49" charset="0"/>
              </a:rPr>
              <a:t>list_tail</a:t>
            </a:r>
            <a:r>
              <a:rPr lang="en-CA" sz="1400" dirty="0">
                <a:latin typeface="Consolas" panose="020B0609020204030204" pitchFamily="49" charset="0"/>
                <a:cs typeface="Consolas" panose="020B0609020204030204" pitchFamily="49" charset="0"/>
              </a:rPr>
              <a:t> = 5;</a:t>
            </a:r>
          </a:p>
          <a:p>
            <a:pPr marL="360363" indent="-360363">
              <a:buNone/>
            </a:pPr>
            <a:r>
              <a:rPr lang="en-CA" sz="1400" dirty="0" err="1">
                <a:latin typeface="Consolas" panose="020B0609020204030204" pitchFamily="49" charset="0"/>
                <a:cs typeface="Consolas" panose="020B0609020204030204" pitchFamily="49" charset="0"/>
              </a:rPr>
              <a:t>list_size</a:t>
            </a:r>
            <a:r>
              <a:rPr lang="en-CA" sz="1400" dirty="0">
                <a:latin typeface="Consolas" panose="020B0609020204030204" pitchFamily="49" charset="0"/>
                <a:cs typeface="Consolas" panose="020B0609020204030204" pitchFamily="49" charset="0"/>
              </a:rPr>
              <a:t> = 4;</a:t>
            </a:r>
          </a:p>
          <a:p>
            <a:pPr marL="360363" indent="-360363">
              <a:buNone/>
            </a:pPr>
            <a:r>
              <a:rPr lang="en-CA" sz="1400" dirty="0" err="1">
                <a:latin typeface="Consolas" panose="020B0609020204030204" pitchFamily="49" charset="0"/>
                <a:cs typeface="Consolas" panose="020B0609020204030204" pitchFamily="49" charset="0"/>
              </a:rPr>
              <a:t>list_capacity</a:t>
            </a:r>
            <a:r>
              <a:rPr lang="en-CA" sz="1400" dirty="0">
                <a:latin typeface="Consolas" panose="020B0609020204030204" pitchFamily="49" charset="0"/>
                <a:cs typeface="Consolas" panose="020B0609020204030204" pitchFamily="49" charset="0"/>
              </a:rPr>
              <a:t> = 16;</a:t>
            </a:r>
          </a:p>
          <a:p>
            <a:pPr marL="360363" indent="-360363">
              <a:buNone/>
            </a:pPr>
            <a:r>
              <a:rPr lang="en-CA" sz="1400" dirty="0" err="1">
                <a:solidFill>
                  <a:srgbClr val="7030A0"/>
                </a:solidFill>
                <a:latin typeface="Consolas" panose="020B0609020204030204" pitchFamily="49" charset="0"/>
                <a:cs typeface="Consolas" panose="020B0609020204030204" pitchFamily="49" charset="0"/>
              </a:rPr>
              <a:t>stack_top</a:t>
            </a:r>
            <a:r>
              <a:rPr lang="en-CA" sz="1400" dirty="0">
                <a:solidFill>
                  <a:srgbClr val="7030A0"/>
                </a:solidFill>
                <a:latin typeface="Consolas" panose="020B0609020204030204" pitchFamily="49" charset="0"/>
                <a:cs typeface="Consolas" panose="020B0609020204030204" pitchFamily="49" charset="0"/>
              </a:rPr>
              <a:t> = 7;</a:t>
            </a:r>
          </a:p>
        </p:txBody>
      </p:sp>
    </p:spTree>
    <p:extLst>
      <p:ext uri="{BB962C8B-B14F-4D97-AF65-F5344CB8AC3E}">
        <p14:creationId xmlns:p14="http://schemas.microsoft.com/office/powerpoint/2010/main" val="3956811290"/>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US" altLang="en-US" dirty="0"/>
              <a:t>Reallocation of memory</a:t>
            </a:r>
          </a:p>
        </p:txBody>
      </p:sp>
      <p:sp>
        <p:nvSpPr>
          <p:cNvPr id="13315" name="Rectangle 3"/>
          <p:cNvSpPr>
            <a:spLocks noGrp="1" noChangeArrowheads="1"/>
          </p:cNvSpPr>
          <p:nvPr>
            <p:ph type="body" idx="1"/>
          </p:nvPr>
        </p:nvSpPr>
        <p:spPr/>
        <p:txBody>
          <a:bodyPr/>
          <a:lstStyle/>
          <a:p>
            <a:pPr marL="360363" indent="-360363" eaLnBrk="1" hangingPunct="1">
              <a:buNone/>
            </a:pPr>
            <a:r>
              <a:rPr lang="en-US" altLang="en-US" dirty="0"/>
              <a:t>	</a:t>
            </a:r>
            <a:r>
              <a:rPr lang="en-CA" altLang="en-US" dirty="0"/>
              <a:t>If at some point, we decide it is desirable to reduce the memory allocated, it might be easier to just insert the entries into a newer and smaller table</a:t>
            </a:r>
            <a:endParaRPr lang="en-US" altLang="en-US" dirty="0">
              <a:latin typeface="Times New Roman" panose="02020603050405020304" pitchFamily="18" charset="0"/>
              <a:cs typeface="Times New Roman" panose="02020603050405020304" pitchFamily="18" charset="0"/>
            </a:endParaRPr>
          </a:p>
        </p:txBody>
      </p:sp>
      <p:graphicFrame>
        <p:nvGraphicFramePr>
          <p:cNvPr id="7" name="Table 6"/>
          <p:cNvGraphicFramePr>
            <a:graphicFrameLocks noGrp="1"/>
          </p:cNvGraphicFramePr>
          <p:nvPr>
            <p:extLst>
              <p:ext uri="{D42A27DB-BD31-4B8C-83A1-F6EECF244321}">
                <p14:modId xmlns:p14="http://schemas.microsoft.com/office/powerpoint/2010/main" val="2813816819"/>
              </p:ext>
            </p:extLst>
          </p:nvPr>
        </p:nvGraphicFramePr>
        <p:xfrm>
          <a:off x="490669" y="5480370"/>
          <a:ext cx="6909160" cy="1036320"/>
        </p:xfrm>
        <a:graphic>
          <a:graphicData uri="http://schemas.openxmlformats.org/drawingml/2006/table">
            <a:tbl>
              <a:tblPr firstRow="1" bandRow="1">
                <a:tableStyleId>{2D5ABB26-0587-4C30-8999-92F81FD0307C}</a:tableStyleId>
              </a:tblPr>
              <a:tblGrid>
                <a:gridCol w="863645">
                  <a:extLst>
                    <a:ext uri="{9D8B030D-6E8A-4147-A177-3AD203B41FA5}">
                      <a16:colId xmlns:a16="http://schemas.microsoft.com/office/drawing/2014/main" val="20000"/>
                    </a:ext>
                  </a:extLst>
                </a:gridCol>
                <a:gridCol w="863645">
                  <a:extLst>
                    <a:ext uri="{9D8B030D-6E8A-4147-A177-3AD203B41FA5}">
                      <a16:colId xmlns:a16="http://schemas.microsoft.com/office/drawing/2014/main" val="20001"/>
                    </a:ext>
                  </a:extLst>
                </a:gridCol>
                <a:gridCol w="863645">
                  <a:extLst>
                    <a:ext uri="{9D8B030D-6E8A-4147-A177-3AD203B41FA5}">
                      <a16:colId xmlns:a16="http://schemas.microsoft.com/office/drawing/2014/main" val="20002"/>
                    </a:ext>
                  </a:extLst>
                </a:gridCol>
                <a:gridCol w="863645">
                  <a:extLst>
                    <a:ext uri="{9D8B030D-6E8A-4147-A177-3AD203B41FA5}">
                      <a16:colId xmlns:a16="http://schemas.microsoft.com/office/drawing/2014/main" val="20003"/>
                    </a:ext>
                  </a:extLst>
                </a:gridCol>
                <a:gridCol w="863645">
                  <a:extLst>
                    <a:ext uri="{9D8B030D-6E8A-4147-A177-3AD203B41FA5}">
                      <a16:colId xmlns:a16="http://schemas.microsoft.com/office/drawing/2014/main" val="20004"/>
                    </a:ext>
                  </a:extLst>
                </a:gridCol>
                <a:gridCol w="863645">
                  <a:extLst>
                    <a:ext uri="{9D8B030D-6E8A-4147-A177-3AD203B41FA5}">
                      <a16:colId xmlns:a16="http://schemas.microsoft.com/office/drawing/2014/main" val="20005"/>
                    </a:ext>
                  </a:extLst>
                </a:gridCol>
                <a:gridCol w="863645">
                  <a:extLst>
                    <a:ext uri="{9D8B030D-6E8A-4147-A177-3AD203B41FA5}">
                      <a16:colId xmlns:a16="http://schemas.microsoft.com/office/drawing/2014/main" val="20006"/>
                    </a:ext>
                  </a:extLst>
                </a:gridCol>
                <a:gridCol w="863645">
                  <a:extLst>
                    <a:ext uri="{9D8B030D-6E8A-4147-A177-3AD203B41FA5}">
                      <a16:colId xmlns:a16="http://schemas.microsoft.com/office/drawing/2014/main" val="20007"/>
                    </a:ext>
                  </a:extLst>
                </a:gridCol>
              </a:tblGrid>
              <a:tr h="174749">
                <a:tc>
                  <a:txBody>
                    <a:bodyPr/>
                    <a:lstStyle/>
                    <a:p>
                      <a:r>
                        <a:rPr lang="en-CA" sz="1600" dirty="0">
                          <a:solidFill>
                            <a:schemeClr val="tx1"/>
                          </a:solidFill>
                          <a:latin typeface="Consolas" panose="020B0609020204030204" pitchFamily="49" charset="0"/>
                          <a:cs typeface="Consolas" panose="020B0609020204030204" pitchFamily="49" charset="0"/>
                        </a:rPr>
                        <a:t>0</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a:solidFill>
                            <a:schemeClr val="tx1"/>
                          </a:solidFill>
                          <a:latin typeface="Consolas" panose="020B0609020204030204" pitchFamily="49" charset="0"/>
                          <a:cs typeface="Consolas" panose="020B0609020204030204" pitchFamily="49" charset="0"/>
                        </a:rPr>
                        <a:t>1</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a:solidFill>
                            <a:schemeClr val="tx1"/>
                          </a:solidFill>
                          <a:latin typeface="Consolas" panose="020B0609020204030204" pitchFamily="49" charset="0"/>
                          <a:cs typeface="Consolas" panose="020B0609020204030204" pitchFamily="49" charset="0"/>
                        </a:rPr>
                        <a:t>2</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a:solidFill>
                            <a:schemeClr val="tx1"/>
                          </a:solidFill>
                          <a:latin typeface="Consolas" panose="020B0609020204030204" pitchFamily="49" charset="0"/>
                          <a:cs typeface="Consolas" panose="020B0609020204030204" pitchFamily="49" charset="0"/>
                        </a:rPr>
                        <a:t>3</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a:solidFill>
                            <a:srgbClr val="7030A0"/>
                          </a:solidFill>
                          <a:latin typeface="Consolas" panose="020B0609020204030204" pitchFamily="49" charset="0"/>
                          <a:cs typeface="Consolas" panose="020B0609020204030204" pitchFamily="49" charset="0"/>
                        </a:rPr>
                        <a:t>4</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a:solidFill>
                            <a:srgbClr val="7030A0"/>
                          </a:solidFill>
                          <a:latin typeface="Consolas" panose="020B0609020204030204" pitchFamily="49" charset="0"/>
                          <a:cs typeface="Consolas" panose="020B0609020204030204" pitchFamily="49" charset="0"/>
                        </a:rPr>
                        <a:t>5</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a:solidFill>
                            <a:srgbClr val="7030A0"/>
                          </a:solidFill>
                          <a:latin typeface="Consolas" panose="020B0609020204030204" pitchFamily="49" charset="0"/>
                          <a:cs typeface="Consolas" panose="020B0609020204030204" pitchFamily="49" charset="0"/>
                        </a:rPr>
                        <a:t>6</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a:solidFill>
                            <a:srgbClr val="7030A0"/>
                          </a:solidFill>
                          <a:latin typeface="Consolas" panose="020B0609020204030204" pitchFamily="49" charset="0"/>
                          <a:cs typeface="Consolas" panose="020B0609020204030204" pitchFamily="49" charset="0"/>
                        </a:rPr>
                        <a:t>7</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283967">
                <a:tc>
                  <a:txBody>
                    <a:bodyPr/>
                    <a:lstStyle/>
                    <a:p>
                      <a:pPr algn="ctr"/>
                      <a:r>
                        <a:rPr lang="en-CA" sz="2000" dirty="0">
                          <a:solidFill>
                            <a:schemeClr val="tx1"/>
                          </a:solidFill>
                          <a:latin typeface="Consolas" panose="020B0609020204030204" pitchFamily="49" charset="0"/>
                          <a:cs typeface="Consolas" panose="020B0609020204030204" pitchFamily="49" charset="0"/>
                        </a:rPr>
                        <a:t>D</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A</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T</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A</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1"/>
                  </a:ext>
                </a:extLst>
              </a:tr>
              <a:tr h="283967">
                <a:tc>
                  <a:txBody>
                    <a:bodyPr/>
                    <a:lstStyle/>
                    <a:p>
                      <a:pPr algn="ctr"/>
                      <a:r>
                        <a:rPr lang="en-CA" sz="2000" dirty="0">
                          <a:solidFill>
                            <a:schemeClr val="tx1"/>
                          </a:solidFill>
                          <a:latin typeface="Consolas" panose="020B0609020204030204" pitchFamily="49" charset="0"/>
                          <a:cs typeface="Consolas" panose="020B0609020204030204" pitchFamily="49" charset="0"/>
                        </a:rPr>
                        <a:t>1</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2</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3</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600" dirty="0">
                          <a:solidFill>
                            <a:schemeClr val="tx1"/>
                          </a:solidFill>
                          <a:latin typeface="Consolas" panose="020B0609020204030204" pitchFamily="49" charset="0"/>
                          <a:cs typeface="Consolas" panose="020B0609020204030204" pitchFamily="49" charset="0"/>
                        </a:rPr>
                        <a:t>NULLPTR</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rgbClr val="7030A0"/>
                          </a:solidFill>
                          <a:latin typeface="Consolas" panose="020B0609020204030204" pitchFamily="49" charset="0"/>
                          <a:cs typeface="Consolas" panose="020B0609020204030204" pitchFamily="49" charset="0"/>
                        </a:rPr>
                        <a:t>5</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rgbClr val="7030A0"/>
                          </a:solidFill>
                          <a:latin typeface="Consolas" panose="020B0609020204030204" pitchFamily="49" charset="0"/>
                          <a:cs typeface="Consolas" panose="020B0609020204030204" pitchFamily="49" charset="0"/>
                        </a:rPr>
                        <a:t>6</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rgbClr val="7030A0"/>
                          </a:solidFill>
                          <a:latin typeface="Consolas" panose="020B0609020204030204" pitchFamily="49" charset="0"/>
                          <a:cs typeface="Consolas" panose="020B0609020204030204" pitchFamily="49" charset="0"/>
                        </a:rPr>
                        <a:t>7</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600" dirty="0">
                          <a:solidFill>
                            <a:srgbClr val="7030A0"/>
                          </a:solidFill>
                          <a:latin typeface="Consolas" panose="020B0609020204030204" pitchFamily="49" charset="0"/>
                          <a:cs typeface="Consolas" panose="020B0609020204030204" pitchFamily="49" charset="0"/>
                        </a:rPr>
                        <a:t>NULLPTR</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graphicFrame>
        <p:nvGraphicFramePr>
          <p:cNvPr id="9" name="Table 8"/>
          <p:cNvGraphicFramePr>
            <a:graphicFrameLocks noGrp="1"/>
          </p:cNvGraphicFramePr>
          <p:nvPr/>
        </p:nvGraphicFramePr>
        <p:xfrm>
          <a:off x="101599" y="4142531"/>
          <a:ext cx="8983136" cy="1036320"/>
        </p:xfrm>
        <a:graphic>
          <a:graphicData uri="http://schemas.openxmlformats.org/drawingml/2006/table">
            <a:tbl>
              <a:tblPr firstRow="1" bandRow="1">
                <a:tableStyleId>{2D5ABB26-0587-4C30-8999-92F81FD0307C}</a:tableStyleId>
              </a:tblPr>
              <a:tblGrid>
                <a:gridCol w="561446">
                  <a:extLst>
                    <a:ext uri="{9D8B030D-6E8A-4147-A177-3AD203B41FA5}">
                      <a16:colId xmlns:a16="http://schemas.microsoft.com/office/drawing/2014/main" val="20000"/>
                    </a:ext>
                  </a:extLst>
                </a:gridCol>
                <a:gridCol w="561446">
                  <a:extLst>
                    <a:ext uri="{9D8B030D-6E8A-4147-A177-3AD203B41FA5}">
                      <a16:colId xmlns:a16="http://schemas.microsoft.com/office/drawing/2014/main" val="20001"/>
                    </a:ext>
                  </a:extLst>
                </a:gridCol>
                <a:gridCol w="561446">
                  <a:extLst>
                    <a:ext uri="{9D8B030D-6E8A-4147-A177-3AD203B41FA5}">
                      <a16:colId xmlns:a16="http://schemas.microsoft.com/office/drawing/2014/main" val="20002"/>
                    </a:ext>
                  </a:extLst>
                </a:gridCol>
                <a:gridCol w="561446">
                  <a:extLst>
                    <a:ext uri="{9D8B030D-6E8A-4147-A177-3AD203B41FA5}">
                      <a16:colId xmlns:a16="http://schemas.microsoft.com/office/drawing/2014/main" val="20003"/>
                    </a:ext>
                  </a:extLst>
                </a:gridCol>
                <a:gridCol w="561446">
                  <a:extLst>
                    <a:ext uri="{9D8B030D-6E8A-4147-A177-3AD203B41FA5}">
                      <a16:colId xmlns:a16="http://schemas.microsoft.com/office/drawing/2014/main" val="20004"/>
                    </a:ext>
                  </a:extLst>
                </a:gridCol>
                <a:gridCol w="561446">
                  <a:extLst>
                    <a:ext uri="{9D8B030D-6E8A-4147-A177-3AD203B41FA5}">
                      <a16:colId xmlns:a16="http://schemas.microsoft.com/office/drawing/2014/main" val="20005"/>
                    </a:ext>
                  </a:extLst>
                </a:gridCol>
                <a:gridCol w="561446">
                  <a:extLst>
                    <a:ext uri="{9D8B030D-6E8A-4147-A177-3AD203B41FA5}">
                      <a16:colId xmlns:a16="http://schemas.microsoft.com/office/drawing/2014/main" val="20006"/>
                    </a:ext>
                  </a:extLst>
                </a:gridCol>
                <a:gridCol w="561446">
                  <a:extLst>
                    <a:ext uri="{9D8B030D-6E8A-4147-A177-3AD203B41FA5}">
                      <a16:colId xmlns:a16="http://schemas.microsoft.com/office/drawing/2014/main" val="20007"/>
                    </a:ext>
                  </a:extLst>
                </a:gridCol>
                <a:gridCol w="561446">
                  <a:extLst>
                    <a:ext uri="{9D8B030D-6E8A-4147-A177-3AD203B41FA5}">
                      <a16:colId xmlns:a16="http://schemas.microsoft.com/office/drawing/2014/main" val="20008"/>
                    </a:ext>
                  </a:extLst>
                </a:gridCol>
                <a:gridCol w="561446">
                  <a:extLst>
                    <a:ext uri="{9D8B030D-6E8A-4147-A177-3AD203B41FA5}">
                      <a16:colId xmlns:a16="http://schemas.microsoft.com/office/drawing/2014/main" val="20009"/>
                    </a:ext>
                  </a:extLst>
                </a:gridCol>
                <a:gridCol w="561446">
                  <a:extLst>
                    <a:ext uri="{9D8B030D-6E8A-4147-A177-3AD203B41FA5}">
                      <a16:colId xmlns:a16="http://schemas.microsoft.com/office/drawing/2014/main" val="20010"/>
                    </a:ext>
                  </a:extLst>
                </a:gridCol>
                <a:gridCol w="561446">
                  <a:extLst>
                    <a:ext uri="{9D8B030D-6E8A-4147-A177-3AD203B41FA5}">
                      <a16:colId xmlns:a16="http://schemas.microsoft.com/office/drawing/2014/main" val="20011"/>
                    </a:ext>
                  </a:extLst>
                </a:gridCol>
                <a:gridCol w="561446">
                  <a:extLst>
                    <a:ext uri="{9D8B030D-6E8A-4147-A177-3AD203B41FA5}">
                      <a16:colId xmlns:a16="http://schemas.microsoft.com/office/drawing/2014/main" val="20012"/>
                    </a:ext>
                  </a:extLst>
                </a:gridCol>
                <a:gridCol w="561446">
                  <a:extLst>
                    <a:ext uri="{9D8B030D-6E8A-4147-A177-3AD203B41FA5}">
                      <a16:colId xmlns:a16="http://schemas.microsoft.com/office/drawing/2014/main" val="20013"/>
                    </a:ext>
                  </a:extLst>
                </a:gridCol>
                <a:gridCol w="561446">
                  <a:extLst>
                    <a:ext uri="{9D8B030D-6E8A-4147-A177-3AD203B41FA5}">
                      <a16:colId xmlns:a16="http://schemas.microsoft.com/office/drawing/2014/main" val="20014"/>
                    </a:ext>
                  </a:extLst>
                </a:gridCol>
                <a:gridCol w="561446">
                  <a:extLst>
                    <a:ext uri="{9D8B030D-6E8A-4147-A177-3AD203B41FA5}">
                      <a16:colId xmlns:a16="http://schemas.microsoft.com/office/drawing/2014/main" val="20015"/>
                    </a:ext>
                  </a:extLst>
                </a:gridCol>
              </a:tblGrid>
              <a:tr h="174749">
                <a:tc>
                  <a:txBody>
                    <a:bodyPr/>
                    <a:lstStyle/>
                    <a:p>
                      <a:r>
                        <a:rPr lang="en-CA" sz="1600" dirty="0">
                          <a:solidFill>
                            <a:srgbClr val="7030A0"/>
                          </a:solidFill>
                          <a:latin typeface="Consolas" panose="020B0609020204030204" pitchFamily="49" charset="0"/>
                          <a:cs typeface="Consolas" panose="020B0609020204030204" pitchFamily="49" charset="0"/>
                        </a:rPr>
                        <a:t>0</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a:solidFill>
                            <a:srgbClr val="7030A0"/>
                          </a:solidFill>
                          <a:latin typeface="Consolas" panose="020B0609020204030204" pitchFamily="49" charset="0"/>
                          <a:cs typeface="Consolas" panose="020B0609020204030204" pitchFamily="49" charset="0"/>
                        </a:rPr>
                        <a:t>1</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a:solidFill>
                            <a:schemeClr val="tx1"/>
                          </a:solidFill>
                          <a:latin typeface="Consolas" panose="020B0609020204030204" pitchFamily="49" charset="0"/>
                          <a:cs typeface="Consolas" panose="020B0609020204030204" pitchFamily="49" charset="0"/>
                        </a:rPr>
                        <a:t>2</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a:solidFill>
                            <a:srgbClr val="7030A0"/>
                          </a:solidFill>
                          <a:latin typeface="Consolas" panose="020B0609020204030204" pitchFamily="49" charset="0"/>
                          <a:cs typeface="Consolas" panose="020B0609020204030204" pitchFamily="49" charset="0"/>
                        </a:rPr>
                        <a:t>3</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a:solidFill>
                            <a:schemeClr val="tx1"/>
                          </a:solidFill>
                          <a:latin typeface="Consolas" panose="020B0609020204030204" pitchFamily="49" charset="0"/>
                          <a:cs typeface="Consolas" panose="020B0609020204030204" pitchFamily="49" charset="0"/>
                        </a:rPr>
                        <a:t>4</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a:solidFill>
                            <a:schemeClr val="tx1"/>
                          </a:solidFill>
                          <a:latin typeface="Consolas" panose="020B0609020204030204" pitchFamily="49" charset="0"/>
                          <a:cs typeface="Consolas" panose="020B0609020204030204" pitchFamily="49" charset="0"/>
                        </a:rPr>
                        <a:t>5</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a:solidFill>
                            <a:srgbClr val="7030A0"/>
                          </a:solidFill>
                          <a:latin typeface="Consolas" panose="020B0609020204030204" pitchFamily="49" charset="0"/>
                          <a:cs typeface="Consolas" panose="020B0609020204030204" pitchFamily="49" charset="0"/>
                        </a:rPr>
                        <a:t>6</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a:solidFill>
                            <a:srgbClr val="7030A0"/>
                          </a:solidFill>
                          <a:latin typeface="Consolas" panose="020B0609020204030204" pitchFamily="49" charset="0"/>
                          <a:cs typeface="Consolas" panose="020B0609020204030204" pitchFamily="49" charset="0"/>
                        </a:rPr>
                        <a:t>7</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a:solidFill>
                            <a:srgbClr val="7030A0"/>
                          </a:solidFill>
                          <a:latin typeface="Consolas" panose="020B0609020204030204" pitchFamily="49" charset="0"/>
                          <a:cs typeface="Consolas" panose="020B0609020204030204" pitchFamily="49" charset="0"/>
                        </a:rPr>
                        <a:t>8</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a:solidFill>
                            <a:srgbClr val="7030A0"/>
                          </a:solidFill>
                          <a:latin typeface="Consolas" panose="020B0609020204030204" pitchFamily="49" charset="0"/>
                          <a:cs typeface="Consolas" panose="020B0609020204030204" pitchFamily="49" charset="0"/>
                        </a:rPr>
                        <a:t>9</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a:solidFill>
                            <a:schemeClr val="tx1"/>
                          </a:solidFill>
                          <a:latin typeface="Consolas" panose="020B0609020204030204" pitchFamily="49" charset="0"/>
                          <a:cs typeface="Consolas" panose="020B0609020204030204" pitchFamily="49" charset="0"/>
                        </a:rPr>
                        <a:t>10</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a:solidFill>
                            <a:srgbClr val="7030A0"/>
                          </a:solidFill>
                          <a:latin typeface="Consolas" panose="020B0609020204030204" pitchFamily="49" charset="0"/>
                          <a:cs typeface="Consolas" panose="020B0609020204030204" pitchFamily="49" charset="0"/>
                        </a:rPr>
                        <a:t>11</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a:solidFill>
                            <a:srgbClr val="7030A0"/>
                          </a:solidFill>
                          <a:latin typeface="Consolas" panose="020B0609020204030204" pitchFamily="49" charset="0"/>
                          <a:cs typeface="Consolas" panose="020B0609020204030204" pitchFamily="49" charset="0"/>
                        </a:rPr>
                        <a:t>12</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a:solidFill>
                            <a:srgbClr val="7030A0"/>
                          </a:solidFill>
                          <a:latin typeface="Consolas" panose="020B0609020204030204" pitchFamily="49" charset="0"/>
                          <a:cs typeface="Consolas" panose="020B0609020204030204" pitchFamily="49" charset="0"/>
                        </a:rPr>
                        <a:t>13</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a:solidFill>
                            <a:srgbClr val="7030A0"/>
                          </a:solidFill>
                          <a:latin typeface="Consolas" panose="020B0609020204030204" pitchFamily="49" charset="0"/>
                          <a:cs typeface="Consolas" panose="020B0609020204030204" pitchFamily="49" charset="0"/>
                        </a:rPr>
                        <a:t>14</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a:solidFill>
                            <a:srgbClr val="7030A0"/>
                          </a:solidFill>
                          <a:latin typeface="Consolas" panose="020B0609020204030204" pitchFamily="49" charset="0"/>
                          <a:cs typeface="Consolas" panose="020B0609020204030204" pitchFamily="49" charset="0"/>
                        </a:rPr>
                        <a:t>15</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283967">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T</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D</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A</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A</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1"/>
                  </a:ext>
                </a:extLst>
              </a:tr>
              <a:tr h="283967">
                <a:tc>
                  <a:txBody>
                    <a:bodyPr/>
                    <a:lstStyle/>
                    <a:p>
                      <a:pPr algn="ctr"/>
                      <a:r>
                        <a:rPr lang="en-CA" sz="2000" dirty="0">
                          <a:solidFill>
                            <a:srgbClr val="7030A0"/>
                          </a:solidFill>
                          <a:latin typeface="Consolas" panose="020B0609020204030204" pitchFamily="49" charset="0"/>
                          <a:cs typeface="Consolas" panose="020B0609020204030204" pitchFamily="49" charset="0"/>
                        </a:rPr>
                        <a:t>14</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rgbClr val="7030A0"/>
                          </a:solidFill>
                          <a:latin typeface="Consolas" panose="020B0609020204030204" pitchFamily="49" charset="0"/>
                          <a:cs typeface="Consolas" panose="020B0609020204030204" pitchFamily="49" charset="0"/>
                        </a:rPr>
                        <a:t>9</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5</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rgbClr val="7030A0"/>
                          </a:solidFill>
                          <a:latin typeface="Consolas" panose="020B0609020204030204" pitchFamily="49" charset="0"/>
                          <a:cs typeface="Consolas" panose="020B0609020204030204" pitchFamily="49" charset="0"/>
                        </a:rPr>
                        <a:t>0</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10</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100" dirty="0">
                          <a:solidFill>
                            <a:schemeClr val="tx1"/>
                          </a:solidFill>
                          <a:latin typeface="Consolas" panose="020B0609020204030204" pitchFamily="49" charset="0"/>
                          <a:cs typeface="Consolas" panose="020B0609020204030204" pitchFamily="49" charset="0"/>
                        </a:rPr>
                        <a:t>NULLPTR</a:t>
                      </a:r>
                      <a:endParaRPr lang="en-CA" sz="1600" dirty="0">
                        <a:solidFill>
                          <a:schemeClr val="tx1"/>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rgbClr val="7030A0"/>
                          </a:solidFill>
                          <a:latin typeface="Consolas" panose="020B0609020204030204" pitchFamily="49" charset="0"/>
                          <a:cs typeface="Consolas" panose="020B0609020204030204" pitchFamily="49" charset="0"/>
                        </a:rPr>
                        <a:t>8</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rgbClr val="7030A0"/>
                          </a:solidFill>
                          <a:latin typeface="Consolas" panose="020B0609020204030204" pitchFamily="49" charset="0"/>
                          <a:cs typeface="Consolas" panose="020B0609020204030204" pitchFamily="49" charset="0"/>
                        </a:rPr>
                        <a:t>12</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100" dirty="0">
                          <a:solidFill>
                            <a:srgbClr val="7030A0"/>
                          </a:solidFill>
                          <a:latin typeface="Consolas" panose="020B0609020204030204" pitchFamily="49" charset="0"/>
                          <a:cs typeface="Consolas" panose="020B0609020204030204" pitchFamily="49" charset="0"/>
                        </a:rPr>
                        <a:t>NULLPTR</a:t>
                      </a:r>
                      <a:endParaRPr lang="en-CA" sz="1600" dirty="0">
                        <a:solidFill>
                          <a:srgbClr val="7030A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rgbClr val="7030A0"/>
                          </a:solidFill>
                          <a:latin typeface="Consolas" panose="020B0609020204030204" pitchFamily="49" charset="0"/>
                          <a:cs typeface="Consolas" panose="020B0609020204030204" pitchFamily="49" charset="0"/>
                        </a:rPr>
                        <a:t>3</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2</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rgbClr val="7030A0"/>
                          </a:solidFill>
                          <a:latin typeface="Consolas" panose="020B0609020204030204" pitchFamily="49" charset="0"/>
                          <a:cs typeface="Consolas" panose="020B0609020204030204" pitchFamily="49" charset="0"/>
                        </a:rPr>
                        <a:t>13</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rgbClr val="7030A0"/>
                          </a:solidFill>
                          <a:latin typeface="Consolas" panose="020B0609020204030204" pitchFamily="49" charset="0"/>
                          <a:cs typeface="Consolas" panose="020B0609020204030204" pitchFamily="49" charset="0"/>
                        </a:rPr>
                        <a:t>1</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rgbClr val="7030A0"/>
                          </a:solidFill>
                          <a:latin typeface="Consolas" panose="020B0609020204030204" pitchFamily="49" charset="0"/>
                          <a:cs typeface="Consolas" panose="020B0609020204030204" pitchFamily="49" charset="0"/>
                        </a:rPr>
                        <a:t>15</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rgbClr val="7030A0"/>
                          </a:solidFill>
                          <a:latin typeface="Consolas" panose="020B0609020204030204" pitchFamily="49" charset="0"/>
                          <a:cs typeface="Consolas" panose="020B0609020204030204" pitchFamily="49" charset="0"/>
                        </a:rPr>
                        <a:t>11</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rgbClr val="7030A0"/>
                          </a:solidFill>
                          <a:latin typeface="Consolas" panose="020B0609020204030204" pitchFamily="49" charset="0"/>
                          <a:cs typeface="Consolas" panose="020B0609020204030204" pitchFamily="49" charset="0"/>
                        </a:rPr>
                        <a:t>6</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cxnSp>
        <p:nvCxnSpPr>
          <p:cNvPr id="10" name="Straight Arrow Connector 9"/>
          <p:cNvCxnSpPr/>
          <p:nvPr/>
        </p:nvCxnSpPr>
        <p:spPr>
          <a:xfrm flipH="1">
            <a:off x="1303896" y="5113870"/>
            <a:ext cx="1100667" cy="711200"/>
          </a:xfrm>
          <a:prstGeom prst="straightConnector1">
            <a:avLst/>
          </a:prstGeom>
          <a:ln w="28575">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3208923" y="5113864"/>
            <a:ext cx="186210" cy="711194"/>
          </a:xfrm>
          <a:prstGeom prst="straightConnector1">
            <a:avLst/>
          </a:prstGeom>
          <a:ln w="28575">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a:off x="1964267" y="5113858"/>
            <a:ext cx="3767816" cy="711200"/>
          </a:xfrm>
          <a:prstGeom prst="straightConnector1">
            <a:avLst/>
          </a:prstGeom>
          <a:ln w="28575">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1744849" y="5113852"/>
            <a:ext cx="816675" cy="711218"/>
          </a:xfrm>
          <a:prstGeom prst="straightConnector1">
            <a:avLst/>
          </a:prstGeom>
          <a:ln w="28575">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1194515" y="2902854"/>
            <a:ext cx="2734018" cy="1169551"/>
          </a:xfrm>
          <a:prstGeom prst="rect">
            <a:avLst/>
          </a:prstGeom>
        </p:spPr>
        <p:txBody>
          <a:bodyPr wrap="square">
            <a:spAutoFit/>
          </a:bodyPr>
          <a:lstStyle/>
          <a:p>
            <a:pPr marL="360363" indent="-360363">
              <a:buNone/>
            </a:pPr>
            <a:r>
              <a:rPr lang="en-CA" sz="1400" dirty="0" err="1">
                <a:latin typeface="Consolas" panose="020B0609020204030204" pitchFamily="49" charset="0"/>
                <a:cs typeface="Consolas" panose="020B0609020204030204" pitchFamily="49" charset="0"/>
              </a:rPr>
              <a:t>list_head</a:t>
            </a:r>
            <a:r>
              <a:rPr lang="en-CA" sz="1400" dirty="0">
                <a:latin typeface="Consolas" panose="020B0609020204030204" pitchFamily="49" charset="0"/>
                <a:cs typeface="Consolas" panose="020B0609020204030204" pitchFamily="49" charset="0"/>
              </a:rPr>
              <a:t> = 4;</a:t>
            </a:r>
          </a:p>
          <a:p>
            <a:pPr marL="360363" indent="-360363">
              <a:buNone/>
            </a:pPr>
            <a:r>
              <a:rPr lang="en-CA" sz="1400" dirty="0" err="1">
                <a:latin typeface="Consolas" panose="020B0609020204030204" pitchFamily="49" charset="0"/>
                <a:cs typeface="Consolas" panose="020B0609020204030204" pitchFamily="49" charset="0"/>
              </a:rPr>
              <a:t>list_tail</a:t>
            </a:r>
            <a:r>
              <a:rPr lang="en-CA" sz="1400" dirty="0">
                <a:latin typeface="Consolas" panose="020B0609020204030204" pitchFamily="49" charset="0"/>
                <a:cs typeface="Consolas" panose="020B0609020204030204" pitchFamily="49" charset="0"/>
              </a:rPr>
              <a:t> = 5;</a:t>
            </a:r>
          </a:p>
          <a:p>
            <a:pPr marL="360363" indent="-360363">
              <a:buNone/>
            </a:pPr>
            <a:r>
              <a:rPr lang="en-CA" sz="1400" dirty="0" err="1">
                <a:latin typeface="Consolas" panose="020B0609020204030204" pitchFamily="49" charset="0"/>
                <a:cs typeface="Consolas" panose="020B0609020204030204" pitchFamily="49" charset="0"/>
              </a:rPr>
              <a:t>list_size</a:t>
            </a:r>
            <a:r>
              <a:rPr lang="en-CA" sz="1400" dirty="0">
                <a:latin typeface="Consolas" panose="020B0609020204030204" pitchFamily="49" charset="0"/>
                <a:cs typeface="Consolas" panose="020B0609020204030204" pitchFamily="49" charset="0"/>
              </a:rPr>
              <a:t> = 4;</a:t>
            </a:r>
          </a:p>
          <a:p>
            <a:pPr marL="360363" indent="-360363">
              <a:buNone/>
            </a:pPr>
            <a:r>
              <a:rPr lang="en-CA" sz="1400" dirty="0" err="1">
                <a:latin typeface="Consolas" panose="020B0609020204030204" pitchFamily="49" charset="0"/>
                <a:cs typeface="Consolas" panose="020B0609020204030204" pitchFamily="49" charset="0"/>
              </a:rPr>
              <a:t>list_capacity</a:t>
            </a:r>
            <a:r>
              <a:rPr lang="en-CA" sz="1400" dirty="0">
                <a:latin typeface="Consolas" panose="020B0609020204030204" pitchFamily="49" charset="0"/>
                <a:cs typeface="Consolas" panose="020B0609020204030204" pitchFamily="49" charset="0"/>
              </a:rPr>
              <a:t> = 16;</a:t>
            </a:r>
          </a:p>
          <a:p>
            <a:pPr marL="360363" indent="-360363">
              <a:buNone/>
            </a:pPr>
            <a:r>
              <a:rPr lang="en-CA" sz="1400" dirty="0" err="1">
                <a:solidFill>
                  <a:srgbClr val="7030A0"/>
                </a:solidFill>
                <a:latin typeface="Consolas" panose="020B0609020204030204" pitchFamily="49" charset="0"/>
                <a:cs typeface="Consolas" panose="020B0609020204030204" pitchFamily="49" charset="0"/>
              </a:rPr>
              <a:t>stack_top</a:t>
            </a:r>
            <a:r>
              <a:rPr lang="en-CA" sz="1400" dirty="0">
                <a:solidFill>
                  <a:srgbClr val="7030A0"/>
                </a:solidFill>
                <a:latin typeface="Consolas" panose="020B0609020204030204" pitchFamily="49" charset="0"/>
                <a:cs typeface="Consolas" panose="020B0609020204030204" pitchFamily="49" charset="0"/>
              </a:rPr>
              <a:t> = 7;</a:t>
            </a:r>
          </a:p>
        </p:txBody>
      </p:sp>
    </p:spTree>
    <p:extLst>
      <p:ext uri="{BB962C8B-B14F-4D97-AF65-F5344CB8AC3E}">
        <p14:creationId xmlns:p14="http://schemas.microsoft.com/office/powerpoint/2010/main" val="2432622174"/>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US" altLang="en-US" dirty="0"/>
              <a:t>Reallocation of memory</a:t>
            </a:r>
          </a:p>
        </p:txBody>
      </p:sp>
      <p:sp>
        <p:nvSpPr>
          <p:cNvPr id="13315" name="Rectangle 3"/>
          <p:cNvSpPr>
            <a:spLocks noGrp="1" noChangeArrowheads="1"/>
          </p:cNvSpPr>
          <p:nvPr>
            <p:ph type="body" idx="1"/>
          </p:nvPr>
        </p:nvSpPr>
        <p:spPr/>
        <p:txBody>
          <a:bodyPr/>
          <a:lstStyle/>
          <a:p>
            <a:pPr marL="360363" indent="-360363" eaLnBrk="1" hangingPunct="1">
              <a:buNone/>
            </a:pPr>
            <a:r>
              <a:rPr lang="en-US" altLang="en-US" dirty="0"/>
              <a:t>	</a:t>
            </a:r>
            <a:r>
              <a:rPr lang="en-CA" altLang="en-US" dirty="0"/>
              <a:t>If at some point, we decide it is desirable to reduce the memory allocated, it might be easier to just insert the entries into a newer, and smaller table</a:t>
            </a:r>
          </a:p>
          <a:p>
            <a:pPr lvl="1" eaLnBrk="1" hangingPunct="1"/>
            <a:r>
              <a:rPr lang="en-CA" altLang="en-US" dirty="0"/>
              <a:t>Now, delete the old array and update the member variables</a:t>
            </a:r>
          </a:p>
          <a:p>
            <a:pPr lvl="1" eaLnBrk="1" hangingPunct="1"/>
            <a:endParaRPr lang="en-US" altLang="en-US" dirty="0">
              <a:latin typeface="Times New Roman" panose="02020603050405020304" pitchFamily="18" charset="0"/>
              <a:cs typeface="Times New Roman" panose="02020603050405020304" pitchFamily="18" charset="0"/>
            </a:endParaRPr>
          </a:p>
        </p:txBody>
      </p:sp>
      <p:graphicFrame>
        <p:nvGraphicFramePr>
          <p:cNvPr id="7" name="Table 6"/>
          <p:cNvGraphicFramePr>
            <a:graphicFrameLocks noGrp="1"/>
          </p:cNvGraphicFramePr>
          <p:nvPr>
            <p:extLst>
              <p:ext uri="{D42A27DB-BD31-4B8C-83A1-F6EECF244321}">
                <p14:modId xmlns:p14="http://schemas.microsoft.com/office/powerpoint/2010/main" val="1461736927"/>
              </p:ext>
            </p:extLst>
          </p:nvPr>
        </p:nvGraphicFramePr>
        <p:xfrm>
          <a:off x="490669" y="4142584"/>
          <a:ext cx="6909160" cy="1036320"/>
        </p:xfrm>
        <a:graphic>
          <a:graphicData uri="http://schemas.openxmlformats.org/drawingml/2006/table">
            <a:tbl>
              <a:tblPr firstRow="1" bandRow="1">
                <a:tableStyleId>{2D5ABB26-0587-4C30-8999-92F81FD0307C}</a:tableStyleId>
              </a:tblPr>
              <a:tblGrid>
                <a:gridCol w="863645">
                  <a:extLst>
                    <a:ext uri="{9D8B030D-6E8A-4147-A177-3AD203B41FA5}">
                      <a16:colId xmlns:a16="http://schemas.microsoft.com/office/drawing/2014/main" val="20000"/>
                    </a:ext>
                  </a:extLst>
                </a:gridCol>
                <a:gridCol w="863645">
                  <a:extLst>
                    <a:ext uri="{9D8B030D-6E8A-4147-A177-3AD203B41FA5}">
                      <a16:colId xmlns:a16="http://schemas.microsoft.com/office/drawing/2014/main" val="20001"/>
                    </a:ext>
                  </a:extLst>
                </a:gridCol>
                <a:gridCol w="863645">
                  <a:extLst>
                    <a:ext uri="{9D8B030D-6E8A-4147-A177-3AD203B41FA5}">
                      <a16:colId xmlns:a16="http://schemas.microsoft.com/office/drawing/2014/main" val="20002"/>
                    </a:ext>
                  </a:extLst>
                </a:gridCol>
                <a:gridCol w="863645">
                  <a:extLst>
                    <a:ext uri="{9D8B030D-6E8A-4147-A177-3AD203B41FA5}">
                      <a16:colId xmlns:a16="http://schemas.microsoft.com/office/drawing/2014/main" val="20003"/>
                    </a:ext>
                  </a:extLst>
                </a:gridCol>
                <a:gridCol w="863645">
                  <a:extLst>
                    <a:ext uri="{9D8B030D-6E8A-4147-A177-3AD203B41FA5}">
                      <a16:colId xmlns:a16="http://schemas.microsoft.com/office/drawing/2014/main" val="20004"/>
                    </a:ext>
                  </a:extLst>
                </a:gridCol>
                <a:gridCol w="863645">
                  <a:extLst>
                    <a:ext uri="{9D8B030D-6E8A-4147-A177-3AD203B41FA5}">
                      <a16:colId xmlns:a16="http://schemas.microsoft.com/office/drawing/2014/main" val="20005"/>
                    </a:ext>
                  </a:extLst>
                </a:gridCol>
                <a:gridCol w="863645">
                  <a:extLst>
                    <a:ext uri="{9D8B030D-6E8A-4147-A177-3AD203B41FA5}">
                      <a16:colId xmlns:a16="http://schemas.microsoft.com/office/drawing/2014/main" val="20006"/>
                    </a:ext>
                  </a:extLst>
                </a:gridCol>
                <a:gridCol w="863645">
                  <a:extLst>
                    <a:ext uri="{9D8B030D-6E8A-4147-A177-3AD203B41FA5}">
                      <a16:colId xmlns:a16="http://schemas.microsoft.com/office/drawing/2014/main" val="20007"/>
                    </a:ext>
                  </a:extLst>
                </a:gridCol>
              </a:tblGrid>
              <a:tr h="174749">
                <a:tc>
                  <a:txBody>
                    <a:bodyPr/>
                    <a:lstStyle/>
                    <a:p>
                      <a:r>
                        <a:rPr lang="en-CA" sz="1600" dirty="0">
                          <a:solidFill>
                            <a:schemeClr val="tx1"/>
                          </a:solidFill>
                          <a:latin typeface="Consolas" panose="020B0609020204030204" pitchFamily="49" charset="0"/>
                          <a:cs typeface="Consolas" panose="020B0609020204030204" pitchFamily="49" charset="0"/>
                        </a:rPr>
                        <a:t>0</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a:solidFill>
                            <a:schemeClr val="tx1"/>
                          </a:solidFill>
                          <a:latin typeface="Consolas" panose="020B0609020204030204" pitchFamily="49" charset="0"/>
                          <a:cs typeface="Consolas" panose="020B0609020204030204" pitchFamily="49" charset="0"/>
                        </a:rPr>
                        <a:t>1</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a:solidFill>
                            <a:schemeClr val="tx1"/>
                          </a:solidFill>
                          <a:latin typeface="Consolas" panose="020B0609020204030204" pitchFamily="49" charset="0"/>
                          <a:cs typeface="Consolas" panose="020B0609020204030204" pitchFamily="49" charset="0"/>
                        </a:rPr>
                        <a:t>2</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a:solidFill>
                            <a:schemeClr val="tx1"/>
                          </a:solidFill>
                          <a:latin typeface="Consolas" panose="020B0609020204030204" pitchFamily="49" charset="0"/>
                          <a:cs typeface="Consolas" panose="020B0609020204030204" pitchFamily="49" charset="0"/>
                        </a:rPr>
                        <a:t>3</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a:solidFill>
                            <a:srgbClr val="7030A0"/>
                          </a:solidFill>
                          <a:latin typeface="Consolas" panose="020B0609020204030204" pitchFamily="49" charset="0"/>
                          <a:cs typeface="Consolas" panose="020B0609020204030204" pitchFamily="49" charset="0"/>
                        </a:rPr>
                        <a:t>4</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a:solidFill>
                            <a:srgbClr val="7030A0"/>
                          </a:solidFill>
                          <a:latin typeface="Consolas" panose="020B0609020204030204" pitchFamily="49" charset="0"/>
                          <a:cs typeface="Consolas" panose="020B0609020204030204" pitchFamily="49" charset="0"/>
                        </a:rPr>
                        <a:t>5</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a:solidFill>
                            <a:srgbClr val="7030A0"/>
                          </a:solidFill>
                          <a:latin typeface="Consolas" panose="020B0609020204030204" pitchFamily="49" charset="0"/>
                          <a:cs typeface="Consolas" panose="020B0609020204030204" pitchFamily="49" charset="0"/>
                        </a:rPr>
                        <a:t>6</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a:solidFill>
                            <a:srgbClr val="7030A0"/>
                          </a:solidFill>
                          <a:latin typeface="Consolas" panose="020B0609020204030204" pitchFamily="49" charset="0"/>
                          <a:cs typeface="Consolas" panose="020B0609020204030204" pitchFamily="49" charset="0"/>
                        </a:rPr>
                        <a:t>7</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283967">
                <a:tc>
                  <a:txBody>
                    <a:bodyPr/>
                    <a:lstStyle/>
                    <a:p>
                      <a:pPr algn="ctr"/>
                      <a:r>
                        <a:rPr lang="en-CA" sz="2000" dirty="0">
                          <a:solidFill>
                            <a:schemeClr val="tx1"/>
                          </a:solidFill>
                          <a:latin typeface="Consolas" panose="020B0609020204030204" pitchFamily="49" charset="0"/>
                          <a:cs typeface="Consolas" panose="020B0609020204030204" pitchFamily="49" charset="0"/>
                        </a:rPr>
                        <a:t>D</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A</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T</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A</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1"/>
                  </a:ext>
                </a:extLst>
              </a:tr>
              <a:tr h="283967">
                <a:tc>
                  <a:txBody>
                    <a:bodyPr/>
                    <a:lstStyle/>
                    <a:p>
                      <a:pPr algn="ctr"/>
                      <a:r>
                        <a:rPr lang="en-CA" sz="2000" dirty="0">
                          <a:solidFill>
                            <a:schemeClr val="tx1"/>
                          </a:solidFill>
                          <a:latin typeface="Consolas" panose="020B0609020204030204" pitchFamily="49" charset="0"/>
                          <a:cs typeface="Consolas" panose="020B0609020204030204" pitchFamily="49" charset="0"/>
                        </a:rPr>
                        <a:t>1</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2</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3</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600" dirty="0">
                          <a:solidFill>
                            <a:schemeClr val="tx1"/>
                          </a:solidFill>
                          <a:latin typeface="Consolas" panose="020B0609020204030204" pitchFamily="49" charset="0"/>
                          <a:cs typeface="Consolas" panose="020B0609020204030204" pitchFamily="49" charset="0"/>
                        </a:rPr>
                        <a:t>NULLPTR</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rgbClr val="7030A0"/>
                          </a:solidFill>
                          <a:latin typeface="Consolas" panose="020B0609020204030204" pitchFamily="49" charset="0"/>
                          <a:cs typeface="Consolas" panose="020B0609020204030204" pitchFamily="49" charset="0"/>
                        </a:rPr>
                        <a:t>5</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rgbClr val="7030A0"/>
                          </a:solidFill>
                          <a:latin typeface="Consolas" panose="020B0609020204030204" pitchFamily="49" charset="0"/>
                          <a:cs typeface="Consolas" panose="020B0609020204030204" pitchFamily="49" charset="0"/>
                        </a:rPr>
                        <a:t>6</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rgbClr val="7030A0"/>
                          </a:solidFill>
                          <a:latin typeface="Consolas" panose="020B0609020204030204" pitchFamily="49" charset="0"/>
                          <a:cs typeface="Consolas" panose="020B0609020204030204" pitchFamily="49" charset="0"/>
                        </a:rPr>
                        <a:t>7</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600" dirty="0">
                          <a:solidFill>
                            <a:srgbClr val="7030A0"/>
                          </a:solidFill>
                          <a:latin typeface="Consolas" panose="020B0609020204030204" pitchFamily="49" charset="0"/>
                          <a:cs typeface="Consolas" panose="020B0609020204030204" pitchFamily="49" charset="0"/>
                        </a:rPr>
                        <a:t>NULLPTR</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12" name="Rectangle 11"/>
          <p:cNvSpPr/>
          <p:nvPr/>
        </p:nvSpPr>
        <p:spPr>
          <a:xfrm>
            <a:off x="1194515" y="2902854"/>
            <a:ext cx="2734018" cy="1169551"/>
          </a:xfrm>
          <a:prstGeom prst="rect">
            <a:avLst/>
          </a:prstGeom>
        </p:spPr>
        <p:txBody>
          <a:bodyPr wrap="square">
            <a:spAutoFit/>
          </a:bodyPr>
          <a:lstStyle/>
          <a:p>
            <a:pPr marL="360363" indent="-360363">
              <a:buNone/>
            </a:pPr>
            <a:r>
              <a:rPr lang="en-CA" sz="1400" dirty="0" err="1">
                <a:latin typeface="Consolas" panose="020B0609020204030204" pitchFamily="49" charset="0"/>
                <a:cs typeface="Consolas" panose="020B0609020204030204" pitchFamily="49" charset="0"/>
              </a:rPr>
              <a:t>list_head</a:t>
            </a:r>
            <a:r>
              <a:rPr lang="en-CA" sz="1400" dirty="0">
                <a:latin typeface="Consolas" panose="020B0609020204030204" pitchFamily="49" charset="0"/>
                <a:cs typeface="Consolas" panose="020B0609020204030204" pitchFamily="49" charset="0"/>
              </a:rPr>
              <a:t> = </a:t>
            </a:r>
            <a:r>
              <a:rPr lang="en-CA" sz="1400" dirty="0">
                <a:solidFill>
                  <a:srgbClr val="FF0000"/>
                </a:solidFill>
                <a:latin typeface="Consolas" panose="020B0609020204030204" pitchFamily="49" charset="0"/>
                <a:cs typeface="Consolas" panose="020B0609020204030204" pitchFamily="49" charset="0"/>
              </a:rPr>
              <a:t>0</a:t>
            </a:r>
            <a:r>
              <a:rPr lang="en-CA" sz="1400" dirty="0">
                <a:latin typeface="Consolas" panose="020B0609020204030204" pitchFamily="49" charset="0"/>
                <a:cs typeface="Consolas" panose="020B0609020204030204" pitchFamily="49" charset="0"/>
              </a:rPr>
              <a:t>;</a:t>
            </a:r>
          </a:p>
          <a:p>
            <a:pPr marL="360363" indent="-360363">
              <a:buNone/>
            </a:pPr>
            <a:r>
              <a:rPr lang="en-CA" sz="1400" dirty="0" err="1">
                <a:latin typeface="Consolas" panose="020B0609020204030204" pitchFamily="49" charset="0"/>
                <a:cs typeface="Consolas" panose="020B0609020204030204" pitchFamily="49" charset="0"/>
              </a:rPr>
              <a:t>list_tail</a:t>
            </a:r>
            <a:r>
              <a:rPr lang="en-CA" sz="1400" dirty="0">
                <a:latin typeface="Consolas" panose="020B0609020204030204" pitchFamily="49" charset="0"/>
                <a:cs typeface="Consolas" panose="020B0609020204030204" pitchFamily="49" charset="0"/>
              </a:rPr>
              <a:t> = </a:t>
            </a:r>
            <a:r>
              <a:rPr lang="en-CA" sz="1400" dirty="0">
                <a:solidFill>
                  <a:srgbClr val="FF0000"/>
                </a:solidFill>
                <a:latin typeface="Consolas" panose="020B0609020204030204" pitchFamily="49" charset="0"/>
                <a:cs typeface="Consolas" panose="020B0609020204030204" pitchFamily="49" charset="0"/>
              </a:rPr>
              <a:t>3</a:t>
            </a:r>
            <a:r>
              <a:rPr lang="en-CA" sz="1400" dirty="0">
                <a:latin typeface="Consolas" panose="020B0609020204030204" pitchFamily="49" charset="0"/>
                <a:cs typeface="Consolas" panose="020B0609020204030204" pitchFamily="49" charset="0"/>
              </a:rPr>
              <a:t>;</a:t>
            </a:r>
          </a:p>
          <a:p>
            <a:pPr marL="360363" indent="-360363">
              <a:buNone/>
            </a:pPr>
            <a:r>
              <a:rPr lang="en-CA" sz="1400" dirty="0" err="1">
                <a:latin typeface="Consolas" panose="020B0609020204030204" pitchFamily="49" charset="0"/>
                <a:cs typeface="Consolas" panose="020B0609020204030204" pitchFamily="49" charset="0"/>
              </a:rPr>
              <a:t>list_size</a:t>
            </a:r>
            <a:r>
              <a:rPr lang="en-CA" sz="1400" dirty="0">
                <a:latin typeface="Consolas" panose="020B0609020204030204" pitchFamily="49" charset="0"/>
                <a:cs typeface="Consolas" panose="020B0609020204030204" pitchFamily="49" charset="0"/>
              </a:rPr>
              <a:t> = 4;</a:t>
            </a:r>
          </a:p>
          <a:p>
            <a:pPr marL="360363" indent="-360363">
              <a:buNone/>
            </a:pPr>
            <a:r>
              <a:rPr lang="en-CA" sz="1400" dirty="0" err="1">
                <a:latin typeface="Consolas" panose="020B0609020204030204" pitchFamily="49" charset="0"/>
                <a:cs typeface="Consolas" panose="020B0609020204030204" pitchFamily="49" charset="0"/>
              </a:rPr>
              <a:t>list_capacity</a:t>
            </a:r>
            <a:r>
              <a:rPr lang="en-CA" sz="1400" dirty="0">
                <a:latin typeface="Consolas" panose="020B0609020204030204" pitchFamily="49" charset="0"/>
                <a:cs typeface="Consolas" panose="020B0609020204030204" pitchFamily="49" charset="0"/>
              </a:rPr>
              <a:t> = </a:t>
            </a:r>
            <a:r>
              <a:rPr lang="en-CA" sz="1400" dirty="0">
                <a:solidFill>
                  <a:srgbClr val="FF0000"/>
                </a:solidFill>
                <a:latin typeface="Consolas" panose="020B0609020204030204" pitchFamily="49" charset="0"/>
                <a:cs typeface="Consolas" panose="020B0609020204030204" pitchFamily="49" charset="0"/>
              </a:rPr>
              <a:t>8</a:t>
            </a:r>
            <a:r>
              <a:rPr lang="en-CA" sz="1400" dirty="0">
                <a:latin typeface="Consolas" panose="020B0609020204030204" pitchFamily="49" charset="0"/>
                <a:cs typeface="Consolas" panose="020B0609020204030204" pitchFamily="49" charset="0"/>
              </a:rPr>
              <a:t>;</a:t>
            </a:r>
          </a:p>
          <a:p>
            <a:pPr marL="360363" indent="-360363">
              <a:buNone/>
            </a:pPr>
            <a:r>
              <a:rPr lang="en-CA" sz="1400" dirty="0" err="1">
                <a:solidFill>
                  <a:srgbClr val="7030A0"/>
                </a:solidFill>
                <a:latin typeface="Consolas" panose="020B0609020204030204" pitchFamily="49" charset="0"/>
                <a:cs typeface="Consolas" panose="020B0609020204030204" pitchFamily="49" charset="0"/>
              </a:rPr>
              <a:t>stack_top</a:t>
            </a:r>
            <a:r>
              <a:rPr lang="en-CA" sz="1400" dirty="0">
                <a:solidFill>
                  <a:srgbClr val="7030A0"/>
                </a:solidFill>
                <a:latin typeface="Consolas" panose="020B0609020204030204" pitchFamily="49" charset="0"/>
                <a:cs typeface="Consolas" panose="020B0609020204030204" pitchFamily="49" charset="0"/>
              </a:rPr>
              <a:t> = </a:t>
            </a:r>
            <a:r>
              <a:rPr lang="en-CA" sz="1400" dirty="0">
                <a:solidFill>
                  <a:srgbClr val="FF0000"/>
                </a:solidFill>
                <a:latin typeface="Consolas" panose="020B0609020204030204" pitchFamily="49" charset="0"/>
                <a:cs typeface="Consolas" panose="020B0609020204030204" pitchFamily="49" charset="0"/>
              </a:rPr>
              <a:t>4</a:t>
            </a:r>
            <a:r>
              <a:rPr lang="en-CA" sz="1400" dirty="0">
                <a:solidFill>
                  <a:srgbClr val="7030A0"/>
                </a:solidFill>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3410500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170" name="Rectangle 2"/>
          <p:cNvSpPr>
            <a:spLocks noGrp="1" noChangeArrowheads="1"/>
          </p:cNvSpPr>
          <p:nvPr>
            <p:ph type="title"/>
          </p:nvPr>
        </p:nvSpPr>
        <p:spPr>
          <a:xfrm>
            <a:off x="461154" y="-9935"/>
            <a:ext cx="8229600" cy="1143000"/>
          </a:xfrm>
        </p:spPr>
        <p:txBody>
          <a:bodyPr/>
          <a:lstStyle/>
          <a:p>
            <a:r>
              <a:rPr lang="en-US" altLang="zh-CN" dirty="0">
                <a:ea typeface="宋体" panose="02010600030101010101" pitchFamily="2" charset="-122"/>
              </a:rPr>
              <a:t>Addition of Two Polynomials?</a:t>
            </a:r>
          </a:p>
        </p:txBody>
      </p:sp>
      <mc:AlternateContent xmlns:mc="http://schemas.openxmlformats.org/markup-compatibility/2006" xmlns:a14="http://schemas.microsoft.com/office/drawing/2010/main">
        <mc:Choice Requires="a14">
          <p:sp>
            <p:nvSpPr>
              <p:cNvPr id="82" name="文本框 81"/>
              <p:cNvSpPr txBox="1"/>
              <p:nvPr/>
            </p:nvSpPr>
            <p:spPr>
              <a:xfrm>
                <a:off x="471072" y="1886767"/>
                <a:ext cx="688009"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2000" b="1" i="1">
                          <a:latin typeface="Cambria Math" panose="02040503050406030204" pitchFamily="18" charset="0"/>
                        </a:rPr>
                        <m:t>𝒂</m:t>
                      </m:r>
                      <m:r>
                        <a:rPr lang="en-US" altLang="zh-CN" sz="2000" b="1" i="1">
                          <a:latin typeface="Cambria Math" panose="02040503050406030204" pitchFamily="18" charset="0"/>
                        </a:rPr>
                        <m:t>[</m:t>
                      </m:r>
                      <m:r>
                        <a:rPr lang="en-US" altLang="zh-CN" sz="2000" b="1" i="1">
                          <a:latin typeface="Cambria Math" panose="02040503050406030204" pitchFamily="18" charset="0"/>
                        </a:rPr>
                        <m:t>𝒊</m:t>
                      </m:r>
                      <m:r>
                        <a:rPr lang="en-US" altLang="zh-CN" sz="2000" b="1" i="1">
                          <a:latin typeface="Cambria Math" panose="02040503050406030204" pitchFamily="18" charset="0"/>
                        </a:rPr>
                        <m:t>]</m:t>
                      </m:r>
                    </m:oMath>
                  </m:oMathPara>
                </a14:m>
                <a:endParaRPr lang="zh-CN" altLang="en-US" sz="2000" b="1" dirty="0"/>
              </a:p>
            </p:txBody>
          </p:sp>
        </mc:Choice>
        <mc:Fallback xmlns="">
          <p:sp>
            <p:nvSpPr>
              <p:cNvPr id="82" name="文本框 81"/>
              <p:cNvSpPr txBox="1">
                <a:spLocks noRot="1" noChangeAspect="1" noMove="1" noResize="1" noEditPoints="1" noAdjustHandles="1" noChangeArrowheads="1" noChangeShapeType="1" noTextEdit="1"/>
              </p:cNvSpPr>
              <p:nvPr/>
            </p:nvSpPr>
            <p:spPr>
              <a:xfrm>
                <a:off x="471072" y="1886767"/>
                <a:ext cx="688009" cy="400110"/>
              </a:xfrm>
              <a:prstGeom prst="rect">
                <a:avLst/>
              </a:prstGeom>
              <a:blipFill>
                <a:blip r:embed="rId2"/>
                <a:stretch>
                  <a:fillRect b="-18462"/>
                </a:stretch>
              </a:blipFill>
            </p:spPr>
            <p:txBody>
              <a:bodyPr/>
              <a:lstStyle/>
              <a:p>
                <a:r>
                  <a:rPr lang="zh-CN" altLang="en-US">
                    <a:noFill/>
                  </a:rPr>
                  <a:t> </a:t>
                </a:r>
              </a:p>
            </p:txBody>
          </p:sp>
        </mc:Fallback>
      </mc:AlternateContent>
      <p:sp>
        <p:nvSpPr>
          <p:cNvPr id="83" name="文本框 82"/>
          <p:cNvSpPr txBox="1"/>
          <p:nvPr/>
        </p:nvSpPr>
        <p:spPr>
          <a:xfrm>
            <a:off x="48720" y="2993812"/>
            <a:ext cx="1518364" cy="369332"/>
          </a:xfrm>
          <a:prstGeom prst="rect">
            <a:avLst/>
          </a:prstGeom>
          <a:noFill/>
        </p:spPr>
        <p:txBody>
          <a:bodyPr wrap="none" rtlCol="0">
            <a:spAutoFit/>
          </a:bodyPr>
          <a:lstStyle/>
          <a:p>
            <a:r>
              <a:rPr lang="en-US" altLang="zh-CN" dirty="0"/>
              <a:t>Array indices</a:t>
            </a:r>
            <a:endParaRPr lang="zh-CN" altLang="en-US" dirty="0"/>
          </a:p>
        </p:txBody>
      </p:sp>
      <mc:AlternateContent xmlns:mc="http://schemas.openxmlformats.org/markup-compatibility/2006" xmlns:a14="http://schemas.microsoft.com/office/drawing/2010/main">
        <mc:Choice Requires="a14">
          <p:sp>
            <p:nvSpPr>
              <p:cNvPr id="89" name="文本框 88"/>
              <p:cNvSpPr txBox="1"/>
              <p:nvPr/>
            </p:nvSpPr>
            <p:spPr>
              <a:xfrm>
                <a:off x="13170" y="2471615"/>
                <a:ext cx="1599412" cy="369332"/>
              </a:xfrm>
              <a:prstGeom prst="rect">
                <a:avLst/>
              </a:prstGeom>
              <a:noFill/>
            </p:spPr>
            <p:txBody>
              <a:bodyPr wrap="none" rtlCol="0">
                <a:spAutoFit/>
              </a:bodyPr>
              <a:lstStyle/>
              <a:p>
                <a:r>
                  <a:rPr lang="en-US" altLang="zh-CN" dirty="0" err="1"/>
                  <a:t>Expon</a:t>
                </a:r>
                <a:r>
                  <a:rPr lang="en-US" altLang="zh-CN" dirty="0"/>
                  <a:t> index </a:t>
                </a:r>
                <a14:m>
                  <m:oMath xmlns:m="http://schemas.openxmlformats.org/officeDocument/2006/math">
                    <m:r>
                      <a:rPr lang="en-US" altLang="zh-CN" b="0" i="1">
                        <a:latin typeface="Cambria Math" panose="02040503050406030204" pitchFamily="18" charset="0"/>
                      </a:rPr>
                      <m:t>𝑖</m:t>
                    </m:r>
                  </m:oMath>
                </a14:m>
                <a:endParaRPr lang="zh-CN" altLang="en-US" dirty="0"/>
              </a:p>
            </p:txBody>
          </p:sp>
        </mc:Choice>
        <mc:Fallback xmlns="">
          <p:sp>
            <p:nvSpPr>
              <p:cNvPr id="89" name="文本框 88"/>
              <p:cNvSpPr txBox="1">
                <a:spLocks noRot="1" noChangeAspect="1" noMove="1" noResize="1" noEditPoints="1" noAdjustHandles="1" noChangeArrowheads="1" noChangeShapeType="1" noTextEdit="1"/>
              </p:cNvSpPr>
              <p:nvPr/>
            </p:nvSpPr>
            <p:spPr>
              <a:xfrm>
                <a:off x="13170" y="2471615"/>
                <a:ext cx="1599412" cy="369332"/>
              </a:xfrm>
              <a:prstGeom prst="rect">
                <a:avLst/>
              </a:prstGeom>
              <a:blipFill>
                <a:blip r:embed="rId3"/>
                <a:stretch>
                  <a:fillRect l="-3042" t="-8197" b="-2459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文本框 2"/>
              <p:cNvSpPr txBox="1"/>
              <p:nvPr/>
            </p:nvSpPr>
            <p:spPr>
              <a:xfrm>
                <a:off x="1720050" y="815824"/>
                <a:ext cx="6842386" cy="711413"/>
              </a:xfrm>
              <a:prstGeom prst="rect">
                <a:avLst/>
              </a:prstGeom>
              <a:noFill/>
            </p:spPr>
            <p:txBody>
              <a:bodyPr wrap="none" rtlCol="0">
                <a:spAutoFit/>
              </a:bodyPr>
              <a:lstStyle/>
              <a:p>
                <a14:m>
                  <m:oMath xmlns:m="http://schemas.openxmlformats.org/officeDocument/2006/math">
                    <m:sSub>
                      <m:sSubPr>
                        <m:ctrlPr>
                          <a:rPr lang="en-US" altLang="zh-CN" sz="2000" i="1" smtClean="0">
                            <a:latin typeface="Cambria Math" panose="02040503050406030204" pitchFamily="18" charset="0"/>
                          </a:rPr>
                        </m:ctrlPr>
                      </m:sSubPr>
                      <m:e>
                        <m:r>
                          <a:rPr lang="en-US" altLang="zh-CN" sz="2000" i="1">
                            <a:latin typeface="Cambria Math" panose="02040503050406030204" pitchFamily="18" charset="0"/>
                          </a:rPr>
                          <m:t>𝑃</m:t>
                        </m:r>
                      </m:e>
                      <m:sub>
                        <m:r>
                          <a:rPr lang="en-US" altLang="zh-CN" sz="2000" i="1">
                            <a:latin typeface="Cambria Math" panose="02040503050406030204" pitchFamily="18" charset="0"/>
                          </a:rPr>
                          <m:t>1</m:t>
                        </m:r>
                      </m:sub>
                    </m:sSub>
                    <m:d>
                      <m:dPr>
                        <m:ctrlPr>
                          <a:rPr lang="en-US" altLang="zh-CN" sz="2000" i="1">
                            <a:latin typeface="Cambria Math" panose="02040503050406030204" pitchFamily="18" charset="0"/>
                          </a:rPr>
                        </m:ctrlPr>
                      </m:dPr>
                      <m:e>
                        <m:r>
                          <a:rPr lang="en-US" altLang="zh-CN" sz="2000" i="1">
                            <a:latin typeface="Cambria Math" panose="02040503050406030204" pitchFamily="18" charset="0"/>
                          </a:rPr>
                          <m:t>𝑥</m:t>
                        </m:r>
                      </m:e>
                    </m:d>
                    <m:r>
                      <a:rPr lang="en-US" altLang="zh-CN" sz="2000" i="1">
                        <a:latin typeface="Cambria Math" panose="02040503050406030204" pitchFamily="18" charset="0"/>
                      </a:rPr>
                      <m:t>=3</m:t>
                    </m:r>
                    <m:sSup>
                      <m:sSupPr>
                        <m:ctrlPr>
                          <a:rPr lang="en-US" altLang="en-US" sz="2000" i="1" dirty="0">
                            <a:latin typeface="Cambria Math" panose="02040503050406030204" pitchFamily="18" charset="0"/>
                          </a:rPr>
                        </m:ctrlPr>
                      </m:sSupPr>
                      <m:e>
                        <m:r>
                          <a:rPr lang="en-US" altLang="en-US" sz="2000" i="1" dirty="0">
                            <a:latin typeface="Cambria Math" panose="02040503050406030204" pitchFamily="18" charset="0"/>
                          </a:rPr>
                          <m:t>𝑥</m:t>
                        </m:r>
                      </m:e>
                      <m:sup>
                        <m:r>
                          <a:rPr lang="en-US" altLang="en-US" sz="2000" i="1" dirty="0">
                            <a:latin typeface="Cambria Math" panose="02040503050406030204" pitchFamily="18" charset="0"/>
                          </a:rPr>
                          <m:t>100</m:t>
                        </m:r>
                      </m:sup>
                    </m:sSup>
                    <m:r>
                      <a:rPr lang="en-US" altLang="en-US" sz="2000" i="1" dirty="0">
                        <a:latin typeface="Cambria Math" panose="02040503050406030204" pitchFamily="18" charset="0"/>
                      </a:rPr>
                      <m:t>+10</m:t>
                    </m:r>
                    <m:sSup>
                      <m:sSupPr>
                        <m:ctrlPr>
                          <a:rPr lang="en-US" altLang="en-US" sz="2000" i="1" dirty="0">
                            <a:latin typeface="Cambria Math" panose="02040503050406030204" pitchFamily="18" charset="0"/>
                          </a:rPr>
                        </m:ctrlPr>
                      </m:sSupPr>
                      <m:e>
                        <m:r>
                          <a:rPr lang="en-US" altLang="en-US" sz="2000" i="1" dirty="0">
                            <a:latin typeface="Cambria Math" panose="02040503050406030204" pitchFamily="18" charset="0"/>
                          </a:rPr>
                          <m:t>𝑥</m:t>
                        </m:r>
                      </m:e>
                      <m:sup>
                        <m:r>
                          <a:rPr lang="en-US" altLang="en-US" sz="2000" i="1" dirty="0">
                            <a:latin typeface="Cambria Math" panose="02040503050406030204" pitchFamily="18" charset="0"/>
                          </a:rPr>
                          <m:t>50</m:t>
                        </m:r>
                      </m:sup>
                    </m:sSup>
                  </m:oMath>
                </a14:m>
                <a:r>
                  <a:rPr lang="en-US" altLang="zh-CN" sz="2000" dirty="0"/>
                  <a:t>+</a:t>
                </a:r>
                <a14:m>
                  <m:oMath xmlns:m="http://schemas.openxmlformats.org/officeDocument/2006/math">
                    <m:r>
                      <a:rPr lang="en-US" altLang="en-US" sz="2000" i="1" dirty="0">
                        <a:latin typeface="Cambria Math" panose="02040503050406030204" pitchFamily="18" charset="0"/>
                      </a:rPr>
                      <m:t>15</m:t>
                    </m:r>
                  </m:oMath>
                </a14:m>
                <a:r>
                  <a:rPr lang="en-US" altLang="zh-CN" sz="2000" dirty="0"/>
                  <a:t>   &amp;   </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𝑃</m:t>
                        </m:r>
                      </m:e>
                      <m:sub>
                        <m:r>
                          <a:rPr lang="en-US" altLang="zh-CN" sz="2000" i="1">
                            <a:latin typeface="Cambria Math" panose="02040503050406030204" pitchFamily="18" charset="0"/>
                          </a:rPr>
                          <m:t>2</m:t>
                        </m:r>
                      </m:sub>
                    </m:sSub>
                    <m:d>
                      <m:dPr>
                        <m:ctrlPr>
                          <a:rPr lang="en-US" altLang="zh-CN" sz="2000" i="1">
                            <a:latin typeface="Cambria Math" panose="02040503050406030204" pitchFamily="18" charset="0"/>
                          </a:rPr>
                        </m:ctrlPr>
                      </m:dPr>
                      <m:e>
                        <m:r>
                          <a:rPr lang="en-US" altLang="zh-CN" sz="2000" i="1">
                            <a:latin typeface="Cambria Math" panose="02040503050406030204" pitchFamily="18" charset="0"/>
                          </a:rPr>
                          <m:t>𝑥</m:t>
                        </m:r>
                      </m:e>
                    </m:d>
                    <m:r>
                      <a:rPr lang="en-US" altLang="zh-CN" sz="2000" i="1">
                        <a:latin typeface="Cambria Math" panose="02040503050406030204" pitchFamily="18" charset="0"/>
                      </a:rPr>
                      <m:t>=4</m:t>
                    </m:r>
                    <m:sSup>
                      <m:sSupPr>
                        <m:ctrlPr>
                          <a:rPr lang="en-US" altLang="en-US" sz="2000" i="1" dirty="0">
                            <a:latin typeface="Cambria Math" panose="02040503050406030204" pitchFamily="18" charset="0"/>
                          </a:rPr>
                        </m:ctrlPr>
                      </m:sSupPr>
                      <m:e>
                        <m:r>
                          <a:rPr lang="en-US" altLang="en-US" sz="2000" i="1" dirty="0">
                            <a:latin typeface="Cambria Math" panose="02040503050406030204" pitchFamily="18" charset="0"/>
                          </a:rPr>
                          <m:t>𝑥</m:t>
                        </m:r>
                      </m:e>
                      <m:sup>
                        <m:r>
                          <a:rPr lang="en-US" altLang="en-US" sz="2000" i="1" dirty="0">
                            <a:latin typeface="Cambria Math" panose="02040503050406030204" pitchFamily="18" charset="0"/>
                          </a:rPr>
                          <m:t>100</m:t>
                        </m:r>
                      </m:sup>
                    </m:sSup>
                    <m:r>
                      <a:rPr lang="en-US" altLang="zh-CN" sz="2000" i="1" dirty="0">
                        <a:latin typeface="Cambria Math" panose="02040503050406030204" pitchFamily="18" charset="0"/>
                      </a:rPr>
                      <m:t>+30</m:t>
                    </m:r>
                    <m:sSup>
                      <m:sSupPr>
                        <m:ctrlPr>
                          <a:rPr lang="en-US" altLang="en-US" sz="2000" i="1" dirty="0">
                            <a:latin typeface="Cambria Math" panose="02040503050406030204" pitchFamily="18" charset="0"/>
                          </a:rPr>
                        </m:ctrlPr>
                      </m:sSupPr>
                      <m:e>
                        <m:r>
                          <a:rPr lang="en-US" altLang="en-US" sz="2000" i="1" dirty="0">
                            <a:latin typeface="Cambria Math" panose="02040503050406030204" pitchFamily="18" charset="0"/>
                          </a:rPr>
                          <m:t>𝑥</m:t>
                        </m:r>
                      </m:e>
                      <m:sup>
                        <m:r>
                          <a:rPr lang="en-US" altLang="en-US" sz="2000" b="0" i="1" dirty="0" smtClean="0">
                            <a:latin typeface="Cambria Math" panose="02040503050406030204" pitchFamily="18" charset="0"/>
                          </a:rPr>
                          <m:t>6</m:t>
                        </m:r>
                        <m:r>
                          <a:rPr lang="en-US" altLang="en-US" sz="2000" i="1" dirty="0">
                            <a:latin typeface="Cambria Math" panose="02040503050406030204" pitchFamily="18" charset="0"/>
                          </a:rPr>
                          <m:t>0</m:t>
                        </m:r>
                      </m:sup>
                    </m:sSup>
                    <m:r>
                      <a:rPr lang="en-US" altLang="zh-CN" sz="2000" i="1" dirty="0">
                        <a:latin typeface="Cambria Math" panose="02040503050406030204" pitchFamily="18" charset="0"/>
                      </a:rPr>
                      <m:t>+5</m:t>
                    </m:r>
                  </m:oMath>
                </a14:m>
                <a:endParaRPr lang="en-US" altLang="zh-CN" sz="2400" dirty="0"/>
              </a:p>
              <a:p>
                <a:endParaRPr lang="zh-CN" altLang="en-US" sz="2000" dirty="0"/>
              </a:p>
            </p:txBody>
          </p:sp>
        </mc:Choice>
        <mc:Fallback xmlns="">
          <p:sp>
            <p:nvSpPr>
              <p:cNvPr id="3" name="文本框 2"/>
              <p:cNvSpPr txBox="1">
                <a:spLocks noRot="1" noChangeAspect="1" noMove="1" noResize="1" noEditPoints="1" noAdjustHandles="1" noChangeArrowheads="1" noChangeShapeType="1" noTextEdit="1"/>
              </p:cNvSpPr>
              <p:nvPr/>
            </p:nvSpPr>
            <p:spPr>
              <a:xfrm>
                <a:off x="1720050" y="815824"/>
                <a:ext cx="6842386" cy="711413"/>
              </a:xfrm>
              <a:prstGeom prst="rect">
                <a:avLst/>
              </a:prstGeom>
              <a:blipFill>
                <a:blip r:embed="rId4"/>
                <a:stretch>
                  <a:fillRect t="-3509"/>
                </a:stretch>
              </a:blipFill>
            </p:spPr>
            <p:txBody>
              <a:bodyPr/>
              <a:lstStyle/>
              <a:p>
                <a:r>
                  <a:rPr lang="en-CN">
                    <a:noFill/>
                  </a:rPr>
                  <a:t> </a:t>
                </a:r>
              </a:p>
            </p:txBody>
          </p:sp>
        </mc:Fallback>
      </mc:AlternateContent>
      <p:sp>
        <p:nvSpPr>
          <p:cNvPr id="2" name="下箭头 1"/>
          <p:cNvSpPr/>
          <p:nvPr/>
        </p:nvSpPr>
        <p:spPr>
          <a:xfrm>
            <a:off x="3369267" y="1294301"/>
            <a:ext cx="561453" cy="4639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下箭头 50"/>
          <p:cNvSpPr/>
          <p:nvPr/>
        </p:nvSpPr>
        <p:spPr>
          <a:xfrm>
            <a:off x="6984014" y="1304775"/>
            <a:ext cx="561453" cy="4639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52" name="文本框 51"/>
              <p:cNvSpPr txBox="1"/>
              <p:nvPr/>
            </p:nvSpPr>
            <p:spPr>
              <a:xfrm>
                <a:off x="481302" y="3789024"/>
                <a:ext cx="688009"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2000" b="1" i="1">
                          <a:latin typeface="Cambria Math" panose="02040503050406030204" pitchFamily="18" charset="0"/>
                        </a:rPr>
                        <m:t>𝒂</m:t>
                      </m:r>
                      <m:r>
                        <a:rPr lang="en-US" altLang="zh-CN" sz="2000" b="1" i="1">
                          <a:latin typeface="Cambria Math" panose="02040503050406030204" pitchFamily="18" charset="0"/>
                        </a:rPr>
                        <m:t>[</m:t>
                      </m:r>
                      <m:r>
                        <a:rPr lang="en-US" altLang="zh-CN" sz="2000" b="1" i="1">
                          <a:latin typeface="Cambria Math" panose="02040503050406030204" pitchFamily="18" charset="0"/>
                        </a:rPr>
                        <m:t>𝒊</m:t>
                      </m:r>
                      <m:r>
                        <a:rPr lang="en-US" altLang="zh-CN" sz="2000" b="1" i="1">
                          <a:latin typeface="Cambria Math" panose="02040503050406030204" pitchFamily="18" charset="0"/>
                        </a:rPr>
                        <m:t>]</m:t>
                      </m:r>
                    </m:oMath>
                  </m:oMathPara>
                </a14:m>
                <a:endParaRPr lang="zh-CN" altLang="en-US" sz="2000" b="1" dirty="0"/>
              </a:p>
            </p:txBody>
          </p:sp>
        </mc:Choice>
        <mc:Fallback xmlns="">
          <p:sp>
            <p:nvSpPr>
              <p:cNvPr id="52" name="文本框 51"/>
              <p:cNvSpPr txBox="1">
                <a:spLocks noRot="1" noChangeAspect="1" noMove="1" noResize="1" noEditPoints="1" noAdjustHandles="1" noChangeArrowheads="1" noChangeShapeType="1" noTextEdit="1"/>
              </p:cNvSpPr>
              <p:nvPr/>
            </p:nvSpPr>
            <p:spPr>
              <a:xfrm>
                <a:off x="481302" y="3789024"/>
                <a:ext cx="688009" cy="400110"/>
              </a:xfrm>
              <a:prstGeom prst="rect">
                <a:avLst/>
              </a:prstGeom>
              <a:blipFill>
                <a:blip r:embed="rId5"/>
                <a:stretch>
                  <a:fillRect b="-18462"/>
                </a:stretch>
              </a:blipFill>
            </p:spPr>
            <p:txBody>
              <a:bodyPr/>
              <a:lstStyle/>
              <a:p>
                <a:r>
                  <a:rPr lang="zh-CN" altLang="en-US">
                    <a:noFill/>
                  </a:rPr>
                  <a:t> </a:t>
                </a:r>
              </a:p>
            </p:txBody>
          </p:sp>
        </mc:Fallback>
      </mc:AlternateContent>
      <p:sp>
        <p:nvSpPr>
          <p:cNvPr id="53" name="文本框 52"/>
          <p:cNvSpPr txBox="1"/>
          <p:nvPr/>
        </p:nvSpPr>
        <p:spPr>
          <a:xfrm>
            <a:off x="58950" y="4896069"/>
            <a:ext cx="1518364" cy="369332"/>
          </a:xfrm>
          <a:prstGeom prst="rect">
            <a:avLst/>
          </a:prstGeom>
          <a:noFill/>
        </p:spPr>
        <p:txBody>
          <a:bodyPr wrap="none" rtlCol="0">
            <a:spAutoFit/>
          </a:bodyPr>
          <a:lstStyle/>
          <a:p>
            <a:r>
              <a:rPr lang="en-US" altLang="zh-CN" dirty="0"/>
              <a:t>Array indices</a:t>
            </a:r>
            <a:endParaRPr lang="zh-CN" altLang="en-US" dirty="0"/>
          </a:p>
        </p:txBody>
      </p:sp>
      <p:sp>
        <p:nvSpPr>
          <p:cNvPr id="54" name="文本框 53"/>
          <p:cNvSpPr txBox="1"/>
          <p:nvPr/>
        </p:nvSpPr>
        <p:spPr>
          <a:xfrm>
            <a:off x="1868271" y="4905103"/>
            <a:ext cx="312906" cy="369332"/>
          </a:xfrm>
          <a:prstGeom prst="rect">
            <a:avLst/>
          </a:prstGeom>
          <a:noFill/>
        </p:spPr>
        <p:txBody>
          <a:bodyPr wrap="none" rtlCol="0">
            <a:spAutoFit/>
          </a:bodyPr>
          <a:lstStyle/>
          <a:p>
            <a:r>
              <a:rPr lang="en-US" altLang="zh-CN" dirty="0"/>
              <a:t>0</a:t>
            </a:r>
            <a:endParaRPr lang="zh-CN" altLang="en-US" dirty="0"/>
          </a:p>
        </p:txBody>
      </p:sp>
      <p:sp>
        <p:nvSpPr>
          <p:cNvPr id="55" name="文本框 54"/>
          <p:cNvSpPr txBox="1"/>
          <p:nvPr/>
        </p:nvSpPr>
        <p:spPr>
          <a:xfrm>
            <a:off x="3526446" y="4905103"/>
            <a:ext cx="312906" cy="369332"/>
          </a:xfrm>
          <a:prstGeom prst="rect">
            <a:avLst/>
          </a:prstGeom>
          <a:noFill/>
        </p:spPr>
        <p:txBody>
          <a:bodyPr wrap="none" rtlCol="0">
            <a:spAutoFit/>
          </a:bodyPr>
          <a:lstStyle/>
          <a:p>
            <a:r>
              <a:rPr lang="en-US" altLang="zh-CN" dirty="0"/>
              <a:t>2</a:t>
            </a:r>
            <a:endParaRPr lang="zh-CN" altLang="en-US" dirty="0"/>
          </a:p>
        </p:txBody>
      </p:sp>
      <p:sp>
        <p:nvSpPr>
          <p:cNvPr id="56" name="文本框 55"/>
          <p:cNvSpPr txBox="1"/>
          <p:nvPr/>
        </p:nvSpPr>
        <p:spPr>
          <a:xfrm>
            <a:off x="2712778" y="4912425"/>
            <a:ext cx="312906" cy="369332"/>
          </a:xfrm>
          <a:prstGeom prst="rect">
            <a:avLst/>
          </a:prstGeom>
          <a:noFill/>
        </p:spPr>
        <p:txBody>
          <a:bodyPr wrap="none" rtlCol="0">
            <a:spAutoFit/>
          </a:bodyPr>
          <a:lstStyle/>
          <a:p>
            <a:r>
              <a:rPr lang="en-US" altLang="zh-CN" dirty="0"/>
              <a:t>1</a:t>
            </a:r>
            <a:endParaRPr lang="zh-CN" altLang="en-US" dirty="0"/>
          </a:p>
        </p:txBody>
      </p:sp>
      <mc:AlternateContent xmlns:mc="http://schemas.openxmlformats.org/markup-compatibility/2006" xmlns:a14="http://schemas.microsoft.com/office/drawing/2010/main">
        <mc:Choice Requires="a14">
          <p:sp>
            <p:nvSpPr>
              <p:cNvPr id="57" name="文本框 56"/>
              <p:cNvSpPr txBox="1"/>
              <p:nvPr/>
            </p:nvSpPr>
            <p:spPr>
              <a:xfrm>
                <a:off x="4281309" y="4896069"/>
                <a:ext cx="37702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b="0" i="1" dirty="0" smtClean="0">
                          <a:latin typeface="Cambria Math" panose="02040503050406030204" pitchFamily="18" charset="0"/>
                          <a:ea typeface="Cambria Math" panose="02040503050406030204" pitchFamily="18" charset="0"/>
                        </a:rPr>
                        <m:t>3</m:t>
                      </m:r>
                    </m:oMath>
                  </m:oMathPara>
                </a14:m>
                <a:endParaRPr lang="zh-CN" altLang="en-US" dirty="0"/>
              </a:p>
            </p:txBody>
          </p:sp>
        </mc:Choice>
        <mc:Fallback xmlns="">
          <p:sp>
            <p:nvSpPr>
              <p:cNvPr id="57" name="文本框 56"/>
              <p:cNvSpPr txBox="1">
                <a:spLocks noRot="1" noChangeAspect="1" noMove="1" noResize="1" noEditPoints="1" noAdjustHandles="1" noChangeArrowheads="1" noChangeShapeType="1" noTextEdit="1"/>
              </p:cNvSpPr>
              <p:nvPr/>
            </p:nvSpPr>
            <p:spPr>
              <a:xfrm>
                <a:off x="4281309" y="4896069"/>
                <a:ext cx="377026" cy="369332"/>
              </a:xfrm>
              <a:prstGeom prst="rect">
                <a:avLst/>
              </a:prstGeom>
              <a:blipFill>
                <a:blip r:embed="rId6"/>
                <a:stretch>
                  <a:fillRect/>
                </a:stretch>
              </a:blipFill>
            </p:spPr>
            <p:txBody>
              <a:bodyPr/>
              <a:lstStyle/>
              <a:p>
                <a:r>
                  <a:rPr lang="zh-CN" altLang="en-US">
                    <a:noFill/>
                  </a:rPr>
                  <a:t> </a:t>
                </a:r>
              </a:p>
            </p:txBody>
          </p:sp>
        </mc:Fallback>
      </mc:AlternateContent>
      <p:sp>
        <p:nvSpPr>
          <p:cNvPr id="58" name="矩形 57"/>
          <p:cNvSpPr/>
          <p:nvPr/>
        </p:nvSpPr>
        <p:spPr>
          <a:xfrm>
            <a:off x="1612582" y="4968209"/>
            <a:ext cx="6759240" cy="256606"/>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59" name="文本框 58"/>
              <p:cNvSpPr txBox="1"/>
              <p:nvPr/>
            </p:nvSpPr>
            <p:spPr>
              <a:xfrm>
                <a:off x="23400" y="4373872"/>
                <a:ext cx="1599412" cy="369332"/>
              </a:xfrm>
              <a:prstGeom prst="rect">
                <a:avLst/>
              </a:prstGeom>
              <a:noFill/>
            </p:spPr>
            <p:txBody>
              <a:bodyPr wrap="none" rtlCol="0">
                <a:spAutoFit/>
              </a:bodyPr>
              <a:lstStyle/>
              <a:p>
                <a:r>
                  <a:rPr lang="en-US" altLang="zh-CN" dirty="0" err="1"/>
                  <a:t>Expon</a:t>
                </a:r>
                <a:r>
                  <a:rPr lang="en-US" altLang="zh-CN" dirty="0"/>
                  <a:t> index </a:t>
                </a:r>
                <a14:m>
                  <m:oMath xmlns:m="http://schemas.openxmlformats.org/officeDocument/2006/math">
                    <m:r>
                      <a:rPr lang="en-US" altLang="zh-CN" b="0" i="1">
                        <a:latin typeface="Cambria Math" panose="02040503050406030204" pitchFamily="18" charset="0"/>
                      </a:rPr>
                      <m:t>𝑖</m:t>
                    </m:r>
                  </m:oMath>
                </a14:m>
                <a:endParaRPr lang="zh-CN" altLang="en-US" dirty="0"/>
              </a:p>
            </p:txBody>
          </p:sp>
        </mc:Choice>
        <mc:Fallback xmlns="">
          <p:sp>
            <p:nvSpPr>
              <p:cNvPr id="59" name="文本框 58"/>
              <p:cNvSpPr txBox="1">
                <a:spLocks noRot="1" noChangeAspect="1" noMove="1" noResize="1" noEditPoints="1" noAdjustHandles="1" noChangeArrowheads="1" noChangeShapeType="1" noTextEdit="1"/>
              </p:cNvSpPr>
              <p:nvPr/>
            </p:nvSpPr>
            <p:spPr>
              <a:xfrm>
                <a:off x="23400" y="4373872"/>
                <a:ext cx="1599412" cy="369332"/>
              </a:xfrm>
              <a:prstGeom prst="rect">
                <a:avLst/>
              </a:prstGeom>
              <a:blipFill>
                <a:blip r:embed="rId7"/>
                <a:stretch>
                  <a:fillRect l="-3435" t="-8197" b="-24590"/>
                </a:stretch>
              </a:blipFill>
            </p:spPr>
            <p:txBody>
              <a:bodyPr/>
              <a:lstStyle/>
              <a:p>
                <a:r>
                  <a:rPr lang="zh-CN" altLang="en-US">
                    <a:noFill/>
                  </a:rPr>
                  <a:t> </a:t>
                </a:r>
              </a:p>
            </p:txBody>
          </p:sp>
        </mc:Fallback>
      </mc:AlternateContent>
      <p:grpSp>
        <p:nvGrpSpPr>
          <p:cNvPr id="60" name="组合 59"/>
          <p:cNvGrpSpPr/>
          <p:nvPr/>
        </p:nvGrpSpPr>
        <p:grpSpPr>
          <a:xfrm>
            <a:off x="1618893" y="3694121"/>
            <a:ext cx="3372853" cy="1183536"/>
            <a:chOff x="1612688" y="3924321"/>
            <a:chExt cx="3372853" cy="1183536"/>
          </a:xfrm>
        </p:grpSpPr>
        <p:sp>
          <p:nvSpPr>
            <p:cNvPr id="61" name="矩形 60"/>
            <p:cNvSpPr/>
            <p:nvPr/>
          </p:nvSpPr>
          <p:spPr>
            <a:xfrm>
              <a:off x="1612688" y="3925316"/>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矩形 61"/>
            <p:cNvSpPr/>
            <p:nvPr/>
          </p:nvSpPr>
          <p:spPr>
            <a:xfrm>
              <a:off x="2456832" y="3925316"/>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矩形 62"/>
            <p:cNvSpPr/>
            <p:nvPr/>
          </p:nvSpPr>
          <p:spPr>
            <a:xfrm>
              <a:off x="3300977" y="3926248"/>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矩形 63"/>
            <p:cNvSpPr/>
            <p:nvPr/>
          </p:nvSpPr>
          <p:spPr>
            <a:xfrm>
              <a:off x="4140566" y="392432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矩形 66"/>
            <p:cNvSpPr/>
            <p:nvPr/>
          </p:nvSpPr>
          <p:spPr>
            <a:xfrm>
              <a:off x="1613519" y="451872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矩形 67"/>
            <p:cNvSpPr/>
            <p:nvPr/>
          </p:nvSpPr>
          <p:spPr>
            <a:xfrm>
              <a:off x="2457663" y="451872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矩形 68"/>
            <p:cNvSpPr/>
            <p:nvPr/>
          </p:nvSpPr>
          <p:spPr>
            <a:xfrm>
              <a:off x="3301808" y="4519653"/>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矩形 69"/>
            <p:cNvSpPr/>
            <p:nvPr/>
          </p:nvSpPr>
          <p:spPr>
            <a:xfrm>
              <a:off x="4141397" y="4517726"/>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5" name="组合 74"/>
          <p:cNvGrpSpPr/>
          <p:nvPr/>
        </p:nvGrpSpPr>
        <p:grpSpPr>
          <a:xfrm>
            <a:off x="4994640" y="3693836"/>
            <a:ext cx="3377182" cy="1176977"/>
            <a:chOff x="5197058" y="3920062"/>
            <a:chExt cx="3377182" cy="1176977"/>
          </a:xfrm>
        </p:grpSpPr>
        <p:sp>
          <p:nvSpPr>
            <p:cNvPr id="76" name="矩形 75"/>
            <p:cNvSpPr/>
            <p:nvPr/>
          </p:nvSpPr>
          <p:spPr>
            <a:xfrm>
              <a:off x="7730096" y="3920062"/>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矩形 76"/>
            <p:cNvSpPr/>
            <p:nvPr/>
          </p:nvSpPr>
          <p:spPr>
            <a:xfrm>
              <a:off x="6885952" y="3921765"/>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矩形 77"/>
            <p:cNvSpPr/>
            <p:nvPr/>
          </p:nvSpPr>
          <p:spPr>
            <a:xfrm>
              <a:off x="6044161" y="3926437"/>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矩形 78"/>
            <p:cNvSpPr/>
            <p:nvPr/>
          </p:nvSpPr>
          <p:spPr>
            <a:xfrm>
              <a:off x="7730096" y="4507324"/>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0" name="矩形 79"/>
            <p:cNvSpPr/>
            <p:nvPr/>
          </p:nvSpPr>
          <p:spPr>
            <a:xfrm>
              <a:off x="6880792" y="4508835"/>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 name="矩形 80"/>
            <p:cNvSpPr/>
            <p:nvPr/>
          </p:nvSpPr>
          <p:spPr>
            <a:xfrm>
              <a:off x="5197664" y="392571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0" name="矩形 129"/>
            <p:cNvSpPr/>
            <p:nvPr/>
          </p:nvSpPr>
          <p:spPr>
            <a:xfrm>
              <a:off x="5197058" y="4508109"/>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1" name="矩形 130"/>
            <p:cNvSpPr/>
            <p:nvPr/>
          </p:nvSpPr>
          <p:spPr>
            <a:xfrm>
              <a:off x="6041202" y="4508109"/>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6" name="文本框 135"/>
            <p:cNvSpPr txBox="1"/>
            <p:nvPr/>
          </p:nvSpPr>
          <p:spPr>
            <a:xfrm>
              <a:off x="7931595" y="4037557"/>
              <a:ext cx="184731" cy="369332"/>
            </a:xfrm>
            <a:prstGeom prst="rect">
              <a:avLst/>
            </a:prstGeom>
            <a:noFill/>
          </p:spPr>
          <p:txBody>
            <a:bodyPr wrap="none" rtlCol="0">
              <a:spAutoFit/>
            </a:bodyPr>
            <a:lstStyle/>
            <a:p>
              <a:endParaRPr lang="zh-CN" altLang="en-US" dirty="0"/>
            </a:p>
          </p:txBody>
        </p:sp>
        <p:sp>
          <p:nvSpPr>
            <p:cNvPr id="137" name="文本框 136"/>
            <p:cNvSpPr txBox="1"/>
            <p:nvPr/>
          </p:nvSpPr>
          <p:spPr>
            <a:xfrm>
              <a:off x="7978794" y="4639182"/>
              <a:ext cx="184731" cy="369332"/>
            </a:xfrm>
            <a:prstGeom prst="rect">
              <a:avLst/>
            </a:prstGeom>
            <a:noFill/>
          </p:spPr>
          <p:txBody>
            <a:bodyPr wrap="none" rtlCol="0">
              <a:spAutoFit/>
            </a:bodyPr>
            <a:lstStyle/>
            <a:p>
              <a:endParaRPr lang="zh-CN" altLang="en-US" dirty="0"/>
            </a:p>
          </p:txBody>
        </p:sp>
      </p:grpSp>
      <p:sp>
        <p:nvSpPr>
          <p:cNvPr id="138" name="文本框 137"/>
          <p:cNvSpPr txBox="1"/>
          <p:nvPr/>
        </p:nvSpPr>
        <p:spPr>
          <a:xfrm>
            <a:off x="5230105" y="4908548"/>
            <a:ext cx="312906" cy="369332"/>
          </a:xfrm>
          <a:prstGeom prst="rect">
            <a:avLst/>
          </a:prstGeom>
          <a:noFill/>
        </p:spPr>
        <p:txBody>
          <a:bodyPr wrap="none" rtlCol="0">
            <a:spAutoFit/>
          </a:bodyPr>
          <a:lstStyle/>
          <a:p>
            <a:r>
              <a:rPr lang="en-US" altLang="zh-CN" dirty="0"/>
              <a:t>4</a:t>
            </a:r>
            <a:endParaRPr lang="zh-CN" altLang="en-US" dirty="0"/>
          </a:p>
        </p:txBody>
      </p:sp>
      <p:sp>
        <p:nvSpPr>
          <p:cNvPr id="139" name="文本框 138"/>
          <p:cNvSpPr txBox="1"/>
          <p:nvPr/>
        </p:nvSpPr>
        <p:spPr>
          <a:xfrm>
            <a:off x="6888280" y="4908548"/>
            <a:ext cx="312906" cy="369332"/>
          </a:xfrm>
          <a:prstGeom prst="rect">
            <a:avLst/>
          </a:prstGeom>
          <a:noFill/>
        </p:spPr>
        <p:txBody>
          <a:bodyPr wrap="none" rtlCol="0">
            <a:spAutoFit/>
          </a:bodyPr>
          <a:lstStyle/>
          <a:p>
            <a:r>
              <a:rPr lang="en-US" altLang="zh-CN" dirty="0"/>
              <a:t>6</a:t>
            </a:r>
            <a:endParaRPr lang="zh-CN" altLang="en-US" dirty="0"/>
          </a:p>
        </p:txBody>
      </p:sp>
      <p:sp>
        <p:nvSpPr>
          <p:cNvPr id="140" name="文本框 139"/>
          <p:cNvSpPr txBox="1"/>
          <p:nvPr/>
        </p:nvSpPr>
        <p:spPr>
          <a:xfrm>
            <a:off x="6074612" y="4915870"/>
            <a:ext cx="312906" cy="369332"/>
          </a:xfrm>
          <a:prstGeom prst="rect">
            <a:avLst/>
          </a:prstGeom>
          <a:noFill/>
        </p:spPr>
        <p:txBody>
          <a:bodyPr wrap="none" rtlCol="0">
            <a:spAutoFit/>
          </a:bodyPr>
          <a:lstStyle/>
          <a:p>
            <a:r>
              <a:rPr lang="en-US" altLang="zh-CN" dirty="0"/>
              <a:t>5</a:t>
            </a:r>
            <a:endParaRPr lang="zh-CN" altLang="en-US" dirty="0"/>
          </a:p>
        </p:txBody>
      </p:sp>
      <p:sp>
        <p:nvSpPr>
          <p:cNvPr id="141" name="文本框 140"/>
          <p:cNvSpPr txBox="1"/>
          <p:nvPr/>
        </p:nvSpPr>
        <p:spPr>
          <a:xfrm>
            <a:off x="7757983" y="4905266"/>
            <a:ext cx="184731" cy="369332"/>
          </a:xfrm>
          <a:prstGeom prst="rect">
            <a:avLst/>
          </a:prstGeom>
          <a:noFill/>
        </p:spPr>
        <p:txBody>
          <a:bodyPr wrap="none" rtlCol="0">
            <a:spAutoFit/>
          </a:bodyPr>
          <a:lstStyle/>
          <a:p>
            <a:endParaRPr lang="zh-CN" altLang="en-US" dirty="0"/>
          </a:p>
        </p:txBody>
      </p:sp>
      <mc:AlternateContent xmlns:mc="http://schemas.openxmlformats.org/markup-compatibility/2006" xmlns:a14="http://schemas.microsoft.com/office/drawing/2010/main">
        <mc:Choice Requires="a14">
          <p:sp>
            <p:nvSpPr>
              <p:cNvPr id="142" name="文本框 141"/>
              <p:cNvSpPr txBox="1"/>
              <p:nvPr/>
            </p:nvSpPr>
            <p:spPr>
              <a:xfrm>
                <a:off x="7680440" y="4912731"/>
                <a:ext cx="44595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i="1" dirty="0">
                          <a:latin typeface="Cambria Math" panose="02040503050406030204" pitchFamily="18" charset="0"/>
                          <a:ea typeface="Cambria Math" panose="02040503050406030204" pitchFamily="18" charset="0"/>
                        </a:rPr>
                        <m:t>⋯</m:t>
                      </m:r>
                    </m:oMath>
                  </m:oMathPara>
                </a14:m>
                <a:endParaRPr lang="zh-CN" altLang="en-US" dirty="0"/>
              </a:p>
            </p:txBody>
          </p:sp>
        </mc:Choice>
        <mc:Fallback xmlns="">
          <p:sp>
            <p:nvSpPr>
              <p:cNvPr id="142" name="文本框 141"/>
              <p:cNvSpPr txBox="1">
                <a:spLocks noRot="1" noChangeAspect="1" noMove="1" noResize="1" noEditPoints="1" noAdjustHandles="1" noChangeArrowheads="1" noChangeShapeType="1" noTextEdit="1"/>
              </p:cNvSpPr>
              <p:nvPr/>
            </p:nvSpPr>
            <p:spPr>
              <a:xfrm>
                <a:off x="7680440" y="4912731"/>
                <a:ext cx="445956" cy="369332"/>
              </a:xfrm>
              <a:prstGeom prst="rect">
                <a:avLst/>
              </a:prstGeom>
              <a:blipFill>
                <a:blip r:embed="rId8"/>
                <a:stretch>
                  <a:fillRect/>
                </a:stretch>
              </a:blipFill>
            </p:spPr>
            <p:txBody>
              <a:bodyPr/>
              <a:lstStyle/>
              <a:p>
                <a:r>
                  <a:rPr lang="zh-CN" altLang="en-US">
                    <a:noFill/>
                  </a:rPr>
                  <a:t> </a:t>
                </a:r>
              </a:p>
            </p:txBody>
          </p:sp>
        </mc:Fallback>
      </mc:AlternateContent>
      <p:sp>
        <p:nvSpPr>
          <p:cNvPr id="105" name="文本框 104"/>
          <p:cNvSpPr txBox="1"/>
          <p:nvPr/>
        </p:nvSpPr>
        <p:spPr>
          <a:xfrm>
            <a:off x="3468924" y="3806304"/>
            <a:ext cx="441146" cy="369332"/>
          </a:xfrm>
          <a:prstGeom prst="rect">
            <a:avLst/>
          </a:prstGeom>
          <a:noFill/>
        </p:spPr>
        <p:txBody>
          <a:bodyPr wrap="none" rtlCol="0">
            <a:spAutoFit/>
          </a:bodyPr>
          <a:lstStyle/>
          <a:p>
            <a:r>
              <a:rPr lang="en-US" altLang="zh-CN" dirty="0"/>
              <a:t>10</a:t>
            </a:r>
            <a:endParaRPr lang="zh-CN" altLang="en-US" dirty="0"/>
          </a:p>
        </p:txBody>
      </p:sp>
      <p:sp>
        <p:nvSpPr>
          <p:cNvPr id="111" name="文本框 110"/>
          <p:cNvSpPr txBox="1"/>
          <p:nvPr/>
        </p:nvSpPr>
        <p:spPr>
          <a:xfrm>
            <a:off x="3463764" y="4412956"/>
            <a:ext cx="441146" cy="369332"/>
          </a:xfrm>
          <a:prstGeom prst="rect">
            <a:avLst/>
          </a:prstGeom>
          <a:noFill/>
        </p:spPr>
        <p:txBody>
          <a:bodyPr wrap="none" rtlCol="0">
            <a:spAutoFit/>
          </a:bodyPr>
          <a:lstStyle/>
          <a:p>
            <a:r>
              <a:rPr lang="en-US" altLang="zh-CN" dirty="0"/>
              <a:t>50</a:t>
            </a:r>
            <a:endParaRPr lang="zh-CN" altLang="en-US" dirty="0"/>
          </a:p>
        </p:txBody>
      </p:sp>
      <p:sp>
        <p:nvSpPr>
          <p:cNvPr id="132" name="文本框 131"/>
          <p:cNvSpPr txBox="1"/>
          <p:nvPr/>
        </p:nvSpPr>
        <p:spPr>
          <a:xfrm>
            <a:off x="2640526" y="3811550"/>
            <a:ext cx="441146" cy="369332"/>
          </a:xfrm>
          <a:prstGeom prst="rect">
            <a:avLst/>
          </a:prstGeom>
          <a:noFill/>
        </p:spPr>
        <p:txBody>
          <a:bodyPr wrap="none" rtlCol="0">
            <a:spAutoFit/>
          </a:bodyPr>
          <a:lstStyle/>
          <a:p>
            <a:r>
              <a:rPr lang="en-US" altLang="zh-CN" dirty="0"/>
              <a:t>30</a:t>
            </a:r>
            <a:endParaRPr lang="zh-CN" altLang="en-US" dirty="0"/>
          </a:p>
        </p:txBody>
      </p:sp>
      <p:sp>
        <p:nvSpPr>
          <p:cNvPr id="133" name="文本框 132"/>
          <p:cNvSpPr txBox="1"/>
          <p:nvPr/>
        </p:nvSpPr>
        <p:spPr>
          <a:xfrm>
            <a:off x="2635366" y="4418202"/>
            <a:ext cx="441146" cy="369332"/>
          </a:xfrm>
          <a:prstGeom prst="rect">
            <a:avLst/>
          </a:prstGeom>
          <a:noFill/>
        </p:spPr>
        <p:txBody>
          <a:bodyPr wrap="none" rtlCol="0">
            <a:spAutoFit/>
          </a:bodyPr>
          <a:lstStyle/>
          <a:p>
            <a:r>
              <a:rPr lang="en-US" altLang="zh-CN" dirty="0"/>
              <a:t>60</a:t>
            </a:r>
            <a:endParaRPr lang="zh-CN" altLang="en-US" dirty="0"/>
          </a:p>
        </p:txBody>
      </p:sp>
      <p:sp>
        <p:nvSpPr>
          <p:cNvPr id="134" name="文本框 133"/>
          <p:cNvSpPr txBox="1"/>
          <p:nvPr/>
        </p:nvSpPr>
        <p:spPr>
          <a:xfrm>
            <a:off x="1865544" y="3805183"/>
            <a:ext cx="312906" cy="369332"/>
          </a:xfrm>
          <a:prstGeom prst="rect">
            <a:avLst/>
          </a:prstGeom>
          <a:noFill/>
        </p:spPr>
        <p:txBody>
          <a:bodyPr wrap="none" rtlCol="0">
            <a:spAutoFit/>
          </a:bodyPr>
          <a:lstStyle/>
          <a:p>
            <a:r>
              <a:rPr lang="en-US" altLang="zh-CN" dirty="0"/>
              <a:t>7</a:t>
            </a:r>
            <a:endParaRPr lang="zh-CN" altLang="en-US" dirty="0"/>
          </a:p>
        </p:txBody>
      </p:sp>
      <p:sp>
        <p:nvSpPr>
          <p:cNvPr id="135" name="文本框 134"/>
          <p:cNvSpPr txBox="1"/>
          <p:nvPr/>
        </p:nvSpPr>
        <p:spPr>
          <a:xfrm>
            <a:off x="1720050" y="4392334"/>
            <a:ext cx="569387" cy="369332"/>
          </a:xfrm>
          <a:prstGeom prst="rect">
            <a:avLst/>
          </a:prstGeom>
          <a:noFill/>
        </p:spPr>
        <p:txBody>
          <a:bodyPr wrap="none" rtlCol="0">
            <a:spAutoFit/>
          </a:bodyPr>
          <a:lstStyle/>
          <a:p>
            <a:r>
              <a:rPr lang="en-US" altLang="zh-CN" dirty="0"/>
              <a:t>100</a:t>
            </a:r>
            <a:endParaRPr lang="zh-CN" altLang="en-US" dirty="0"/>
          </a:p>
        </p:txBody>
      </p:sp>
      <p:sp>
        <p:nvSpPr>
          <p:cNvPr id="148" name="文本框 147"/>
          <p:cNvSpPr txBox="1"/>
          <p:nvPr/>
        </p:nvSpPr>
        <p:spPr>
          <a:xfrm>
            <a:off x="1836062" y="3006161"/>
            <a:ext cx="312906" cy="369332"/>
          </a:xfrm>
          <a:prstGeom prst="rect">
            <a:avLst/>
          </a:prstGeom>
          <a:noFill/>
        </p:spPr>
        <p:txBody>
          <a:bodyPr wrap="none" rtlCol="0">
            <a:spAutoFit/>
          </a:bodyPr>
          <a:lstStyle/>
          <a:p>
            <a:r>
              <a:rPr lang="en-US" altLang="zh-CN" dirty="0"/>
              <a:t>0</a:t>
            </a:r>
            <a:endParaRPr lang="zh-CN" altLang="en-US" dirty="0"/>
          </a:p>
        </p:txBody>
      </p:sp>
      <p:sp>
        <p:nvSpPr>
          <p:cNvPr id="149" name="文本框 148"/>
          <p:cNvSpPr txBox="1"/>
          <p:nvPr/>
        </p:nvSpPr>
        <p:spPr>
          <a:xfrm>
            <a:off x="3494237" y="3006161"/>
            <a:ext cx="312906" cy="369332"/>
          </a:xfrm>
          <a:prstGeom prst="rect">
            <a:avLst/>
          </a:prstGeom>
          <a:noFill/>
        </p:spPr>
        <p:txBody>
          <a:bodyPr wrap="none" rtlCol="0">
            <a:spAutoFit/>
          </a:bodyPr>
          <a:lstStyle/>
          <a:p>
            <a:r>
              <a:rPr lang="en-US" altLang="zh-CN" dirty="0"/>
              <a:t>2</a:t>
            </a:r>
            <a:endParaRPr lang="zh-CN" altLang="en-US" dirty="0"/>
          </a:p>
        </p:txBody>
      </p:sp>
      <p:sp>
        <p:nvSpPr>
          <p:cNvPr id="150" name="文本框 149"/>
          <p:cNvSpPr txBox="1"/>
          <p:nvPr/>
        </p:nvSpPr>
        <p:spPr>
          <a:xfrm>
            <a:off x="2680569" y="3013483"/>
            <a:ext cx="312906" cy="369332"/>
          </a:xfrm>
          <a:prstGeom prst="rect">
            <a:avLst/>
          </a:prstGeom>
          <a:noFill/>
        </p:spPr>
        <p:txBody>
          <a:bodyPr wrap="none" rtlCol="0">
            <a:spAutoFit/>
          </a:bodyPr>
          <a:lstStyle/>
          <a:p>
            <a:r>
              <a:rPr lang="en-US" altLang="zh-CN" dirty="0"/>
              <a:t>1</a:t>
            </a:r>
            <a:endParaRPr lang="zh-CN" altLang="en-US" dirty="0"/>
          </a:p>
        </p:txBody>
      </p:sp>
      <mc:AlternateContent xmlns:mc="http://schemas.openxmlformats.org/markup-compatibility/2006" xmlns:a14="http://schemas.microsoft.com/office/drawing/2010/main">
        <mc:Choice Requires="a14">
          <p:sp>
            <p:nvSpPr>
              <p:cNvPr id="151" name="文本框 150"/>
              <p:cNvSpPr txBox="1"/>
              <p:nvPr/>
            </p:nvSpPr>
            <p:spPr>
              <a:xfrm>
                <a:off x="4249100" y="2997127"/>
                <a:ext cx="44595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i="1" dirty="0" smtClean="0">
                          <a:latin typeface="Cambria Math" panose="02040503050406030204" pitchFamily="18" charset="0"/>
                          <a:ea typeface="Cambria Math" panose="02040503050406030204" pitchFamily="18" charset="0"/>
                        </a:rPr>
                        <m:t>⋯</m:t>
                      </m:r>
                    </m:oMath>
                  </m:oMathPara>
                </a14:m>
                <a:endParaRPr lang="zh-CN" altLang="en-US" dirty="0"/>
              </a:p>
            </p:txBody>
          </p:sp>
        </mc:Choice>
        <mc:Fallback xmlns="">
          <p:sp>
            <p:nvSpPr>
              <p:cNvPr id="151" name="文本框 150"/>
              <p:cNvSpPr txBox="1">
                <a:spLocks noRot="1" noChangeAspect="1" noMove="1" noResize="1" noEditPoints="1" noAdjustHandles="1" noChangeArrowheads="1" noChangeShapeType="1" noTextEdit="1"/>
              </p:cNvSpPr>
              <p:nvPr/>
            </p:nvSpPr>
            <p:spPr>
              <a:xfrm>
                <a:off x="4249100" y="2997127"/>
                <a:ext cx="445956" cy="369332"/>
              </a:xfrm>
              <a:prstGeom prst="rect">
                <a:avLst/>
              </a:prstGeom>
              <a:blipFill>
                <a:blip r:embed="rId9"/>
                <a:stretch>
                  <a:fillRect/>
                </a:stretch>
              </a:blipFill>
            </p:spPr>
            <p:txBody>
              <a:bodyPr/>
              <a:lstStyle/>
              <a:p>
                <a:r>
                  <a:rPr lang="zh-CN" altLang="en-US">
                    <a:noFill/>
                  </a:rPr>
                  <a:t> </a:t>
                </a:r>
              </a:p>
            </p:txBody>
          </p:sp>
        </mc:Fallback>
      </mc:AlternateContent>
      <p:sp>
        <p:nvSpPr>
          <p:cNvPr id="152" name="矩形 151"/>
          <p:cNvSpPr/>
          <p:nvPr/>
        </p:nvSpPr>
        <p:spPr>
          <a:xfrm>
            <a:off x="1580373" y="3082815"/>
            <a:ext cx="3374905" cy="243058"/>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53" name="组合 152"/>
          <p:cNvGrpSpPr/>
          <p:nvPr/>
        </p:nvGrpSpPr>
        <p:grpSpPr>
          <a:xfrm>
            <a:off x="1586684" y="1795179"/>
            <a:ext cx="3372853" cy="1183536"/>
            <a:chOff x="1612688" y="3924321"/>
            <a:chExt cx="3372853" cy="1183536"/>
          </a:xfrm>
        </p:grpSpPr>
        <p:sp>
          <p:nvSpPr>
            <p:cNvPr id="154" name="矩形 153"/>
            <p:cNvSpPr/>
            <p:nvPr/>
          </p:nvSpPr>
          <p:spPr>
            <a:xfrm>
              <a:off x="1612688" y="3925316"/>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5" name="矩形 154"/>
            <p:cNvSpPr/>
            <p:nvPr/>
          </p:nvSpPr>
          <p:spPr>
            <a:xfrm>
              <a:off x="2456832" y="3925316"/>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6" name="矩形 155"/>
            <p:cNvSpPr/>
            <p:nvPr/>
          </p:nvSpPr>
          <p:spPr>
            <a:xfrm>
              <a:off x="3300977" y="3926248"/>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7" name="矩形 156"/>
            <p:cNvSpPr/>
            <p:nvPr/>
          </p:nvSpPr>
          <p:spPr>
            <a:xfrm>
              <a:off x="4140566" y="392432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8" name="文本框 157"/>
            <p:cNvSpPr txBox="1"/>
            <p:nvPr/>
          </p:nvSpPr>
          <p:spPr>
            <a:xfrm>
              <a:off x="3560630" y="4050110"/>
              <a:ext cx="441146" cy="369332"/>
            </a:xfrm>
            <a:prstGeom prst="rect">
              <a:avLst/>
            </a:prstGeom>
            <a:noFill/>
          </p:spPr>
          <p:txBody>
            <a:bodyPr wrap="none" rtlCol="0">
              <a:spAutoFit/>
            </a:bodyPr>
            <a:lstStyle/>
            <a:p>
              <a:r>
                <a:rPr lang="en-US" altLang="zh-CN" dirty="0"/>
                <a:t>15</a:t>
              </a:r>
              <a:endParaRPr lang="zh-CN" altLang="en-US" dirty="0"/>
            </a:p>
          </p:txBody>
        </p:sp>
        <p:sp>
          <p:nvSpPr>
            <p:cNvPr id="159" name="文本框 158"/>
            <p:cNvSpPr txBox="1"/>
            <p:nvPr/>
          </p:nvSpPr>
          <p:spPr>
            <a:xfrm>
              <a:off x="2686244" y="4046127"/>
              <a:ext cx="441146" cy="369332"/>
            </a:xfrm>
            <a:prstGeom prst="rect">
              <a:avLst/>
            </a:prstGeom>
            <a:noFill/>
          </p:spPr>
          <p:txBody>
            <a:bodyPr wrap="none" rtlCol="0">
              <a:spAutoFit/>
            </a:bodyPr>
            <a:lstStyle/>
            <a:p>
              <a:r>
                <a:rPr lang="en-US" altLang="zh-CN" dirty="0"/>
                <a:t>10</a:t>
              </a:r>
              <a:endParaRPr lang="zh-CN" altLang="en-US" dirty="0"/>
            </a:p>
          </p:txBody>
        </p:sp>
        <p:sp>
          <p:nvSpPr>
            <p:cNvPr id="160" name="矩形 159"/>
            <p:cNvSpPr/>
            <p:nvPr/>
          </p:nvSpPr>
          <p:spPr>
            <a:xfrm>
              <a:off x="1613519" y="451872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1" name="矩形 160"/>
            <p:cNvSpPr/>
            <p:nvPr/>
          </p:nvSpPr>
          <p:spPr>
            <a:xfrm>
              <a:off x="2457663" y="451872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2" name="矩形 161"/>
            <p:cNvSpPr/>
            <p:nvPr/>
          </p:nvSpPr>
          <p:spPr>
            <a:xfrm>
              <a:off x="3301808" y="4519653"/>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3" name="矩形 162"/>
            <p:cNvSpPr/>
            <p:nvPr/>
          </p:nvSpPr>
          <p:spPr>
            <a:xfrm>
              <a:off x="4141397" y="4517726"/>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4" name="文本框 163"/>
            <p:cNvSpPr txBox="1"/>
            <p:nvPr/>
          </p:nvSpPr>
          <p:spPr>
            <a:xfrm>
              <a:off x="3547689" y="4641478"/>
              <a:ext cx="312906" cy="369332"/>
            </a:xfrm>
            <a:prstGeom prst="rect">
              <a:avLst/>
            </a:prstGeom>
            <a:noFill/>
          </p:spPr>
          <p:txBody>
            <a:bodyPr wrap="none" rtlCol="0">
              <a:spAutoFit/>
            </a:bodyPr>
            <a:lstStyle/>
            <a:p>
              <a:r>
                <a:rPr lang="en-US" altLang="zh-CN" dirty="0"/>
                <a:t>0</a:t>
              </a:r>
              <a:endParaRPr lang="zh-CN" altLang="en-US" dirty="0"/>
            </a:p>
          </p:txBody>
        </p:sp>
        <p:sp>
          <p:nvSpPr>
            <p:cNvPr id="165" name="文本框 164"/>
            <p:cNvSpPr txBox="1"/>
            <p:nvPr/>
          </p:nvSpPr>
          <p:spPr>
            <a:xfrm>
              <a:off x="2661699" y="4644377"/>
              <a:ext cx="441146" cy="369332"/>
            </a:xfrm>
            <a:prstGeom prst="rect">
              <a:avLst/>
            </a:prstGeom>
            <a:noFill/>
          </p:spPr>
          <p:txBody>
            <a:bodyPr wrap="none" rtlCol="0">
              <a:spAutoFit/>
            </a:bodyPr>
            <a:lstStyle/>
            <a:p>
              <a:r>
                <a:rPr lang="en-US" altLang="zh-CN" dirty="0"/>
                <a:t>50</a:t>
              </a:r>
              <a:endParaRPr lang="zh-CN" altLang="en-US" dirty="0"/>
            </a:p>
          </p:txBody>
        </p:sp>
        <p:sp>
          <p:nvSpPr>
            <p:cNvPr id="166" name="文本框 165"/>
            <p:cNvSpPr txBox="1"/>
            <p:nvPr/>
          </p:nvSpPr>
          <p:spPr>
            <a:xfrm>
              <a:off x="1848265" y="4035684"/>
              <a:ext cx="312906" cy="369332"/>
            </a:xfrm>
            <a:prstGeom prst="rect">
              <a:avLst/>
            </a:prstGeom>
            <a:noFill/>
          </p:spPr>
          <p:txBody>
            <a:bodyPr wrap="none" rtlCol="0">
              <a:spAutoFit/>
            </a:bodyPr>
            <a:lstStyle/>
            <a:p>
              <a:r>
                <a:rPr lang="en-US" altLang="zh-CN" dirty="0"/>
                <a:t>3</a:t>
              </a:r>
              <a:endParaRPr lang="zh-CN" altLang="en-US" dirty="0"/>
            </a:p>
          </p:txBody>
        </p:sp>
        <p:sp>
          <p:nvSpPr>
            <p:cNvPr id="167" name="文本框 166"/>
            <p:cNvSpPr txBox="1"/>
            <p:nvPr/>
          </p:nvSpPr>
          <p:spPr>
            <a:xfrm>
              <a:off x="1732130" y="4641478"/>
              <a:ext cx="569387" cy="369332"/>
            </a:xfrm>
            <a:prstGeom prst="rect">
              <a:avLst/>
            </a:prstGeom>
            <a:noFill/>
          </p:spPr>
          <p:txBody>
            <a:bodyPr wrap="none" rtlCol="0">
              <a:spAutoFit/>
            </a:bodyPr>
            <a:lstStyle/>
            <a:p>
              <a:r>
                <a:rPr lang="en-US" altLang="zh-CN" dirty="0"/>
                <a:t>100</a:t>
              </a:r>
              <a:endParaRPr lang="zh-CN" altLang="en-US" dirty="0"/>
            </a:p>
          </p:txBody>
        </p:sp>
      </p:grpSp>
      <p:sp>
        <p:nvSpPr>
          <p:cNvPr id="169" name="文本框 168"/>
          <p:cNvSpPr txBox="1"/>
          <p:nvPr/>
        </p:nvSpPr>
        <p:spPr>
          <a:xfrm>
            <a:off x="5386807" y="2990721"/>
            <a:ext cx="312906" cy="369332"/>
          </a:xfrm>
          <a:prstGeom prst="rect">
            <a:avLst/>
          </a:prstGeom>
          <a:noFill/>
        </p:spPr>
        <p:txBody>
          <a:bodyPr wrap="none" rtlCol="0">
            <a:spAutoFit/>
          </a:bodyPr>
          <a:lstStyle/>
          <a:p>
            <a:r>
              <a:rPr lang="en-US" altLang="zh-CN" dirty="0"/>
              <a:t>0</a:t>
            </a:r>
            <a:endParaRPr lang="zh-CN" altLang="en-US" dirty="0"/>
          </a:p>
        </p:txBody>
      </p:sp>
      <p:sp>
        <p:nvSpPr>
          <p:cNvPr id="170" name="文本框 169"/>
          <p:cNvSpPr txBox="1"/>
          <p:nvPr/>
        </p:nvSpPr>
        <p:spPr>
          <a:xfrm>
            <a:off x="7044982" y="2990721"/>
            <a:ext cx="312906" cy="369332"/>
          </a:xfrm>
          <a:prstGeom prst="rect">
            <a:avLst/>
          </a:prstGeom>
          <a:noFill/>
        </p:spPr>
        <p:txBody>
          <a:bodyPr wrap="none" rtlCol="0">
            <a:spAutoFit/>
          </a:bodyPr>
          <a:lstStyle/>
          <a:p>
            <a:r>
              <a:rPr lang="en-US" altLang="zh-CN" dirty="0"/>
              <a:t>2</a:t>
            </a:r>
            <a:endParaRPr lang="zh-CN" altLang="en-US" dirty="0"/>
          </a:p>
        </p:txBody>
      </p:sp>
      <p:sp>
        <p:nvSpPr>
          <p:cNvPr id="171" name="文本框 170"/>
          <p:cNvSpPr txBox="1"/>
          <p:nvPr/>
        </p:nvSpPr>
        <p:spPr>
          <a:xfrm>
            <a:off x="6231314" y="2998043"/>
            <a:ext cx="312906" cy="369332"/>
          </a:xfrm>
          <a:prstGeom prst="rect">
            <a:avLst/>
          </a:prstGeom>
          <a:noFill/>
        </p:spPr>
        <p:txBody>
          <a:bodyPr wrap="none" rtlCol="0">
            <a:spAutoFit/>
          </a:bodyPr>
          <a:lstStyle/>
          <a:p>
            <a:r>
              <a:rPr lang="en-US" altLang="zh-CN" dirty="0"/>
              <a:t>1</a:t>
            </a:r>
            <a:endParaRPr lang="zh-CN" altLang="en-US" dirty="0"/>
          </a:p>
        </p:txBody>
      </p:sp>
      <p:sp>
        <p:nvSpPr>
          <p:cNvPr id="172" name="文本框 171"/>
          <p:cNvSpPr txBox="1"/>
          <p:nvPr/>
        </p:nvSpPr>
        <p:spPr>
          <a:xfrm>
            <a:off x="7914685" y="2987439"/>
            <a:ext cx="184731" cy="369332"/>
          </a:xfrm>
          <a:prstGeom prst="rect">
            <a:avLst/>
          </a:prstGeom>
          <a:noFill/>
        </p:spPr>
        <p:txBody>
          <a:bodyPr wrap="none" rtlCol="0">
            <a:spAutoFit/>
          </a:bodyPr>
          <a:lstStyle/>
          <a:p>
            <a:endParaRPr lang="zh-CN" altLang="en-US" dirty="0"/>
          </a:p>
        </p:txBody>
      </p:sp>
      <p:sp>
        <p:nvSpPr>
          <p:cNvPr id="173" name="矩形 172"/>
          <p:cNvSpPr/>
          <p:nvPr/>
        </p:nvSpPr>
        <p:spPr>
          <a:xfrm>
            <a:off x="5131118" y="3074263"/>
            <a:ext cx="3386916" cy="251609"/>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75" name="组合 174"/>
          <p:cNvGrpSpPr/>
          <p:nvPr/>
        </p:nvGrpSpPr>
        <p:grpSpPr>
          <a:xfrm>
            <a:off x="5171054" y="1790920"/>
            <a:ext cx="3377182" cy="1176977"/>
            <a:chOff x="5197058" y="3920062"/>
            <a:chExt cx="3377182" cy="1176977"/>
          </a:xfrm>
        </p:grpSpPr>
        <p:sp>
          <p:nvSpPr>
            <p:cNvPr id="176" name="矩形 175"/>
            <p:cNvSpPr/>
            <p:nvPr/>
          </p:nvSpPr>
          <p:spPr>
            <a:xfrm>
              <a:off x="7730096" y="3920062"/>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7" name="矩形 176"/>
            <p:cNvSpPr/>
            <p:nvPr/>
          </p:nvSpPr>
          <p:spPr>
            <a:xfrm>
              <a:off x="6885952" y="3921765"/>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8" name="矩形 177"/>
            <p:cNvSpPr/>
            <p:nvPr/>
          </p:nvSpPr>
          <p:spPr>
            <a:xfrm>
              <a:off x="6044161" y="3926437"/>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9" name="矩形 178"/>
            <p:cNvSpPr/>
            <p:nvPr/>
          </p:nvSpPr>
          <p:spPr>
            <a:xfrm>
              <a:off x="7730096" y="4507324"/>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0" name="矩形 179"/>
            <p:cNvSpPr/>
            <p:nvPr/>
          </p:nvSpPr>
          <p:spPr>
            <a:xfrm>
              <a:off x="6880792" y="4508835"/>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1" name="矩形 180"/>
            <p:cNvSpPr/>
            <p:nvPr/>
          </p:nvSpPr>
          <p:spPr>
            <a:xfrm>
              <a:off x="5197664" y="392571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2" name="文本框 181"/>
            <p:cNvSpPr txBox="1"/>
            <p:nvPr/>
          </p:nvSpPr>
          <p:spPr>
            <a:xfrm>
              <a:off x="7150160" y="4046738"/>
              <a:ext cx="312906" cy="369332"/>
            </a:xfrm>
            <a:prstGeom prst="rect">
              <a:avLst/>
            </a:prstGeom>
            <a:noFill/>
          </p:spPr>
          <p:txBody>
            <a:bodyPr wrap="none" rtlCol="0">
              <a:spAutoFit/>
            </a:bodyPr>
            <a:lstStyle/>
            <a:p>
              <a:r>
                <a:rPr lang="en-US" altLang="zh-CN" dirty="0"/>
                <a:t>5</a:t>
              </a:r>
              <a:endParaRPr lang="zh-CN" altLang="en-US" dirty="0"/>
            </a:p>
          </p:txBody>
        </p:sp>
        <p:sp>
          <p:nvSpPr>
            <p:cNvPr id="183" name="文本框 182"/>
            <p:cNvSpPr txBox="1"/>
            <p:nvPr/>
          </p:nvSpPr>
          <p:spPr>
            <a:xfrm>
              <a:off x="6233289" y="4034826"/>
              <a:ext cx="441146" cy="369332"/>
            </a:xfrm>
            <a:prstGeom prst="rect">
              <a:avLst/>
            </a:prstGeom>
            <a:noFill/>
          </p:spPr>
          <p:txBody>
            <a:bodyPr wrap="none" rtlCol="0">
              <a:spAutoFit/>
            </a:bodyPr>
            <a:lstStyle/>
            <a:p>
              <a:r>
                <a:rPr lang="en-US" altLang="zh-CN" dirty="0"/>
                <a:t>30</a:t>
              </a:r>
              <a:endParaRPr lang="zh-CN" altLang="en-US" dirty="0"/>
            </a:p>
          </p:txBody>
        </p:sp>
        <p:sp>
          <p:nvSpPr>
            <p:cNvPr id="184" name="矩形 183"/>
            <p:cNvSpPr/>
            <p:nvPr/>
          </p:nvSpPr>
          <p:spPr>
            <a:xfrm>
              <a:off x="5197058" y="4508109"/>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5" name="矩形 184"/>
            <p:cNvSpPr/>
            <p:nvPr/>
          </p:nvSpPr>
          <p:spPr>
            <a:xfrm>
              <a:off x="6041202" y="4508109"/>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6" name="文本框 185"/>
            <p:cNvSpPr txBox="1"/>
            <p:nvPr/>
          </p:nvSpPr>
          <p:spPr>
            <a:xfrm>
              <a:off x="7132772" y="4639182"/>
              <a:ext cx="312906" cy="369332"/>
            </a:xfrm>
            <a:prstGeom prst="rect">
              <a:avLst/>
            </a:prstGeom>
            <a:noFill/>
          </p:spPr>
          <p:txBody>
            <a:bodyPr wrap="none" rtlCol="0">
              <a:spAutoFit/>
            </a:bodyPr>
            <a:lstStyle/>
            <a:p>
              <a:r>
                <a:rPr lang="en-US" altLang="zh-CN" dirty="0"/>
                <a:t>0</a:t>
              </a:r>
              <a:endParaRPr lang="zh-CN" altLang="en-US" dirty="0"/>
            </a:p>
          </p:txBody>
        </p:sp>
        <p:sp>
          <p:nvSpPr>
            <p:cNvPr id="187" name="文本框 186"/>
            <p:cNvSpPr txBox="1"/>
            <p:nvPr/>
          </p:nvSpPr>
          <p:spPr>
            <a:xfrm>
              <a:off x="6228129" y="4641478"/>
              <a:ext cx="441146" cy="369332"/>
            </a:xfrm>
            <a:prstGeom prst="rect">
              <a:avLst/>
            </a:prstGeom>
            <a:noFill/>
          </p:spPr>
          <p:txBody>
            <a:bodyPr wrap="none" rtlCol="0">
              <a:spAutoFit/>
            </a:bodyPr>
            <a:lstStyle/>
            <a:p>
              <a:r>
                <a:rPr lang="en-US" altLang="zh-CN" dirty="0"/>
                <a:t>60</a:t>
              </a:r>
              <a:endParaRPr lang="zh-CN" altLang="en-US" dirty="0"/>
            </a:p>
          </p:txBody>
        </p:sp>
        <p:sp>
          <p:nvSpPr>
            <p:cNvPr id="188" name="文本框 187"/>
            <p:cNvSpPr txBox="1"/>
            <p:nvPr/>
          </p:nvSpPr>
          <p:spPr>
            <a:xfrm>
              <a:off x="5466225" y="4046738"/>
              <a:ext cx="312906" cy="369332"/>
            </a:xfrm>
            <a:prstGeom prst="rect">
              <a:avLst/>
            </a:prstGeom>
            <a:noFill/>
          </p:spPr>
          <p:txBody>
            <a:bodyPr wrap="none" rtlCol="0">
              <a:spAutoFit/>
            </a:bodyPr>
            <a:lstStyle/>
            <a:p>
              <a:r>
                <a:rPr lang="en-US" altLang="zh-CN" dirty="0"/>
                <a:t>4</a:t>
              </a:r>
              <a:endParaRPr lang="zh-CN" altLang="en-US" dirty="0"/>
            </a:p>
          </p:txBody>
        </p:sp>
        <p:sp>
          <p:nvSpPr>
            <p:cNvPr id="189" name="文本框 188"/>
            <p:cNvSpPr txBox="1"/>
            <p:nvPr/>
          </p:nvSpPr>
          <p:spPr>
            <a:xfrm>
              <a:off x="5295237" y="4614669"/>
              <a:ext cx="569387" cy="369332"/>
            </a:xfrm>
            <a:prstGeom prst="rect">
              <a:avLst/>
            </a:prstGeom>
            <a:noFill/>
          </p:spPr>
          <p:txBody>
            <a:bodyPr wrap="none" rtlCol="0">
              <a:spAutoFit/>
            </a:bodyPr>
            <a:lstStyle/>
            <a:p>
              <a:r>
                <a:rPr lang="en-US" altLang="zh-CN" dirty="0"/>
                <a:t>100</a:t>
              </a:r>
              <a:endParaRPr lang="zh-CN" altLang="en-US" dirty="0"/>
            </a:p>
          </p:txBody>
        </p:sp>
        <p:sp>
          <p:nvSpPr>
            <p:cNvPr id="190" name="文本框 189"/>
            <p:cNvSpPr txBox="1"/>
            <p:nvPr/>
          </p:nvSpPr>
          <p:spPr>
            <a:xfrm>
              <a:off x="7931595" y="4037557"/>
              <a:ext cx="184731" cy="369332"/>
            </a:xfrm>
            <a:prstGeom prst="rect">
              <a:avLst/>
            </a:prstGeom>
            <a:noFill/>
          </p:spPr>
          <p:txBody>
            <a:bodyPr wrap="none" rtlCol="0">
              <a:spAutoFit/>
            </a:bodyPr>
            <a:lstStyle/>
            <a:p>
              <a:endParaRPr lang="zh-CN" altLang="en-US" dirty="0"/>
            </a:p>
          </p:txBody>
        </p:sp>
        <p:sp>
          <p:nvSpPr>
            <p:cNvPr id="191" name="文本框 190"/>
            <p:cNvSpPr txBox="1"/>
            <p:nvPr/>
          </p:nvSpPr>
          <p:spPr>
            <a:xfrm>
              <a:off x="7978794" y="4639182"/>
              <a:ext cx="184731" cy="369332"/>
            </a:xfrm>
            <a:prstGeom prst="rect">
              <a:avLst/>
            </a:prstGeom>
            <a:noFill/>
          </p:spPr>
          <p:txBody>
            <a:bodyPr wrap="none" rtlCol="0">
              <a:spAutoFit/>
            </a:bodyPr>
            <a:lstStyle/>
            <a:p>
              <a:endParaRPr lang="zh-CN" altLang="en-US" dirty="0"/>
            </a:p>
          </p:txBody>
        </p:sp>
      </p:grpSp>
      <mc:AlternateContent xmlns:mc="http://schemas.openxmlformats.org/markup-compatibility/2006" xmlns:a14="http://schemas.microsoft.com/office/drawing/2010/main">
        <mc:Choice Requires="a14">
          <p:sp>
            <p:nvSpPr>
              <p:cNvPr id="192" name="文本框 191"/>
              <p:cNvSpPr txBox="1"/>
              <p:nvPr/>
            </p:nvSpPr>
            <p:spPr>
              <a:xfrm>
                <a:off x="7837142" y="2994904"/>
                <a:ext cx="44595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i="1" dirty="0">
                          <a:latin typeface="Cambria Math" panose="02040503050406030204" pitchFamily="18" charset="0"/>
                          <a:ea typeface="Cambria Math" panose="02040503050406030204" pitchFamily="18" charset="0"/>
                        </a:rPr>
                        <m:t>⋯</m:t>
                      </m:r>
                    </m:oMath>
                  </m:oMathPara>
                </a14:m>
                <a:endParaRPr lang="zh-CN" altLang="en-US" dirty="0"/>
              </a:p>
            </p:txBody>
          </p:sp>
        </mc:Choice>
        <mc:Fallback xmlns="">
          <p:sp>
            <p:nvSpPr>
              <p:cNvPr id="192" name="文本框 191"/>
              <p:cNvSpPr txBox="1">
                <a:spLocks noRot="1" noChangeAspect="1" noMove="1" noResize="1" noEditPoints="1" noAdjustHandles="1" noChangeArrowheads="1" noChangeShapeType="1" noTextEdit="1"/>
              </p:cNvSpPr>
              <p:nvPr/>
            </p:nvSpPr>
            <p:spPr>
              <a:xfrm>
                <a:off x="7837142" y="2994904"/>
                <a:ext cx="445956" cy="369332"/>
              </a:xfrm>
              <a:prstGeom prst="rect">
                <a:avLst/>
              </a:prstGeom>
              <a:blipFill>
                <a:blip r:embed="rId10"/>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69247093"/>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latin typeface="Arial" charset="0"/>
                <a:cs typeface="Arial" charset="0"/>
              </a:rPr>
              <a:t>Outline</a:t>
            </a:r>
            <a:endParaRPr lang="zh-CN" altLang="en-US" dirty="0"/>
          </a:p>
        </p:txBody>
      </p:sp>
      <p:sp>
        <p:nvSpPr>
          <p:cNvPr id="3" name="Content Placeholder 2"/>
          <p:cNvSpPr>
            <a:spLocks noGrp="1"/>
          </p:cNvSpPr>
          <p:nvPr>
            <p:ph idx="1"/>
          </p:nvPr>
        </p:nvSpPr>
        <p:spPr/>
        <p:txBody>
          <a:bodyPr/>
          <a:lstStyle/>
          <a:p>
            <a:r>
              <a:rPr lang="en-US" altLang="zh-CN" dirty="0"/>
              <a:t>List ADT</a:t>
            </a:r>
          </a:p>
          <a:p>
            <a:r>
              <a:rPr lang="en-US" altLang="zh-CN" dirty="0"/>
              <a:t>Array</a:t>
            </a:r>
          </a:p>
          <a:p>
            <a:r>
              <a:rPr lang="en-US" altLang="zh-CN" dirty="0"/>
              <a:t>Linked list</a:t>
            </a:r>
          </a:p>
          <a:p>
            <a:r>
              <a:rPr lang="en-US" altLang="zh-CN" dirty="0"/>
              <a:t>Doubly linked list</a:t>
            </a:r>
          </a:p>
          <a:p>
            <a:r>
              <a:rPr lang="en-US" altLang="zh-CN" dirty="0"/>
              <a:t>Node-based storage with arrays</a:t>
            </a:r>
          </a:p>
          <a:p>
            <a:r>
              <a:rPr lang="en-US" altLang="zh-CN" dirty="0">
                <a:solidFill>
                  <a:srgbClr val="FF0000"/>
                </a:solidFill>
              </a:rPr>
              <a:t>Application</a:t>
            </a:r>
          </a:p>
          <a:p>
            <a:endParaRPr lang="zh-CN" altLang="en-US" dirty="0"/>
          </a:p>
        </p:txBody>
      </p:sp>
    </p:spTree>
    <p:extLst>
      <p:ext uri="{BB962C8B-B14F-4D97-AF65-F5344CB8AC3E}">
        <p14:creationId xmlns:p14="http://schemas.microsoft.com/office/powerpoint/2010/main" val="1831101240"/>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42" name="Rectangle 2"/>
          <p:cNvSpPr>
            <a:spLocks noGrp="1" noChangeArrowheads="1"/>
          </p:cNvSpPr>
          <p:nvPr>
            <p:ph type="title"/>
          </p:nvPr>
        </p:nvSpPr>
        <p:spPr/>
        <p:txBody>
          <a:bodyPr/>
          <a:lstStyle/>
          <a:p>
            <a:r>
              <a:rPr lang="en-US" altLang="zh-CN">
                <a:ea typeface="宋体" panose="02010600030101010101" pitchFamily="2" charset="-122"/>
              </a:rPr>
              <a:t>Sparse Matrices</a:t>
            </a:r>
          </a:p>
        </p:txBody>
      </p:sp>
      <p:graphicFrame>
        <p:nvGraphicFramePr>
          <p:cNvPr id="266244" name="Object 4"/>
          <p:cNvGraphicFramePr>
            <a:graphicFrameLocks noChangeAspect="1"/>
          </p:cNvGraphicFramePr>
          <p:nvPr/>
        </p:nvGraphicFramePr>
        <p:xfrm>
          <a:off x="827584" y="1459259"/>
          <a:ext cx="4051931" cy="1801813"/>
        </p:xfrm>
        <a:graphic>
          <a:graphicData uri="http://schemas.openxmlformats.org/presentationml/2006/ole">
            <mc:AlternateContent xmlns:mc="http://schemas.openxmlformats.org/markup-compatibility/2006">
              <mc:Choice xmlns:v="urn:schemas-microsoft-com:vml" Requires="v">
                <p:oleObj spid="_x0000_s1043" name="Worksheet" r:id="rId4" imgW="3667132" imgH="981075" progId="Excel.Sheet.12">
                  <p:embed/>
                </p:oleObj>
              </mc:Choice>
              <mc:Fallback>
                <p:oleObj name="Worksheet" r:id="rId4" imgW="3667132" imgH="981075" progId="Excel.Sheet.12">
                  <p:embed/>
                  <p:pic>
                    <p:nvPicPr>
                      <p:cNvPr id="266244" name="Object 4"/>
                      <p:cNvPicPr>
                        <a:picLocks noChangeAspect="1" noChangeArrowheads="1"/>
                      </p:cNvPicPr>
                      <p:nvPr/>
                    </p:nvPicPr>
                    <p:blipFill>
                      <a:blip r:embed="rId5"/>
                      <a:srcRect/>
                      <a:stretch>
                        <a:fillRect/>
                      </a:stretch>
                    </p:blipFill>
                    <p:spPr bwMode="auto">
                      <a:xfrm>
                        <a:off x="827584" y="1459259"/>
                        <a:ext cx="4051931" cy="1801813"/>
                      </a:xfrm>
                      <a:prstGeom prst="rect">
                        <a:avLst/>
                      </a:prstGeom>
                      <a:noFill/>
                      <a:ln>
                        <a:noFill/>
                      </a:ln>
                      <a:effectLst/>
                    </p:spPr>
                  </p:pic>
                </p:oleObj>
              </mc:Fallback>
            </mc:AlternateContent>
          </a:graphicData>
        </a:graphic>
      </p:graphicFrame>
      <p:sp>
        <p:nvSpPr>
          <p:cNvPr id="10" name="Rectangle 19"/>
          <p:cNvSpPr>
            <a:spLocks noChangeArrowheads="1"/>
          </p:cNvSpPr>
          <p:nvPr/>
        </p:nvSpPr>
        <p:spPr bwMode="auto">
          <a:xfrm>
            <a:off x="5484659" y="2974790"/>
            <a:ext cx="311321" cy="57382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sz="1800" dirty="0">
                <a:solidFill>
                  <a:srgbClr val="FF0000"/>
                </a:solidFill>
                <a:ea typeface="宋体" panose="02010600030101010101" pitchFamily="2" charset="-122"/>
              </a:rPr>
              <a:t>1</a:t>
            </a:r>
          </a:p>
          <a:p>
            <a:pPr algn="ctr" eaLnBrk="0" hangingPunct="0"/>
            <a:endParaRPr lang="en-US" altLang="zh-CN" sz="1800" dirty="0">
              <a:solidFill>
                <a:srgbClr val="FF0000"/>
              </a:solidFill>
              <a:ea typeface="宋体" panose="02010600030101010101" pitchFamily="2" charset="-122"/>
            </a:endParaRPr>
          </a:p>
        </p:txBody>
      </p:sp>
      <p:sp>
        <p:nvSpPr>
          <p:cNvPr id="11" name="Rectangle 20"/>
          <p:cNvSpPr>
            <a:spLocks noChangeArrowheads="1"/>
          </p:cNvSpPr>
          <p:nvPr/>
        </p:nvSpPr>
        <p:spPr bwMode="auto">
          <a:xfrm>
            <a:off x="5486071" y="3547986"/>
            <a:ext cx="309909" cy="31132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cxnSp>
        <p:nvCxnSpPr>
          <p:cNvPr id="13" name="AutoShape 25"/>
          <p:cNvCxnSpPr>
            <a:cxnSpLocks noChangeShapeType="1"/>
          </p:cNvCxnSpPr>
          <p:nvPr/>
        </p:nvCxnSpPr>
        <p:spPr bwMode="auto">
          <a:xfrm>
            <a:off x="5644305" y="3389129"/>
            <a:ext cx="488426"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 name="Straight Arrow Connector 5"/>
          <p:cNvCxnSpPr/>
          <p:nvPr/>
        </p:nvCxnSpPr>
        <p:spPr>
          <a:xfrm>
            <a:off x="5644305" y="3717909"/>
            <a:ext cx="0" cy="2880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Rectangle 19"/>
          <p:cNvSpPr>
            <a:spLocks noChangeArrowheads="1"/>
          </p:cNvSpPr>
          <p:nvPr/>
        </p:nvSpPr>
        <p:spPr bwMode="auto">
          <a:xfrm>
            <a:off x="6132731" y="2974790"/>
            <a:ext cx="311321" cy="57382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sz="1800" dirty="0">
                <a:solidFill>
                  <a:srgbClr val="FF0000"/>
                </a:solidFill>
                <a:ea typeface="宋体" panose="02010600030101010101" pitchFamily="2" charset="-122"/>
              </a:rPr>
              <a:t>1</a:t>
            </a:r>
          </a:p>
          <a:p>
            <a:pPr algn="ctr" eaLnBrk="0" hangingPunct="0"/>
            <a:r>
              <a:rPr lang="en-US" altLang="zh-CN" dirty="0">
                <a:solidFill>
                  <a:srgbClr val="FF0000"/>
                </a:solidFill>
                <a:ea typeface="宋体" panose="02010600030101010101" pitchFamily="2" charset="-122"/>
              </a:rPr>
              <a:t>18</a:t>
            </a:r>
            <a:endParaRPr lang="en-US" altLang="zh-CN" sz="1800" dirty="0">
              <a:solidFill>
                <a:srgbClr val="FF0000"/>
              </a:solidFill>
              <a:ea typeface="宋体" panose="02010600030101010101" pitchFamily="2" charset="-122"/>
            </a:endParaRPr>
          </a:p>
        </p:txBody>
      </p:sp>
      <p:sp>
        <p:nvSpPr>
          <p:cNvPr id="20" name="Rectangle 19"/>
          <p:cNvSpPr>
            <a:spLocks noChangeArrowheads="1"/>
          </p:cNvSpPr>
          <p:nvPr/>
        </p:nvSpPr>
        <p:spPr bwMode="auto">
          <a:xfrm>
            <a:off x="6444208" y="2974157"/>
            <a:ext cx="311321" cy="57382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en-US" altLang="zh-CN" sz="1800" dirty="0">
              <a:solidFill>
                <a:srgbClr val="FF0000"/>
              </a:solidFill>
              <a:ea typeface="宋体" panose="02010600030101010101" pitchFamily="2" charset="-122"/>
            </a:endParaRPr>
          </a:p>
          <a:p>
            <a:pPr algn="ctr" eaLnBrk="0" hangingPunct="0"/>
            <a:endParaRPr lang="en-US" altLang="zh-CN" sz="1800" dirty="0">
              <a:solidFill>
                <a:srgbClr val="FF0000"/>
              </a:solidFill>
              <a:ea typeface="宋体" panose="02010600030101010101" pitchFamily="2" charset="-122"/>
            </a:endParaRPr>
          </a:p>
        </p:txBody>
      </p:sp>
      <p:cxnSp>
        <p:nvCxnSpPr>
          <p:cNvPr id="21" name="AutoShape 25"/>
          <p:cNvCxnSpPr>
            <a:cxnSpLocks noChangeShapeType="1"/>
          </p:cNvCxnSpPr>
          <p:nvPr/>
        </p:nvCxnSpPr>
        <p:spPr bwMode="auto">
          <a:xfrm>
            <a:off x="6603698" y="3389129"/>
            <a:ext cx="488426"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2" name="Rectangle 19"/>
          <p:cNvSpPr>
            <a:spLocks noChangeArrowheads="1"/>
          </p:cNvSpPr>
          <p:nvPr/>
        </p:nvSpPr>
        <p:spPr bwMode="auto">
          <a:xfrm>
            <a:off x="7092124" y="2974790"/>
            <a:ext cx="311321" cy="57382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sz="1800" dirty="0">
                <a:solidFill>
                  <a:srgbClr val="FF0000"/>
                </a:solidFill>
                <a:ea typeface="宋体" panose="02010600030101010101" pitchFamily="2" charset="-122"/>
              </a:rPr>
              <a:t>3</a:t>
            </a:r>
          </a:p>
          <a:p>
            <a:pPr algn="ctr" eaLnBrk="0" hangingPunct="0"/>
            <a:r>
              <a:rPr lang="en-US" altLang="zh-CN" sz="1800" dirty="0">
                <a:solidFill>
                  <a:srgbClr val="FF0000"/>
                </a:solidFill>
                <a:ea typeface="宋体" panose="02010600030101010101" pitchFamily="2" charset="-122"/>
              </a:rPr>
              <a:t>33</a:t>
            </a:r>
          </a:p>
        </p:txBody>
      </p:sp>
      <p:sp>
        <p:nvSpPr>
          <p:cNvPr id="23" name="Rectangle 22"/>
          <p:cNvSpPr>
            <a:spLocks noChangeArrowheads="1"/>
          </p:cNvSpPr>
          <p:nvPr/>
        </p:nvSpPr>
        <p:spPr bwMode="auto">
          <a:xfrm>
            <a:off x="7403601" y="2974157"/>
            <a:ext cx="311321" cy="57382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en-US" altLang="zh-CN" sz="1800" dirty="0">
              <a:solidFill>
                <a:srgbClr val="FF0000"/>
              </a:solidFill>
              <a:ea typeface="宋体" panose="02010600030101010101" pitchFamily="2" charset="-122"/>
            </a:endParaRPr>
          </a:p>
          <a:p>
            <a:pPr algn="ctr" eaLnBrk="0" hangingPunct="0"/>
            <a:endParaRPr lang="en-US" altLang="zh-CN" sz="1800" dirty="0">
              <a:solidFill>
                <a:srgbClr val="FF0000"/>
              </a:solidFill>
              <a:ea typeface="宋体" panose="02010600030101010101" pitchFamily="2" charset="-122"/>
            </a:endParaRPr>
          </a:p>
        </p:txBody>
      </p:sp>
      <p:sp>
        <p:nvSpPr>
          <p:cNvPr id="25" name="Line 11"/>
          <p:cNvSpPr>
            <a:spLocks noChangeShapeType="1"/>
          </p:cNvSpPr>
          <p:nvPr/>
        </p:nvSpPr>
        <p:spPr bwMode="auto">
          <a:xfrm>
            <a:off x="7403445" y="2973524"/>
            <a:ext cx="311477" cy="5744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 name="Rectangle 19"/>
          <p:cNvSpPr>
            <a:spLocks noChangeArrowheads="1"/>
          </p:cNvSpPr>
          <p:nvPr/>
        </p:nvSpPr>
        <p:spPr bwMode="auto">
          <a:xfrm>
            <a:off x="5484659" y="4003946"/>
            <a:ext cx="311321" cy="57382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sz="1800" dirty="0">
                <a:solidFill>
                  <a:srgbClr val="FF0000"/>
                </a:solidFill>
                <a:ea typeface="宋体" panose="02010600030101010101" pitchFamily="2" charset="-122"/>
              </a:rPr>
              <a:t>4</a:t>
            </a:r>
          </a:p>
          <a:p>
            <a:pPr algn="ctr" eaLnBrk="0" hangingPunct="0"/>
            <a:endParaRPr lang="en-US" altLang="zh-CN" sz="1800" dirty="0">
              <a:solidFill>
                <a:srgbClr val="FF0000"/>
              </a:solidFill>
              <a:ea typeface="宋体" panose="02010600030101010101" pitchFamily="2" charset="-122"/>
            </a:endParaRPr>
          </a:p>
        </p:txBody>
      </p:sp>
      <p:sp>
        <p:nvSpPr>
          <p:cNvPr id="38" name="Rectangle 20"/>
          <p:cNvSpPr>
            <a:spLocks noChangeArrowheads="1"/>
          </p:cNvSpPr>
          <p:nvPr/>
        </p:nvSpPr>
        <p:spPr bwMode="auto">
          <a:xfrm>
            <a:off x="5486071" y="4577142"/>
            <a:ext cx="309909" cy="31132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cxnSp>
        <p:nvCxnSpPr>
          <p:cNvPr id="39" name="AutoShape 25"/>
          <p:cNvCxnSpPr>
            <a:cxnSpLocks noChangeShapeType="1"/>
          </p:cNvCxnSpPr>
          <p:nvPr/>
        </p:nvCxnSpPr>
        <p:spPr bwMode="auto">
          <a:xfrm>
            <a:off x="5644305" y="4418285"/>
            <a:ext cx="488426"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0" name="Straight Arrow Connector 39"/>
          <p:cNvCxnSpPr/>
          <p:nvPr/>
        </p:nvCxnSpPr>
        <p:spPr>
          <a:xfrm>
            <a:off x="5644305" y="4747065"/>
            <a:ext cx="0" cy="2880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4" name="Rectangle 19"/>
          <p:cNvSpPr>
            <a:spLocks noChangeArrowheads="1"/>
          </p:cNvSpPr>
          <p:nvPr/>
        </p:nvSpPr>
        <p:spPr bwMode="auto">
          <a:xfrm>
            <a:off x="6135304" y="4003946"/>
            <a:ext cx="311321" cy="57382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sz="1800" dirty="0">
                <a:solidFill>
                  <a:srgbClr val="FF0000"/>
                </a:solidFill>
                <a:ea typeface="宋体" panose="02010600030101010101" pitchFamily="2" charset="-122"/>
              </a:rPr>
              <a:t>4</a:t>
            </a:r>
          </a:p>
          <a:p>
            <a:pPr algn="ctr" eaLnBrk="0" hangingPunct="0"/>
            <a:r>
              <a:rPr lang="en-US" altLang="zh-CN" sz="1800" dirty="0">
                <a:solidFill>
                  <a:srgbClr val="FF0000"/>
                </a:solidFill>
                <a:ea typeface="宋体" panose="02010600030101010101" pitchFamily="2" charset="-122"/>
              </a:rPr>
              <a:t>99</a:t>
            </a:r>
          </a:p>
        </p:txBody>
      </p:sp>
      <p:sp>
        <p:nvSpPr>
          <p:cNvPr id="45" name="Rectangle 44"/>
          <p:cNvSpPr>
            <a:spLocks noChangeArrowheads="1"/>
          </p:cNvSpPr>
          <p:nvPr/>
        </p:nvSpPr>
        <p:spPr bwMode="auto">
          <a:xfrm>
            <a:off x="6446781" y="4003313"/>
            <a:ext cx="311321" cy="57382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en-US" altLang="zh-CN" sz="1800" dirty="0">
              <a:solidFill>
                <a:srgbClr val="FF0000"/>
              </a:solidFill>
              <a:ea typeface="宋体" panose="02010600030101010101" pitchFamily="2" charset="-122"/>
            </a:endParaRPr>
          </a:p>
          <a:p>
            <a:pPr algn="ctr" eaLnBrk="0" hangingPunct="0"/>
            <a:endParaRPr lang="en-US" altLang="zh-CN" sz="1800" dirty="0">
              <a:solidFill>
                <a:srgbClr val="FF0000"/>
              </a:solidFill>
              <a:ea typeface="宋体" panose="02010600030101010101" pitchFamily="2" charset="-122"/>
            </a:endParaRPr>
          </a:p>
        </p:txBody>
      </p:sp>
      <p:sp>
        <p:nvSpPr>
          <p:cNvPr id="46" name="Line 11"/>
          <p:cNvSpPr>
            <a:spLocks noChangeShapeType="1"/>
          </p:cNvSpPr>
          <p:nvPr/>
        </p:nvSpPr>
        <p:spPr bwMode="auto">
          <a:xfrm>
            <a:off x="6446625" y="4002680"/>
            <a:ext cx="311477" cy="5744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 name="Rectangle 19"/>
          <p:cNvSpPr>
            <a:spLocks noChangeArrowheads="1"/>
          </p:cNvSpPr>
          <p:nvPr/>
        </p:nvSpPr>
        <p:spPr bwMode="auto">
          <a:xfrm>
            <a:off x="5484659" y="5033941"/>
            <a:ext cx="311321" cy="57382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sz="1800" dirty="0">
                <a:solidFill>
                  <a:srgbClr val="FF0000"/>
                </a:solidFill>
                <a:ea typeface="宋体" panose="02010600030101010101" pitchFamily="2" charset="-122"/>
              </a:rPr>
              <a:t>6</a:t>
            </a:r>
          </a:p>
          <a:p>
            <a:pPr algn="ctr" eaLnBrk="0" hangingPunct="0"/>
            <a:endParaRPr lang="en-US" altLang="zh-CN" sz="1800" dirty="0">
              <a:solidFill>
                <a:srgbClr val="FF0000"/>
              </a:solidFill>
              <a:ea typeface="宋体" panose="02010600030101010101" pitchFamily="2" charset="-122"/>
            </a:endParaRPr>
          </a:p>
        </p:txBody>
      </p:sp>
      <p:sp>
        <p:nvSpPr>
          <p:cNvPr id="48" name="Rectangle 20"/>
          <p:cNvSpPr>
            <a:spLocks noChangeArrowheads="1"/>
          </p:cNvSpPr>
          <p:nvPr/>
        </p:nvSpPr>
        <p:spPr bwMode="auto">
          <a:xfrm>
            <a:off x="5486071" y="5607137"/>
            <a:ext cx="309909" cy="31132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cxnSp>
        <p:nvCxnSpPr>
          <p:cNvPr id="49" name="AutoShape 25"/>
          <p:cNvCxnSpPr>
            <a:cxnSpLocks noChangeShapeType="1"/>
          </p:cNvCxnSpPr>
          <p:nvPr/>
        </p:nvCxnSpPr>
        <p:spPr bwMode="auto">
          <a:xfrm>
            <a:off x="5644305" y="5448280"/>
            <a:ext cx="488426"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4" name="Rectangle 19"/>
          <p:cNvSpPr>
            <a:spLocks noChangeArrowheads="1"/>
          </p:cNvSpPr>
          <p:nvPr/>
        </p:nvSpPr>
        <p:spPr bwMode="auto">
          <a:xfrm>
            <a:off x="6135304" y="5033941"/>
            <a:ext cx="311321" cy="57382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sz="1800" dirty="0">
                <a:solidFill>
                  <a:srgbClr val="FF0000"/>
                </a:solidFill>
                <a:ea typeface="宋体" panose="02010600030101010101" pitchFamily="2" charset="-122"/>
              </a:rPr>
              <a:t>6</a:t>
            </a:r>
          </a:p>
          <a:p>
            <a:pPr algn="ctr" eaLnBrk="0" hangingPunct="0"/>
            <a:r>
              <a:rPr lang="en-US" altLang="zh-CN" sz="1800" dirty="0">
                <a:solidFill>
                  <a:srgbClr val="FF0000"/>
                </a:solidFill>
                <a:ea typeface="宋体" panose="02010600030101010101" pitchFamily="2" charset="-122"/>
              </a:rPr>
              <a:t>27</a:t>
            </a:r>
          </a:p>
        </p:txBody>
      </p:sp>
      <p:sp>
        <p:nvSpPr>
          <p:cNvPr id="55" name="Rectangle 54"/>
          <p:cNvSpPr>
            <a:spLocks noChangeArrowheads="1"/>
          </p:cNvSpPr>
          <p:nvPr/>
        </p:nvSpPr>
        <p:spPr bwMode="auto">
          <a:xfrm>
            <a:off x="6446781" y="5033308"/>
            <a:ext cx="311321" cy="57382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en-US" altLang="zh-CN" sz="1800" dirty="0">
              <a:solidFill>
                <a:srgbClr val="FF0000"/>
              </a:solidFill>
              <a:ea typeface="宋体" panose="02010600030101010101" pitchFamily="2" charset="-122"/>
            </a:endParaRPr>
          </a:p>
          <a:p>
            <a:pPr algn="ctr" eaLnBrk="0" hangingPunct="0"/>
            <a:endParaRPr lang="en-US" altLang="zh-CN" sz="1800" dirty="0">
              <a:solidFill>
                <a:srgbClr val="FF0000"/>
              </a:solidFill>
              <a:ea typeface="宋体" panose="02010600030101010101" pitchFamily="2" charset="-122"/>
            </a:endParaRPr>
          </a:p>
        </p:txBody>
      </p:sp>
      <p:sp>
        <p:nvSpPr>
          <p:cNvPr id="56" name="Line 11"/>
          <p:cNvSpPr>
            <a:spLocks noChangeShapeType="1"/>
          </p:cNvSpPr>
          <p:nvPr/>
        </p:nvSpPr>
        <p:spPr bwMode="auto">
          <a:xfrm>
            <a:off x="6446625" y="5032675"/>
            <a:ext cx="311477" cy="5744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 name="Line 11"/>
          <p:cNvSpPr>
            <a:spLocks noChangeShapeType="1"/>
          </p:cNvSpPr>
          <p:nvPr/>
        </p:nvSpPr>
        <p:spPr bwMode="auto">
          <a:xfrm>
            <a:off x="5484504" y="5594914"/>
            <a:ext cx="311476" cy="32354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8" name="Text Box 32"/>
          <p:cNvSpPr txBox="1">
            <a:spLocks noChangeArrowheads="1"/>
          </p:cNvSpPr>
          <p:nvPr/>
        </p:nvSpPr>
        <p:spPr bwMode="auto">
          <a:xfrm>
            <a:off x="5452043" y="2348880"/>
            <a:ext cx="37702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zh-CN" dirty="0">
                <a:solidFill>
                  <a:srgbClr val="FF0000"/>
                </a:solidFill>
                <a:ea typeface="宋体" panose="02010600030101010101" pitchFamily="2" charset="-122"/>
              </a:rPr>
              <a:t>m</a:t>
            </a:r>
          </a:p>
        </p:txBody>
      </p:sp>
      <p:cxnSp>
        <p:nvCxnSpPr>
          <p:cNvPr id="59" name="Straight Arrow Connector 58"/>
          <p:cNvCxnSpPr/>
          <p:nvPr/>
        </p:nvCxnSpPr>
        <p:spPr>
          <a:xfrm>
            <a:off x="5644305" y="2685492"/>
            <a:ext cx="0" cy="2880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19252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0"/>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1"/>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44"/>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45"/>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46"/>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49"/>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54"/>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55"/>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9" grpId="0" animBg="1"/>
      <p:bldP spid="20" grpId="0" animBg="1"/>
      <p:bldP spid="22" grpId="0" animBg="1"/>
      <p:bldP spid="23" grpId="0" animBg="1"/>
      <p:bldP spid="25" grpId="0" animBg="1"/>
      <p:bldP spid="37" grpId="0" animBg="1"/>
      <p:bldP spid="38" grpId="0" animBg="1"/>
      <p:bldP spid="44" grpId="0" animBg="1"/>
      <p:bldP spid="45" grpId="0" animBg="1"/>
      <p:bldP spid="46" grpId="0" animBg="1"/>
      <p:bldP spid="47" grpId="0" animBg="1"/>
      <p:bldP spid="48" grpId="0" animBg="1"/>
      <p:bldP spid="54" grpId="0" animBg="1"/>
      <p:bldP spid="55" grpId="0" animBg="1"/>
      <p:bldP spid="56" grpId="0" animBg="1"/>
      <p:bldP spid="57" grpId="0" animBg="1"/>
      <p:bldP spid="58" grpId="0"/>
    </p:bld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latin typeface="Arial" charset="0"/>
                <a:cs typeface="Arial" charset="0"/>
              </a:rPr>
              <a:t>Summary</a:t>
            </a:r>
            <a:endParaRPr lang="zh-CN" altLang="en-US" dirty="0"/>
          </a:p>
        </p:txBody>
      </p:sp>
      <p:sp>
        <p:nvSpPr>
          <p:cNvPr id="3" name="Content Placeholder 2"/>
          <p:cNvSpPr>
            <a:spLocks noGrp="1"/>
          </p:cNvSpPr>
          <p:nvPr>
            <p:ph idx="1"/>
          </p:nvPr>
        </p:nvSpPr>
        <p:spPr/>
        <p:txBody>
          <a:bodyPr>
            <a:normAutofit/>
          </a:bodyPr>
          <a:lstStyle/>
          <a:p>
            <a:r>
              <a:rPr lang="en-US" altLang="zh-CN" dirty="0"/>
              <a:t>List ADT</a:t>
            </a:r>
          </a:p>
          <a:p>
            <a:pPr lvl="1"/>
            <a:r>
              <a:rPr lang="en-US" altLang="zh-CN" dirty="0"/>
              <a:t>A sequence of elements (special case: string)</a:t>
            </a:r>
          </a:p>
          <a:p>
            <a:pPr lvl="1"/>
            <a:r>
              <a:rPr lang="en-US" altLang="zh-CN" dirty="0"/>
              <a:t>Array</a:t>
            </a:r>
          </a:p>
          <a:p>
            <a:r>
              <a:rPr lang="en-US" altLang="zh-CN" dirty="0"/>
              <a:t>Linked list</a:t>
            </a:r>
          </a:p>
          <a:p>
            <a:pPr lvl="1" eaLnBrk="1" hangingPunct="1"/>
            <a:r>
              <a:rPr lang="en-US" altLang="zh-CN" dirty="0">
                <a:latin typeface="Arial" charset="0"/>
                <a:cs typeface="Arial" charset="0"/>
              </a:rPr>
              <a:t>Accessors </a:t>
            </a:r>
            <a:r>
              <a:rPr lang="en-US" altLang="zh-CN" sz="1800" dirty="0">
                <a:effectLst/>
                <a:latin typeface="ArialMT"/>
              </a:rPr>
              <a:t>and</a:t>
            </a:r>
            <a:r>
              <a:rPr lang="zh-CN" altLang="en-US" sz="1800" dirty="0">
                <a:effectLst/>
                <a:latin typeface="ArialMT"/>
              </a:rPr>
              <a:t> </a:t>
            </a:r>
            <a:r>
              <a:rPr lang="en-US" altLang="zh-CN" sz="1800" dirty="0">
                <a:effectLst/>
                <a:latin typeface="ArialMT"/>
              </a:rPr>
              <a:t>mutators</a:t>
            </a:r>
            <a:endParaRPr lang="en-US" altLang="zh-CN" dirty="0">
              <a:latin typeface="Arial" charset="0"/>
              <a:cs typeface="Arial" charset="0"/>
            </a:endParaRPr>
          </a:p>
          <a:p>
            <a:pPr lvl="1" eaLnBrk="1" hangingPunct="1"/>
            <a:r>
              <a:rPr lang="en-US" altLang="zh-CN" dirty="0">
                <a:latin typeface="Arial" charset="0"/>
                <a:cs typeface="Arial" charset="0"/>
              </a:rPr>
              <a:t>Stepping through a linked list</a:t>
            </a:r>
          </a:p>
          <a:p>
            <a:r>
              <a:rPr lang="en-US" altLang="zh-CN" dirty="0"/>
              <a:t>Doubly linked list</a:t>
            </a:r>
          </a:p>
          <a:p>
            <a:pPr lvl="1"/>
            <a:r>
              <a:rPr lang="en-US" altLang="en-US" dirty="0">
                <a:latin typeface="Arial" charset="0"/>
                <a:cs typeface="Arial" charset="0"/>
              </a:rPr>
              <a:t>Memory usage versus run times</a:t>
            </a:r>
            <a:endParaRPr lang="en-US" altLang="zh-CN" dirty="0"/>
          </a:p>
          <a:p>
            <a:r>
              <a:rPr lang="en-US" altLang="zh-CN" dirty="0"/>
              <a:t>Node-based storage with arrays</a:t>
            </a:r>
          </a:p>
          <a:p>
            <a:pPr lvl="1"/>
            <a:r>
              <a:rPr lang="en-US" altLang="en-US" dirty="0"/>
              <a:t>No longer need to call </a:t>
            </a:r>
            <a:r>
              <a:rPr lang="en-US" altLang="en-US" dirty="0">
                <a:latin typeface="Courier New" panose="02070309020205020404" pitchFamily="49" charset="0"/>
                <a:cs typeface="Courier New" panose="02070309020205020404" pitchFamily="49" charset="0"/>
              </a:rPr>
              <a:t>new</a:t>
            </a:r>
            <a:r>
              <a:rPr lang="en-US" altLang="en-US" dirty="0"/>
              <a:t> for each new node</a:t>
            </a:r>
          </a:p>
          <a:p>
            <a:r>
              <a:rPr lang="en-US" altLang="zh-CN" dirty="0"/>
              <a:t>Application</a:t>
            </a:r>
          </a:p>
          <a:p>
            <a:pPr lvl="1"/>
            <a:r>
              <a:rPr lang="en-US" altLang="zh-CN" dirty="0"/>
              <a:t>Polynomial, sparse matrix</a:t>
            </a:r>
          </a:p>
          <a:p>
            <a:endParaRPr lang="zh-CN" altLang="en-US" dirty="0"/>
          </a:p>
        </p:txBody>
      </p:sp>
    </p:spTree>
    <p:extLst>
      <p:ext uri="{BB962C8B-B14F-4D97-AF65-F5344CB8AC3E}">
        <p14:creationId xmlns:p14="http://schemas.microsoft.com/office/powerpoint/2010/main" val="2683001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170" name="Rectangle 2"/>
          <p:cNvSpPr>
            <a:spLocks noGrp="1" noChangeArrowheads="1"/>
          </p:cNvSpPr>
          <p:nvPr>
            <p:ph type="title"/>
          </p:nvPr>
        </p:nvSpPr>
        <p:spPr>
          <a:xfrm>
            <a:off x="461154" y="-9935"/>
            <a:ext cx="8229600" cy="1143000"/>
          </a:xfrm>
        </p:spPr>
        <p:txBody>
          <a:bodyPr/>
          <a:lstStyle/>
          <a:p>
            <a:r>
              <a:rPr lang="en-US" altLang="zh-CN" dirty="0">
                <a:ea typeface="宋体" panose="02010600030101010101" pitchFamily="2" charset="-122"/>
              </a:rPr>
              <a:t>Addition of Two Polynomials?</a:t>
            </a:r>
          </a:p>
        </p:txBody>
      </p:sp>
      <mc:AlternateContent xmlns:mc="http://schemas.openxmlformats.org/markup-compatibility/2006" xmlns:a14="http://schemas.microsoft.com/office/drawing/2010/main">
        <mc:Choice Requires="a14">
          <p:sp>
            <p:nvSpPr>
              <p:cNvPr id="82" name="文本框 81"/>
              <p:cNvSpPr txBox="1"/>
              <p:nvPr/>
            </p:nvSpPr>
            <p:spPr>
              <a:xfrm>
                <a:off x="471072" y="1886767"/>
                <a:ext cx="688009"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2000" b="1" i="1">
                          <a:latin typeface="Cambria Math" panose="02040503050406030204" pitchFamily="18" charset="0"/>
                        </a:rPr>
                        <m:t>𝒂</m:t>
                      </m:r>
                      <m:r>
                        <a:rPr lang="en-US" altLang="zh-CN" sz="2000" b="1" i="1">
                          <a:latin typeface="Cambria Math" panose="02040503050406030204" pitchFamily="18" charset="0"/>
                        </a:rPr>
                        <m:t>[</m:t>
                      </m:r>
                      <m:r>
                        <a:rPr lang="en-US" altLang="zh-CN" sz="2000" b="1" i="1">
                          <a:latin typeface="Cambria Math" panose="02040503050406030204" pitchFamily="18" charset="0"/>
                        </a:rPr>
                        <m:t>𝒊</m:t>
                      </m:r>
                      <m:r>
                        <a:rPr lang="en-US" altLang="zh-CN" sz="2000" b="1" i="1">
                          <a:latin typeface="Cambria Math" panose="02040503050406030204" pitchFamily="18" charset="0"/>
                        </a:rPr>
                        <m:t>]</m:t>
                      </m:r>
                    </m:oMath>
                  </m:oMathPara>
                </a14:m>
                <a:endParaRPr lang="zh-CN" altLang="en-US" sz="2000" b="1" dirty="0"/>
              </a:p>
            </p:txBody>
          </p:sp>
        </mc:Choice>
        <mc:Fallback xmlns="">
          <p:sp>
            <p:nvSpPr>
              <p:cNvPr id="82" name="文本框 81"/>
              <p:cNvSpPr txBox="1">
                <a:spLocks noRot="1" noChangeAspect="1" noMove="1" noResize="1" noEditPoints="1" noAdjustHandles="1" noChangeArrowheads="1" noChangeShapeType="1" noTextEdit="1"/>
              </p:cNvSpPr>
              <p:nvPr/>
            </p:nvSpPr>
            <p:spPr>
              <a:xfrm>
                <a:off x="471072" y="1886767"/>
                <a:ext cx="688009" cy="400110"/>
              </a:xfrm>
              <a:prstGeom prst="rect">
                <a:avLst/>
              </a:prstGeom>
              <a:blipFill>
                <a:blip r:embed="rId2"/>
                <a:stretch>
                  <a:fillRect b="-18462"/>
                </a:stretch>
              </a:blipFill>
            </p:spPr>
            <p:txBody>
              <a:bodyPr/>
              <a:lstStyle/>
              <a:p>
                <a:r>
                  <a:rPr lang="zh-CN" altLang="en-US">
                    <a:noFill/>
                  </a:rPr>
                  <a:t> </a:t>
                </a:r>
              </a:p>
            </p:txBody>
          </p:sp>
        </mc:Fallback>
      </mc:AlternateContent>
      <p:sp>
        <p:nvSpPr>
          <p:cNvPr id="83" name="文本框 82"/>
          <p:cNvSpPr txBox="1"/>
          <p:nvPr/>
        </p:nvSpPr>
        <p:spPr>
          <a:xfrm>
            <a:off x="48720" y="2993812"/>
            <a:ext cx="1518364" cy="369332"/>
          </a:xfrm>
          <a:prstGeom prst="rect">
            <a:avLst/>
          </a:prstGeom>
          <a:noFill/>
        </p:spPr>
        <p:txBody>
          <a:bodyPr wrap="none" rtlCol="0">
            <a:spAutoFit/>
          </a:bodyPr>
          <a:lstStyle/>
          <a:p>
            <a:r>
              <a:rPr lang="en-US" altLang="zh-CN" dirty="0"/>
              <a:t>Array indices</a:t>
            </a:r>
            <a:endParaRPr lang="zh-CN" altLang="en-US" dirty="0"/>
          </a:p>
        </p:txBody>
      </p:sp>
      <mc:AlternateContent xmlns:mc="http://schemas.openxmlformats.org/markup-compatibility/2006" xmlns:a14="http://schemas.microsoft.com/office/drawing/2010/main">
        <mc:Choice Requires="a14">
          <p:sp>
            <p:nvSpPr>
              <p:cNvPr id="89" name="文本框 88"/>
              <p:cNvSpPr txBox="1"/>
              <p:nvPr/>
            </p:nvSpPr>
            <p:spPr>
              <a:xfrm>
                <a:off x="13170" y="2471615"/>
                <a:ext cx="1599412" cy="369332"/>
              </a:xfrm>
              <a:prstGeom prst="rect">
                <a:avLst/>
              </a:prstGeom>
              <a:noFill/>
            </p:spPr>
            <p:txBody>
              <a:bodyPr wrap="none" rtlCol="0">
                <a:spAutoFit/>
              </a:bodyPr>
              <a:lstStyle/>
              <a:p>
                <a:r>
                  <a:rPr lang="en-US" altLang="zh-CN" dirty="0" err="1"/>
                  <a:t>Expon</a:t>
                </a:r>
                <a:r>
                  <a:rPr lang="en-US" altLang="zh-CN" dirty="0"/>
                  <a:t> index </a:t>
                </a:r>
                <a14:m>
                  <m:oMath xmlns:m="http://schemas.openxmlformats.org/officeDocument/2006/math">
                    <m:r>
                      <a:rPr lang="en-US" altLang="zh-CN" b="0" i="1">
                        <a:latin typeface="Cambria Math" panose="02040503050406030204" pitchFamily="18" charset="0"/>
                      </a:rPr>
                      <m:t>𝑖</m:t>
                    </m:r>
                  </m:oMath>
                </a14:m>
                <a:endParaRPr lang="zh-CN" altLang="en-US" dirty="0"/>
              </a:p>
            </p:txBody>
          </p:sp>
        </mc:Choice>
        <mc:Fallback xmlns="">
          <p:sp>
            <p:nvSpPr>
              <p:cNvPr id="89" name="文本框 88"/>
              <p:cNvSpPr txBox="1">
                <a:spLocks noRot="1" noChangeAspect="1" noMove="1" noResize="1" noEditPoints="1" noAdjustHandles="1" noChangeArrowheads="1" noChangeShapeType="1" noTextEdit="1"/>
              </p:cNvSpPr>
              <p:nvPr/>
            </p:nvSpPr>
            <p:spPr>
              <a:xfrm>
                <a:off x="13170" y="2471615"/>
                <a:ext cx="1599412" cy="369332"/>
              </a:xfrm>
              <a:prstGeom prst="rect">
                <a:avLst/>
              </a:prstGeom>
              <a:blipFill>
                <a:blip r:embed="rId3"/>
                <a:stretch>
                  <a:fillRect l="-3042" t="-8197" b="-2459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文本框 2"/>
              <p:cNvSpPr txBox="1"/>
              <p:nvPr/>
            </p:nvSpPr>
            <p:spPr>
              <a:xfrm>
                <a:off x="1720050" y="815824"/>
                <a:ext cx="6842386" cy="711413"/>
              </a:xfrm>
              <a:prstGeom prst="rect">
                <a:avLst/>
              </a:prstGeom>
              <a:noFill/>
            </p:spPr>
            <p:txBody>
              <a:bodyPr wrap="none" rtlCol="0">
                <a:spAutoFit/>
              </a:bodyPr>
              <a:lstStyle/>
              <a:p>
                <a14:m>
                  <m:oMath xmlns:m="http://schemas.openxmlformats.org/officeDocument/2006/math">
                    <m:sSub>
                      <m:sSubPr>
                        <m:ctrlPr>
                          <a:rPr lang="en-US" altLang="zh-CN" sz="2000" i="1" smtClean="0">
                            <a:latin typeface="Cambria Math" panose="02040503050406030204" pitchFamily="18" charset="0"/>
                          </a:rPr>
                        </m:ctrlPr>
                      </m:sSubPr>
                      <m:e>
                        <m:r>
                          <a:rPr lang="en-US" altLang="zh-CN" sz="2000" i="1">
                            <a:latin typeface="Cambria Math" panose="02040503050406030204" pitchFamily="18" charset="0"/>
                          </a:rPr>
                          <m:t>𝑃</m:t>
                        </m:r>
                      </m:e>
                      <m:sub>
                        <m:r>
                          <a:rPr lang="en-US" altLang="zh-CN" sz="2000" i="1">
                            <a:latin typeface="Cambria Math" panose="02040503050406030204" pitchFamily="18" charset="0"/>
                          </a:rPr>
                          <m:t>1</m:t>
                        </m:r>
                      </m:sub>
                    </m:sSub>
                    <m:d>
                      <m:dPr>
                        <m:ctrlPr>
                          <a:rPr lang="en-US" altLang="zh-CN" sz="2000" i="1">
                            <a:latin typeface="Cambria Math" panose="02040503050406030204" pitchFamily="18" charset="0"/>
                          </a:rPr>
                        </m:ctrlPr>
                      </m:dPr>
                      <m:e>
                        <m:r>
                          <a:rPr lang="en-US" altLang="zh-CN" sz="2000" i="1">
                            <a:latin typeface="Cambria Math" panose="02040503050406030204" pitchFamily="18" charset="0"/>
                          </a:rPr>
                          <m:t>𝑥</m:t>
                        </m:r>
                      </m:e>
                    </m:d>
                    <m:r>
                      <a:rPr lang="en-US" altLang="zh-CN" sz="2000" i="1">
                        <a:latin typeface="Cambria Math" panose="02040503050406030204" pitchFamily="18" charset="0"/>
                      </a:rPr>
                      <m:t>=3</m:t>
                    </m:r>
                    <m:sSup>
                      <m:sSupPr>
                        <m:ctrlPr>
                          <a:rPr lang="en-US" altLang="en-US" sz="2000" i="1" dirty="0">
                            <a:latin typeface="Cambria Math" panose="02040503050406030204" pitchFamily="18" charset="0"/>
                          </a:rPr>
                        </m:ctrlPr>
                      </m:sSupPr>
                      <m:e>
                        <m:r>
                          <a:rPr lang="en-US" altLang="en-US" sz="2000" i="1" dirty="0">
                            <a:latin typeface="Cambria Math" panose="02040503050406030204" pitchFamily="18" charset="0"/>
                          </a:rPr>
                          <m:t>𝑥</m:t>
                        </m:r>
                      </m:e>
                      <m:sup>
                        <m:r>
                          <a:rPr lang="en-US" altLang="en-US" sz="2000" i="1" dirty="0">
                            <a:latin typeface="Cambria Math" panose="02040503050406030204" pitchFamily="18" charset="0"/>
                          </a:rPr>
                          <m:t>100</m:t>
                        </m:r>
                      </m:sup>
                    </m:sSup>
                    <m:r>
                      <a:rPr lang="en-US" altLang="en-US" sz="2000" i="1" dirty="0">
                        <a:latin typeface="Cambria Math" panose="02040503050406030204" pitchFamily="18" charset="0"/>
                      </a:rPr>
                      <m:t>+10</m:t>
                    </m:r>
                    <m:sSup>
                      <m:sSupPr>
                        <m:ctrlPr>
                          <a:rPr lang="en-US" altLang="en-US" sz="2000" i="1" dirty="0">
                            <a:latin typeface="Cambria Math" panose="02040503050406030204" pitchFamily="18" charset="0"/>
                          </a:rPr>
                        </m:ctrlPr>
                      </m:sSupPr>
                      <m:e>
                        <m:r>
                          <a:rPr lang="en-US" altLang="en-US" sz="2000" i="1" dirty="0">
                            <a:latin typeface="Cambria Math" panose="02040503050406030204" pitchFamily="18" charset="0"/>
                          </a:rPr>
                          <m:t>𝑥</m:t>
                        </m:r>
                      </m:e>
                      <m:sup>
                        <m:r>
                          <a:rPr lang="en-US" altLang="en-US" sz="2000" i="1" dirty="0">
                            <a:latin typeface="Cambria Math" panose="02040503050406030204" pitchFamily="18" charset="0"/>
                          </a:rPr>
                          <m:t>50</m:t>
                        </m:r>
                      </m:sup>
                    </m:sSup>
                  </m:oMath>
                </a14:m>
                <a:r>
                  <a:rPr lang="en-US" altLang="zh-CN" sz="2000" dirty="0"/>
                  <a:t>+</a:t>
                </a:r>
                <a14:m>
                  <m:oMath xmlns:m="http://schemas.openxmlformats.org/officeDocument/2006/math">
                    <m:r>
                      <a:rPr lang="en-US" altLang="en-US" sz="2000" i="1" dirty="0">
                        <a:latin typeface="Cambria Math" panose="02040503050406030204" pitchFamily="18" charset="0"/>
                      </a:rPr>
                      <m:t>15</m:t>
                    </m:r>
                  </m:oMath>
                </a14:m>
                <a:r>
                  <a:rPr lang="en-US" altLang="zh-CN" sz="2000" dirty="0"/>
                  <a:t>   &amp;   </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𝑃</m:t>
                        </m:r>
                      </m:e>
                      <m:sub>
                        <m:r>
                          <a:rPr lang="en-US" altLang="zh-CN" sz="2000" i="1">
                            <a:latin typeface="Cambria Math" panose="02040503050406030204" pitchFamily="18" charset="0"/>
                          </a:rPr>
                          <m:t>2</m:t>
                        </m:r>
                      </m:sub>
                    </m:sSub>
                    <m:d>
                      <m:dPr>
                        <m:ctrlPr>
                          <a:rPr lang="en-US" altLang="zh-CN" sz="2000" i="1">
                            <a:latin typeface="Cambria Math" panose="02040503050406030204" pitchFamily="18" charset="0"/>
                          </a:rPr>
                        </m:ctrlPr>
                      </m:dPr>
                      <m:e>
                        <m:r>
                          <a:rPr lang="en-US" altLang="zh-CN" sz="2000" i="1">
                            <a:latin typeface="Cambria Math" panose="02040503050406030204" pitchFamily="18" charset="0"/>
                          </a:rPr>
                          <m:t>𝑥</m:t>
                        </m:r>
                      </m:e>
                    </m:d>
                    <m:r>
                      <a:rPr lang="en-US" altLang="zh-CN" sz="2000" i="1">
                        <a:latin typeface="Cambria Math" panose="02040503050406030204" pitchFamily="18" charset="0"/>
                      </a:rPr>
                      <m:t>=4</m:t>
                    </m:r>
                    <m:sSup>
                      <m:sSupPr>
                        <m:ctrlPr>
                          <a:rPr lang="en-US" altLang="en-US" sz="2000" i="1" dirty="0">
                            <a:latin typeface="Cambria Math" panose="02040503050406030204" pitchFamily="18" charset="0"/>
                          </a:rPr>
                        </m:ctrlPr>
                      </m:sSupPr>
                      <m:e>
                        <m:r>
                          <a:rPr lang="en-US" altLang="en-US" sz="2000" i="1" dirty="0">
                            <a:latin typeface="Cambria Math" panose="02040503050406030204" pitchFamily="18" charset="0"/>
                          </a:rPr>
                          <m:t>𝑥</m:t>
                        </m:r>
                      </m:e>
                      <m:sup>
                        <m:r>
                          <a:rPr lang="en-US" altLang="en-US" sz="2000" i="1" dirty="0">
                            <a:latin typeface="Cambria Math" panose="02040503050406030204" pitchFamily="18" charset="0"/>
                          </a:rPr>
                          <m:t>100</m:t>
                        </m:r>
                      </m:sup>
                    </m:sSup>
                    <m:r>
                      <a:rPr lang="en-US" altLang="zh-CN" sz="2000" i="1" dirty="0">
                        <a:latin typeface="Cambria Math" panose="02040503050406030204" pitchFamily="18" charset="0"/>
                      </a:rPr>
                      <m:t>+30</m:t>
                    </m:r>
                    <m:sSup>
                      <m:sSupPr>
                        <m:ctrlPr>
                          <a:rPr lang="en-US" altLang="en-US" sz="2000" i="1" dirty="0">
                            <a:latin typeface="Cambria Math" panose="02040503050406030204" pitchFamily="18" charset="0"/>
                          </a:rPr>
                        </m:ctrlPr>
                      </m:sSupPr>
                      <m:e>
                        <m:r>
                          <a:rPr lang="en-US" altLang="en-US" sz="2000" i="1" dirty="0">
                            <a:latin typeface="Cambria Math" panose="02040503050406030204" pitchFamily="18" charset="0"/>
                          </a:rPr>
                          <m:t>𝑥</m:t>
                        </m:r>
                      </m:e>
                      <m:sup>
                        <m:r>
                          <a:rPr lang="en-US" altLang="en-US" sz="2000" b="0" i="1" dirty="0" smtClean="0">
                            <a:latin typeface="Cambria Math" panose="02040503050406030204" pitchFamily="18" charset="0"/>
                          </a:rPr>
                          <m:t>6</m:t>
                        </m:r>
                        <m:r>
                          <a:rPr lang="en-US" altLang="en-US" sz="2000" i="1" dirty="0">
                            <a:latin typeface="Cambria Math" panose="02040503050406030204" pitchFamily="18" charset="0"/>
                          </a:rPr>
                          <m:t>0</m:t>
                        </m:r>
                      </m:sup>
                    </m:sSup>
                    <m:r>
                      <a:rPr lang="en-US" altLang="zh-CN" sz="2000" i="1" dirty="0">
                        <a:latin typeface="Cambria Math" panose="02040503050406030204" pitchFamily="18" charset="0"/>
                      </a:rPr>
                      <m:t>+5</m:t>
                    </m:r>
                  </m:oMath>
                </a14:m>
                <a:endParaRPr lang="en-US" altLang="zh-CN" sz="2400" dirty="0"/>
              </a:p>
              <a:p>
                <a:endParaRPr lang="zh-CN" altLang="en-US" sz="2000" dirty="0"/>
              </a:p>
            </p:txBody>
          </p:sp>
        </mc:Choice>
        <mc:Fallback xmlns="">
          <p:sp>
            <p:nvSpPr>
              <p:cNvPr id="3" name="文本框 2"/>
              <p:cNvSpPr txBox="1">
                <a:spLocks noRot="1" noChangeAspect="1" noMove="1" noResize="1" noEditPoints="1" noAdjustHandles="1" noChangeArrowheads="1" noChangeShapeType="1" noTextEdit="1"/>
              </p:cNvSpPr>
              <p:nvPr/>
            </p:nvSpPr>
            <p:spPr>
              <a:xfrm>
                <a:off x="1720050" y="815824"/>
                <a:ext cx="6842386" cy="711413"/>
              </a:xfrm>
              <a:prstGeom prst="rect">
                <a:avLst/>
              </a:prstGeom>
              <a:blipFill>
                <a:blip r:embed="rId4"/>
                <a:stretch>
                  <a:fillRect t="-3509"/>
                </a:stretch>
              </a:blipFill>
            </p:spPr>
            <p:txBody>
              <a:bodyPr/>
              <a:lstStyle/>
              <a:p>
                <a:r>
                  <a:rPr lang="en-CN">
                    <a:noFill/>
                  </a:rPr>
                  <a:t> </a:t>
                </a:r>
              </a:p>
            </p:txBody>
          </p:sp>
        </mc:Fallback>
      </mc:AlternateContent>
      <p:sp>
        <p:nvSpPr>
          <p:cNvPr id="2" name="下箭头 1"/>
          <p:cNvSpPr/>
          <p:nvPr/>
        </p:nvSpPr>
        <p:spPr>
          <a:xfrm>
            <a:off x="3369267" y="1294301"/>
            <a:ext cx="561453" cy="4639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下箭头 50"/>
          <p:cNvSpPr/>
          <p:nvPr/>
        </p:nvSpPr>
        <p:spPr>
          <a:xfrm>
            <a:off x="6984014" y="1304775"/>
            <a:ext cx="561453" cy="4639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52" name="文本框 51"/>
              <p:cNvSpPr txBox="1"/>
              <p:nvPr/>
            </p:nvSpPr>
            <p:spPr>
              <a:xfrm>
                <a:off x="481302" y="3789024"/>
                <a:ext cx="688009"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2000" b="1" i="1">
                          <a:latin typeface="Cambria Math" panose="02040503050406030204" pitchFamily="18" charset="0"/>
                        </a:rPr>
                        <m:t>𝒂</m:t>
                      </m:r>
                      <m:r>
                        <a:rPr lang="en-US" altLang="zh-CN" sz="2000" b="1" i="1">
                          <a:latin typeface="Cambria Math" panose="02040503050406030204" pitchFamily="18" charset="0"/>
                        </a:rPr>
                        <m:t>[</m:t>
                      </m:r>
                      <m:r>
                        <a:rPr lang="en-US" altLang="zh-CN" sz="2000" b="1" i="1">
                          <a:latin typeface="Cambria Math" panose="02040503050406030204" pitchFamily="18" charset="0"/>
                        </a:rPr>
                        <m:t>𝒊</m:t>
                      </m:r>
                      <m:r>
                        <a:rPr lang="en-US" altLang="zh-CN" sz="2000" b="1" i="1">
                          <a:latin typeface="Cambria Math" panose="02040503050406030204" pitchFamily="18" charset="0"/>
                        </a:rPr>
                        <m:t>]</m:t>
                      </m:r>
                    </m:oMath>
                  </m:oMathPara>
                </a14:m>
                <a:endParaRPr lang="zh-CN" altLang="en-US" sz="2000" b="1" dirty="0"/>
              </a:p>
            </p:txBody>
          </p:sp>
        </mc:Choice>
        <mc:Fallback xmlns="">
          <p:sp>
            <p:nvSpPr>
              <p:cNvPr id="52" name="文本框 51"/>
              <p:cNvSpPr txBox="1">
                <a:spLocks noRot="1" noChangeAspect="1" noMove="1" noResize="1" noEditPoints="1" noAdjustHandles="1" noChangeArrowheads="1" noChangeShapeType="1" noTextEdit="1"/>
              </p:cNvSpPr>
              <p:nvPr/>
            </p:nvSpPr>
            <p:spPr>
              <a:xfrm>
                <a:off x="481302" y="3789024"/>
                <a:ext cx="688009" cy="400110"/>
              </a:xfrm>
              <a:prstGeom prst="rect">
                <a:avLst/>
              </a:prstGeom>
              <a:blipFill>
                <a:blip r:embed="rId5"/>
                <a:stretch>
                  <a:fillRect b="-18462"/>
                </a:stretch>
              </a:blipFill>
            </p:spPr>
            <p:txBody>
              <a:bodyPr/>
              <a:lstStyle/>
              <a:p>
                <a:r>
                  <a:rPr lang="zh-CN" altLang="en-US">
                    <a:noFill/>
                  </a:rPr>
                  <a:t> </a:t>
                </a:r>
              </a:p>
            </p:txBody>
          </p:sp>
        </mc:Fallback>
      </mc:AlternateContent>
      <p:sp>
        <p:nvSpPr>
          <p:cNvPr id="53" name="文本框 52"/>
          <p:cNvSpPr txBox="1"/>
          <p:nvPr/>
        </p:nvSpPr>
        <p:spPr>
          <a:xfrm>
            <a:off x="58950" y="4896069"/>
            <a:ext cx="1518364" cy="369332"/>
          </a:xfrm>
          <a:prstGeom prst="rect">
            <a:avLst/>
          </a:prstGeom>
          <a:noFill/>
        </p:spPr>
        <p:txBody>
          <a:bodyPr wrap="none" rtlCol="0">
            <a:spAutoFit/>
          </a:bodyPr>
          <a:lstStyle/>
          <a:p>
            <a:r>
              <a:rPr lang="en-US" altLang="zh-CN" dirty="0"/>
              <a:t>Array indices</a:t>
            </a:r>
            <a:endParaRPr lang="zh-CN" altLang="en-US" dirty="0"/>
          </a:p>
        </p:txBody>
      </p:sp>
      <p:sp>
        <p:nvSpPr>
          <p:cNvPr id="54" name="文本框 53"/>
          <p:cNvSpPr txBox="1"/>
          <p:nvPr/>
        </p:nvSpPr>
        <p:spPr>
          <a:xfrm>
            <a:off x="1868271" y="4905103"/>
            <a:ext cx="312906" cy="369332"/>
          </a:xfrm>
          <a:prstGeom prst="rect">
            <a:avLst/>
          </a:prstGeom>
          <a:noFill/>
        </p:spPr>
        <p:txBody>
          <a:bodyPr wrap="none" rtlCol="0">
            <a:spAutoFit/>
          </a:bodyPr>
          <a:lstStyle/>
          <a:p>
            <a:r>
              <a:rPr lang="en-US" altLang="zh-CN" dirty="0"/>
              <a:t>0</a:t>
            </a:r>
            <a:endParaRPr lang="zh-CN" altLang="en-US" dirty="0"/>
          </a:p>
        </p:txBody>
      </p:sp>
      <p:sp>
        <p:nvSpPr>
          <p:cNvPr id="55" name="文本框 54"/>
          <p:cNvSpPr txBox="1"/>
          <p:nvPr/>
        </p:nvSpPr>
        <p:spPr>
          <a:xfrm>
            <a:off x="3526446" y="4905103"/>
            <a:ext cx="312906" cy="369332"/>
          </a:xfrm>
          <a:prstGeom prst="rect">
            <a:avLst/>
          </a:prstGeom>
          <a:noFill/>
        </p:spPr>
        <p:txBody>
          <a:bodyPr wrap="none" rtlCol="0">
            <a:spAutoFit/>
          </a:bodyPr>
          <a:lstStyle/>
          <a:p>
            <a:r>
              <a:rPr lang="en-US" altLang="zh-CN" dirty="0"/>
              <a:t>2</a:t>
            </a:r>
            <a:endParaRPr lang="zh-CN" altLang="en-US" dirty="0"/>
          </a:p>
        </p:txBody>
      </p:sp>
      <p:sp>
        <p:nvSpPr>
          <p:cNvPr id="56" name="文本框 55"/>
          <p:cNvSpPr txBox="1"/>
          <p:nvPr/>
        </p:nvSpPr>
        <p:spPr>
          <a:xfrm>
            <a:off x="2712778" y="4912425"/>
            <a:ext cx="312906" cy="369332"/>
          </a:xfrm>
          <a:prstGeom prst="rect">
            <a:avLst/>
          </a:prstGeom>
          <a:noFill/>
        </p:spPr>
        <p:txBody>
          <a:bodyPr wrap="none" rtlCol="0">
            <a:spAutoFit/>
          </a:bodyPr>
          <a:lstStyle/>
          <a:p>
            <a:r>
              <a:rPr lang="en-US" altLang="zh-CN" dirty="0"/>
              <a:t>1</a:t>
            </a:r>
            <a:endParaRPr lang="zh-CN" altLang="en-US" dirty="0"/>
          </a:p>
        </p:txBody>
      </p:sp>
      <mc:AlternateContent xmlns:mc="http://schemas.openxmlformats.org/markup-compatibility/2006" xmlns:a14="http://schemas.microsoft.com/office/drawing/2010/main">
        <mc:Choice Requires="a14">
          <p:sp>
            <p:nvSpPr>
              <p:cNvPr id="57" name="文本框 56"/>
              <p:cNvSpPr txBox="1"/>
              <p:nvPr/>
            </p:nvSpPr>
            <p:spPr>
              <a:xfrm>
                <a:off x="4281309" y="4896069"/>
                <a:ext cx="37702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b="0" i="1" dirty="0" smtClean="0">
                          <a:latin typeface="Cambria Math" panose="02040503050406030204" pitchFamily="18" charset="0"/>
                          <a:ea typeface="Cambria Math" panose="02040503050406030204" pitchFamily="18" charset="0"/>
                        </a:rPr>
                        <m:t>3</m:t>
                      </m:r>
                    </m:oMath>
                  </m:oMathPara>
                </a14:m>
                <a:endParaRPr lang="zh-CN" altLang="en-US" dirty="0"/>
              </a:p>
            </p:txBody>
          </p:sp>
        </mc:Choice>
        <mc:Fallback xmlns="">
          <p:sp>
            <p:nvSpPr>
              <p:cNvPr id="57" name="文本框 56"/>
              <p:cNvSpPr txBox="1">
                <a:spLocks noRot="1" noChangeAspect="1" noMove="1" noResize="1" noEditPoints="1" noAdjustHandles="1" noChangeArrowheads="1" noChangeShapeType="1" noTextEdit="1"/>
              </p:cNvSpPr>
              <p:nvPr/>
            </p:nvSpPr>
            <p:spPr>
              <a:xfrm>
                <a:off x="4281309" y="4896069"/>
                <a:ext cx="377026" cy="369332"/>
              </a:xfrm>
              <a:prstGeom prst="rect">
                <a:avLst/>
              </a:prstGeom>
              <a:blipFill>
                <a:blip r:embed="rId6"/>
                <a:stretch>
                  <a:fillRect/>
                </a:stretch>
              </a:blipFill>
            </p:spPr>
            <p:txBody>
              <a:bodyPr/>
              <a:lstStyle/>
              <a:p>
                <a:r>
                  <a:rPr lang="zh-CN" altLang="en-US">
                    <a:noFill/>
                  </a:rPr>
                  <a:t> </a:t>
                </a:r>
              </a:p>
            </p:txBody>
          </p:sp>
        </mc:Fallback>
      </mc:AlternateContent>
      <p:sp>
        <p:nvSpPr>
          <p:cNvPr id="58" name="矩形 57"/>
          <p:cNvSpPr/>
          <p:nvPr/>
        </p:nvSpPr>
        <p:spPr>
          <a:xfrm>
            <a:off x="1612582" y="4968209"/>
            <a:ext cx="6759240" cy="256606"/>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59" name="文本框 58"/>
              <p:cNvSpPr txBox="1"/>
              <p:nvPr/>
            </p:nvSpPr>
            <p:spPr>
              <a:xfrm>
                <a:off x="23400" y="4373872"/>
                <a:ext cx="1599412" cy="369332"/>
              </a:xfrm>
              <a:prstGeom prst="rect">
                <a:avLst/>
              </a:prstGeom>
              <a:noFill/>
            </p:spPr>
            <p:txBody>
              <a:bodyPr wrap="none" rtlCol="0">
                <a:spAutoFit/>
              </a:bodyPr>
              <a:lstStyle/>
              <a:p>
                <a:r>
                  <a:rPr lang="en-US" altLang="zh-CN" dirty="0" err="1"/>
                  <a:t>Expon</a:t>
                </a:r>
                <a:r>
                  <a:rPr lang="en-US" altLang="zh-CN" dirty="0"/>
                  <a:t> index </a:t>
                </a:r>
                <a14:m>
                  <m:oMath xmlns:m="http://schemas.openxmlformats.org/officeDocument/2006/math">
                    <m:r>
                      <a:rPr lang="en-US" altLang="zh-CN" b="0" i="1">
                        <a:latin typeface="Cambria Math" panose="02040503050406030204" pitchFamily="18" charset="0"/>
                      </a:rPr>
                      <m:t>𝑖</m:t>
                    </m:r>
                  </m:oMath>
                </a14:m>
                <a:endParaRPr lang="zh-CN" altLang="en-US" dirty="0"/>
              </a:p>
            </p:txBody>
          </p:sp>
        </mc:Choice>
        <mc:Fallback xmlns="">
          <p:sp>
            <p:nvSpPr>
              <p:cNvPr id="59" name="文本框 58"/>
              <p:cNvSpPr txBox="1">
                <a:spLocks noRot="1" noChangeAspect="1" noMove="1" noResize="1" noEditPoints="1" noAdjustHandles="1" noChangeArrowheads="1" noChangeShapeType="1" noTextEdit="1"/>
              </p:cNvSpPr>
              <p:nvPr/>
            </p:nvSpPr>
            <p:spPr>
              <a:xfrm>
                <a:off x="23400" y="4373872"/>
                <a:ext cx="1599412" cy="369332"/>
              </a:xfrm>
              <a:prstGeom prst="rect">
                <a:avLst/>
              </a:prstGeom>
              <a:blipFill>
                <a:blip r:embed="rId7"/>
                <a:stretch>
                  <a:fillRect l="-3435" t="-8197" b="-24590"/>
                </a:stretch>
              </a:blipFill>
            </p:spPr>
            <p:txBody>
              <a:bodyPr/>
              <a:lstStyle/>
              <a:p>
                <a:r>
                  <a:rPr lang="zh-CN" altLang="en-US">
                    <a:noFill/>
                  </a:rPr>
                  <a:t> </a:t>
                </a:r>
              </a:p>
            </p:txBody>
          </p:sp>
        </mc:Fallback>
      </mc:AlternateContent>
      <p:grpSp>
        <p:nvGrpSpPr>
          <p:cNvPr id="60" name="组合 59"/>
          <p:cNvGrpSpPr/>
          <p:nvPr/>
        </p:nvGrpSpPr>
        <p:grpSpPr>
          <a:xfrm>
            <a:off x="1618893" y="3694121"/>
            <a:ext cx="3372853" cy="1183536"/>
            <a:chOff x="1612688" y="3924321"/>
            <a:chExt cx="3372853" cy="1183536"/>
          </a:xfrm>
        </p:grpSpPr>
        <p:sp>
          <p:nvSpPr>
            <p:cNvPr id="61" name="矩形 60"/>
            <p:cNvSpPr/>
            <p:nvPr/>
          </p:nvSpPr>
          <p:spPr>
            <a:xfrm>
              <a:off x="1612688" y="3925316"/>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矩形 61"/>
            <p:cNvSpPr/>
            <p:nvPr/>
          </p:nvSpPr>
          <p:spPr>
            <a:xfrm>
              <a:off x="2456832" y="3925316"/>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矩形 62"/>
            <p:cNvSpPr/>
            <p:nvPr/>
          </p:nvSpPr>
          <p:spPr>
            <a:xfrm>
              <a:off x="3300977" y="3926248"/>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矩形 63"/>
            <p:cNvSpPr/>
            <p:nvPr/>
          </p:nvSpPr>
          <p:spPr>
            <a:xfrm>
              <a:off x="4140566" y="392432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矩形 66"/>
            <p:cNvSpPr/>
            <p:nvPr/>
          </p:nvSpPr>
          <p:spPr>
            <a:xfrm>
              <a:off x="1613519" y="451872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矩形 67"/>
            <p:cNvSpPr/>
            <p:nvPr/>
          </p:nvSpPr>
          <p:spPr>
            <a:xfrm>
              <a:off x="2457663" y="451872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矩形 68"/>
            <p:cNvSpPr/>
            <p:nvPr/>
          </p:nvSpPr>
          <p:spPr>
            <a:xfrm>
              <a:off x="3301808" y="4519653"/>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矩形 69"/>
            <p:cNvSpPr/>
            <p:nvPr/>
          </p:nvSpPr>
          <p:spPr>
            <a:xfrm>
              <a:off x="4141397" y="4517726"/>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5" name="组合 74"/>
          <p:cNvGrpSpPr/>
          <p:nvPr/>
        </p:nvGrpSpPr>
        <p:grpSpPr>
          <a:xfrm>
            <a:off x="4994640" y="3693836"/>
            <a:ext cx="3377182" cy="1176977"/>
            <a:chOff x="5197058" y="3920062"/>
            <a:chExt cx="3377182" cy="1176977"/>
          </a:xfrm>
        </p:grpSpPr>
        <p:sp>
          <p:nvSpPr>
            <p:cNvPr id="76" name="矩形 75"/>
            <p:cNvSpPr/>
            <p:nvPr/>
          </p:nvSpPr>
          <p:spPr>
            <a:xfrm>
              <a:off x="7730096" y="3920062"/>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矩形 76"/>
            <p:cNvSpPr/>
            <p:nvPr/>
          </p:nvSpPr>
          <p:spPr>
            <a:xfrm>
              <a:off x="6885952" y="3921765"/>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矩形 77"/>
            <p:cNvSpPr/>
            <p:nvPr/>
          </p:nvSpPr>
          <p:spPr>
            <a:xfrm>
              <a:off x="6044161" y="3926437"/>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矩形 78"/>
            <p:cNvSpPr/>
            <p:nvPr/>
          </p:nvSpPr>
          <p:spPr>
            <a:xfrm>
              <a:off x="7730096" y="4507324"/>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0" name="矩形 79"/>
            <p:cNvSpPr/>
            <p:nvPr/>
          </p:nvSpPr>
          <p:spPr>
            <a:xfrm>
              <a:off x="6880792" y="4508835"/>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 name="矩形 80"/>
            <p:cNvSpPr/>
            <p:nvPr/>
          </p:nvSpPr>
          <p:spPr>
            <a:xfrm>
              <a:off x="5197664" y="392571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0" name="矩形 129"/>
            <p:cNvSpPr/>
            <p:nvPr/>
          </p:nvSpPr>
          <p:spPr>
            <a:xfrm>
              <a:off x="5197058" y="4508109"/>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1" name="矩形 130"/>
            <p:cNvSpPr/>
            <p:nvPr/>
          </p:nvSpPr>
          <p:spPr>
            <a:xfrm>
              <a:off x="6041202" y="4508109"/>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6" name="文本框 135"/>
            <p:cNvSpPr txBox="1"/>
            <p:nvPr/>
          </p:nvSpPr>
          <p:spPr>
            <a:xfrm>
              <a:off x="7931595" y="4037557"/>
              <a:ext cx="184731" cy="369332"/>
            </a:xfrm>
            <a:prstGeom prst="rect">
              <a:avLst/>
            </a:prstGeom>
            <a:noFill/>
          </p:spPr>
          <p:txBody>
            <a:bodyPr wrap="none" rtlCol="0">
              <a:spAutoFit/>
            </a:bodyPr>
            <a:lstStyle/>
            <a:p>
              <a:endParaRPr lang="zh-CN" altLang="en-US" dirty="0"/>
            </a:p>
          </p:txBody>
        </p:sp>
        <p:sp>
          <p:nvSpPr>
            <p:cNvPr id="137" name="文本框 136"/>
            <p:cNvSpPr txBox="1"/>
            <p:nvPr/>
          </p:nvSpPr>
          <p:spPr>
            <a:xfrm>
              <a:off x="7978794" y="4639182"/>
              <a:ext cx="184731" cy="369332"/>
            </a:xfrm>
            <a:prstGeom prst="rect">
              <a:avLst/>
            </a:prstGeom>
            <a:noFill/>
          </p:spPr>
          <p:txBody>
            <a:bodyPr wrap="none" rtlCol="0">
              <a:spAutoFit/>
            </a:bodyPr>
            <a:lstStyle/>
            <a:p>
              <a:endParaRPr lang="zh-CN" altLang="en-US" dirty="0"/>
            </a:p>
          </p:txBody>
        </p:sp>
      </p:grpSp>
      <p:sp>
        <p:nvSpPr>
          <p:cNvPr id="138" name="文本框 137"/>
          <p:cNvSpPr txBox="1"/>
          <p:nvPr/>
        </p:nvSpPr>
        <p:spPr>
          <a:xfrm>
            <a:off x="5230105" y="4908548"/>
            <a:ext cx="312906" cy="369332"/>
          </a:xfrm>
          <a:prstGeom prst="rect">
            <a:avLst/>
          </a:prstGeom>
          <a:noFill/>
        </p:spPr>
        <p:txBody>
          <a:bodyPr wrap="none" rtlCol="0">
            <a:spAutoFit/>
          </a:bodyPr>
          <a:lstStyle/>
          <a:p>
            <a:r>
              <a:rPr lang="en-US" altLang="zh-CN" dirty="0"/>
              <a:t>4</a:t>
            </a:r>
            <a:endParaRPr lang="zh-CN" altLang="en-US" dirty="0"/>
          </a:p>
        </p:txBody>
      </p:sp>
      <p:sp>
        <p:nvSpPr>
          <p:cNvPr id="139" name="文本框 138"/>
          <p:cNvSpPr txBox="1"/>
          <p:nvPr/>
        </p:nvSpPr>
        <p:spPr>
          <a:xfrm>
            <a:off x="6888280" y="4908548"/>
            <a:ext cx="312906" cy="369332"/>
          </a:xfrm>
          <a:prstGeom prst="rect">
            <a:avLst/>
          </a:prstGeom>
          <a:noFill/>
        </p:spPr>
        <p:txBody>
          <a:bodyPr wrap="none" rtlCol="0">
            <a:spAutoFit/>
          </a:bodyPr>
          <a:lstStyle/>
          <a:p>
            <a:r>
              <a:rPr lang="en-US" altLang="zh-CN" dirty="0"/>
              <a:t>6</a:t>
            </a:r>
            <a:endParaRPr lang="zh-CN" altLang="en-US" dirty="0"/>
          </a:p>
        </p:txBody>
      </p:sp>
      <p:sp>
        <p:nvSpPr>
          <p:cNvPr id="140" name="文本框 139"/>
          <p:cNvSpPr txBox="1"/>
          <p:nvPr/>
        </p:nvSpPr>
        <p:spPr>
          <a:xfrm>
            <a:off x="6074612" y="4915870"/>
            <a:ext cx="312906" cy="369332"/>
          </a:xfrm>
          <a:prstGeom prst="rect">
            <a:avLst/>
          </a:prstGeom>
          <a:noFill/>
        </p:spPr>
        <p:txBody>
          <a:bodyPr wrap="none" rtlCol="0">
            <a:spAutoFit/>
          </a:bodyPr>
          <a:lstStyle/>
          <a:p>
            <a:r>
              <a:rPr lang="en-US" altLang="zh-CN" dirty="0"/>
              <a:t>5</a:t>
            </a:r>
            <a:endParaRPr lang="zh-CN" altLang="en-US" dirty="0"/>
          </a:p>
        </p:txBody>
      </p:sp>
      <p:sp>
        <p:nvSpPr>
          <p:cNvPr id="141" name="文本框 140"/>
          <p:cNvSpPr txBox="1"/>
          <p:nvPr/>
        </p:nvSpPr>
        <p:spPr>
          <a:xfrm>
            <a:off x="7757983" y="4905266"/>
            <a:ext cx="184731" cy="369332"/>
          </a:xfrm>
          <a:prstGeom prst="rect">
            <a:avLst/>
          </a:prstGeom>
          <a:noFill/>
        </p:spPr>
        <p:txBody>
          <a:bodyPr wrap="none" rtlCol="0">
            <a:spAutoFit/>
          </a:bodyPr>
          <a:lstStyle/>
          <a:p>
            <a:endParaRPr lang="zh-CN" altLang="en-US" dirty="0"/>
          </a:p>
        </p:txBody>
      </p:sp>
      <mc:AlternateContent xmlns:mc="http://schemas.openxmlformats.org/markup-compatibility/2006" xmlns:a14="http://schemas.microsoft.com/office/drawing/2010/main">
        <mc:Choice Requires="a14">
          <p:sp>
            <p:nvSpPr>
              <p:cNvPr id="142" name="文本框 141"/>
              <p:cNvSpPr txBox="1"/>
              <p:nvPr/>
            </p:nvSpPr>
            <p:spPr>
              <a:xfrm>
                <a:off x="7680440" y="4912731"/>
                <a:ext cx="44595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i="1" dirty="0">
                          <a:latin typeface="Cambria Math" panose="02040503050406030204" pitchFamily="18" charset="0"/>
                          <a:ea typeface="Cambria Math" panose="02040503050406030204" pitchFamily="18" charset="0"/>
                        </a:rPr>
                        <m:t>⋯</m:t>
                      </m:r>
                    </m:oMath>
                  </m:oMathPara>
                </a14:m>
                <a:endParaRPr lang="zh-CN" altLang="en-US" dirty="0"/>
              </a:p>
            </p:txBody>
          </p:sp>
        </mc:Choice>
        <mc:Fallback xmlns="">
          <p:sp>
            <p:nvSpPr>
              <p:cNvPr id="142" name="文本框 141"/>
              <p:cNvSpPr txBox="1">
                <a:spLocks noRot="1" noChangeAspect="1" noMove="1" noResize="1" noEditPoints="1" noAdjustHandles="1" noChangeArrowheads="1" noChangeShapeType="1" noTextEdit="1"/>
              </p:cNvSpPr>
              <p:nvPr/>
            </p:nvSpPr>
            <p:spPr>
              <a:xfrm>
                <a:off x="7680440" y="4912731"/>
                <a:ext cx="445956" cy="369332"/>
              </a:xfrm>
              <a:prstGeom prst="rect">
                <a:avLst/>
              </a:prstGeom>
              <a:blipFill>
                <a:blip r:embed="rId8"/>
                <a:stretch>
                  <a:fillRect/>
                </a:stretch>
              </a:blipFill>
            </p:spPr>
            <p:txBody>
              <a:bodyPr/>
              <a:lstStyle/>
              <a:p>
                <a:r>
                  <a:rPr lang="zh-CN" altLang="en-US">
                    <a:noFill/>
                  </a:rPr>
                  <a:t> </a:t>
                </a:r>
              </a:p>
            </p:txBody>
          </p:sp>
        </mc:Fallback>
      </mc:AlternateContent>
      <p:sp>
        <p:nvSpPr>
          <p:cNvPr id="105" name="文本框 104"/>
          <p:cNvSpPr txBox="1"/>
          <p:nvPr/>
        </p:nvSpPr>
        <p:spPr>
          <a:xfrm>
            <a:off x="3468924" y="3806304"/>
            <a:ext cx="441146" cy="369332"/>
          </a:xfrm>
          <a:prstGeom prst="rect">
            <a:avLst/>
          </a:prstGeom>
          <a:noFill/>
        </p:spPr>
        <p:txBody>
          <a:bodyPr wrap="none" rtlCol="0">
            <a:spAutoFit/>
          </a:bodyPr>
          <a:lstStyle/>
          <a:p>
            <a:r>
              <a:rPr lang="en-US" altLang="zh-CN" dirty="0"/>
              <a:t>10</a:t>
            </a:r>
            <a:endParaRPr lang="zh-CN" altLang="en-US" dirty="0"/>
          </a:p>
        </p:txBody>
      </p:sp>
      <p:sp>
        <p:nvSpPr>
          <p:cNvPr id="111" name="文本框 110"/>
          <p:cNvSpPr txBox="1"/>
          <p:nvPr/>
        </p:nvSpPr>
        <p:spPr>
          <a:xfrm>
            <a:off x="3463764" y="4412956"/>
            <a:ext cx="441146" cy="369332"/>
          </a:xfrm>
          <a:prstGeom prst="rect">
            <a:avLst/>
          </a:prstGeom>
          <a:noFill/>
        </p:spPr>
        <p:txBody>
          <a:bodyPr wrap="none" rtlCol="0">
            <a:spAutoFit/>
          </a:bodyPr>
          <a:lstStyle/>
          <a:p>
            <a:r>
              <a:rPr lang="en-US" altLang="zh-CN" dirty="0"/>
              <a:t>50</a:t>
            </a:r>
            <a:endParaRPr lang="zh-CN" altLang="en-US" dirty="0"/>
          </a:p>
        </p:txBody>
      </p:sp>
      <p:sp>
        <p:nvSpPr>
          <p:cNvPr id="132" name="文本框 131"/>
          <p:cNvSpPr txBox="1"/>
          <p:nvPr/>
        </p:nvSpPr>
        <p:spPr>
          <a:xfrm>
            <a:off x="2640526" y="3811550"/>
            <a:ext cx="441146" cy="369332"/>
          </a:xfrm>
          <a:prstGeom prst="rect">
            <a:avLst/>
          </a:prstGeom>
          <a:noFill/>
        </p:spPr>
        <p:txBody>
          <a:bodyPr wrap="none" rtlCol="0">
            <a:spAutoFit/>
          </a:bodyPr>
          <a:lstStyle/>
          <a:p>
            <a:r>
              <a:rPr lang="en-US" altLang="zh-CN" dirty="0"/>
              <a:t>30</a:t>
            </a:r>
            <a:endParaRPr lang="zh-CN" altLang="en-US" dirty="0"/>
          </a:p>
        </p:txBody>
      </p:sp>
      <p:sp>
        <p:nvSpPr>
          <p:cNvPr id="133" name="文本框 132"/>
          <p:cNvSpPr txBox="1"/>
          <p:nvPr/>
        </p:nvSpPr>
        <p:spPr>
          <a:xfrm>
            <a:off x="2635366" y="4418202"/>
            <a:ext cx="441146" cy="369332"/>
          </a:xfrm>
          <a:prstGeom prst="rect">
            <a:avLst/>
          </a:prstGeom>
          <a:noFill/>
        </p:spPr>
        <p:txBody>
          <a:bodyPr wrap="none" rtlCol="0">
            <a:spAutoFit/>
          </a:bodyPr>
          <a:lstStyle/>
          <a:p>
            <a:r>
              <a:rPr lang="en-US" altLang="zh-CN" dirty="0"/>
              <a:t>60</a:t>
            </a:r>
            <a:endParaRPr lang="zh-CN" altLang="en-US" dirty="0"/>
          </a:p>
        </p:txBody>
      </p:sp>
      <p:sp>
        <p:nvSpPr>
          <p:cNvPr id="134" name="文本框 133"/>
          <p:cNvSpPr txBox="1"/>
          <p:nvPr/>
        </p:nvSpPr>
        <p:spPr>
          <a:xfrm>
            <a:off x="1865544" y="3805183"/>
            <a:ext cx="312906" cy="369332"/>
          </a:xfrm>
          <a:prstGeom prst="rect">
            <a:avLst/>
          </a:prstGeom>
          <a:noFill/>
        </p:spPr>
        <p:txBody>
          <a:bodyPr wrap="none" rtlCol="0">
            <a:spAutoFit/>
          </a:bodyPr>
          <a:lstStyle/>
          <a:p>
            <a:r>
              <a:rPr lang="en-US" altLang="zh-CN" dirty="0"/>
              <a:t>7</a:t>
            </a:r>
            <a:endParaRPr lang="zh-CN" altLang="en-US" dirty="0"/>
          </a:p>
        </p:txBody>
      </p:sp>
      <p:sp>
        <p:nvSpPr>
          <p:cNvPr id="135" name="文本框 134"/>
          <p:cNvSpPr txBox="1"/>
          <p:nvPr/>
        </p:nvSpPr>
        <p:spPr>
          <a:xfrm>
            <a:off x="1720050" y="4392334"/>
            <a:ext cx="569387" cy="369332"/>
          </a:xfrm>
          <a:prstGeom prst="rect">
            <a:avLst/>
          </a:prstGeom>
          <a:noFill/>
        </p:spPr>
        <p:txBody>
          <a:bodyPr wrap="none" rtlCol="0">
            <a:spAutoFit/>
          </a:bodyPr>
          <a:lstStyle/>
          <a:p>
            <a:r>
              <a:rPr lang="en-US" altLang="zh-CN" dirty="0"/>
              <a:t>100</a:t>
            </a:r>
            <a:endParaRPr lang="zh-CN" altLang="en-US" dirty="0"/>
          </a:p>
        </p:txBody>
      </p:sp>
      <p:sp>
        <p:nvSpPr>
          <p:cNvPr id="146" name="文本框 145"/>
          <p:cNvSpPr txBox="1"/>
          <p:nvPr/>
        </p:nvSpPr>
        <p:spPr>
          <a:xfrm>
            <a:off x="4313899" y="3812500"/>
            <a:ext cx="441146" cy="369332"/>
          </a:xfrm>
          <a:prstGeom prst="rect">
            <a:avLst/>
          </a:prstGeom>
          <a:noFill/>
        </p:spPr>
        <p:txBody>
          <a:bodyPr wrap="none" rtlCol="0">
            <a:spAutoFit/>
          </a:bodyPr>
          <a:lstStyle/>
          <a:p>
            <a:r>
              <a:rPr lang="en-US" altLang="zh-CN" dirty="0"/>
              <a:t>20</a:t>
            </a:r>
            <a:endParaRPr lang="zh-CN" altLang="en-US" dirty="0"/>
          </a:p>
        </p:txBody>
      </p:sp>
      <p:sp>
        <p:nvSpPr>
          <p:cNvPr id="147" name="文本框 146"/>
          <p:cNvSpPr txBox="1"/>
          <p:nvPr/>
        </p:nvSpPr>
        <p:spPr>
          <a:xfrm>
            <a:off x="4411101" y="4423778"/>
            <a:ext cx="312906" cy="369332"/>
          </a:xfrm>
          <a:prstGeom prst="rect">
            <a:avLst/>
          </a:prstGeom>
          <a:noFill/>
        </p:spPr>
        <p:txBody>
          <a:bodyPr wrap="none" rtlCol="0">
            <a:spAutoFit/>
          </a:bodyPr>
          <a:lstStyle/>
          <a:p>
            <a:r>
              <a:rPr lang="en-US" altLang="zh-CN" dirty="0"/>
              <a:t>0</a:t>
            </a:r>
            <a:endParaRPr lang="zh-CN" altLang="en-US" dirty="0"/>
          </a:p>
        </p:txBody>
      </p:sp>
      <p:sp>
        <p:nvSpPr>
          <p:cNvPr id="148" name="文本框 147"/>
          <p:cNvSpPr txBox="1"/>
          <p:nvPr/>
        </p:nvSpPr>
        <p:spPr>
          <a:xfrm>
            <a:off x="1836062" y="3006161"/>
            <a:ext cx="312906" cy="369332"/>
          </a:xfrm>
          <a:prstGeom prst="rect">
            <a:avLst/>
          </a:prstGeom>
          <a:noFill/>
        </p:spPr>
        <p:txBody>
          <a:bodyPr wrap="none" rtlCol="0">
            <a:spAutoFit/>
          </a:bodyPr>
          <a:lstStyle/>
          <a:p>
            <a:r>
              <a:rPr lang="en-US" altLang="zh-CN" dirty="0"/>
              <a:t>0</a:t>
            </a:r>
            <a:endParaRPr lang="zh-CN" altLang="en-US" dirty="0"/>
          </a:p>
        </p:txBody>
      </p:sp>
      <p:sp>
        <p:nvSpPr>
          <p:cNvPr id="149" name="文本框 148"/>
          <p:cNvSpPr txBox="1"/>
          <p:nvPr/>
        </p:nvSpPr>
        <p:spPr>
          <a:xfrm>
            <a:off x="3494237" y="3006161"/>
            <a:ext cx="312906" cy="369332"/>
          </a:xfrm>
          <a:prstGeom prst="rect">
            <a:avLst/>
          </a:prstGeom>
          <a:noFill/>
        </p:spPr>
        <p:txBody>
          <a:bodyPr wrap="none" rtlCol="0">
            <a:spAutoFit/>
          </a:bodyPr>
          <a:lstStyle/>
          <a:p>
            <a:r>
              <a:rPr lang="en-US" altLang="zh-CN" dirty="0"/>
              <a:t>2</a:t>
            </a:r>
            <a:endParaRPr lang="zh-CN" altLang="en-US" dirty="0"/>
          </a:p>
        </p:txBody>
      </p:sp>
      <p:sp>
        <p:nvSpPr>
          <p:cNvPr id="150" name="文本框 149"/>
          <p:cNvSpPr txBox="1"/>
          <p:nvPr/>
        </p:nvSpPr>
        <p:spPr>
          <a:xfrm>
            <a:off x="2680569" y="3013483"/>
            <a:ext cx="312906" cy="369332"/>
          </a:xfrm>
          <a:prstGeom prst="rect">
            <a:avLst/>
          </a:prstGeom>
          <a:noFill/>
        </p:spPr>
        <p:txBody>
          <a:bodyPr wrap="none" rtlCol="0">
            <a:spAutoFit/>
          </a:bodyPr>
          <a:lstStyle/>
          <a:p>
            <a:r>
              <a:rPr lang="en-US" altLang="zh-CN" dirty="0"/>
              <a:t>1</a:t>
            </a:r>
            <a:endParaRPr lang="zh-CN" altLang="en-US" dirty="0"/>
          </a:p>
        </p:txBody>
      </p:sp>
      <mc:AlternateContent xmlns:mc="http://schemas.openxmlformats.org/markup-compatibility/2006" xmlns:a14="http://schemas.microsoft.com/office/drawing/2010/main">
        <mc:Choice Requires="a14">
          <p:sp>
            <p:nvSpPr>
              <p:cNvPr id="151" name="文本框 150"/>
              <p:cNvSpPr txBox="1"/>
              <p:nvPr/>
            </p:nvSpPr>
            <p:spPr>
              <a:xfrm>
                <a:off x="4249100" y="2997127"/>
                <a:ext cx="44595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i="1" dirty="0" smtClean="0">
                          <a:latin typeface="Cambria Math" panose="02040503050406030204" pitchFamily="18" charset="0"/>
                          <a:ea typeface="Cambria Math" panose="02040503050406030204" pitchFamily="18" charset="0"/>
                        </a:rPr>
                        <m:t>⋯</m:t>
                      </m:r>
                    </m:oMath>
                  </m:oMathPara>
                </a14:m>
                <a:endParaRPr lang="zh-CN" altLang="en-US" dirty="0"/>
              </a:p>
            </p:txBody>
          </p:sp>
        </mc:Choice>
        <mc:Fallback xmlns="">
          <p:sp>
            <p:nvSpPr>
              <p:cNvPr id="151" name="文本框 150"/>
              <p:cNvSpPr txBox="1">
                <a:spLocks noRot="1" noChangeAspect="1" noMove="1" noResize="1" noEditPoints="1" noAdjustHandles="1" noChangeArrowheads="1" noChangeShapeType="1" noTextEdit="1"/>
              </p:cNvSpPr>
              <p:nvPr/>
            </p:nvSpPr>
            <p:spPr>
              <a:xfrm>
                <a:off x="4249100" y="2997127"/>
                <a:ext cx="445956" cy="369332"/>
              </a:xfrm>
              <a:prstGeom prst="rect">
                <a:avLst/>
              </a:prstGeom>
              <a:blipFill>
                <a:blip r:embed="rId9"/>
                <a:stretch>
                  <a:fillRect/>
                </a:stretch>
              </a:blipFill>
            </p:spPr>
            <p:txBody>
              <a:bodyPr/>
              <a:lstStyle/>
              <a:p>
                <a:r>
                  <a:rPr lang="zh-CN" altLang="en-US">
                    <a:noFill/>
                  </a:rPr>
                  <a:t> </a:t>
                </a:r>
              </a:p>
            </p:txBody>
          </p:sp>
        </mc:Fallback>
      </mc:AlternateContent>
      <p:sp>
        <p:nvSpPr>
          <p:cNvPr id="152" name="矩形 151"/>
          <p:cNvSpPr/>
          <p:nvPr/>
        </p:nvSpPr>
        <p:spPr>
          <a:xfrm>
            <a:off x="1580373" y="3082815"/>
            <a:ext cx="3374905" cy="243058"/>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53" name="组合 152"/>
          <p:cNvGrpSpPr/>
          <p:nvPr/>
        </p:nvGrpSpPr>
        <p:grpSpPr>
          <a:xfrm>
            <a:off x="1586684" y="1795179"/>
            <a:ext cx="3372853" cy="1183536"/>
            <a:chOff x="1612688" y="3924321"/>
            <a:chExt cx="3372853" cy="1183536"/>
          </a:xfrm>
        </p:grpSpPr>
        <p:sp>
          <p:nvSpPr>
            <p:cNvPr id="154" name="矩形 153"/>
            <p:cNvSpPr/>
            <p:nvPr/>
          </p:nvSpPr>
          <p:spPr>
            <a:xfrm>
              <a:off x="1612688" y="3925316"/>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5" name="矩形 154"/>
            <p:cNvSpPr/>
            <p:nvPr/>
          </p:nvSpPr>
          <p:spPr>
            <a:xfrm>
              <a:off x="2456832" y="3925316"/>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6" name="矩形 155"/>
            <p:cNvSpPr/>
            <p:nvPr/>
          </p:nvSpPr>
          <p:spPr>
            <a:xfrm>
              <a:off x="3300977" y="3926248"/>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7" name="矩形 156"/>
            <p:cNvSpPr/>
            <p:nvPr/>
          </p:nvSpPr>
          <p:spPr>
            <a:xfrm>
              <a:off x="4140566" y="392432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8" name="文本框 157"/>
            <p:cNvSpPr txBox="1"/>
            <p:nvPr/>
          </p:nvSpPr>
          <p:spPr>
            <a:xfrm>
              <a:off x="3560630" y="4050110"/>
              <a:ext cx="441146" cy="369332"/>
            </a:xfrm>
            <a:prstGeom prst="rect">
              <a:avLst/>
            </a:prstGeom>
            <a:noFill/>
          </p:spPr>
          <p:txBody>
            <a:bodyPr wrap="none" rtlCol="0">
              <a:spAutoFit/>
            </a:bodyPr>
            <a:lstStyle/>
            <a:p>
              <a:r>
                <a:rPr lang="en-US" altLang="zh-CN" dirty="0"/>
                <a:t>15</a:t>
              </a:r>
              <a:endParaRPr lang="zh-CN" altLang="en-US" dirty="0"/>
            </a:p>
          </p:txBody>
        </p:sp>
        <p:sp>
          <p:nvSpPr>
            <p:cNvPr id="159" name="文本框 158"/>
            <p:cNvSpPr txBox="1"/>
            <p:nvPr/>
          </p:nvSpPr>
          <p:spPr>
            <a:xfrm>
              <a:off x="2686244" y="4046127"/>
              <a:ext cx="441146" cy="369332"/>
            </a:xfrm>
            <a:prstGeom prst="rect">
              <a:avLst/>
            </a:prstGeom>
            <a:noFill/>
          </p:spPr>
          <p:txBody>
            <a:bodyPr wrap="none" rtlCol="0">
              <a:spAutoFit/>
            </a:bodyPr>
            <a:lstStyle/>
            <a:p>
              <a:r>
                <a:rPr lang="en-US" altLang="zh-CN" dirty="0"/>
                <a:t>10</a:t>
              </a:r>
              <a:endParaRPr lang="zh-CN" altLang="en-US" dirty="0"/>
            </a:p>
          </p:txBody>
        </p:sp>
        <p:sp>
          <p:nvSpPr>
            <p:cNvPr id="160" name="矩形 159"/>
            <p:cNvSpPr/>
            <p:nvPr/>
          </p:nvSpPr>
          <p:spPr>
            <a:xfrm>
              <a:off x="1613519" y="451872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1" name="矩形 160"/>
            <p:cNvSpPr/>
            <p:nvPr/>
          </p:nvSpPr>
          <p:spPr>
            <a:xfrm>
              <a:off x="2457663" y="451872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2" name="矩形 161"/>
            <p:cNvSpPr/>
            <p:nvPr/>
          </p:nvSpPr>
          <p:spPr>
            <a:xfrm>
              <a:off x="3301808" y="4519653"/>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3" name="矩形 162"/>
            <p:cNvSpPr/>
            <p:nvPr/>
          </p:nvSpPr>
          <p:spPr>
            <a:xfrm>
              <a:off x="4141397" y="4517726"/>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4" name="文本框 163"/>
            <p:cNvSpPr txBox="1"/>
            <p:nvPr/>
          </p:nvSpPr>
          <p:spPr>
            <a:xfrm>
              <a:off x="3547689" y="4641478"/>
              <a:ext cx="312906" cy="369332"/>
            </a:xfrm>
            <a:prstGeom prst="rect">
              <a:avLst/>
            </a:prstGeom>
            <a:noFill/>
          </p:spPr>
          <p:txBody>
            <a:bodyPr wrap="none" rtlCol="0">
              <a:spAutoFit/>
            </a:bodyPr>
            <a:lstStyle/>
            <a:p>
              <a:r>
                <a:rPr lang="en-US" altLang="zh-CN" dirty="0"/>
                <a:t>0</a:t>
              </a:r>
              <a:endParaRPr lang="zh-CN" altLang="en-US" dirty="0"/>
            </a:p>
          </p:txBody>
        </p:sp>
        <p:sp>
          <p:nvSpPr>
            <p:cNvPr id="165" name="文本框 164"/>
            <p:cNvSpPr txBox="1"/>
            <p:nvPr/>
          </p:nvSpPr>
          <p:spPr>
            <a:xfrm>
              <a:off x="2661699" y="4644377"/>
              <a:ext cx="441146" cy="369332"/>
            </a:xfrm>
            <a:prstGeom prst="rect">
              <a:avLst/>
            </a:prstGeom>
            <a:noFill/>
          </p:spPr>
          <p:txBody>
            <a:bodyPr wrap="none" rtlCol="0">
              <a:spAutoFit/>
            </a:bodyPr>
            <a:lstStyle/>
            <a:p>
              <a:r>
                <a:rPr lang="en-US" altLang="zh-CN" dirty="0"/>
                <a:t>50</a:t>
              </a:r>
              <a:endParaRPr lang="zh-CN" altLang="en-US" dirty="0"/>
            </a:p>
          </p:txBody>
        </p:sp>
        <p:sp>
          <p:nvSpPr>
            <p:cNvPr id="166" name="文本框 165"/>
            <p:cNvSpPr txBox="1"/>
            <p:nvPr/>
          </p:nvSpPr>
          <p:spPr>
            <a:xfrm>
              <a:off x="1848265" y="4035684"/>
              <a:ext cx="312906" cy="369332"/>
            </a:xfrm>
            <a:prstGeom prst="rect">
              <a:avLst/>
            </a:prstGeom>
            <a:noFill/>
          </p:spPr>
          <p:txBody>
            <a:bodyPr wrap="none" rtlCol="0">
              <a:spAutoFit/>
            </a:bodyPr>
            <a:lstStyle/>
            <a:p>
              <a:r>
                <a:rPr lang="en-US" altLang="zh-CN" dirty="0"/>
                <a:t>3</a:t>
              </a:r>
              <a:endParaRPr lang="zh-CN" altLang="en-US" dirty="0"/>
            </a:p>
          </p:txBody>
        </p:sp>
        <p:sp>
          <p:nvSpPr>
            <p:cNvPr id="167" name="文本框 166"/>
            <p:cNvSpPr txBox="1"/>
            <p:nvPr/>
          </p:nvSpPr>
          <p:spPr>
            <a:xfrm>
              <a:off x="1732130" y="4641478"/>
              <a:ext cx="569387" cy="369332"/>
            </a:xfrm>
            <a:prstGeom prst="rect">
              <a:avLst/>
            </a:prstGeom>
            <a:noFill/>
          </p:spPr>
          <p:txBody>
            <a:bodyPr wrap="none" rtlCol="0">
              <a:spAutoFit/>
            </a:bodyPr>
            <a:lstStyle/>
            <a:p>
              <a:r>
                <a:rPr lang="en-US" altLang="zh-CN" dirty="0"/>
                <a:t>100</a:t>
              </a:r>
              <a:endParaRPr lang="zh-CN" altLang="en-US" dirty="0"/>
            </a:p>
          </p:txBody>
        </p:sp>
      </p:grpSp>
      <p:sp>
        <p:nvSpPr>
          <p:cNvPr id="169" name="文本框 168"/>
          <p:cNvSpPr txBox="1"/>
          <p:nvPr/>
        </p:nvSpPr>
        <p:spPr>
          <a:xfrm>
            <a:off x="5386807" y="2990721"/>
            <a:ext cx="312906" cy="369332"/>
          </a:xfrm>
          <a:prstGeom prst="rect">
            <a:avLst/>
          </a:prstGeom>
          <a:noFill/>
        </p:spPr>
        <p:txBody>
          <a:bodyPr wrap="none" rtlCol="0">
            <a:spAutoFit/>
          </a:bodyPr>
          <a:lstStyle/>
          <a:p>
            <a:r>
              <a:rPr lang="en-US" altLang="zh-CN" dirty="0"/>
              <a:t>0</a:t>
            </a:r>
            <a:endParaRPr lang="zh-CN" altLang="en-US" dirty="0"/>
          </a:p>
        </p:txBody>
      </p:sp>
      <p:sp>
        <p:nvSpPr>
          <p:cNvPr id="170" name="文本框 169"/>
          <p:cNvSpPr txBox="1"/>
          <p:nvPr/>
        </p:nvSpPr>
        <p:spPr>
          <a:xfrm>
            <a:off x="7044982" y="2990721"/>
            <a:ext cx="312906" cy="369332"/>
          </a:xfrm>
          <a:prstGeom prst="rect">
            <a:avLst/>
          </a:prstGeom>
          <a:noFill/>
        </p:spPr>
        <p:txBody>
          <a:bodyPr wrap="none" rtlCol="0">
            <a:spAutoFit/>
          </a:bodyPr>
          <a:lstStyle/>
          <a:p>
            <a:r>
              <a:rPr lang="en-US" altLang="zh-CN" dirty="0"/>
              <a:t>2</a:t>
            </a:r>
            <a:endParaRPr lang="zh-CN" altLang="en-US" dirty="0"/>
          </a:p>
        </p:txBody>
      </p:sp>
      <p:sp>
        <p:nvSpPr>
          <p:cNvPr id="171" name="文本框 170"/>
          <p:cNvSpPr txBox="1"/>
          <p:nvPr/>
        </p:nvSpPr>
        <p:spPr>
          <a:xfrm>
            <a:off x="6231314" y="2998043"/>
            <a:ext cx="312906" cy="369332"/>
          </a:xfrm>
          <a:prstGeom prst="rect">
            <a:avLst/>
          </a:prstGeom>
          <a:noFill/>
        </p:spPr>
        <p:txBody>
          <a:bodyPr wrap="none" rtlCol="0">
            <a:spAutoFit/>
          </a:bodyPr>
          <a:lstStyle/>
          <a:p>
            <a:r>
              <a:rPr lang="en-US" altLang="zh-CN" dirty="0"/>
              <a:t>1</a:t>
            </a:r>
            <a:endParaRPr lang="zh-CN" altLang="en-US" dirty="0"/>
          </a:p>
        </p:txBody>
      </p:sp>
      <p:sp>
        <p:nvSpPr>
          <p:cNvPr id="172" name="文本框 171"/>
          <p:cNvSpPr txBox="1"/>
          <p:nvPr/>
        </p:nvSpPr>
        <p:spPr>
          <a:xfrm>
            <a:off x="7914685" y="2987439"/>
            <a:ext cx="184731" cy="369332"/>
          </a:xfrm>
          <a:prstGeom prst="rect">
            <a:avLst/>
          </a:prstGeom>
          <a:noFill/>
        </p:spPr>
        <p:txBody>
          <a:bodyPr wrap="none" rtlCol="0">
            <a:spAutoFit/>
          </a:bodyPr>
          <a:lstStyle/>
          <a:p>
            <a:endParaRPr lang="zh-CN" altLang="en-US" dirty="0"/>
          </a:p>
        </p:txBody>
      </p:sp>
      <p:sp>
        <p:nvSpPr>
          <p:cNvPr id="173" name="矩形 172"/>
          <p:cNvSpPr/>
          <p:nvPr/>
        </p:nvSpPr>
        <p:spPr>
          <a:xfrm>
            <a:off x="5131118" y="3074263"/>
            <a:ext cx="3386916" cy="251609"/>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75" name="组合 174"/>
          <p:cNvGrpSpPr/>
          <p:nvPr/>
        </p:nvGrpSpPr>
        <p:grpSpPr>
          <a:xfrm>
            <a:off x="5171054" y="1790920"/>
            <a:ext cx="3377182" cy="1176977"/>
            <a:chOff x="5197058" y="3920062"/>
            <a:chExt cx="3377182" cy="1176977"/>
          </a:xfrm>
        </p:grpSpPr>
        <p:sp>
          <p:nvSpPr>
            <p:cNvPr id="176" name="矩形 175"/>
            <p:cNvSpPr/>
            <p:nvPr/>
          </p:nvSpPr>
          <p:spPr>
            <a:xfrm>
              <a:off x="7730096" y="3920062"/>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7" name="矩形 176"/>
            <p:cNvSpPr/>
            <p:nvPr/>
          </p:nvSpPr>
          <p:spPr>
            <a:xfrm>
              <a:off x="6885952" y="3921765"/>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8" name="矩形 177"/>
            <p:cNvSpPr/>
            <p:nvPr/>
          </p:nvSpPr>
          <p:spPr>
            <a:xfrm>
              <a:off x="6044161" y="3926437"/>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9" name="矩形 178"/>
            <p:cNvSpPr/>
            <p:nvPr/>
          </p:nvSpPr>
          <p:spPr>
            <a:xfrm>
              <a:off x="7730096" y="4507324"/>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0" name="矩形 179"/>
            <p:cNvSpPr/>
            <p:nvPr/>
          </p:nvSpPr>
          <p:spPr>
            <a:xfrm>
              <a:off x="6880792" y="4508835"/>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1" name="矩形 180"/>
            <p:cNvSpPr/>
            <p:nvPr/>
          </p:nvSpPr>
          <p:spPr>
            <a:xfrm>
              <a:off x="5197664" y="392571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2" name="文本框 181"/>
            <p:cNvSpPr txBox="1"/>
            <p:nvPr/>
          </p:nvSpPr>
          <p:spPr>
            <a:xfrm>
              <a:off x="7150160" y="4046738"/>
              <a:ext cx="312906" cy="369332"/>
            </a:xfrm>
            <a:prstGeom prst="rect">
              <a:avLst/>
            </a:prstGeom>
            <a:noFill/>
          </p:spPr>
          <p:txBody>
            <a:bodyPr wrap="none" rtlCol="0">
              <a:spAutoFit/>
            </a:bodyPr>
            <a:lstStyle/>
            <a:p>
              <a:r>
                <a:rPr lang="en-US" altLang="zh-CN" dirty="0"/>
                <a:t>5</a:t>
              </a:r>
              <a:endParaRPr lang="zh-CN" altLang="en-US" dirty="0"/>
            </a:p>
          </p:txBody>
        </p:sp>
        <p:sp>
          <p:nvSpPr>
            <p:cNvPr id="183" name="文本框 182"/>
            <p:cNvSpPr txBox="1"/>
            <p:nvPr/>
          </p:nvSpPr>
          <p:spPr>
            <a:xfrm>
              <a:off x="6233289" y="4034826"/>
              <a:ext cx="441146" cy="369332"/>
            </a:xfrm>
            <a:prstGeom prst="rect">
              <a:avLst/>
            </a:prstGeom>
            <a:noFill/>
          </p:spPr>
          <p:txBody>
            <a:bodyPr wrap="none" rtlCol="0">
              <a:spAutoFit/>
            </a:bodyPr>
            <a:lstStyle/>
            <a:p>
              <a:r>
                <a:rPr lang="en-US" altLang="zh-CN" dirty="0"/>
                <a:t>30</a:t>
              </a:r>
              <a:endParaRPr lang="zh-CN" altLang="en-US" dirty="0"/>
            </a:p>
          </p:txBody>
        </p:sp>
        <p:sp>
          <p:nvSpPr>
            <p:cNvPr id="184" name="矩形 183"/>
            <p:cNvSpPr/>
            <p:nvPr/>
          </p:nvSpPr>
          <p:spPr>
            <a:xfrm>
              <a:off x="5197058" y="4508109"/>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5" name="矩形 184"/>
            <p:cNvSpPr/>
            <p:nvPr/>
          </p:nvSpPr>
          <p:spPr>
            <a:xfrm>
              <a:off x="6041202" y="4508109"/>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6" name="文本框 185"/>
            <p:cNvSpPr txBox="1"/>
            <p:nvPr/>
          </p:nvSpPr>
          <p:spPr>
            <a:xfrm>
              <a:off x="7132772" y="4639182"/>
              <a:ext cx="312906" cy="369332"/>
            </a:xfrm>
            <a:prstGeom prst="rect">
              <a:avLst/>
            </a:prstGeom>
            <a:noFill/>
          </p:spPr>
          <p:txBody>
            <a:bodyPr wrap="none" rtlCol="0">
              <a:spAutoFit/>
            </a:bodyPr>
            <a:lstStyle/>
            <a:p>
              <a:r>
                <a:rPr lang="en-US" altLang="zh-CN" dirty="0"/>
                <a:t>0</a:t>
              </a:r>
              <a:endParaRPr lang="zh-CN" altLang="en-US" dirty="0"/>
            </a:p>
          </p:txBody>
        </p:sp>
        <p:sp>
          <p:nvSpPr>
            <p:cNvPr id="187" name="文本框 186"/>
            <p:cNvSpPr txBox="1"/>
            <p:nvPr/>
          </p:nvSpPr>
          <p:spPr>
            <a:xfrm>
              <a:off x="6228129" y="4641478"/>
              <a:ext cx="441146" cy="369332"/>
            </a:xfrm>
            <a:prstGeom prst="rect">
              <a:avLst/>
            </a:prstGeom>
            <a:noFill/>
          </p:spPr>
          <p:txBody>
            <a:bodyPr wrap="none" rtlCol="0">
              <a:spAutoFit/>
            </a:bodyPr>
            <a:lstStyle/>
            <a:p>
              <a:r>
                <a:rPr lang="en-US" altLang="zh-CN" dirty="0"/>
                <a:t>60</a:t>
              </a:r>
              <a:endParaRPr lang="zh-CN" altLang="en-US" dirty="0"/>
            </a:p>
          </p:txBody>
        </p:sp>
        <p:sp>
          <p:nvSpPr>
            <p:cNvPr id="188" name="文本框 187"/>
            <p:cNvSpPr txBox="1"/>
            <p:nvPr/>
          </p:nvSpPr>
          <p:spPr>
            <a:xfrm>
              <a:off x="5466225" y="4046738"/>
              <a:ext cx="312906" cy="369332"/>
            </a:xfrm>
            <a:prstGeom prst="rect">
              <a:avLst/>
            </a:prstGeom>
            <a:noFill/>
          </p:spPr>
          <p:txBody>
            <a:bodyPr wrap="none" rtlCol="0">
              <a:spAutoFit/>
            </a:bodyPr>
            <a:lstStyle/>
            <a:p>
              <a:r>
                <a:rPr lang="en-US" altLang="zh-CN" dirty="0"/>
                <a:t>4</a:t>
              </a:r>
              <a:endParaRPr lang="zh-CN" altLang="en-US" dirty="0"/>
            </a:p>
          </p:txBody>
        </p:sp>
        <p:sp>
          <p:nvSpPr>
            <p:cNvPr id="189" name="文本框 188"/>
            <p:cNvSpPr txBox="1"/>
            <p:nvPr/>
          </p:nvSpPr>
          <p:spPr>
            <a:xfrm>
              <a:off x="5295237" y="4614669"/>
              <a:ext cx="569387" cy="369332"/>
            </a:xfrm>
            <a:prstGeom prst="rect">
              <a:avLst/>
            </a:prstGeom>
            <a:noFill/>
          </p:spPr>
          <p:txBody>
            <a:bodyPr wrap="none" rtlCol="0">
              <a:spAutoFit/>
            </a:bodyPr>
            <a:lstStyle/>
            <a:p>
              <a:r>
                <a:rPr lang="en-US" altLang="zh-CN" dirty="0"/>
                <a:t>100</a:t>
              </a:r>
              <a:endParaRPr lang="zh-CN" altLang="en-US" dirty="0"/>
            </a:p>
          </p:txBody>
        </p:sp>
        <p:sp>
          <p:nvSpPr>
            <p:cNvPr id="190" name="文本框 189"/>
            <p:cNvSpPr txBox="1"/>
            <p:nvPr/>
          </p:nvSpPr>
          <p:spPr>
            <a:xfrm>
              <a:off x="7931595" y="4037557"/>
              <a:ext cx="184731" cy="369332"/>
            </a:xfrm>
            <a:prstGeom prst="rect">
              <a:avLst/>
            </a:prstGeom>
            <a:noFill/>
          </p:spPr>
          <p:txBody>
            <a:bodyPr wrap="none" rtlCol="0">
              <a:spAutoFit/>
            </a:bodyPr>
            <a:lstStyle/>
            <a:p>
              <a:endParaRPr lang="zh-CN" altLang="en-US" dirty="0"/>
            </a:p>
          </p:txBody>
        </p:sp>
        <p:sp>
          <p:nvSpPr>
            <p:cNvPr id="191" name="文本框 190"/>
            <p:cNvSpPr txBox="1"/>
            <p:nvPr/>
          </p:nvSpPr>
          <p:spPr>
            <a:xfrm>
              <a:off x="7978794" y="4639182"/>
              <a:ext cx="184731" cy="369332"/>
            </a:xfrm>
            <a:prstGeom prst="rect">
              <a:avLst/>
            </a:prstGeom>
            <a:noFill/>
          </p:spPr>
          <p:txBody>
            <a:bodyPr wrap="none" rtlCol="0">
              <a:spAutoFit/>
            </a:bodyPr>
            <a:lstStyle/>
            <a:p>
              <a:endParaRPr lang="zh-CN" altLang="en-US" dirty="0"/>
            </a:p>
          </p:txBody>
        </p:sp>
      </p:grpSp>
      <mc:AlternateContent xmlns:mc="http://schemas.openxmlformats.org/markup-compatibility/2006" xmlns:a14="http://schemas.microsoft.com/office/drawing/2010/main">
        <mc:Choice Requires="a14">
          <p:sp>
            <p:nvSpPr>
              <p:cNvPr id="192" name="文本框 191"/>
              <p:cNvSpPr txBox="1"/>
              <p:nvPr/>
            </p:nvSpPr>
            <p:spPr>
              <a:xfrm>
                <a:off x="7837142" y="2994904"/>
                <a:ext cx="44595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i="1" dirty="0">
                          <a:latin typeface="Cambria Math" panose="02040503050406030204" pitchFamily="18" charset="0"/>
                          <a:ea typeface="Cambria Math" panose="02040503050406030204" pitchFamily="18" charset="0"/>
                        </a:rPr>
                        <m:t>⋯</m:t>
                      </m:r>
                    </m:oMath>
                  </m:oMathPara>
                </a14:m>
                <a:endParaRPr lang="zh-CN" altLang="en-US" dirty="0"/>
              </a:p>
            </p:txBody>
          </p:sp>
        </mc:Choice>
        <mc:Fallback xmlns="">
          <p:sp>
            <p:nvSpPr>
              <p:cNvPr id="192" name="文本框 191"/>
              <p:cNvSpPr txBox="1">
                <a:spLocks noRot="1" noChangeAspect="1" noMove="1" noResize="1" noEditPoints="1" noAdjustHandles="1" noChangeArrowheads="1" noChangeShapeType="1" noTextEdit="1"/>
              </p:cNvSpPr>
              <p:nvPr/>
            </p:nvSpPr>
            <p:spPr>
              <a:xfrm>
                <a:off x="7837142" y="2994904"/>
                <a:ext cx="445956" cy="369332"/>
              </a:xfrm>
              <a:prstGeom prst="rect">
                <a:avLst/>
              </a:prstGeom>
              <a:blipFill>
                <a:blip r:embed="rId10"/>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7516070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170" name="Rectangle 2"/>
          <p:cNvSpPr>
            <a:spLocks noGrp="1" noChangeArrowheads="1"/>
          </p:cNvSpPr>
          <p:nvPr>
            <p:ph type="title"/>
          </p:nvPr>
        </p:nvSpPr>
        <p:spPr>
          <a:xfrm>
            <a:off x="461154" y="-9935"/>
            <a:ext cx="8229600" cy="1143000"/>
          </a:xfrm>
        </p:spPr>
        <p:txBody>
          <a:bodyPr/>
          <a:lstStyle/>
          <a:p>
            <a:r>
              <a:rPr lang="en-US" altLang="zh-CN" dirty="0">
                <a:ea typeface="宋体" panose="02010600030101010101" pitchFamily="2" charset="-122"/>
              </a:rPr>
              <a:t>Addition of Two Polynomials?</a:t>
            </a:r>
          </a:p>
        </p:txBody>
      </p:sp>
      <mc:AlternateContent xmlns:mc="http://schemas.openxmlformats.org/markup-compatibility/2006" xmlns:a14="http://schemas.microsoft.com/office/drawing/2010/main">
        <mc:Choice Requires="a14">
          <p:sp>
            <p:nvSpPr>
              <p:cNvPr id="82" name="文本框 81"/>
              <p:cNvSpPr txBox="1"/>
              <p:nvPr/>
            </p:nvSpPr>
            <p:spPr>
              <a:xfrm>
                <a:off x="471072" y="1886767"/>
                <a:ext cx="688009"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2000" b="1" i="1">
                          <a:latin typeface="Cambria Math" panose="02040503050406030204" pitchFamily="18" charset="0"/>
                        </a:rPr>
                        <m:t>𝒂</m:t>
                      </m:r>
                      <m:r>
                        <a:rPr lang="en-US" altLang="zh-CN" sz="2000" b="1" i="1">
                          <a:latin typeface="Cambria Math" panose="02040503050406030204" pitchFamily="18" charset="0"/>
                        </a:rPr>
                        <m:t>[</m:t>
                      </m:r>
                      <m:r>
                        <a:rPr lang="en-US" altLang="zh-CN" sz="2000" b="1" i="1">
                          <a:latin typeface="Cambria Math" panose="02040503050406030204" pitchFamily="18" charset="0"/>
                        </a:rPr>
                        <m:t>𝒊</m:t>
                      </m:r>
                      <m:r>
                        <a:rPr lang="en-US" altLang="zh-CN" sz="2000" b="1" i="1">
                          <a:latin typeface="Cambria Math" panose="02040503050406030204" pitchFamily="18" charset="0"/>
                        </a:rPr>
                        <m:t>]</m:t>
                      </m:r>
                    </m:oMath>
                  </m:oMathPara>
                </a14:m>
                <a:endParaRPr lang="zh-CN" altLang="en-US" sz="2000" b="1" dirty="0"/>
              </a:p>
            </p:txBody>
          </p:sp>
        </mc:Choice>
        <mc:Fallback xmlns="">
          <p:sp>
            <p:nvSpPr>
              <p:cNvPr id="82" name="文本框 81"/>
              <p:cNvSpPr txBox="1">
                <a:spLocks noRot="1" noChangeAspect="1" noMove="1" noResize="1" noEditPoints="1" noAdjustHandles="1" noChangeArrowheads="1" noChangeShapeType="1" noTextEdit="1"/>
              </p:cNvSpPr>
              <p:nvPr/>
            </p:nvSpPr>
            <p:spPr>
              <a:xfrm>
                <a:off x="471072" y="1886767"/>
                <a:ext cx="688009" cy="400110"/>
              </a:xfrm>
              <a:prstGeom prst="rect">
                <a:avLst/>
              </a:prstGeom>
              <a:blipFill>
                <a:blip r:embed="rId3"/>
                <a:stretch>
                  <a:fillRect b="-18462"/>
                </a:stretch>
              </a:blipFill>
            </p:spPr>
            <p:txBody>
              <a:bodyPr/>
              <a:lstStyle/>
              <a:p>
                <a:r>
                  <a:rPr lang="zh-CN" altLang="en-US">
                    <a:noFill/>
                  </a:rPr>
                  <a:t> </a:t>
                </a:r>
              </a:p>
            </p:txBody>
          </p:sp>
        </mc:Fallback>
      </mc:AlternateContent>
      <p:sp>
        <p:nvSpPr>
          <p:cNvPr id="83" name="文本框 82"/>
          <p:cNvSpPr txBox="1"/>
          <p:nvPr/>
        </p:nvSpPr>
        <p:spPr>
          <a:xfrm>
            <a:off x="48720" y="2993812"/>
            <a:ext cx="1518364" cy="369332"/>
          </a:xfrm>
          <a:prstGeom prst="rect">
            <a:avLst/>
          </a:prstGeom>
          <a:noFill/>
        </p:spPr>
        <p:txBody>
          <a:bodyPr wrap="none" rtlCol="0">
            <a:spAutoFit/>
          </a:bodyPr>
          <a:lstStyle/>
          <a:p>
            <a:r>
              <a:rPr lang="en-US" altLang="zh-CN" dirty="0"/>
              <a:t>Array indices</a:t>
            </a:r>
            <a:endParaRPr lang="zh-CN" altLang="en-US" dirty="0"/>
          </a:p>
        </p:txBody>
      </p:sp>
      <mc:AlternateContent xmlns:mc="http://schemas.openxmlformats.org/markup-compatibility/2006" xmlns:a14="http://schemas.microsoft.com/office/drawing/2010/main">
        <mc:Choice Requires="a14">
          <p:sp>
            <p:nvSpPr>
              <p:cNvPr id="89" name="文本框 88"/>
              <p:cNvSpPr txBox="1"/>
              <p:nvPr/>
            </p:nvSpPr>
            <p:spPr>
              <a:xfrm>
                <a:off x="13170" y="2471615"/>
                <a:ext cx="1599412" cy="369332"/>
              </a:xfrm>
              <a:prstGeom prst="rect">
                <a:avLst/>
              </a:prstGeom>
              <a:noFill/>
            </p:spPr>
            <p:txBody>
              <a:bodyPr wrap="none" rtlCol="0">
                <a:spAutoFit/>
              </a:bodyPr>
              <a:lstStyle/>
              <a:p>
                <a:r>
                  <a:rPr lang="en-US" altLang="zh-CN" dirty="0" err="1"/>
                  <a:t>Expon</a:t>
                </a:r>
                <a:r>
                  <a:rPr lang="en-US" altLang="zh-CN" dirty="0"/>
                  <a:t> index </a:t>
                </a:r>
                <a14:m>
                  <m:oMath xmlns:m="http://schemas.openxmlformats.org/officeDocument/2006/math">
                    <m:r>
                      <a:rPr lang="en-US" altLang="zh-CN" b="0" i="1">
                        <a:latin typeface="Cambria Math" panose="02040503050406030204" pitchFamily="18" charset="0"/>
                      </a:rPr>
                      <m:t>𝑖</m:t>
                    </m:r>
                  </m:oMath>
                </a14:m>
                <a:endParaRPr lang="zh-CN" altLang="en-US" dirty="0"/>
              </a:p>
            </p:txBody>
          </p:sp>
        </mc:Choice>
        <mc:Fallback xmlns="">
          <p:sp>
            <p:nvSpPr>
              <p:cNvPr id="89" name="文本框 88"/>
              <p:cNvSpPr txBox="1">
                <a:spLocks noRot="1" noChangeAspect="1" noMove="1" noResize="1" noEditPoints="1" noAdjustHandles="1" noChangeArrowheads="1" noChangeShapeType="1" noTextEdit="1"/>
              </p:cNvSpPr>
              <p:nvPr/>
            </p:nvSpPr>
            <p:spPr>
              <a:xfrm>
                <a:off x="13170" y="2471615"/>
                <a:ext cx="1599412" cy="369332"/>
              </a:xfrm>
              <a:prstGeom prst="rect">
                <a:avLst/>
              </a:prstGeom>
              <a:blipFill>
                <a:blip r:embed="rId4"/>
                <a:stretch>
                  <a:fillRect l="-3042" t="-8197" b="-2459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文本框 2"/>
              <p:cNvSpPr txBox="1"/>
              <p:nvPr/>
            </p:nvSpPr>
            <p:spPr>
              <a:xfrm>
                <a:off x="1720050" y="815824"/>
                <a:ext cx="6842386" cy="711413"/>
              </a:xfrm>
              <a:prstGeom prst="rect">
                <a:avLst/>
              </a:prstGeom>
              <a:noFill/>
            </p:spPr>
            <p:txBody>
              <a:bodyPr wrap="none" rtlCol="0">
                <a:spAutoFit/>
              </a:bodyPr>
              <a:lstStyle/>
              <a:p>
                <a14:m>
                  <m:oMath xmlns:m="http://schemas.openxmlformats.org/officeDocument/2006/math">
                    <m:sSub>
                      <m:sSubPr>
                        <m:ctrlPr>
                          <a:rPr lang="en-US" altLang="zh-CN" sz="2000" i="1" smtClean="0">
                            <a:latin typeface="Cambria Math" panose="02040503050406030204" pitchFamily="18" charset="0"/>
                          </a:rPr>
                        </m:ctrlPr>
                      </m:sSubPr>
                      <m:e>
                        <m:r>
                          <a:rPr lang="en-US" altLang="zh-CN" sz="2000" i="1">
                            <a:latin typeface="Cambria Math" panose="02040503050406030204" pitchFamily="18" charset="0"/>
                          </a:rPr>
                          <m:t>𝑃</m:t>
                        </m:r>
                      </m:e>
                      <m:sub>
                        <m:r>
                          <a:rPr lang="en-US" altLang="zh-CN" sz="2000" i="1">
                            <a:latin typeface="Cambria Math" panose="02040503050406030204" pitchFamily="18" charset="0"/>
                          </a:rPr>
                          <m:t>1</m:t>
                        </m:r>
                      </m:sub>
                    </m:sSub>
                    <m:d>
                      <m:dPr>
                        <m:ctrlPr>
                          <a:rPr lang="en-US" altLang="zh-CN" sz="2000" i="1">
                            <a:latin typeface="Cambria Math" panose="02040503050406030204" pitchFamily="18" charset="0"/>
                          </a:rPr>
                        </m:ctrlPr>
                      </m:dPr>
                      <m:e>
                        <m:r>
                          <a:rPr lang="en-US" altLang="zh-CN" sz="2000" i="1">
                            <a:latin typeface="Cambria Math" panose="02040503050406030204" pitchFamily="18" charset="0"/>
                          </a:rPr>
                          <m:t>𝑥</m:t>
                        </m:r>
                      </m:e>
                    </m:d>
                    <m:r>
                      <a:rPr lang="en-US" altLang="zh-CN" sz="2000" i="1">
                        <a:latin typeface="Cambria Math" panose="02040503050406030204" pitchFamily="18" charset="0"/>
                      </a:rPr>
                      <m:t>=3</m:t>
                    </m:r>
                    <m:sSup>
                      <m:sSupPr>
                        <m:ctrlPr>
                          <a:rPr lang="en-US" altLang="en-US" sz="2000" i="1" dirty="0">
                            <a:latin typeface="Cambria Math" panose="02040503050406030204" pitchFamily="18" charset="0"/>
                          </a:rPr>
                        </m:ctrlPr>
                      </m:sSupPr>
                      <m:e>
                        <m:r>
                          <a:rPr lang="en-US" altLang="en-US" sz="2000" i="1" dirty="0">
                            <a:latin typeface="Cambria Math" panose="02040503050406030204" pitchFamily="18" charset="0"/>
                          </a:rPr>
                          <m:t>𝑥</m:t>
                        </m:r>
                      </m:e>
                      <m:sup>
                        <m:r>
                          <a:rPr lang="en-US" altLang="en-US" sz="2000" i="1" dirty="0">
                            <a:latin typeface="Cambria Math" panose="02040503050406030204" pitchFamily="18" charset="0"/>
                          </a:rPr>
                          <m:t>100</m:t>
                        </m:r>
                      </m:sup>
                    </m:sSup>
                    <m:r>
                      <a:rPr lang="en-US" altLang="en-US" sz="2000" i="1" dirty="0">
                        <a:latin typeface="Cambria Math" panose="02040503050406030204" pitchFamily="18" charset="0"/>
                      </a:rPr>
                      <m:t>+10</m:t>
                    </m:r>
                    <m:sSup>
                      <m:sSupPr>
                        <m:ctrlPr>
                          <a:rPr lang="en-US" altLang="en-US" sz="2000" i="1" dirty="0">
                            <a:latin typeface="Cambria Math" panose="02040503050406030204" pitchFamily="18" charset="0"/>
                          </a:rPr>
                        </m:ctrlPr>
                      </m:sSupPr>
                      <m:e>
                        <m:r>
                          <a:rPr lang="en-US" altLang="en-US" sz="2000" i="1" dirty="0">
                            <a:latin typeface="Cambria Math" panose="02040503050406030204" pitchFamily="18" charset="0"/>
                          </a:rPr>
                          <m:t>𝑥</m:t>
                        </m:r>
                      </m:e>
                      <m:sup>
                        <m:r>
                          <a:rPr lang="en-US" altLang="en-US" sz="2000" i="1" dirty="0">
                            <a:latin typeface="Cambria Math" panose="02040503050406030204" pitchFamily="18" charset="0"/>
                          </a:rPr>
                          <m:t>50</m:t>
                        </m:r>
                      </m:sup>
                    </m:sSup>
                  </m:oMath>
                </a14:m>
                <a:r>
                  <a:rPr lang="en-US" altLang="zh-CN" sz="2000" dirty="0"/>
                  <a:t>+</a:t>
                </a:r>
                <a14:m>
                  <m:oMath xmlns:m="http://schemas.openxmlformats.org/officeDocument/2006/math">
                    <m:r>
                      <a:rPr lang="en-US" altLang="en-US" sz="2000" i="1" dirty="0">
                        <a:latin typeface="Cambria Math" panose="02040503050406030204" pitchFamily="18" charset="0"/>
                      </a:rPr>
                      <m:t>15</m:t>
                    </m:r>
                  </m:oMath>
                </a14:m>
                <a:r>
                  <a:rPr lang="en-US" altLang="zh-CN" sz="2000" dirty="0"/>
                  <a:t>   &amp;   </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𝑃</m:t>
                        </m:r>
                      </m:e>
                      <m:sub>
                        <m:r>
                          <a:rPr lang="en-US" altLang="zh-CN" sz="2000" i="1">
                            <a:latin typeface="Cambria Math" panose="02040503050406030204" pitchFamily="18" charset="0"/>
                          </a:rPr>
                          <m:t>2</m:t>
                        </m:r>
                      </m:sub>
                    </m:sSub>
                    <m:d>
                      <m:dPr>
                        <m:ctrlPr>
                          <a:rPr lang="en-US" altLang="zh-CN" sz="2000" i="1">
                            <a:latin typeface="Cambria Math" panose="02040503050406030204" pitchFamily="18" charset="0"/>
                          </a:rPr>
                        </m:ctrlPr>
                      </m:dPr>
                      <m:e>
                        <m:r>
                          <a:rPr lang="en-US" altLang="zh-CN" sz="2000" i="1">
                            <a:latin typeface="Cambria Math" panose="02040503050406030204" pitchFamily="18" charset="0"/>
                          </a:rPr>
                          <m:t>𝑥</m:t>
                        </m:r>
                      </m:e>
                    </m:d>
                    <m:r>
                      <a:rPr lang="en-US" altLang="zh-CN" sz="2000" i="1">
                        <a:latin typeface="Cambria Math" panose="02040503050406030204" pitchFamily="18" charset="0"/>
                      </a:rPr>
                      <m:t>=4</m:t>
                    </m:r>
                    <m:sSup>
                      <m:sSupPr>
                        <m:ctrlPr>
                          <a:rPr lang="en-US" altLang="en-US" sz="2000" i="1" dirty="0">
                            <a:latin typeface="Cambria Math" panose="02040503050406030204" pitchFamily="18" charset="0"/>
                          </a:rPr>
                        </m:ctrlPr>
                      </m:sSupPr>
                      <m:e>
                        <m:r>
                          <a:rPr lang="en-US" altLang="en-US" sz="2000" i="1" dirty="0">
                            <a:latin typeface="Cambria Math" panose="02040503050406030204" pitchFamily="18" charset="0"/>
                          </a:rPr>
                          <m:t>𝑥</m:t>
                        </m:r>
                      </m:e>
                      <m:sup>
                        <m:r>
                          <a:rPr lang="en-US" altLang="en-US" sz="2000" i="1" dirty="0">
                            <a:latin typeface="Cambria Math" panose="02040503050406030204" pitchFamily="18" charset="0"/>
                          </a:rPr>
                          <m:t>100</m:t>
                        </m:r>
                      </m:sup>
                    </m:sSup>
                    <m:r>
                      <a:rPr lang="en-US" altLang="zh-CN" sz="2000" i="1" dirty="0">
                        <a:latin typeface="Cambria Math" panose="02040503050406030204" pitchFamily="18" charset="0"/>
                      </a:rPr>
                      <m:t>+30</m:t>
                    </m:r>
                    <m:sSup>
                      <m:sSupPr>
                        <m:ctrlPr>
                          <a:rPr lang="en-US" altLang="en-US" sz="2000" i="1" dirty="0">
                            <a:latin typeface="Cambria Math" panose="02040503050406030204" pitchFamily="18" charset="0"/>
                          </a:rPr>
                        </m:ctrlPr>
                      </m:sSupPr>
                      <m:e>
                        <m:r>
                          <a:rPr lang="en-US" altLang="en-US" sz="2000" i="1" dirty="0">
                            <a:latin typeface="Cambria Math" panose="02040503050406030204" pitchFamily="18" charset="0"/>
                          </a:rPr>
                          <m:t>𝑥</m:t>
                        </m:r>
                      </m:e>
                      <m:sup>
                        <m:r>
                          <a:rPr lang="en-US" altLang="en-US" sz="2000" b="0" i="1" dirty="0" smtClean="0">
                            <a:latin typeface="Cambria Math" panose="02040503050406030204" pitchFamily="18" charset="0"/>
                          </a:rPr>
                          <m:t>6</m:t>
                        </m:r>
                        <m:r>
                          <a:rPr lang="en-US" altLang="en-US" sz="2000" i="1" dirty="0">
                            <a:latin typeface="Cambria Math" panose="02040503050406030204" pitchFamily="18" charset="0"/>
                          </a:rPr>
                          <m:t>0</m:t>
                        </m:r>
                      </m:sup>
                    </m:sSup>
                    <m:r>
                      <a:rPr lang="en-US" altLang="zh-CN" sz="2000" i="1" dirty="0">
                        <a:latin typeface="Cambria Math" panose="02040503050406030204" pitchFamily="18" charset="0"/>
                      </a:rPr>
                      <m:t>+5</m:t>
                    </m:r>
                  </m:oMath>
                </a14:m>
                <a:endParaRPr lang="en-US" altLang="zh-CN" sz="2400" dirty="0"/>
              </a:p>
              <a:p>
                <a:endParaRPr lang="zh-CN" altLang="en-US" sz="2000" dirty="0"/>
              </a:p>
            </p:txBody>
          </p:sp>
        </mc:Choice>
        <mc:Fallback xmlns="">
          <p:sp>
            <p:nvSpPr>
              <p:cNvPr id="3" name="文本框 2"/>
              <p:cNvSpPr txBox="1">
                <a:spLocks noRot="1" noChangeAspect="1" noMove="1" noResize="1" noEditPoints="1" noAdjustHandles="1" noChangeArrowheads="1" noChangeShapeType="1" noTextEdit="1"/>
              </p:cNvSpPr>
              <p:nvPr/>
            </p:nvSpPr>
            <p:spPr>
              <a:xfrm>
                <a:off x="1720050" y="815824"/>
                <a:ext cx="6842386" cy="711413"/>
              </a:xfrm>
              <a:prstGeom prst="rect">
                <a:avLst/>
              </a:prstGeom>
              <a:blipFill>
                <a:blip r:embed="rId5"/>
                <a:stretch>
                  <a:fillRect t="-3509"/>
                </a:stretch>
              </a:blipFill>
            </p:spPr>
            <p:txBody>
              <a:bodyPr/>
              <a:lstStyle/>
              <a:p>
                <a:r>
                  <a:rPr lang="en-CN">
                    <a:noFill/>
                  </a:rPr>
                  <a:t> </a:t>
                </a:r>
              </a:p>
            </p:txBody>
          </p:sp>
        </mc:Fallback>
      </mc:AlternateContent>
      <p:sp>
        <p:nvSpPr>
          <p:cNvPr id="2" name="下箭头 1"/>
          <p:cNvSpPr/>
          <p:nvPr/>
        </p:nvSpPr>
        <p:spPr>
          <a:xfrm>
            <a:off x="3369267" y="1294301"/>
            <a:ext cx="561453" cy="4639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下箭头 50"/>
          <p:cNvSpPr/>
          <p:nvPr/>
        </p:nvSpPr>
        <p:spPr>
          <a:xfrm>
            <a:off x="6984014" y="1304775"/>
            <a:ext cx="561453" cy="4639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52" name="文本框 51"/>
              <p:cNvSpPr txBox="1"/>
              <p:nvPr/>
            </p:nvSpPr>
            <p:spPr>
              <a:xfrm>
                <a:off x="481302" y="3789024"/>
                <a:ext cx="688009"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2000" b="1" i="1">
                          <a:latin typeface="Cambria Math" panose="02040503050406030204" pitchFamily="18" charset="0"/>
                        </a:rPr>
                        <m:t>𝒂</m:t>
                      </m:r>
                      <m:r>
                        <a:rPr lang="en-US" altLang="zh-CN" sz="2000" b="1" i="1">
                          <a:latin typeface="Cambria Math" panose="02040503050406030204" pitchFamily="18" charset="0"/>
                        </a:rPr>
                        <m:t>[</m:t>
                      </m:r>
                      <m:r>
                        <a:rPr lang="en-US" altLang="zh-CN" sz="2000" b="1" i="1">
                          <a:latin typeface="Cambria Math" panose="02040503050406030204" pitchFamily="18" charset="0"/>
                        </a:rPr>
                        <m:t>𝒊</m:t>
                      </m:r>
                      <m:r>
                        <a:rPr lang="en-US" altLang="zh-CN" sz="2000" b="1" i="1">
                          <a:latin typeface="Cambria Math" panose="02040503050406030204" pitchFamily="18" charset="0"/>
                        </a:rPr>
                        <m:t>]</m:t>
                      </m:r>
                    </m:oMath>
                  </m:oMathPara>
                </a14:m>
                <a:endParaRPr lang="zh-CN" altLang="en-US" sz="2000" b="1" dirty="0"/>
              </a:p>
            </p:txBody>
          </p:sp>
        </mc:Choice>
        <mc:Fallback xmlns="">
          <p:sp>
            <p:nvSpPr>
              <p:cNvPr id="52" name="文本框 51"/>
              <p:cNvSpPr txBox="1">
                <a:spLocks noRot="1" noChangeAspect="1" noMove="1" noResize="1" noEditPoints="1" noAdjustHandles="1" noChangeArrowheads="1" noChangeShapeType="1" noTextEdit="1"/>
              </p:cNvSpPr>
              <p:nvPr/>
            </p:nvSpPr>
            <p:spPr>
              <a:xfrm>
                <a:off x="481302" y="3789024"/>
                <a:ext cx="688009" cy="400110"/>
              </a:xfrm>
              <a:prstGeom prst="rect">
                <a:avLst/>
              </a:prstGeom>
              <a:blipFill>
                <a:blip r:embed="rId6"/>
                <a:stretch>
                  <a:fillRect b="-18462"/>
                </a:stretch>
              </a:blipFill>
            </p:spPr>
            <p:txBody>
              <a:bodyPr/>
              <a:lstStyle/>
              <a:p>
                <a:r>
                  <a:rPr lang="zh-CN" altLang="en-US">
                    <a:noFill/>
                  </a:rPr>
                  <a:t> </a:t>
                </a:r>
              </a:p>
            </p:txBody>
          </p:sp>
        </mc:Fallback>
      </mc:AlternateContent>
      <p:sp>
        <p:nvSpPr>
          <p:cNvPr id="53" name="文本框 52"/>
          <p:cNvSpPr txBox="1"/>
          <p:nvPr/>
        </p:nvSpPr>
        <p:spPr>
          <a:xfrm>
            <a:off x="58950" y="4896069"/>
            <a:ext cx="1518364" cy="369332"/>
          </a:xfrm>
          <a:prstGeom prst="rect">
            <a:avLst/>
          </a:prstGeom>
          <a:noFill/>
        </p:spPr>
        <p:txBody>
          <a:bodyPr wrap="none" rtlCol="0">
            <a:spAutoFit/>
          </a:bodyPr>
          <a:lstStyle/>
          <a:p>
            <a:r>
              <a:rPr lang="en-US" altLang="zh-CN" dirty="0"/>
              <a:t>Array indices</a:t>
            </a:r>
            <a:endParaRPr lang="zh-CN" altLang="en-US" dirty="0"/>
          </a:p>
        </p:txBody>
      </p:sp>
      <p:sp>
        <p:nvSpPr>
          <p:cNvPr id="54" name="文本框 53"/>
          <p:cNvSpPr txBox="1"/>
          <p:nvPr/>
        </p:nvSpPr>
        <p:spPr>
          <a:xfrm>
            <a:off x="1868271" y="4905103"/>
            <a:ext cx="312906" cy="369332"/>
          </a:xfrm>
          <a:prstGeom prst="rect">
            <a:avLst/>
          </a:prstGeom>
          <a:noFill/>
        </p:spPr>
        <p:txBody>
          <a:bodyPr wrap="none" rtlCol="0">
            <a:spAutoFit/>
          </a:bodyPr>
          <a:lstStyle/>
          <a:p>
            <a:r>
              <a:rPr lang="en-US" altLang="zh-CN" dirty="0"/>
              <a:t>0</a:t>
            </a:r>
            <a:endParaRPr lang="zh-CN" altLang="en-US" dirty="0"/>
          </a:p>
        </p:txBody>
      </p:sp>
      <p:sp>
        <p:nvSpPr>
          <p:cNvPr id="55" name="文本框 54"/>
          <p:cNvSpPr txBox="1"/>
          <p:nvPr/>
        </p:nvSpPr>
        <p:spPr>
          <a:xfrm>
            <a:off x="3526446" y="4905103"/>
            <a:ext cx="312906" cy="369332"/>
          </a:xfrm>
          <a:prstGeom prst="rect">
            <a:avLst/>
          </a:prstGeom>
          <a:noFill/>
        </p:spPr>
        <p:txBody>
          <a:bodyPr wrap="none" rtlCol="0">
            <a:spAutoFit/>
          </a:bodyPr>
          <a:lstStyle/>
          <a:p>
            <a:r>
              <a:rPr lang="en-US" altLang="zh-CN" dirty="0"/>
              <a:t>2</a:t>
            </a:r>
            <a:endParaRPr lang="zh-CN" altLang="en-US" dirty="0"/>
          </a:p>
        </p:txBody>
      </p:sp>
      <p:sp>
        <p:nvSpPr>
          <p:cNvPr id="56" name="文本框 55"/>
          <p:cNvSpPr txBox="1"/>
          <p:nvPr/>
        </p:nvSpPr>
        <p:spPr>
          <a:xfrm>
            <a:off x="2712778" y="4912425"/>
            <a:ext cx="312906" cy="369332"/>
          </a:xfrm>
          <a:prstGeom prst="rect">
            <a:avLst/>
          </a:prstGeom>
          <a:noFill/>
        </p:spPr>
        <p:txBody>
          <a:bodyPr wrap="none" rtlCol="0">
            <a:spAutoFit/>
          </a:bodyPr>
          <a:lstStyle/>
          <a:p>
            <a:r>
              <a:rPr lang="en-US" altLang="zh-CN" dirty="0"/>
              <a:t>1</a:t>
            </a:r>
            <a:endParaRPr lang="zh-CN" altLang="en-US" dirty="0"/>
          </a:p>
        </p:txBody>
      </p:sp>
      <mc:AlternateContent xmlns:mc="http://schemas.openxmlformats.org/markup-compatibility/2006" xmlns:a14="http://schemas.microsoft.com/office/drawing/2010/main">
        <mc:Choice Requires="a14">
          <p:sp>
            <p:nvSpPr>
              <p:cNvPr id="57" name="文本框 56"/>
              <p:cNvSpPr txBox="1"/>
              <p:nvPr/>
            </p:nvSpPr>
            <p:spPr>
              <a:xfrm>
                <a:off x="4281309" y="4896069"/>
                <a:ext cx="37702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b="0" i="1" dirty="0" smtClean="0">
                          <a:latin typeface="Cambria Math" panose="02040503050406030204" pitchFamily="18" charset="0"/>
                          <a:ea typeface="Cambria Math" panose="02040503050406030204" pitchFamily="18" charset="0"/>
                        </a:rPr>
                        <m:t>3</m:t>
                      </m:r>
                    </m:oMath>
                  </m:oMathPara>
                </a14:m>
                <a:endParaRPr lang="zh-CN" altLang="en-US" dirty="0"/>
              </a:p>
            </p:txBody>
          </p:sp>
        </mc:Choice>
        <mc:Fallback xmlns="">
          <p:sp>
            <p:nvSpPr>
              <p:cNvPr id="57" name="文本框 56"/>
              <p:cNvSpPr txBox="1">
                <a:spLocks noRot="1" noChangeAspect="1" noMove="1" noResize="1" noEditPoints="1" noAdjustHandles="1" noChangeArrowheads="1" noChangeShapeType="1" noTextEdit="1"/>
              </p:cNvSpPr>
              <p:nvPr/>
            </p:nvSpPr>
            <p:spPr>
              <a:xfrm>
                <a:off x="4281309" y="4896069"/>
                <a:ext cx="377026" cy="369332"/>
              </a:xfrm>
              <a:prstGeom prst="rect">
                <a:avLst/>
              </a:prstGeom>
              <a:blipFill>
                <a:blip r:embed="rId7"/>
                <a:stretch>
                  <a:fillRect/>
                </a:stretch>
              </a:blipFill>
            </p:spPr>
            <p:txBody>
              <a:bodyPr/>
              <a:lstStyle/>
              <a:p>
                <a:r>
                  <a:rPr lang="zh-CN" altLang="en-US">
                    <a:noFill/>
                  </a:rPr>
                  <a:t> </a:t>
                </a:r>
              </a:p>
            </p:txBody>
          </p:sp>
        </mc:Fallback>
      </mc:AlternateContent>
      <p:sp>
        <p:nvSpPr>
          <p:cNvPr id="58" name="矩形 57"/>
          <p:cNvSpPr/>
          <p:nvPr/>
        </p:nvSpPr>
        <p:spPr>
          <a:xfrm>
            <a:off x="1612582" y="4968209"/>
            <a:ext cx="6759240" cy="256606"/>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59" name="文本框 58"/>
              <p:cNvSpPr txBox="1"/>
              <p:nvPr/>
            </p:nvSpPr>
            <p:spPr>
              <a:xfrm>
                <a:off x="23400" y="4373872"/>
                <a:ext cx="1599412" cy="369332"/>
              </a:xfrm>
              <a:prstGeom prst="rect">
                <a:avLst/>
              </a:prstGeom>
              <a:noFill/>
            </p:spPr>
            <p:txBody>
              <a:bodyPr wrap="none" rtlCol="0">
                <a:spAutoFit/>
              </a:bodyPr>
              <a:lstStyle/>
              <a:p>
                <a:r>
                  <a:rPr lang="en-US" altLang="zh-CN" dirty="0" err="1"/>
                  <a:t>Expon</a:t>
                </a:r>
                <a:r>
                  <a:rPr lang="en-US" altLang="zh-CN" dirty="0"/>
                  <a:t> index </a:t>
                </a:r>
                <a14:m>
                  <m:oMath xmlns:m="http://schemas.openxmlformats.org/officeDocument/2006/math">
                    <m:r>
                      <a:rPr lang="en-US" altLang="zh-CN" b="0" i="1">
                        <a:latin typeface="Cambria Math" panose="02040503050406030204" pitchFamily="18" charset="0"/>
                      </a:rPr>
                      <m:t>𝑖</m:t>
                    </m:r>
                  </m:oMath>
                </a14:m>
                <a:endParaRPr lang="zh-CN" altLang="en-US" dirty="0"/>
              </a:p>
            </p:txBody>
          </p:sp>
        </mc:Choice>
        <mc:Fallback xmlns="">
          <p:sp>
            <p:nvSpPr>
              <p:cNvPr id="59" name="文本框 58"/>
              <p:cNvSpPr txBox="1">
                <a:spLocks noRot="1" noChangeAspect="1" noMove="1" noResize="1" noEditPoints="1" noAdjustHandles="1" noChangeArrowheads="1" noChangeShapeType="1" noTextEdit="1"/>
              </p:cNvSpPr>
              <p:nvPr/>
            </p:nvSpPr>
            <p:spPr>
              <a:xfrm>
                <a:off x="23400" y="4373872"/>
                <a:ext cx="1599412" cy="369332"/>
              </a:xfrm>
              <a:prstGeom prst="rect">
                <a:avLst/>
              </a:prstGeom>
              <a:blipFill>
                <a:blip r:embed="rId8"/>
                <a:stretch>
                  <a:fillRect l="-3435" t="-8197" b="-24590"/>
                </a:stretch>
              </a:blipFill>
            </p:spPr>
            <p:txBody>
              <a:bodyPr/>
              <a:lstStyle/>
              <a:p>
                <a:r>
                  <a:rPr lang="zh-CN" altLang="en-US">
                    <a:noFill/>
                  </a:rPr>
                  <a:t> </a:t>
                </a:r>
              </a:p>
            </p:txBody>
          </p:sp>
        </mc:Fallback>
      </mc:AlternateContent>
      <p:grpSp>
        <p:nvGrpSpPr>
          <p:cNvPr id="60" name="组合 59"/>
          <p:cNvGrpSpPr/>
          <p:nvPr/>
        </p:nvGrpSpPr>
        <p:grpSpPr>
          <a:xfrm>
            <a:off x="1618893" y="3694121"/>
            <a:ext cx="3372853" cy="1183536"/>
            <a:chOff x="1612688" y="3924321"/>
            <a:chExt cx="3372853" cy="1183536"/>
          </a:xfrm>
        </p:grpSpPr>
        <p:sp>
          <p:nvSpPr>
            <p:cNvPr id="61" name="矩形 60"/>
            <p:cNvSpPr/>
            <p:nvPr/>
          </p:nvSpPr>
          <p:spPr>
            <a:xfrm>
              <a:off x="1612688" y="3925316"/>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矩形 61"/>
            <p:cNvSpPr/>
            <p:nvPr/>
          </p:nvSpPr>
          <p:spPr>
            <a:xfrm>
              <a:off x="2456832" y="3925316"/>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矩形 62"/>
            <p:cNvSpPr/>
            <p:nvPr/>
          </p:nvSpPr>
          <p:spPr>
            <a:xfrm>
              <a:off x="3300977" y="3926248"/>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矩形 63"/>
            <p:cNvSpPr/>
            <p:nvPr/>
          </p:nvSpPr>
          <p:spPr>
            <a:xfrm>
              <a:off x="4140566" y="392432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矩形 66"/>
            <p:cNvSpPr/>
            <p:nvPr/>
          </p:nvSpPr>
          <p:spPr>
            <a:xfrm>
              <a:off x="1613519" y="451872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矩形 67"/>
            <p:cNvSpPr/>
            <p:nvPr/>
          </p:nvSpPr>
          <p:spPr>
            <a:xfrm>
              <a:off x="2457663" y="451872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矩形 68"/>
            <p:cNvSpPr/>
            <p:nvPr/>
          </p:nvSpPr>
          <p:spPr>
            <a:xfrm>
              <a:off x="3301808" y="4519653"/>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矩形 69"/>
            <p:cNvSpPr/>
            <p:nvPr/>
          </p:nvSpPr>
          <p:spPr>
            <a:xfrm>
              <a:off x="4141397" y="4517726"/>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5" name="组合 74"/>
          <p:cNvGrpSpPr/>
          <p:nvPr/>
        </p:nvGrpSpPr>
        <p:grpSpPr>
          <a:xfrm>
            <a:off x="4994640" y="3693836"/>
            <a:ext cx="3377182" cy="1176977"/>
            <a:chOff x="5197058" y="3920062"/>
            <a:chExt cx="3377182" cy="1176977"/>
          </a:xfrm>
        </p:grpSpPr>
        <p:sp>
          <p:nvSpPr>
            <p:cNvPr id="76" name="矩形 75"/>
            <p:cNvSpPr/>
            <p:nvPr/>
          </p:nvSpPr>
          <p:spPr>
            <a:xfrm>
              <a:off x="7730096" y="3920062"/>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矩形 76"/>
            <p:cNvSpPr/>
            <p:nvPr/>
          </p:nvSpPr>
          <p:spPr>
            <a:xfrm>
              <a:off x="6885952" y="3921765"/>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矩形 77"/>
            <p:cNvSpPr/>
            <p:nvPr/>
          </p:nvSpPr>
          <p:spPr>
            <a:xfrm>
              <a:off x="6044161" y="3926437"/>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矩形 78"/>
            <p:cNvSpPr/>
            <p:nvPr/>
          </p:nvSpPr>
          <p:spPr>
            <a:xfrm>
              <a:off x="7730096" y="4507324"/>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0" name="矩形 79"/>
            <p:cNvSpPr/>
            <p:nvPr/>
          </p:nvSpPr>
          <p:spPr>
            <a:xfrm>
              <a:off x="6880792" y="4508835"/>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 name="矩形 80"/>
            <p:cNvSpPr/>
            <p:nvPr/>
          </p:nvSpPr>
          <p:spPr>
            <a:xfrm>
              <a:off x="5197664" y="392571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0" name="矩形 129"/>
            <p:cNvSpPr/>
            <p:nvPr/>
          </p:nvSpPr>
          <p:spPr>
            <a:xfrm>
              <a:off x="5197058" y="4508109"/>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1" name="矩形 130"/>
            <p:cNvSpPr/>
            <p:nvPr/>
          </p:nvSpPr>
          <p:spPr>
            <a:xfrm>
              <a:off x="6041202" y="4508109"/>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6" name="文本框 135"/>
            <p:cNvSpPr txBox="1"/>
            <p:nvPr/>
          </p:nvSpPr>
          <p:spPr>
            <a:xfrm>
              <a:off x="7931595" y="4037557"/>
              <a:ext cx="184731" cy="369332"/>
            </a:xfrm>
            <a:prstGeom prst="rect">
              <a:avLst/>
            </a:prstGeom>
            <a:noFill/>
          </p:spPr>
          <p:txBody>
            <a:bodyPr wrap="none" rtlCol="0">
              <a:spAutoFit/>
            </a:bodyPr>
            <a:lstStyle/>
            <a:p>
              <a:endParaRPr lang="zh-CN" altLang="en-US" dirty="0"/>
            </a:p>
          </p:txBody>
        </p:sp>
        <p:sp>
          <p:nvSpPr>
            <p:cNvPr id="137" name="文本框 136"/>
            <p:cNvSpPr txBox="1"/>
            <p:nvPr/>
          </p:nvSpPr>
          <p:spPr>
            <a:xfrm>
              <a:off x="7978794" y="4639182"/>
              <a:ext cx="184731" cy="369332"/>
            </a:xfrm>
            <a:prstGeom prst="rect">
              <a:avLst/>
            </a:prstGeom>
            <a:noFill/>
          </p:spPr>
          <p:txBody>
            <a:bodyPr wrap="none" rtlCol="0">
              <a:spAutoFit/>
            </a:bodyPr>
            <a:lstStyle/>
            <a:p>
              <a:endParaRPr lang="zh-CN" altLang="en-US" dirty="0"/>
            </a:p>
          </p:txBody>
        </p:sp>
      </p:grpSp>
      <p:sp>
        <p:nvSpPr>
          <p:cNvPr id="138" name="文本框 137"/>
          <p:cNvSpPr txBox="1"/>
          <p:nvPr/>
        </p:nvSpPr>
        <p:spPr>
          <a:xfrm>
            <a:off x="5230105" y="4908548"/>
            <a:ext cx="312906" cy="369332"/>
          </a:xfrm>
          <a:prstGeom prst="rect">
            <a:avLst/>
          </a:prstGeom>
          <a:noFill/>
        </p:spPr>
        <p:txBody>
          <a:bodyPr wrap="none" rtlCol="0">
            <a:spAutoFit/>
          </a:bodyPr>
          <a:lstStyle/>
          <a:p>
            <a:r>
              <a:rPr lang="en-US" altLang="zh-CN" dirty="0"/>
              <a:t>4</a:t>
            </a:r>
            <a:endParaRPr lang="zh-CN" altLang="en-US" dirty="0"/>
          </a:p>
        </p:txBody>
      </p:sp>
      <p:sp>
        <p:nvSpPr>
          <p:cNvPr id="139" name="文本框 138"/>
          <p:cNvSpPr txBox="1"/>
          <p:nvPr/>
        </p:nvSpPr>
        <p:spPr>
          <a:xfrm>
            <a:off x="6888280" y="4908548"/>
            <a:ext cx="312906" cy="369332"/>
          </a:xfrm>
          <a:prstGeom prst="rect">
            <a:avLst/>
          </a:prstGeom>
          <a:noFill/>
        </p:spPr>
        <p:txBody>
          <a:bodyPr wrap="none" rtlCol="0">
            <a:spAutoFit/>
          </a:bodyPr>
          <a:lstStyle/>
          <a:p>
            <a:r>
              <a:rPr lang="en-US" altLang="zh-CN" dirty="0"/>
              <a:t>6</a:t>
            </a:r>
            <a:endParaRPr lang="zh-CN" altLang="en-US" dirty="0"/>
          </a:p>
        </p:txBody>
      </p:sp>
      <p:sp>
        <p:nvSpPr>
          <p:cNvPr id="140" name="文本框 139"/>
          <p:cNvSpPr txBox="1"/>
          <p:nvPr/>
        </p:nvSpPr>
        <p:spPr>
          <a:xfrm>
            <a:off x="6074612" y="4915870"/>
            <a:ext cx="312906" cy="369332"/>
          </a:xfrm>
          <a:prstGeom prst="rect">
            <a:avLst/>
          </a:prstGeom>
          <a:noFill/>
        </p:spPr>
        <p:txBody>
          <a:bodyPr wrap="none" rtlCol="0">
            <a:spAutoFit/>
          </a:bodyPr>
          <a:lstStyle/>
          <a:p>
            <a:r>
              <a:rPr lang="en-US" altLang="zh-CN" dirty="0"/>
              <a:t>5</a:t>
            </a:r>
            <a:endParaRPr lang="zh-CN" altLang="en-US" dirty="0"/>
          </a:p>
        </p:txBody>
      </p:sp>
      <p:sp>
        <p:nvSpPr>
          <p:cNvPr id="141" name="文本框 140"/>
          <p:cNvSpPr txBox="1"/>
          <p:nvPr/>
        </p:nvSpPr>
        <p:spPr>
          <a:xfrm>
            <a:off x="7757983" y="4905266"/>
            <a:ext cx="184731" cy="369332"/>
          </a:xfrm>
          <a:prstGeom prst="rect">
            <a:avLst/>
          </a:prstGeom>
          <a:noFill/>
        </p:spPr>
        <p:txBody>
          <a:bodyPr wrap="none" rtlCol="0">
            <a:spAutoFit/>
          </a:bodyPr>
          <a:lstStyle/>
          <a:p>
            <a:endParaRPr lang="zh-CN" altLang="en-US" dirty="0"/>
          </a:p>
        </p:txBody>
      </p:sp>
      <mc:AlternateContent xmlns:mc="http://schemas.openxmlformats.org/markup-compatibility/2006" xmlns:a14="http://schemas.microsoft.com/office/drawing/2010/main">
        <mc:Choice Requires="a14">
          <p:sp>
            <p:nvSpPr>
              <p:cNvPr id="142" name="文本框 141"/>
              <p:cNvSpPr txBox="1"/>
              <p:nvPr/>
            </p:nvSpPr>
            <p:spPr>
              <a:xfrm>
                <a:off x="7680440" y="4912731"/>
                <a:ext cx="44595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i="1" dirty="0">
                          <a:latin typeface="Cambria Math" panose="02040503050406030204" pitchFamily="18" charset="0"/>
                          <a:ea typeface="Cambria Math" panose="02040503050406030204" pitchFamily="18" charset="0"/>
                        </a:rPr>
                        <m:t>⋯</m:t>
                      </m:r>
                    </m:oMath>
                  </m:oMathPara>
                </a14:m>
                <a:endParaRPr lang="zh-CN" altLang="en-US" dirty="0"/>
              </a:p>
            </p:txBody>
          </p:sp>
        </mc:Choice>
        <mc:Fallback xmlns="">
          <p:sp>
            <p:nvSpPr>
              <p:cNvPr id="142" name="文本框 141"/>
              <p:cNvSpPr txBox="1">
                <a:spLocks noRot="1" noChangeAspect="1" noMove="1" noResize="1" noEditPoints="1" noAdjustHandles="1" noChangeArrowheads="1" noChangeShapeType="1" noTextEdit="1"/>
              </p:cNvSpPr>
              <p:nvPr/>
            </p:nvSpPr>
            <p:spPr>
              <a:xfrm>
                <a:off x="7680440" y="4912731"/>
                <a:ext cx="445956" cy="369332"/>
              </a:xfrm>
              <a:prstGeom prst="rect">
                <a:avLst/>
              </a:prstGeom>
              <a:blipFill>
                <a:blip r:embed="rId9"/>
                <a:stretch>
                  <a:fillRect/>
                </a:stretch>
              </a:blipFill>
            </p:spPr>
            <p:txBody>
              <a:bodyPr/>
              <a:lstStyle/>
              <a:p>
                <a:r>
                  <a:rPr lang="zh-CN" altLang="en-US">
                    <a:noFill/>
                  </a:rPr>
                  <a:t> </a:t>
                </a:r>
              </a:p>
            </p:txBody>
          </p:sp>
        </mc:Fallback>
      </mc:AlternateContent>
      <p:sp>
        <p:nvSpPr>
          <p:cNvPr id="105" name="文本框 104"/>
          <p:cNvSpPr txBox="1"/>
          <p:nvPr/>
        </p:nvSpPr>
        <p:spPr>
          <a:xfrm>
            <a:off x="3468924" y="3806304"/>
            <a:ext cx="441146" cy="369332"/>
          </a:xfrm>
          <a:prstGeom prst="rect">
            <a:avLst/>
          </a:prstGeom>
          <a:noFill/>
        </p:spPr>
        <p:txBody>
          <a:bodyPr wrap="none" rtlCol="0">
            <a:spAutoFit/>
          </a:bodyPr>
          <a:lstStyle/>
          <a:p>
            <a:r>
              <a:rPr lang="en-US" altLang="zh-CN" dirty="0"/>
              <a:t>10</a:t>
            </a:r>
            <a:endParaRPr lang="zh-CN" altLang="en-US" dirty="0"/>
          </a:p>
        </p:txBody>
      </p:sp>
      <p:sp>
        <p:nvSpPr>
          <p:cNvPr id="111" name="文本框 110"/>
          <p:cNvSpPr txBox="1"/>
          <p:nvPr/>
        </p:nvSpPr>
        <p:spPr>
          <a:xfrm>
            <a:off x="3463764" y="4412956"/>
            <a:ext cx="441146" cy="369332"/>
          </a:xfrm>
          <a:prstGeom prst="rect">
            <a:avLst/>
          </a:prstGeom>
          <a:noFill/>
        </p:spPr>
        <p:txBody>
          <a:bodyPr wrap="none" rtlCol="0">
            <a:spAutoFit/>
          </a:bodyPr>
          <a:lstStyle/>
          <a:p>
            <a:r>
              <a:rPr lang="en-US" altLang="zh-CN" dirty="0"/>
              <a:t>50</a:t>
            </a:r>
            <a:endParaRPr lang="zh-CN" altLang="en-US" dirty="0"/>
          </a:p>
        </p:txBody>
      </p:sp>
      <p:sp>
        <p:nvSpPr>
          <p:cNvPr id="132" name="文本框 131"/>
          <p:cNvSpPr txBox="1"/>
          <p:nvPr/>
        </p:nvSpPr>
        <p:spPr>
          <a:xfrm>
            <a:off x="2640526" y="3811550"/>
            <a:ext cx="441146" cy="369332"/>
          </a:xfrm>
          <a:prstGeom prst="rect">
            <a:avLst/>
          </a:prstGeom>
          <a:noFill/>
        </p:spPr>
        <p:txBody>
          <a:bodyPr wrap="none" rtlCol="0">
            <a:spAutoFit/>
          </a:bodyPr>
          <a:lstStyle/>
          <a:p>
            <a:r>
              <a:rPr lang="en-US" altLang="zh-CN" dirty="0"/>
              <a:t>30</a:t>
            </a:r>
            <a:endParaRPr lang="zh-CN" altLang="en-US" dirty="0"/>
          </a:p>
        </p:txBody>
      </p:sp>
      <p:sp>
        <p:nvSpPr>
          <p:cNvPr id="133" name="文本框 132"/>
          <p:cNvSpPr txBox="1"/>
          <p:nvPr/>
        </p:nvSpPr>
        <p:spPr>
          <a:xfrm>
            <a:off x="2635366" y="4418202"/>
            <a:ext cx="441146" cy="369332"/>
          </a:xfrm>
          <a:prstGeom prst="rect">
            <a:avLst/>
          </a:prstGeom>
          <a:noFill/>
        </p:spPr>
        <p:txBody>
          <a:bodyPr wrap="none" rtlCol="0">
            <a:spAutoFit/>
          </a:bodyPr>
          <a:lstStyle/>
          <a:p>
            <a:r>
              <a:rPr lang="en-US" altLang="zh-CN" dirty="0"/>
              <a:t>60</a:t>
            </a:r>
            <a:endParaRPr lang="zh-CN" altLang="en-US" dirty="0"/>
          </a:p>
        </p:txBody>
      </p:sp>
      <p:sp>
        <p:nvSpPr>
          <p:cNvPr id="134" name="文本框 133"/>
          <p:cNvSpPr txBox="1"/>
          <p:nvPr/>
        </p:nvSpPr>
        <p:spPr>
          <a:xfrm>
            <a:off x="1865544" y="3805183"/>
            <a:ext cx="312906" cy="369332"/>
          </a:xfrm>
          <a:prstGeom prst="rect">
            <a:avLst/>
          </a:prstGeom>
          <a:noFill/>
        </p:spPr>
        <p:txBody>
          <a:bodyPr wrap="none" rtlCol="0">
            <a:spAutoFit/>
          </a:bodyPr>
          <a:lstStyle/>
          <a:p>
            <a:r>
              <a:rPr lang="en-US" altLang="zh-CN" dirty="0"/>
              <a:t>7</a:t>
            </a:r>
            <a:endParaRPr lang="zh-CN" altLang="en-US" dirty="0"/>
          </a:p>
        </p:txBody>
      </p:sp>
      <p:sp>
        <p:nvSpPr>
          <p:cNvPr id="135" name="文本框 134"/>
          <p:cNvSpPr txBox="1"/>
          <p:nvPr/>
        </p:nvSpPr>
        <p:spPr>
          <a:xfrm>
            <a:off x="1720050" y="4392334"/>
            <a:ext cx="569387" cy="369332"/>
          </a:xfrm>
          <a:prstGeom prst="rect">
            <a:avLst/>
          </a:prstGeom>
          <a:noFill/>
        </p:spPr>
        <p:txBody>
          <a:bodyPr wrap="none" rtlCol="0">
            <a:spAutoFit/>
          </a:bodyPr>
          <a:lstStyle/>
          <a:p>
            <a:r>
              <a:rPr lang="en-US" altLang="zh-CN" dirty="0"/>
              <a:t>100</a:t>
            </a:r>
            <a:endParaRPr lang="zh-CN" altLang="en-US" dirty="0"/>
          </a:p>
        </p:txBody>
      </p:sp>
      <mc:AlternateContent xmlns:mc="http://schemas.openxmlformats.org/markup-compatibility/2006" xmlns:a14="http://schemas.microsoft.com/office/drawing/2010/main">
        <mc:Choice Requires="a14">
          <p:sp>
            <p:nvSpPr>
              <p:cNvPr id="143" name="文本框 142"/>
              <p:cNvSpPr txBox="1"/>
              <p:nvPr/>
            </p:nvSpPr>
            <p:spPr>
              <a:xfrm>
                <a:off x="1868271" y="5577095"/>
                <a:ext cx="8827058" cy="403637"/>
              </a:xfrm>
              <a:prstGeom prst="rect">
                <a:avLst/>
              </a:prstGeom>
              <a:noFill/>
            </p:spPr>
            <p:txBody>
              <a:bodyPr wrap="square" rtlCol="0">
                <a:spAutoFit/>
              </a:bodyPr>
              <a:lstStyle/>
              <a:p>
                <a14:m>
                  <m:oMath xmlns:m="http://schemas.openxmlformats.org/officeDocument/2006/math">
                    <m:sSub>
                      <m:sSubPr>
                        <m:ctrlPr>
                          <a:rPr lang="en-US" altLang="zh-CN" sz="2000" i="1" smtClean="0">
                            <a:latin typeface="Cambria Math" panose="02040503050406030204" pitchFamily="18" charset="0"/>
                          </a:rPr>
                        </m:ctrlPr>
                      </m:sSubPr>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𝑃</m:t>
                            </m:r>
                          </m:e>
                          <m:sub>
                            <m:r>
                              <a:rPr lang="en-US" altLang="zh-CN" sz="2000" b="0" i="1" smtClean="0">
                                <a:latin typeface="Cambria Math" panose="02040503050406030204" pitchFamily="18" charset="0"/>
                              </a:rPr>
                              <m:t>3</m:t>
                            </m:r>
                          </m:sub>
                        </m:sSub>
                        <m:d>
                          <m:dPr>
                            <m:ctrlPr>
                              <a:rPr lang="en-US" altLang="zh-CN" sz="2000" i="1">
                                <a:latin typeface="Cambria Math" panose="02040503050406030204" pitchFamily="18" charset="0"/>
                              </a:rPr>
                            </m:ctrlPr>
                          </m:dPr>
                          <m:e>
                            <m:r>
                              <a:rPr lang="en-US" altLang="zh-CN" sz="2000" i="1">
                                <a:latin typeface="Cambria Math" panose="02040503050406030204" pitchFamily="18" charset="0"/>
                              </a:rPr>
                              <m:t>𝑥</m:t>
                            </m:r>
                          </m:e>
                        </m:d>
                        <m:r>
                          <a:rPr lang="en-US" altLang="zh-CN" sz="2000" i="1">
                            <a:latin typeface="Cambria Math" panose="02040503050406030204" pitchFamily="18" charset="0"/>
                          </a:rPr>
                          <m:t>=</m:t>
                        </m:r>
                        <m:r>
                          <a:rPr lang="en-US" altLang="zh-CN" sz="2000" i="1">
                            <a:latin typeface="Cambria Math" panose="02040503050406030204" pitchFamily="18" charset="0"/>
                          </a:rPr>
                          <m:t>𝑃</m:t>
                        </m:r>
                      </m:e>
                      <m:sub>
                        <m:r>
                          <a:rPr lang="en-US" altLang="zh-CN" sz="2000" i="1">
                            <a:latin typeface="Cambria Math" panose="02040503050406030204" pitchFamily="18" charset="0"/>
                          </a:rPr>
                          <m:t>1</m:t>
                        </m:r>
                      </m:sub>
                    </m:sSub>
                    <m:d>
                      <m:dPr>
                        <m:ctrlPr>
                          <a:rPr lang="en-US" altLang="zh-CN" sz="2000" i="1">
                            <a:latin typeface="Cambria Math" panose="02040503050406030204" pitchFamily="18" charset="0"/>
                          </a:rPr>
                        </m:ctrlPr>
                      </m:dPr>
                      <m:e>
                        <m:r>
                          <a:rPr lang="en-US" altLang="zh-CN" sz="2000" i="1">
                            <a:latin typeface="Cambria Math" panose="02040503050406030204" pitchFamily="18" charset="0"/>
                          </a:rPr>
                          <m:t>𝑥</m:t>
                        </m:r>
                      </m:e>
                    </m:d>
                    <m:r>
                      <a:rPr lang="en-US" altLang="zh-CN" sz="2000" i="1" smtClean="0">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𝑃</m:t>
                        </m:r>
                      </m:e>
                      <m:sub>
                        <m:r>
                          <a:rPr lang="en-US" altLang="zh-CN" sz="2000" i="1">
                            <a:latin typeface="Cambria Math" panose="02040503050406030204" pitchFamily="18" charset="0"/>
                          </a:rPr>
                          <m:t>2</m:t>
                        </m:r>
                      </m:sub>
                    </m:sSub>
                    <m:d>
                      <m:dPr>
                        <m:ctrlPr>
                          <a:rPr lang="en-US" altLang="zh-CN" sz="2000" i="1">
                            <a:latin typeface="Cambria Math" panose="02040503050406030204" pitchFamily="18" charset="0"/>
                          </a:rPr>
                        </m:ctrlPr>
                      </m:dPr>
                      <m:e>
                        <m:r>
                          <a:rPr lang="en-US" altLang="zh-CN" sz="2000" i="1">
                            <a:latin typeface="Cambria Math" panose="02040503050406030204" pitchFamily="18" charset="0"/>
                          </a:rPr>
                          <m:t>𝑥</m:t>
                        </m:r>
                      </m:e>
                    </m:d>
                    <m:r>
                      <a:rPr lang="en-US" altLang="zh-CN" sz="2000" i="1">
                        <a:latin typeface="Cambria Math" panose="02040503050406030204" pitchFamily="18" charset="0"/>
                      </a:rPr>
                      <m:t>=</m:t>
                    </m:r>
                    <m:r>
                      <a:rPr lang="en-US" altLang="zh-CN" sz="2000" b="0" i="1" smtClean="0">
                        <a:latin typeface="Cambria Math" panose="02040503050406030204" pitchFamily="18" charset="0"/>
                      </a:rPr>
                      <m:t>7</m:t>
                    </m:r>
                    <m:sSup>
                      <m:sSupPr>
                        <m:ctrlPr>
                          <a:rPr lang="en-US" altLang="en-US" sz="2000" i="1" dirty="0">
                            <a:latin typeface="Cambria Math" panose="02040503050406030204" pitchFamily="18" charset="0"/>
                          </a:rPr>
                        </m:ctrlPr>
                      </m:sSupPr>
                      <m:e>
                        <m:r>
                          <a:rPr lang="en-US" altLang="en-US" sz="2000" i="1" dirty="0">
                            <a:latin typeface="Cambria Math" panose="02040503050406030204" pitchFamily="18" charset="0"/>
                          </a:rPr>
                          <m:t>𝑥</m:t>
                        </m:r>
                      </m:e>
                      <m:sup>
                        <m:r>
                          <a:rPr lang="en-US" altLang="en-US" sz="2000" i="1" dirty="0">
                            <a:latin typeface="Cambria Math" panose="02040503050406030204" pitchFamily="18" charset="0"/>
                          </a:rPr>
                          <m:t>100</m:t>
                        </m:r>
                      </m:sup>
                    </m:sSup>
                    <m:r>
                      <a:rPr lang="en-US" altLang="en-US" sz="2000" i="1" dirty="0">
                        <a:latin typeface="Cambria Math" panose="02040503050406030204" pitchFamily="18" charset="0"/>
                      </a:rPr>
                      <m:t>+</m:t>
                    </m:r>
                    <m:r>
                      <a:rPr lang="en-US" altLang="en-US" sz="2000" b="0" i="1" dirty="0" smtClean="0">
                        <a:latin typeface="Cambria Math" panose="02040503050406030204" pitchFamily="18" charset="0"/>
                      </a:rPr>
                      <m:t>30</m:t>
                    </m:r>
                    <m:sSup>
                      <m:sSupPr>
                        <m:ctrlPr>
                          <a:rPr lang="en-US" altLang="en-US" sz="2000" i="1" dirty="0">
                            <a:latin typeface="Cambria Math" panose="02040503050406030204" pitchFamily="18" charset="0"/>
                          </a:rPr>
                        </m:ctrlPr>
                      </m:sSupPr>
                      <m:e>
                        <m:r>
                          <a:rPr lang="en-US" altLang="en-US" sz="2000" i="1" dirty="0">
                            <a:latin typeface="Cambria Math" panose="02040503050406030204" pitchFamily="18" charset="0"/>
                          </a:rPr>
                          <m:t>𝑥</m:t>
                        </m:r>
                      </m:e>
                      <m:sup>
                        <m:r>
                          <a:rPr lang="en-US" altLang="en-US" sz="2000" b="0" i="1" dirty="0" smtClean="0">
                            <a:latin typeface="Cambria Math" panose="02040503050406030204" pitchFamily="18" charset="0"/>
                          </a:rPr>
                          <m:t>6</m:t>
                        </m:r>
                        <m:r>
                          <a:rPr lang="en-US" altLang="en-US" sz="2000" i="1" dirty="0">
                            <a:latin typeface="Cambria Math" panose="02040503050406030204" pitchFamily="18" charset="0"/>
                          </a:rPr>
                          <m:t>0</m:t>
                        </m:r>
                      </m:sup>
                    </m:sSup>
                    <m:r>
                      <a:rPr lang="en-US" altLang="en-US" sz="2000" i="1" dirty="0">
                        <a:latin typeface="Cambria Math" panose="02040503050406030204" pitchFamily="18" charset="0"/>
                      </a:rPr>
                      <m:t>+10</m:t>
                    </m:r>
                    <m:sSup>
                      <m:sSupPr>
                        <m:ctrlPr>
                          <a:rPr lang="en-US" altLang="en-US" sz="2000" i="1" dirty="0">
                            <a:latin typeface="Cambria Math" panose="02040503050406030204" pitchFamily="18" charset="0"/>
                          </a:rPr>
                        </m:ctrlPr>
                      </m:sSupPr>
                      <m:e>
                        <m:r>
                          <a:rPr lang="en-US" altLang="en-US" sz="2000" i="1" dirty="0">
                            <a:latin typeface="Cambria Math" panose="02040503050406030204" pitchFamily="18" charset="0"/>
                          </a:rPr>
                          <m:t>𝑥</m:t>
                        </m:r>
                      </m:e>
                      <m:sup>
                        <m:r>
                          <a:rPr lang="en-US" altLang="en-US" sz="2000" i="1" dirty="0">
                            <a:latin typeface="Cambria Math" panose="02040503050406030204" pitchFamily="18" charset="0"/>
                          </a:rPr>
                          <m:t>50</m:t>
                        </m:r>
                      </m:sup>
                    </m:sSup>
                  </m:oMath>
                </a14:m>
                <a:r>
                  <a:rPr lang="en-US" altLang="zh-CN" sz="2000" dirty="0"/>
                  <a:t>+</a:t>
                </a:r>
                <a14:m>
                  <m:oMath xmlns:m="http://schemas.openxmlformats.org/officeDocument/2006/math">
                    <m:r>
                      <a:rPr lang="en-US" altLang="zh-CN" sz="2000" b="0" i="1" dirty="0" smtClean="0">
                        <a:latin typeface="Cambria Math" panose="02040503050406030204" pitchFamily="18" charset="0"/>
                      </a:rPr>
                      <m:t>20</m:t>
                    </m:r>
                  </m:oMath>
                </a14:m>
                <a:endParaRPr lang="zh-CN" altLang="en-US" sz="2000" dirty="0"/>
              </a:p>
            </p:txBody>
          </p:sp>
        </mc:Choice>
        <mc:Fallback xmlns="">
          <p:sp>
            <p:nvSpPr>
              <p:cNvPr id="143" name="文本框 142"/>
              <p:cNvSpPr txBox="1">
                <a:spLocks noRot="1" noChangeAspect="1" noMove="1" noResize="1" noEditPoints="1" noAdjustHandles="1" noChangeArrowheads="1" noChangeShapeType="1" noTextEdit="1"/>
              </p:cNvSpPr>
              <p:nvPr/>
            </p:nvSpPr>
            <p:spPr>
              <a:xfrm>
                <a:off x="1868271" y="5577095"/>
                <a:ext cx="8827058" cy="403637"/>
              </a:xfrm>
              <a:prstGeom prst="rect">
                <a:avLst/>
              </a:prstGeom>
              <a:blipFill>
                <a:blip r:embed="rId10"/>
                <a:stretch>
                  <a:fillRect t="-7576" b="-27273"/>
                </a:stretch>
              </a:blipFill>
            </p:spPr>
            <p:txBody>
              <a:bodyPr/>
              <a:lstStyle/>
              <a:p>
                <a:r>
                  <a:rPr lang="zh-CN" altLang="en-US">
                    <a:noFill/>
                  </a:rPr>
                  <a:t> </a:t>
                </a:r>
              </a:p>
            </p:txBody>
          </p:sp>
        </mc:Fallback>
      </mc:AlternateContent>
      <p:sp>
        <p:nvSpPr>
          <p:cNvPr id="146" name="文本框 145"/>
          <p:cNvSpPr txBox="1"/>
          <p:nvPr/>
        </p:nvSpPr>
        <p:spPr>
          <a:xfrm>
            <a:off x="4313899" y="3812500"/>
            <a:ext cx="441146" cy="369332"/>
          </a:xfrm>
          <a:prstGeom prst="rect">
            <a:avLst/>
          </a:prstGeom>
          <a:noFill/>
        </p:spPr>
        <p:txBody>
          <a:bodyPr wrap="none" rtlCol="0">
            <a:spAutoFit/>
          </a:bodyPr>
          <a:lstStyle/>
          <a:p>
            <a:r>
              <a:rPr lang="en-US" altLang="zh-CN" dirty="0"/>
              <a:t>20</a:t>
            </a:r>
            <a:endParaRPr lang="zh-CN" altLang="en-US" dirty="0"/>
          </a:p>
        </p:txBody>
      </p:sp>
      <p:sp>
        <p:nvSpPr>
          <p:cNvPr id="147" name="文本框 146"/>
          <p:cNvSpPr txBox="1"/>
          <p:nvPr/>
        </p:nvSpPr>
        <p:spPr>
          <a:xfrm>
            <a:off x="4411101" y="4423778"/>
            <a:ext cx="312906" cy="369332"/>
          </a:xfrm>
          <a:prstGeom prst="rect">
            <a:avLst/>
          </a:prstGeom>
          <a:noFill/>
        </p:spPr>
        <p:txBody>
          <a:bodyPr wrap="none" rtlCol="0">
            <a:spAutoFit/>
          </a:bodyPr>
          <a:lstStyle/>
          <a:p>
            <a:r>
              <a:rPr lang="en-US" altLang="zh-CN" dirty="0"/>
              <a:t>0</a:t>
            </a:r>
            <a:endParaRPr lang="zh-CN" altLang="en-US" dirty="0"/>
          </a:p>
        </p:txBody>
      </p:sp>
      <p:sp>
        <p:nvSpPr>
          <p:cNvPr id="148" name="文本框 147"/>
          <p:cNvSpPr txBox="1"/>
          <p:nvPr/>
        </p:nvSpPr>
        <p:spPr>
          <a:xfrm>
            <a:off x="1836062" y="3006161"/>
            <a:ext cx="312906" cy="369332"/>
          </a:xfrm>
          <a:prstGeom prst="rect">
            <a:avLst/>
          </a:prstGeom>
          <a:noFill/>
        </p:spPr>
        <p:txBody>
          <a:bodyPr wrap="none" rtlCol="0">
            <a:spAutoFit/>
          </a:bodyPr>
          <a:lstStyle/>
          <a:p>
            <a:r>
              <a:rPr lang="en-US" altLang="zh-CN" dirty="0"/>
              <a:t>0</a:t>
            </a:r>
            <a:endParaRPr lang="zh-CN" altLang="en-US" dirty="0"/>
          </a:p>
        </p:txBody>
      </p:sp>
      <p:sp>
        <p:nvSpPr>
          <p:cNvPr id="149" name="文本框 148"/>
          <p:cNvSpPr txBox="1"/>
          <p:nvPr/>
        </p:nvSpPr>
        <p:spPr>
          <a:xfrm>
            <a:off x="3494237" y="3006161"/>
            <a:ext cx="312906" cy="369332"/>
          </a:xfrm>
          <a:prstGeom prst="rect">
            <a:avLst/>
          </a:prstGeom>
          <a:noFill/>
        </p:spPr>
        <p:txBody>
          <a:bodyPr wrap="none" rtlCol="0">
            <a:spAutoFit/>
          </a:bodyPr>
          <a:lstStyle/>
          <a:p>
            <a:r>
              <a:rPr lang="en-US" altLang="zh-CN" dirty="0"/>
              <a:t>2</a:t>
            </a:r>
            <a:endParaRPr lang="zh-CN" altLang="en-US" dirty="0"/>
          </a:p>
        </p:txBody>
      </p:sp>
      <p:sp>
        <p:nvSpPr>
          <p:cNvPr id="150" name="文本框 149"/>
          <p:cNvSpPr txBox="1"/>
          <p:nvPr/>
        </p:nvSpPr>
        <p:spPr>
          <a:xfrm>
            <a:off x="2680569" y="3013483"/>
            <a:ext cx="312906" cy="369332"/>
          </a:xfrm>
          <a:prstGeom prst="rect">
            <a:avLst/>
          </a:prstGeom>
          <a:noFill/>
        </p:spPr>
        <p:txBody>
          <a:bodyPr wrap="none" rtlCol="0">
            <a:spAutoFit/>
          </a:bodyPr>
          <a:lstStyle/>
          <a:p>
            <a:r>
              <a:rPr lang="en-US" altLang="zh-CN" dirty="0"/>
              <a:t>1</a:t>
            </a:r>
            <a:endParaRPr lang="zh-CN" altLang="en-US" dirty="0"/>
          </a:p>
        </p:txBody>
      </p:sp>
      <mc:AlternateContent xmlns:mc="http://schemas.openxmlformats.org/markup-compatibility/2006" xmlns:a14="http://schemas.microsoft.com/office/drawing/2010/main">
        <mc:Choice Requires="a14">
          <p:sp>
            <p:nvSpPr>
              <p:cNvPr id="151" name="文本框 150"/>
              <p:cNvSpPr txBox="1"/>
              <p:nvPr/>
            </p:nvSpPr>
            <p:spPr>
              <a:xfrm>
                <a:off x="4249100" y="2997127"/>
                <a:ext cx="44595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i="1" dirty="0" smtClean="0">
                          <a:latin typeface="Cambria Math" panose="02040503050406030204" pitchFamily="18" charset="0"/>
                          <a:ea typeface="Cambria Math" panose="02040503050406030204" pitchFamily="18" charset="0"/>
                        </a:rPr>
                        <m:t>⋯</m:t>
                      </m:r>
                    </m:oMath>
                  </m:oMathPara>
                </a14:m>
                <a:endParaRPr lang="zh-CN" altLang="en-US" dirty="0"/>
              </a:p>
            </p:txBody>
          </p:sp>
        </mc:Choice>
        <mc:Fallback xmlns="">
          <p:sp>
            <p:nvSpPr>
              <p:cNvPr id="151" name="文本框 150"/>
              <p:cNvSpPr txBox="1">
                <a:spLocks noRot="1" noChangeAspect="1" noMove="1" noResize="1" noEditPoints="1" noAdjustHandles="1" noChangeArrowheads="1" noChangeShapeType="1" noTextEdit="1"/>
              </p:cNvSpPr>
              <p:nvPr/>
            </p:nvSpPr>
            <p:spPr>
              <a:xfrm>
                <a:off x="4249100" y="2997127"/>
                <a:ext cx="445956" cy="369332"/>
              </a:xfrm>
              <a:prstGeom prst="rect">
                <a:avLst/>
              </a:prstGeom>
              <a:blipFill>
                <a:blip r:embed="rId11"/>
                <a:stretch>
                  <a:fillRect/>
                </a:stretch>
              </a:blipFill>
            </p:spPr>
            <p:txBody>
              <a:bodyPr/>
              <a:lstStyle/>
              <a:p>
                <a:r>
                  <a:rPr lang="zh-CN" altLang="en-US">
                    <a:noFill/>
                  </a:rPr>
                  <a:t> </a:t>
                </a:r>
              </a:p>
            </p:txBody>
          </p:sp>
        </mc:Fallback>
      </mc:AlternateContent>
      <p:sp>
        <p:nvSpPr>
          <p:cNvPr id="152" name="矩形 151"/>
          <p:cNvSpPr/>
          <p:nvPr/>
        </p:nvSpPr>
        <p:spPr>
          <a:xfrm>
            <a:off x="1580373" y="3082815"/>
            <a:ext cx="3374905" cy="243058"/>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53" name="组合 152"/>
          <p:cNvGrpSpPr/>
          <p:nvPr/>
        </p:nvGrpSpPr>
        <p:grpSpPr>
          <a:xfrm>
            <a:off x="1586684" y="1795179"/>
            <a:ext cx="3372853" cy="1183536"/>
            <a:chOff x="1612688" y="3924321"/>
            <a:chExt cx="3372853" cy="1183536"/>
          </a:xfrm>
        </p:grpSpPr>
        <p:sp>
          <p:nvSpPr>
            <p:cNvPr id="154" name="矩形 153"/>
            <p:cNvSpPr/>
            <p:nvPr/>
          </p:nvSpPr>
          <p:spPr>
            <a:xfrm>
              <a:off x="1612688" y="3925316"/>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5" name="矩形 154"/>
            <p:cNvSpPr/>
            <p:nvPr/>
          </p:nvSpPr>
          <p:spPr>
            <a:xfrm>
              <a:off x="2456832" y="3925316"/>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6" name="矩形 155"/>
            <p:cNvSpPr/>
            <p:nvPr/>
          </p:nvSpPr>
          <p:spPr>
            <a:xfrm>
              <a:off x="3300977" y="3926248"/>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7" name="矩形 156"/>
            <p:cNvSpPr/>
            <p:nvPr/>
          </p:nvSpPr>
          <p:spPr>
            <a:xfrm>
              <a:off x="4140566" y="392432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8" name="文本框 157"/>
            <p:cNvSpPr txBox="1"/>
            <p:nvPr/>
          </p:nvSpPr>
          <p:spPr>
            <a:xfrm>
              <a:off x="3560630" y="4050110"/>
              <a:ext cx="441146" cy="369332"/>
            </a:xfrm>
            <a:prstGeom prst="rect">
              <a:avLst/>
            </a:prstGeom>
            <a:noFill/>
          </p:spPr>
          <p:txBody>
            <a:bodyPr wrap="none" rtlCol="0">
              <a:spAutoFit/>
            </a:bodyPr>
            <a:lstStyle/>
            <a:p>
              <a:r>
                <a:rPr lang="en-US" altLang="zh-CN" dirty="0"/>
                <a:t>15</a:t>
              </a:r>
              <a:endParaRPr lang="zh-CN" altLang="en-US" dirty="0"/>
            </a:p>
          </p:txBody>
        </p:sp>
        <p:sp>
          <p:nvSpPr>
            <p:cNvPr id="159" name="文本框 158"/>
            <p:cNvSpPr txBox="1"/>
            <p:nvPr/>
          </p:nvSpPr>
          <p:spPr>
            <a:xfrm>
              <a:off x="2686244" y="4046127"/>
              <a:ext cx="441146" cy="369332"/>
            </a:xfrm>
            <a:prstGeom prst="rect">
              <a:avLst/>
            </a:prstGeom>
            <a:noFill/>
          </p:spPr>
          <p:txBody>
            <a:bodyPr wrap="none" rtlCol="0">
              <a:spAutoFit/>
            </a:bodyPr>
            <a:lstStyle/>
            <a:p>
              <a:r>
                <a:rPr lang="en-US" altLang="zh-CN" dirty="0"/>
                <a:t>10</a:t>
              </a:r>
              <a:endParaRPr lang="zh-CN" altLang="en-US" dirty="0"/>
            </a:p>
          </p:txBody>
        </p:sp>
        <p:sp>
          <p:nvSpPr>
            <p:cNvPr id="160" name="矩形 159"/>
            <p:cNvSpPr/>
            <p:nvPr/>
          </p:nvSpPr>
          <p:spPr>
            <a:xfrm>
              <a:off x="1613519" y="451872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1" name="矩形 160"/>
            <p:cNvSpPr/>
            <p:nvPr/>
          </p:nvSpPr>
          <p:spPr>
            <a:xfrm>
              <a:off x="2457663" y="451872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2" name="矩形 161"/>
            <p:cNvSpPr/>
            <p:nvPr/>
          </p:nvSpPr>
          <p:spPr>
            <a:xfrm>
              <a:off x="3301808" y="4519653"/>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3" name="矩形 162"/>
            <p:cNvSpPr/>
            <p:nvPr/>
          </p:nvSpPr>
          <p:spPr>
            <a:xfrm>
              <a:off x="4141397" y="4517726"/>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4" name="文本框 163"/>
            <p:cNvSpPr txBox="1"/>
            <p:nvPr/>
          </p:nvSpPr>
          <p:spPr>
            <a:xfrm>
              <a:off x="3547689" y="4641478"/>
              <a:ext cx="312906" cy="369332"/>
            </a:xfrm>
            <a:prstGeom prst="rect">
              <a:avLst/>
            </a:prstGeom>
            <a:noFill/>
          </p:spPr>
          <p:txBody>
            <a:bodyPr wrap="none" rtlCol="0">
              <a:spAutoFit/>
            </a:bodyPr>
            <a:lstStyle/>
            <a:p>
              <a:r>
                <a:rPr lang="en-US" altLang="zh-CN" dirty="0"/>
                <a:t>0</a:t>
              </a:r>
              <a:endParaRPr lang="zh-CN" altLang="en-US" dirty="0"/>
            </a:p>
          </p:txBody>
        </p:sp>
        <p:sp>
          <p:nvSpPr>
            <p:cNvPr id="165" name="文本框 164"/>
            <p:cNvSpPr txBox="1"/>
            <p:nvPr/>
          </p:nvSpPr>
          <p:spPr>
            <a:xfrm>
              <a:off x="2661699" y="4644377"/>
              <a:ext cx="441146" cy="369332"/>
            </a:xfrm>
            <a:prstGeom prst="rect">
              <a:avLst/>
            </a:prstGeom>
            <a:noFill/>
          </p:spPr>
          <p:txBody>
            <a:bodyPr wrap="none" rtlCol="0">
              <a:spAutoFit/>
            </a:bodyPr>
            <a:lstStyle/>
            <a:p>
              <a:r>
                <a:rPr lang="en-US" altLang="zh-CN" dirty="0"/>
                <a:t>50</a:t>
              </a:r>
              <a:endParaRPr lang="zh-CN" altLang="en-US" dirty="0"/>
            </a:p>
          </p:txBody>
        </p:sp>
        <p:sp>
          <p:nvSpPr>
            <p:cNvPr id="166" name="文本框 165"/>
            <p:cNvSpPr txBox="1"/>
            <p:nvPr/>
          </p:nvSpPr>
          <p:spPr>
            <a:xfrm>
              <a:off x="1848265" y="4035684"/>
              <a:ext cx="312906" cy="369332"/>
            </a:xfrm>
            <a:prstGeom prst="rect">
              <a:avLst/>
            </a:prstGeom>
            <a:noFill/>
          </p:spPr>
          <p:txBody>
            <a:bodyPr wrap="none" rtlCol="0">
              <a:spAutoFit/>
            </a:bodyPr>
            <a:lstStyle/>
            <a:p>
              <a:r>
                <a:rPr lang="en-US" altLang="zh-CN" dirty="0"/>
                <a:t>3</a:t>
              </a:r>
              <a:endParaRPr lang="zh-CN" altLang="en-US" dirty="0"/>
            </a:p>
          </p:txBody>
        </p:sp>
        <p:sp>
          <p:nvSpPr>
            <p:cNvPr id="167" name="文本框 166"/>
            <p:cNvSpPr txBox="1"/>
            <p:nvPr/>
          </p:nvSpPr>
          <p:spPr>
            <a:xfrm>
              <a:off x="1732130" y="4641478"/>
              <a:ext cx="569387" cy="369332"/>
            </a:xfrm>
            <a:prstGeom prst="rect">
              <a:avLst/>
            </a:prstGeom>
            <a:noFill/>
          </p:spPr>
          <p:txBody>
            <a:bodyPr wrap="none" rtlCol="0">
              <a:spAutoFit/>
            </a:bodyPr>
            <a:lstStyle/>
            <a:p>
              <a:r>
                <a:rPr lang="en-US" altLang="zh-CN" dirty="0"/>
                <a:t>100</a:t>
              </a:r>
              <a:endParaRPr lang="zh-CN" altLang="en-US" dirty="0"/>
            </a:p>
          </p:txBody>
        </p:sp>
      </p:grpSp>
      <p:sp>
        <p:nvSpPr>
          <p:cNvPr id="169" name="文本框 168"/>
          <p:cNvSpPr txBox="1"/>
          <p:nvPr/>
        </p:nvSpPr>
        <p:spPr>
          <a:xfrm>
            <a:off x="5386807" y="2990721"/>
            <a:ext cx="312906" cy="369332"/>
          </a:xfrm>
          <a:prstGeom prst="rect">
            <a:avLst/>
          </a:prstGeom>
          <a:noFill/>
        </p:spPr>
        <p:txBody>
          <a:bodyPr wrap="none" rtlCol="0">
            <a:spAutoFit/>
          </a:bodyPr>
          <a:lstStyle/>
          <a:p>
            <a:r>
              <a:rPr lang="en-US" altLang="zh-CN" dirty="0"/>
              <a:t>0</a:t>
            </a:r>
            <a:endParaRPr lang="zh-CN" altLang="en-US" dirty="0"/>
          </a:p>
        </p:txBody>
      </p:sp>
      <p:sp>
        <p:nvSpPr>
          <p:cNvPr id="170" name="文本框 169"/>
          <p:cNvSpPr txBox="1"/>
          <p:nvPr/>
        </p:nvSpPr>
        <p:spPr>
          <a:xfrm>
            <a:off x="7044982" y="2990721"/>
            <a:ext cx="312906" cy="369332"/>
          </a:xfrm>
          <a:prstGeom prst="rect">
            <a:avLst/>
          </a:prstGeom>
          <a:noFill/>
        </p:spPr>
        <p:txBody>
          <a:bodyPr wrap="none" rtlCol="0">
            <a:spAutoFit/>
          </a:bodyPr>
          <a:lstStyle/>
          <a:p>
            <a:r>
              <a:rPr lang="en-US" altLang="zh-CN" dirty="0"/>
              <a:t>2</a:t>
            </a:r>
            <a:endParaRPr lang="zh-CN" altLang="en-US" dirty="0"/>
          </a:p>
        </p:txBody>
      </p:sp>
      <p:sp>
        <p:nvSpPr>
          <p:cNvPr id="171" name="文本框 170"/>
          <p:cNvSpPr txBox="1"/>
          <p:nvPr/>
        </p:nvSpPr>
        <p:spPr>
          <a:xfrm>
            <a:off x="6231314" y="2998043"/>
            <a:ext cx="312906" cy="369332"/>
          </a:xfrm>
          <a:prstGeom prst="rect">
            <a:avLst/>
          </a:prstGeom>
          <a:noFill/>
        </p:spPr>
        <p:txBody>
          <a:bodyPr wrap="none" rtlCol="0">
            <a:spAutoFit/>
          </a:bodyPr>
          <a:lstStyle/>
          <a:p>
            <a:r>
              <a:rPr lang="en-US" altLang="zh-CN" dirty="0"/>
              <a:t>1</a:t>
            </a:r>
            <a:endParaRPr lang="zh-CN" altLang="en-US" dirty="0"/>
          </a:p>
        </p:txBody>
      </p:sp>
      <p:sp>
        <p:nvSpPr>
          <p:cNvPr id="172" name="文本框 171"/>
          <p:cNvSpPr txBox="1"/>
          <p:nvPr/>
        </p:nvSpPr>
        <p:spPr>
          <a:xfrm>
            <a:off x="7914685" y="2987439"/>
            <a:ext cx="184731" cy="369332"/>
          </a:xfrm>
          <a:prstGeom prst="rect">
            <a:avLst/>
          </a:prstGeom>
          <a:noFill/>
        </p:spPr>
        <p:txBody>
          <a:bodyPr wrap="none" rtlCol="0">
            <a:spAutoFit/>
          </a:bodyPr>
          <a:lstStyle/>
          <a:p>
            <a:endParaRPr lang="zh-CN" altLang="en-US" dirty="0"/>
          </a:p>
        </p:txBody>
      </p:sp>
      <p:sp>
        <p:nvSpPr>
          <p:cNvPr id="173" name="矩形 172"/>
          <p:cNvSpPr/>
          <p:nvPr/>
        </p:nvSpPr>
        <p:spPr>
          <a:xfrm>
            <a:off x="5131118" y="3074263"/>
            <a:ext cx="3386916" cy="251609"/>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75" name="组合 174"/>
          <p:cNvGrpSpPr/>
          <p:nvPr/>
        </p:nvGrpSpPr>
        <p:grpSpPr>
          <a:xfrm>
            <a:off x="5171054" y="1790920"/>
            <a:ext cx="3377182" cy="1176977"/>
            <a:chOff x="5197058" y="3920062"/>
            <a:chExt cx="3377182" cy="1176977"/>
          </a:xfrm>
        </p:grpSpPr>
        <p:sp>
          <p:nvSpPr>
            <p:cNvPr id="176" name="矩形 175"/>
            <p:cNvSpPr/>
            <p:nvPr/>
          </p:nvSpPr>
          <p:spPr>
            <a:xfrm>
              <a:off x="7730096" y="3920062"/>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7" name="矩形 176"/>
            <p:cNvSpPr/>
            <p:nvPr/>
          </p:nvSpPr>
          <p:spPr>
            <a:xfrm>
              <a:off x="6885952" y="3921765"/>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8" name="矩形 177"/>
            <p:cNvSpPr/>
            <p:nvPr/>
          </p:nvSpPr>
          <p:spPr>
            <a:xfrm>
              <a:off x="6044161" y="3926437"/>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9" name="矩形 178"/>
            <p:cNvSpPr/>
            <p:nvPr/>
          </p:nvSpPr>
          <p:spPr>
            <a:xfrm>
              <a:off x="7730096" y="4507324"/>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0" name="矩形 179"/>
            <p:cNvSpPr/>
            <p:nvPr/>
          </p:nvSpPr>
          <p:spPr>
            <a:xfrm>
              <a:off x="6880792" y="4508835"/>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1" name="矩形 180"/>
            <p:cNvSpPr/>
            <p:nvPr/>
          </p:nvSpPr>
          <p:spPr>
            <a:xfrm>
              <a:off x="5197664" y="392571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2" name="文本框 181"/>
            <p:cNvSpPr txBox="1"/>
            <p:nvPr/>
          </p:nvSpPr>
          <p:spPr>
            <a:xfrm>
              <a:off x="7150160" y="4046738"/>
              <a:ext cx="312906" cy="369332"/>
            </a:xfrm>
            <a:prstGeom prst="rect">
              <a:avLst/>
            </a:prstGeom>
            <a:noFill/>
          </p:spPr>
          <p:txBody>
            <a:bodyPr wrap="none" rtlCol="0">
              <a:spAutoFit/>
            </a:bodyPr>
            <a:lstStyle/>
            <a:p>
              <a:r>
                <a:rPr lang="en-US" altLang="zh-CN" dirty="0"/>
                <a:t>5</a:t>
              </a:r>
              <a:endParaRPr lang="zh-CN" altLang="en-US" dirty="0"/>
            </a:p>
          </p:txBody>
        </p:sp>
        <p:sp>
          <p:nvSpPr>
            <p:cNvPr id="183" name="文本框 182"/>
            <p:cNvSpPr txBox="1"/>
            <p:nvPr/>
          </p:nvSpPr>
          <p:spPr>
            <a:xfrm>
              <a:off x="6233289" y="4034826"/>
              <a:ext cx="441146" cy="369332"/>
            </a:xfrm>
            <a:prstGeom prst="rect">
              <a:avLst/>
            </a:prstGeom>
            <a:noFill/>
          </p:spPr>
          <p:txBody>
            <a:bodyPr wrap="none" rtlCol="0">
              <a:spAutoFit/>
            </a:bodyPr>
            <a:lstStyle/>
            <a:p>
              <a:r>
                <a:rPr lang="en-US" altLang="zh-CN" dirty="0"/>
                <a:t>30</a:t>
              </a:r>
              <a:endParaRPr lang="zh-CN" altLang="en-US" dirty="0"/>
            </a:p>
          </p:txBody>
        </p:sp>
        <p:sp>
          <p:nvSpPr>
            <p:cNvPr id="184" name="矩形 183"/>
            <p:cNvSpPr/>
            <p:nvPr/>
          </p:nvSpPr>
          <p:spPr>
            <a:xfrm>
              <a:off x="5197058" y="4508109"/>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5" name="矩形 184"/>
            <p:cNvSpPr/>
            <p:nvPr/>
          </p:nvSpPr>
          <p:spPr>
            <a:xfrm>
              <a:off x="6041202" y="4508109"/>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6" name="文本框 185"/>
            <p:cNvSpPr txBox="1"/>
            <p:nvPr/>
          </p:nvSpPr>
          <p:spPr>
            <a:xfrm>
              <a:off x="7132772" y="4639182"/>
              <a:ext cx="312906" cy="369332"/>
            </a:xfrm>
            <a:prstGeom prst="rect">
              <a:avLst/>
            </a:prstGeom>
            <a:noFill/>
          </p:spPr>
          <p:txBody>
            <a:bodyPr wrap="none" rtlCol="0">
              <a:spAutoFit/>
            </a:bodyPr>
            <a:lstStyle/>
            <a:p>
              <a:r>
                <a:rPr lang="en-US" altLang="zh-CN" dirty="0"/>
                <a:t>0</a:t>
              </a:r>
              <a:endParaRPr lang="zh-CN" altLang="en-US" dirty="0"/>
            </a:p>
          </p:txBody>
        </p:sp>
        <p:sp>
          <p:nvSpPr>
            <p:cNvPr id="187" name="文本框 186"/>
            <p:cNvSpPr txBox="1"/>
            <p:nvPr/>
          </p:nvSpPr>
          <p:spPr>
            <a:xfrm>
              <a:off x="6228129" y="4641478"/>
              <a:ext cx="441146" cy="369332"/>
            </a:xfrm>
            <a:prstGeom prst="rect">
              <a:avLst/>
            </a:prstGeom>
            <a:noFill/>
          </p:spPr>
          <p:txBody>
            <a:bodyPr wrap="none" rtlCol="0">
              <a:spAutoFit/>
            </a:bodyPr>
            <a:lstStyle/>
            <a:p>
              <a:r>
                <a:rPr lang="en-US" altLang="zh-CN" dirty="0"/>
                <a:t>60</a:t>
              </a:r>
              <a:endParaRPr lang="zh-CN" altLang="en-US" dirty="0"/>
            </a:p>
          </p:txBody>
        </p:sp>
        <p:sp>
          <p:nvSpPr>
            <p:cNvPr id="188" name="文本框 187"/>
            <p:cNvSpPr txBox="1"/>
            <p:nvPr/>
          </p:nvSpPr>
          <p:spPr>
            <a:xfrm>
              <a:off x="5466225" y="4046738"/>
              <a:ext cx="312906" cy="369332"/>
            </a:xfrm>
            <a:prstGeom prst="rect">
              <a:avLst/>
            </a:prstGeom>
            <a:noFill/>
          </p:spPr>
          <p:txBody>
            <a:bodyPr wrap="none" rtlCol="0">
              <a:spAutoFit/>
            </a:bodyPr>
            <a:lstStyle/>
            <a:p>
              <a:r>
                <a:rPr lang="en-US" altLang="zh-CN" dirty="0"/>
                <a:t>4</a:t>
              </a:r>
              <a:endParaRPr lang="zh-CN" altLang="en-US" dirty="0"/>
            </a:p>
          </p:txBody>
        </p:sp>
        <p:sp>
          <p:nvSpPr>
            <p:cNvPr id="189" name="文本框 188"/>
            <p:cNvSpPr txBox="1"/>
            <p:nvPr/>
          </p:nvSpPr>
          <p:spPr>
            <a:xfrm>
              <a:off x="5295237" y="4614669"/>
              <a:ext cx="569387" cy="369332"/>
            </a:xfrm>
            <a:prstGeom prst="rect">
              <a:avLst/>
            </a:prstGeom>
            <a:noFill/>
          </p:spPr>
          <p:txBody>
            <a:bodyPr wrap="none" rtlCol="0">
              <a:spAutoFit/>
            </a:bodyPr>
            <a:lstStyle/>
            <a:p>
              <a:r>
                <a:rPr lang="en-US" altLang="zh-CN" dirty="0"/>
                <a:t>100</a:t>
              </a:r>
              <a:endParaRPr lang="zh-CN" altLang="en-US" dirty="0"/>
            </a:p>
          </p:txBody>
        </p:sp>
        <p:sp>
          <p:nvSpPr>
            <p:cNvPr id="190" name="文本框 189"/>
            <p:cNvSpPr txBox="1"/>
            <p:nvPr/>
          </p:nvSpPr>
          <p:spPr>
            <a:xfrm>
              <a:off x="7931595" y="4037557"/>
              <a:ext cx="184731" cy="369332"/>
            </a:xfrm>
            <a:prstGeom prst="rect">
              <a:avLst/>
            </a:prstGeom>
            <a:noFill/>
          </p:spPr>
          <p:txBody>
            <a:bodyPr wrap="none" rtlCol="0">
              <a:spAutoFit/>
            </a:bodyPr>
            <a:lstStyle/>
            <a:p>
              <a:endParaRPr lang="zh-CN" altLang="en-US" dirty="0"/>
            </a:p>
          </p:txBody>
        </p:sp>
        <p:sp>
          <p:nvSpPr>
            <p:cNvPr id="191" name="文本框 190"/>
            <p:cNvSpPr txBox="1"/>
            <p:nvPr/>
          </p:nvSpPr>
          <p:spPr>
            <a:xfrm>
              <a:off x="7978794" y="4639182"/>
              <a:ext cx="184731" cy="369332"/>
            </a:xfrm>
            <a:prstGeom prst="rect">
              <a:avLst/>
            </a:prstGeom>
            <a:noFill/>
          </p:spPr>
          <p:txBody>
            <a:bodyPr wrap="none" rtlCol="0">
              <a:spAutoFit/>
            </a:bodyPr>
            <a:lstStyle/>
            <a:p>
              <a:endParaRPr lang="zh-CN" altLang="en-US" dirty="0"/>
            </a:p>
          </p:txBody>
        </p:sp>
      </p:grpSp>
      <mc:AlternateContent xmlns:mc="http://schemas.openxmlformats.org/markup-compatibility/2006" xmlns:a14="http://schemas.microsoft.com/office/drawing/2010/main">
        <mc:Choice Requires="a14">
          <p:sp>
            <p:nvSpPr>
              <p:cNvPr id="192" name="文本框 191"/>
              <p:cNvSpPr txBox="1"/>
              <p:nvPr/>
            </p:nvSpPr>
            <p:spPr>
              <a:xfrm>
                <a:off x="7837142" y="2994904"/>
                <a:ext cx="44595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i="1" dirty="0">
                          <a:latin typeface="Cambria Math" panose="02040503050406030204" pitchFamily="18" charset="0"/>
                          <a:ea typeface="Cambria Math" panose="02040503050406030204" pitchFamily="18" charset="0"/>
                        </a:rPr>
                        <m:t>⋯</m:t>
                      </m:r>
                    </m:oMath>
                  </m:oMathPara>
                </a14:m>
                <a:endParaRPr lang="zh-CN" altLang="en-US" dirty="0"/>
              </a:p>
            </p:txBody>
          </p:sp>
        </mc:Choice>
        <mc:Fallback xmlns="">
          <p:sp>
            <p:nvSpPr>
              <p:cNvPr id="192" name="文本框 191"/>
              <p:cNvSpPr txBox="1">
                <a:spLocks noRot="1" noChangeAspect="1" noMove="1" noResize="1" noEditPoints="1" noAdjustHandles="1" noChangeArrowheads="1" noChangeShapeType="1" noTextEdit="1"/>
              </p:cNvSpPr>
              <p:nvPr/>
            </p:nvSpPr>
            <p:spPr>
              <a:xfrm>
                <a:off x="7837142" y="2994904"/>
                <a:ext cx="445956" cy="369332"/>
              </a:xfrm>
              <a:prstGeom prst="rect">
                <a:avLst/>
              </a:prstGeom>
              <a:blipFill>
                <a:blip r:embed="rId12"/>
                <a:stretch>
                  <a:fillRect/>
                </a:stretch>
              </a:blipFill>
            </p:spPr>
            <p:txBody>
              <a:bodyPr/>
              <a:lstStyle/>
              <a:p>
                <a:r>
                  <a:rPr lang="zh-CN" altLang="en-US">
                    <a:noFill/>
                  </a:rPr>
                  <a:t> </a:t>
                </a:r>
              </a:p>
            </p:txBody>
          </p:sp>
        </mc:Fallback>
      </mc:AlternateContent>
      <p:grpSp>
        <p:nvGrpSpPr>
          <p:cNvPr id="95" name="组合 94"/>
          <p:cNvGrpSpPr/>
          <p:nvPr/>
        </p:nvGrpSpPr>
        <p:grpSpPr>
          <a:xfrm>
            <a:off x="461154" y="6020597"/>
            <a:ext cx="8287310" cy="504056"/>
            <a:chOff x="536308" y="5962939"/>
            <a:chExt cx="8496944" cy="504056"/>
          </a:xfrm>
        </p:grpSpPr>
        <p:sp>
          <p:nvSpPr>
            <p:cNvPr id="96" name="圆角矩形 95"/>
            <p:cNvSpPr/>
            <p:nvPr/>
          </p:nvSpPr>
          <p:spPr>
            <a:xfrm>
              <a:off x="536308" y="5962939"/>
              <a:ext cx="8496944" cy="504056"/>
            </a:xfrm>
            <a:prstGeom prst="round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7" name="文本框 96"/>
            <p:cNvSpPr txBox="1"/>
            <p:nvPr/>
          </p:nvSpPr>
          <p:spPr>
            <a:xfrm>
              <a:off x="700563" y="6016641"/>
              <a:ext cx="7994496" cy="369332"/>
            </a:xfrm>
            <a:prstGeom prst="rect">
              <a:avLst/>
            </a:prstGeom>
            <a:noFill/>
          </p:spPr>
          <p:txBody>
            <a:bodyPr wrap="none" rtlCol="0">
              <a:spAutoFit/>
            </a:bodyPr>
            <a:lstStyle/>
            <a:p>
              <a:r>
                <a:rPr lang="en-US" altLang="zh-CN" b="1" dirty="0"/>
                <a:t>Can we store the coefficients in an increase order of exponential index?</a:t>
              </a:r>
              <a:endParaRPr lang="zh-CN" altLang="en-US" b="1" dirty="0"/>
            </a:p>
          </p:txBody>
        </p:sp>
      </p:grpSp>
    </p:spTree>
    <p:extLst>
      <p:ext uri="{BB962C8B-B14F-4D97-AF65-F5344CB8AC3E}">
        <p14:creationId xmlns:p14="http://schemas.microsoft.com/office/powerpoint/2010/main" val="14834959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95"/>
                                        </p:tgtEl>
                                        <p:attrNameLst>
                                          <p:attrName>style.visibility</p:attrName>
                                        </p:attrNameLst>
                                      </p:cBhvr>
                                      <p:to>
                                        <p:strVal val="visible"/>
                                      </p:to>
                                    </p:set>
                                    <p:animEffect transition="in" filter="fade">
                                      <p:cBhvr>
                                        <p:cTn id="7" dur="1000"/>
                                        <p:tgtEl>
                                          <p:spTgt spid="95"/>
                                        </p:tgtEl>
                                      </p:cBhvr>
                                    </p:animEffect>
                                    <p:anim calcmode="lin" valueType="num">
                                      <p:cBhvr>
                                        <p:cTn id="8" dur="1000" fill="hold"/>
                                        <p:tgtEl>
                                          <p:spTgt spid="95"/>
                                        </p:tgtEl>
                                        <p:attrNameLst>
                                          <p:attrName>ppt_x</p:attrName>
                                        </p:attrNameLst>
                                      </p:cBhvr>
                                      <p:tavLst>
                                        <p:tav tm="0">
                                          <p:val>
                                            <p:strVal val="#ppt_x"/>
                                          </p:val>
                                        </p:tav>
                                        <p:tav tm="100000">
                                          <p:val>
                                            <p:strVal val="#ppt_x"/>
                                          </p:val>
                                        </p:tav>
                                      </p:tavLst>
                                    </p:anim>
                                    <p:anim calcmode="lin" valueType="num">
                                      <p:cBhvr>
                                        <p:cTn id="9" dur="1000" fill="hold"/>
                                        <p:tgtEl>
                                          <p:spTgt spid="9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052736"/>
            <a:ext cx="8229600" cy="3129211"/>
          </a:xfrm>
        </p:spPr>
        <p:txBody>
          <a:bodyPr>
            <a:normAutofit/>
          </a:bodyPr>
          <a:lstStyle/>
          <a:p>
            <a:pPr marL="742950" indent="-742950" algn="just">
              <a:buAutoNum type="arabicPeriod"/>
            </a:pPr>
            <a:r>
              <a:rPr lang="en-US" sz="3600" i="1" dirty="0"/>
              <a:t>Different data types</a:t>
            </a:r>
            <a:r>
              <a:rPr lang="zh-CN" altLang="en-US" sz="3600" i="1" dirty="0"/>
              <a:t> </a:t>
            </a:r>
            <a:r>
              <a:rPr lang="en-US" sz="3600" i="1" dirty="0"/>
              <a:t>can be used for the same type of problem</a:t>
            </a:r>
            <a:r>
              <a:rPr lang="en-US" altLang="zh-CN" sz="3600" i="1" dirty="0"/>
              <a:t>.</a:t>
            </a:r>
          </a:p>
          <a:p>
            <a:pPr marL="742950" indent="-742950" algn="just">
              <a:buAutoNum type="arabicPeriod"/>
            </a:pPr>
            <a:r>
              <a:rPr lang="en-US" sz="3600" i="1" dirty="0"/>
              <a:t>There exists a common problem: the organization and management of ordered linear data</a:t>
            </a:r>
            <a:r>
              <a:rPr lang="en-US" altLang="zh-CN" sz="3600" i="1" dirty="0"/>
              <a:t>.</a:t>
            </a:r>
            <a:endParaRPr lang="zh-CN" altLang="en-US" sz="3600" i="1" dirty="0"/>
          </a:p>
        </p:txBody>
      </p:sp>
      <p:pic>
        <p:nvPicPr>
          <p:cNvPr id="4" name="图片 3">
            <a:extLst>
              <a:ext uri="{FF2B5EF4-FFF2-40B4-BE49-F238E27FC236}">
                <a16:creationId xmlns:a16="http://schemas.microsoft.com/office/drawing/2014/main" id="{D2AE1B93-0336-2B44-8B81-F29746E555F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78577" y="4509120"/>
            <a:ext cx="1386846" cy="1761295"/>
          </a:xfrm>
          <a:prstGeom prst="rect">
            <a:avLst/>
          </a:prstGeom>
        </p:spPr>
      </p:pic>
    </p:spTree>
    <p:extLst>
      <p:ext uri="{BB962C8B-B14F-4D97-AF65-F5344CB8AC3E}">
        <p14:creationId xmlns:p14="http://schemas.microsoft.com/office/powerpoint/2010/main" val="3338470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latin typeface="Arial" charset="0"/>
                <a:cs typeface="Arial" charset="0"/>
              </a:rPr>
              <a:t>Excellent Resources</a:t>
            </a:r>
            <a:endParaRPr lang="zh-CN" altLang="en-US" dirty="0"/>
          </a:p>
        </p:txBody>
      </p:sp>
      <p:sp>
        <p:nvSpPr>
          <p:cNvPr id="3" name="Content Placeholder 2"/>
          <p:cNvSpPr>
            <a:spLocks noGrp="1"/>
          </p:cNvSpPr>
          <p:nvPr>
            <p:ph idx="1"/>
          </p:nvPr>
        </p:nvSpPr>
        <p:spPr/>
        <p:txBody>
          <a:bodyPr/>
          <a:lstStyle/>
          <a:p>
            <a:pPr marL="0" indent="0">
              <a:buNone/>
            </a:pPr>
            <a:r>
              <a:rPr lang="en-US" altLang="zh-CN" sz="2400" dirty="0"/>
              <a:t>   Please subscribe, follow, and like (</a:t>
            </a:r>
            <a:r>
              <a:rPr lang="zh-CN" altLang="en-US" sz="2400" dirty="0"/>
              <a:t>“一键三连”</a:t>
            </a:r>
            <a:r>
              <a:rPr lang="en-US" altLang="zh-CN" sz="2400" dirty="0"/>
              <a:t>) </a:t>
            </a:r>
            <a:r>
              <a:rPr lang="zh-CN" altLang="en-US" sz="2400" dirty="0"/>
              <a:t>！！！</a:t>
            </a:r>
            <a:endParaRPr lang="en-US" altLang="zh-CN" sz="2400" dirty="0"/>
          </a:p>
          <a:p>
            <a:pPr marL="0" indent="0">
              <a:buNone/>
            </a:pPr>
            <a:endParaRPr lang="en-US" altLang="zh-CN" dirty="0"/>
          </a:p>
          <a:p>
            <a:endParaRPr lang="zh-CN" altLang="en-US" dirty="0"/>
          </a:p>
        </p:txBody>
      </p:sp>
      <p:pic>
        <p:nvPicPr>
          <p:cNvPr id="9" name="图片 8">
            <a:extLst>
              <a:ext uri="{FF2B5EF4-FFF2-40B4-BE49-F238E27FC236}">
                <a16:creationId xmlns:a16="http://schemas.microsoft.com/office/drawing/2014/main" id="{F3C26925-64B6-4D00-B423-49BAD069CD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7584" y="3151136"/>
            <a:ext cx="2983846" cy="2983846"/>
          </a:xfrm>
          <a:prstGeom prst="rect">
            <a:avLst/>
          </a:prstGeom>
        </p:spPr>
      </p:pic>
      <p:sp>
        <p:nvSpPr>
          <p:cNvPr id="10" name="文本框 9">
            <a:extLst>
              <a:ext uri="{FF2B5EF4-FFF2-40B4-BE49-F238E27FC236}">
                <a16:creationId xmlns:a16="http://schemas.microsoft.com/office/drawing/2014/main" id="{217E99E9-1C5F-49E3-B4C7-0F9CB9CB23A8}"/>
              </a:ext>
            </a:extLst>
          </p:cNvPr>
          <p:cNvSpPr txBox="1"/>
          <p:nvPr/>
        </p:nvSpPr>
        <p:spPr>
          <a:xfrm>
            <a:off x="896091" y="2650926"/>
            <a:ext cx="2983846" cy="400110"/>
          </a:xfrm>
          <a:prstGeom prst="rect">
            <a:avLst/>
          </a:prstGeom>
          <a:noFill/>
        </p:spPr>
        <p:txBody>
          <a:bodyPr wrap="square" rtlCol="0">
            <a:spAutoFit/>
          </a:bodyPr>
          <a:lstStyle/>
          <a:p>
            <a:r>
              <a:rPr lang="en-US" sz="2000" dirty="0"/>
              <a:t>WeChat Course Code:</a:t>
            </a:r>
          </a:p>
        </p:txBody>
      </p:sp>
      <p:pic>
        <p:nvPicPr>
          <p:cNvPr id="12" name="图片 11">
            <a:extLst>
              <a:ext uri="{FF2B5EF4-FFF2-40B4-BE49-F238E27FC236}">
                <a16:creationId xmlns:a16="http://schemas.microsoft.com/office/drawing/2014/main" id="{08DAD526-1756-48DA-8581-2EA9FC9FFE6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55162" y="3230563"/>
            <a:ext cx="2886075" cy="2895600"/>
          </a:xfrm>
          <a:prstGeom prst="rect">
            <a:avLst/>
          </a:prstGeom>
        </p:spPr>
      </p:pic>
      <p:sp>
        <p:nvSpPr>
          <p:cNvPr id="13" name="文本框 12">
            <a:extLst>
              <a:ext uri="{FF2B5EF4-FFF2-40B4-BE49-F238E27FC236}">
                <a16:creationId xmlns:a16="http://schemas.microsoft.com/office/drawing/2014/main" id="{A30E8364-50A6-405D-8F33-38C075D71E6D}"/>
              </a:ext>
            </a:extLst>
          </p:cNvPr>
          <p:cNvSpPr txBox="1"/>
          <p:nvPr/>
        </p:nvSpPr>
        <p:spPr>
          <a:xfrm>
            <a:off x="4955162" y="2647891"/>
            <a:ext cx="2983846" cy="400110"/>
          </a:xfrm>
          <a:prstGeom prst="rect">
            <a:avLst/>
          </a:prstGeom>
          <a:noFill/>
        </p:spPr>
        <p:txBody>
          <a:bodyPr wrap="square" rtlCol="0">
            <a:spAutoFit/>
          </a:bodyPr>
          <a:lstStyle/>
          <a:p>
            <a:r>
              <a:rPr lang="en-US" sz="2000" dirty="0"/>
              <a:t>WeChat Video Code:</a:t>
            </a:r>
          </a:p>
        </p:txBody>
      </p:sp>
    </p:spTree>
    <p:extLst>
      <p:ext uri="{BB962C8B-B14F-4D97-AF65-F5344CB8AC3E}">
        <p14:creationId xmlns:p14="http://schemas.microsoft.com/office/powerpoint/2010/main" val="1906507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latin typeface="Arial" charset="0"/>
                <a:cs typeface="Arial" charset="0"/>
              </a:rPr>
              <a:t>Outline</a:t>
            </a:r>
            <a:endParaRPr lang="zh-CN" altLang="en-US" dirty="0"/>
          </a:p>
        </p:txBody>
      </p:sp>
      <p:sp>
        <p:nvSpPr>
          <p:cNvPr id="3" name="Content Placeholder 2"/>
          <p:cNvSpPr>
            <a:spLocks noGrp="1"/>
          </p:cNvSpPr>
          <p:nvPr>
            <p:ph idx="1"/>
          </p:nvPr>
        </p:nvSpPr>
        <p:spPr/>
        <p:txBody>
          <a:bodyPr/>
          <a:lstStyle/>
          <a:p>
            <a:r>
              <a:rPr lang="en-US" altLang="zh-CN" dirty="0">
                <a:solidFill>
                  <a:srgbClr val="FF0000"/>
                </a:solidFill>
              </a:rPr>
              <a:t>List ADT</a:t>
            </a:r>
          </a:p>
          <a:p>
            <a:r>
              <a:rPr lang="en-US" altLang="zh-CN" dirty="0"/>
              <a:t>Array</a:t>
            </a:r>
          </a:p>
          <a:p>
            <a:r>
              <a:rPr lang="en-US" altLang="zh-CN" dirty="0"/>
              <a:t>Linked list</a:t>
            </a:r>
          </a:p>
          <a:p>
            <a:r>
              <a:rPr lang="en-US" altLang="zh-CN" dirty="0"/>
              <a:t>Doubly linked list</a:t>
            </a:r>
          </a:p>
          <a:p>
            <a:r>
              <a:rPr lang="en-US" altLang="zh-CN" dirty="0"/>
              <a:t>Node-based storage with arrays</a:t>
            </a:r>
          </a:p>
          <a:p>
            <a:r>
              <a:rPr lang="en-US" altLang="zh-CN" dirty="0"/>
              <a:t>Application</a:t>
            </a:r>
          </a:p>
          <a:p>
            <a:endParaRPr lang="en-US" altLang="zh-CN" dirty="0"/>
          </a:p>
          <a:p>
            <a:endParaRPr lang="zh-CN" altLang="en-US" dirty="0"/>
          </a:p>
        </p:txBody>
      </p:sp>
    </p:spTree>
    <p:extLst>
      <p:ext uri="{BB962C8B-B14F-4D97-AF65-F5344CB8AC3E}">
        <p14:creationId xmlns:p14="http://schemas.microsoft.com/office/powerpoint/2010/main" val="8313533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altLang="zh-CN" dirty="0"/>
              <a:t>List ADT</a:t>
            </a:r>
            <a:endParaRPr lang="en-US" altLang="en-US" dirty="0">
              <a:latin typeface="Arial" charset="0"/>
              <a:cs typeface="Arial" charset="0"/>
            </a:endParaRPr>
          </a:p>
        </p:txBody>
      </p:sp>
      <p:sp>
        <p:nvSpPr>
          <p:cNvPr id="6147"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An Abstract List (or List ADT) is linearly ordered data (with same data type)</a:t>
            </a:r>
          </a:p>
          <a:p>
            <a:pPr>
              <a:buFont typeface="Arial" charset="0"/>
              <a:buNone/>
            </a:pPr>
            <a:endParaRPr lang="en-US" altLang="en-US" dirty="0">
              <a:latin typeface="Arial" charset="0"/>
              <a:cs typeface="Arial" charset="0"/>
            </a:endParaRPr>
          </a:p>
          <a:p>
            <a:pPr algn="ctr">
              <a:buNone/>
            </a:pPr>
            <a:r>
              <a:rPr lang="en-US" altLang="zh-CN" sz="2800" b="1" dirty="0">
                <a:solidFill>
                  <a:schemeClr val="accent2"/>
                </a:solidFill>
                <a:latin typeface="Courier New" panose="02070309020205020404" pitchFamily="49" charset="0"/>
              </a:rPr>
              <a:t>( A</a:t>
            </a:r>
            <a:r>
              <a:rPr lang="en-US" altLang="zh-CN" sz="2800" b="1" baseline="-25000" dirty="0">
                <a:solidFill>
                  <a:schemeClr val="accent2"/>
                </a:solidFill>
                <a:latin typeface="Courier New" panose="02070309020205020404" pitchFamily="49" charset="0"/>
              </a:rPr>
              <a:t>1</a:t>
            </a:r>
            <a:r>
              <a:rPr lang="en-US" altLang="zh-CN" sz="2800" b="1" dirty="0">
                <a:solidFill>
                  <a:schemeClr val="accent2"/>
                </a:solidFill>
                <a:latin typeface="Courier New" panose="02070309020205020404" pitchFamily="49" charset="0"/>
              </a:rPr>
              <a:t> A</a:t>
            </a:r>
            <a:r>
              <a:rPr lang="en-US" altLang="zh-CN" sz="2800" b="1" baseline="-25000" dirty="0">
                <a:solidFill>
                  <a:schemeClr val="accent2"/>
                </a:solidFill>
                <a:latin typeface="Courier New" panose="02070309020205020404" pitchFamily="49" charset="0"/>
              </a:rPr>
              <a:t>2</a:t>
            </a:r>
            <a:r>
              <a:rPr lang="en-US" altLang="zh-CN" sz="2800" b="1" dirty="0">
                <a:solidFill>
                  <a:schemeClr val="accent2"/>
                </a:solidFill>
                <a:latin typeface="Courier New" panose="02070309020205020404" pitchFamily="49" charset="0"/>
              </a:rPr>
              <a:t> … A</a:t>
            </a:r>
            <a:r>
              <a:rPr lang="en-US" altLang="zh-CN" sz="2800" b="1" baseline="-25000" dirty="0">
                <a:solidFill>
                  <a:schemeClr val="accent2"/>
                </a:solidFill>
                <a:latin typeface="Courier New" panose="02070309020205020404" pitchFamily="49" charset="0"/>
              </a:rPr>
              <a:t>n-1</a:t>
            </a:r>
            <a:r>
              <a:rPr lang="en-US" altLang="zh-CN" sz="2800" b="1" dirty="0">
                <a:solidFill>
                  <a:schemeClr val="accent2"/>
                </a:solidFill>
                <a:latin typeface="Courier New" panose="02070309020205020404" pitchFamily="49" charset="0"/>
              </a:rPr>
              <a:t> A</a:t>
            </a:r>
            <a:r>
              <a:rPr lang="en-US" altLang="zh-CN" sz="2800" b="1" baseline="-25000" dirty="0">
                <a:solidFill>
                  <a:schemeClr val="accent2"/>
                </a:solidFill>
                <a:latin typeface="Courier New" panose="02070309020205020404" pitchFamily="49" charset="0"/>
              </a:rPr>
              <a:t>n</a:t>
            </a:r>
            <a:r>
              <a:rPr lang="en-US" altLang="zh-CN" sz="2800" b="1" dirty="0">
                <a:solidFill>
                  <a:schemeClr val="accent2"/>
                </a:solidFill>
                <a:latin typeface="Courier New" panose="02070309020205020404" pitchFamily="49" charset="0"/>
              </a:rPr>
              <a:t> )</a:t>
            </a:r>
            <a:endParaRPr lang="en-US" altLang="zh-CN" sz="2800" b="1" baseline="-25000" dirty="0">
              <a:solidFill>
                <a:schemeClr val="accent2"/>
              </a:solidFill>
              <a:latin typeface="Courier New" panose="02070309020205020404" pitchFamily="49" charset="0"/>
            </a:endParaRPr>
          </a:p>
          <a:p>
            <a:pPr>
              <a:buFont typeface="Arial" charset="0"/>
              <a:buNone/>
            </a:pPr>
            <a:endParaRPr lang="en-US" altLang="en-US" dirty="0">
              <a:latin typeface="Arial" charset="0"/>
              <a:cs typeface="Arial" charset="0"/>
            </a:endParaRPr>
          </a:p>
          <a:p>
            <a:pPr marL="457200" lvl="1" indent="0">
              <a:buNone/>
            </a:pPr>
            <a:endParaRPr lang="en-US" altLang="en-US" dirty="0">
              <a:solidFill>
                <a:prstClr val="black"/>
              </a:solidFill>
              <a:latin typeface="Arial" charset="0"/>
              <a:cs typeface="Arial" charset="0"/>
            </a:endParaRPr>
          </a:p>
          <a:p>
            <a:pPr lvl="1"/>
            <a:r>
              <a:rPr lang="en-US" altLang="en-US" dirty="0">
                <a:solidFill>
                  <a:prstClr val="black"/>
                </a:solidFill>
                <a:latin typeface="Arial" charset="0"/>
                <a:cs typeface="Arial" charset="0"/>
              </a:rPr>
              <a:t>The number of elements in the List denotes the length of the List.</a:t>
            </a:r>
          </a:p>
          <a:p>
            <a:pPr lvl="1"/>
            <a:r>
              <a:rPr lang="en-US" altLang="en-US" dirty="0">
                <a:solidFill>
                  <a:prstClr val="black"/>
                </a:solidFill>
                <a:latin typeface="Arial" charset="0"/>
                <a:cs typeface="Arial" charset="0"/>
              </a:rPr>
              <a:t>When there is no element, it is an empty List.</a:t>
            </a:r>
          </a:p>
          <a:p>
            <a:pPr lvl="1"/>
            <a:r>
              <a:rPr lang="en-US" altLang="en-US" dirty="0">
                <a:solidFill>
                  <a:prstClr val="black"/>
                </a:solidFill>
                <a:latin typeface="Arial" charset="0"/>
                <a:cs typeface="Arial" charset="0"/>
              </a:rPr>
              <a:t>The beginning of a List is called the List head; the end of a List is called the List tail.</a:t>
            </a:r>
          </a:p>
          <a:p>
            <a:pPr lvl="1"/>
            <a:r>
              <a:rPr lang="en-US" altLang="en-US" dirty="0">
                <a:solidFill>
                  <a:prstClr val="black"/>
                </a:solidFill>
                <a:latin typeface="Arial" charset="0"/>
                <a:cs typeface="Arial" charset="0"/>
              </a:rPr>
              <a:t>The same value may occur more than once.</a:t>
            </a:r>
            <a:endParaRPr lang="en-US" altLang="en-US" dirty="0">
              <a:latin typeface="Arial" charset="0"/>
              <a:cs typeface="Arial" charset="0"/>
            </a:endParaRPr>
          </a:p>
        </p:txBody>
      </p:sp>
    </p:spTree>
    <p:extLst>
      <p:ext uri="{BB962C8B-B14F-4D97-AF65-F5344CB8AC3E}">
        <p14:creationId xmlns:p14="http://schemas.microsoft.com/office/powerpoint/2010/main" val="19648624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altLang="en-US">
                <a:latin typeface="Arial" charset="0"/>
                <a:cs typeface="Arial" charset="0"/>
              </a:rPr>
              <a:t>Operations</a:t>
            </a:r>
          </a:p>
        </p:txBody>
      </p:sp>
      <p:sp>
        <p:nvSpPr>
          <p:cNvPr id="7171"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Operations at the </a:t>
            </a:r>
            <a:r>
              <a:rPr lang="en-US" altLang="en-US" i="1" dirty="0" err="1">
                <a:latin typeface="Times New Roman" pitchFamily="18" charset="0"/>
                <a:cs typeface="Times New Roman" pitchFamily="18" charset="0"/>
              </a:rPr>
              <a:t>k</a:t>
            </a:r>
            <a:r>
              <a:rPr lang="en-US" altLang="en-US" baseline="30000" dirty="0" err="1">
                <a:latin typeface="Arial" charset="0"/>
                <a:cs typeface="Arial" charset="0"/>
              </a:rPr>
              <a:t>th</a:t>
            </a:r>
            <a:r>
              <a:rPr lang="en-US" altLang="en-US" dirty="0">
                <a:latin typeface="Arial" charset="0"/>
                <a:cs typeface="Arial" charset="0"/>
              </a:rPr>
              <a:t> entry of the list include:</a:t>
            </a:r>
          </a:p>
          <a:p>
            <a:pPr>
              <a:buFont typeface="Arial" charset="0"/>
              <a:buNone/>
            </a:pPr>
            <a:endParaRPr lang="en-US" altLang="en-US" dirty="0">
              <a:latin typeface="Arial" charset="0"/>
              <a:cs typeface="Arial" charset="0"/>
            </a:endParaRPr>
          </a:p>
          <a:p>
            <a:pPr lvl="1">
              <a:buFont typeface="Arial" charset="0"/>
              <a:buNone/>
            </a:pPr>
            <a:r>
              <a:rPr lang="en-US" altLang="en-US" dirty="0">
                <a:latin typeface="Arial" charset="0"/>
                <a:cs typeface="Arial" charset="0"/>
              </a:rPr>
              <a:t>	   Access to the object                              Erasing an object</a:t>
            </a:r>
          </a:p>
          <a:p>
            <a:pPr lvl="1"/>
            <a:endParaRPr lang="en-US" altLang="en-US" dirty="0">
              <a:latin typeface="Arial" charset="0"/>
              <a:cs typeface="Arial" charset="0"/>
            </a:endParaRPr>
          </a:p>
          <a:p>
            <a:pPr lvl="1">
              <a:buFont typeface="Arial" charset="0"/>
              <a:buNone/>
            </a:pPr>
            <a:endParaRPr lang="en-US" altLang="en-US" dirty="0">
              <a:latin typeface="Arial" charset="0"/>
              <a:cs typeface="Arial" charset="0"/>
            </a:endParaRPr>
          </a:p>
          <a:p>
            <a:pPr lvl="1">
              <a:buFont typeface="Arial" charset="0"/>
              <a:buNone/>
            </a:pPr>
            <a:endParaRPr lang="en-US" altLang="en-US" dirty="0">
              <a:latin typeface="Arial" charset="0"/>
              <a:cs typeface="Arial" charset="0"/>
            </a:endParaRPr>
          </a:p>
          <a:p>
            <a:pPr lvl="1">
              <a:buFont typeface="Arial" charset="0"/>
              <a:buNone/>
            </a:pPr>
            <a:r>
              <a:rPr lang="en-US" altLang="en-US" dirty="0">
                <a:latin typeface="Arial" charset="0"/>
                <a:cs typeface="Arial" charset="0"/>
              </a:rPr>
              <a:t>	Insertion of a new object                       Replacement of the object</a:t>
            </a:r>
          </a:p>
        </p:txBody>
      </p:sp>
      <p:pic>
        <p:nvPicPr>
          <p:cNvPr id="7172" name="Picture 4" descr="C:\Users\dwharder\Desktop\r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5150" y="2713038"/>
            <a:ext cx="13652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3" name="Picture 5" descr="C:\Users\dwharder\Desktop\r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35150" y="4043363"/>
            <a:ext cx="1365250" cy="898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4" name="Picture 6" descr="C:\Users\dwharder\Desktop\r3.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67400" y="2713038"/>
            <a:ext cx="1365250" cy="898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5" name="Picture 7" descr="C:\Users\dwharder\Desktop\r4.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867400" y="4117975"/>
            <a:ext cx="1365250"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12844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en-US" dirty="0">
                <a:latin typeface="Arial" charset="0"/>
                <a:cs typeface="Arial" charset="0"/>
              </a:rPr>
              <a:t>Operations</a:t>
            </a:r>
          </a:p>
        </p:txBody>
      </p:sp>
      <p:sp>
        <p:nvSpPr>
          <p:cNvPr id="8195"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Given access to the </a:t>
            </a:r>
            <a:r>
              <a:rPr lang="en-US" altLang="en-US" i="1" dirty="0">
                <a:latin typeface="Times New Roman" pitchFamily="18" charset="0"/>
                <a:cs typeface="Times New Roman" pitchFamily="18" charset="0"/>
              </a:rPr>
              <a:t>k</a:t>
            </a:r>
            <a:r>
              <a:rPr lang="en-US" altLang="en-US" baseline="30000" dirty="0">
                <a:latin typeface="Arial" charset="0"/>
                <a:cs typeface="Arial" charset="0"/>
              </a:rPr>
              <a:t>th</a:t>
            </a:r>
            <a:r>
              <a:rPr lang="en-US" altLang="en-US" dirty="0">
                <a:latin typeface="Arial" charset="0"/>
                <a:cs typeface="Arial" charset="0"/>
              </a:rPr>
              <a:t> object, gain access to either the previous or next object</a:t>
            </a:r>
          </a:p>
          <a:p>
            <a:endParaRPr lang="en-US" altLang="en-US" dirty="0">
              <a:latin typeface="Arial" charset="0"/>
              <a:cs typeface="Arial" charset="0"/>
            </a:endParaRPr>
          </a:p>
          <a:p>
            <a:endParaRPr lang="en-US" altLang="en-US" dirty="0">
              <a:latin typeface="Arial" charset="0"/>
              <a:cs typeface="Arial" charset="0"/>
            </a:endParaRPr>
          </a:p>
          <a:p>
            <a:pPr>
              <a:buFont typeface="Arial" charset="0"/>
              <a:buNone/>
            </a:pPr>
            <a:endParaRPr lang="en-US" altLang="en-US" dirty="0">
              <a:latin typeface="Arial" charset="0"/>
              <a:cs typeface="Arial" charset="0"/>
            </a:endParaRPr>
          </a:p>
          <a:p>
            <a:pPr>
              <a:buFont typeface="Arial" charset="0"/>
              <a:buNone/>
            </a:pPr>
            <a:r>
              <a:rPr lang="en-US" altLang="en-US" dirty="0">
                <a:latin typeface="Arial" charset="0"/>
                <a:cs typeface="Arial" charset="0"/>
              </a:rPr>
              <a:t>	Given two abstract lists, we may want to</a:t>
            </a:r>
          </a:p>
          <a:p>
            <a:pPr lvl="1"/>
            <a:r>
              <a:rPr lang="en-US" altLang="en-US" dirty="0">
                <a:latin typeface="Arial" charset="0"/>
                <a:cs typeface="Arial" charset="0"/>
              </a:rPr>
              <a:t>Concatenate the two lists</a:t>
            </a:r>
          </a:p>
          <a:p>
            <a:pPr lvl="1"/>
            <a:r>
              <a:rPr lang="en-US" altLang="en-US" dirty="0">
                <a:latin typeface="Arial" charset="0"/>
                <a:cs typeface="Arial" charset="0"/>
              </a:rPr>
              <a:t>Determine if one is a sub-list of the other</a:t>
            </a:r>
          </a:p>
          <a:p>
            <a:endParaRPr lang="en-US" altLang="en-US" dirty="0">
              <a:latin typeface="Arial" charset="0"/>
              <a:cs typeface="Arial" charset="0"/>
            </a:endParaRPr>
          </a:p>
          <a:p>
            <a:endParaRPr lang="en-US" altLang="en-US" dirty="0">
              <a:solidFill>
                <a:schemeClr val="bg2"/>
              </a:solidFill>
              <a:latin typeface="Arial" charset="0"/>
              <a:cs typeface="Arial" charset="0"/>
            </a:endParaRPr>
          </a:p>
        </p:txBody>
      </p:sp>
      <p:pic>
        <p:nvPicPr>
          <p:cNvPr id="8196" name="Picture 8" descr="C:\Users\dwharder\Desktop\r5.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86188" y="2571750"/>
            <a:ext cx="1365250" cy="433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424943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en-US" dirty="0">
                <a:latin typeface="Arial" charset="0"/>
                <a:cs typeface="Arial" charset="0"/>
              </a:rPr>
              <a:t>Operations</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a:bodyPr>
              <a:lstStyle/>
              <a:p>
                <a:pPr>
                  <a:lnSpc>
                    <a:spcPct val="110000"/>
                  </a:lnSpc>
                </a:pPr>
                <a:r>
                  <a:rPr lang="en-US" altLang="zh-CN" dirty="0"/>
                  <a:t>For </a:t>
                </a:r>
                <a14:m>
                  <m:oMath xmlns:m="http://schemas.openxmlformats.org/officeDocument/2006/math">
                    <m:r>
                      <a:rPr lang="en-US" altLang="zh-CN" b="0" i="1" smtClean="0">
                        <a:latin typeface="Cambria Math" panose="02040503050406030204" pitchFamily="18" charset="0"/>
                      </a:rPr>
                      <m:t>𝐿</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𝐿𝑖𝑠𝑡</m:t>
                    </m:r>
                  </m:oMath>
                </a14:m>
                <a:r>
                  <a:rPr lang="en-US" altLang="zh-CN" dirty="0"/>
                  <a:t>, </a:t>
                </a:r>
                <a14:m>
                  <m:oMath xmlns:m="http://schemas.openxmlformats.org/officeDocument/2006/math">
                    <m:r>
                      <a:rPr lang="en-US" altLang="zh-CN" b="0" i="1" smtClean="0">
                        <a:latin typeface="Cambria Math" panose="02040503050406030204" pitchFamily="18" charset="0"/>
                      </a:rPr>
                      <m:t>𝑖</m:t>
                    </m:r>
                  </m:oMath>
                </a14:m>
                <a:r>
                  <a:rPr lang="en-US" altLang="zh-CN" dirty="0"/>
                  <a:t> denotes the indices, </a:t>
                </a:r>
                <a14:m>
                  <m:oMath xmlns:m="http://schemas.openxmlformats.org/officeDocument/2006/math">
                    <m:r>
                      <a:rPr lang="en-US" altLang="zh-CN" b="0" i="1" smtClean="0">
                        <a:latin typeface="Cambria Math" panose="02040503050406030204" pitchFamily="18" charset="0"/>
                      </a:rPr>
                      <m:t>𝑋</m:t>
                    </m:r>
                    <m:r>
                      <a:rPr lang="en-US" altLang="zh-CN" i="1">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𝐸𝑙𝑒𝑚𝑒𝑛𝑡𝑇𝑦𝑝𝑒</m:t>
                    </m:r>
                  </m:oMath>
                </a14:m>
                <a:r>
                  <a:rPr lang="en-US" altLang="zh-CN" dirty="0"/>
                  <a:t>, the basic operations includes but not limited to:</a:t>
                </a:r>
              </a:p>
              <a:p>
                <a:pPr marL="1085850" lvl="2" indent="-285750">
                  <a:lnSpc>
                    <a:spcPct val="110000"/>
                  </a:lnSpc>
                  <a:buFont typeface="Arial" panose="020B0604020202020204" pitchFamily="34" charset="0"/>
                  <a:buChar char="•"/>
                </a:pPr>
                <a14:m>
                  <m:oMath xmlns:m="http://schemas.openxmlformats.org/officeDocument/2006/math">
                    <m:r>
                      <a:rPr lang="en-US" altLang="zh-CN" sz="2000" i="1" dirty="0" smtClean="0">
                        <a:solidFill>
                          <a:srgbClr val="0070C0"/>
                        </a:solidFill>
                        <a:latin typeface="Cambria Math" panose="02040503050406030204" pitchFamily="18" charset="0"/>
                      </a:rPr>
                      <m:t>𝐿𝑖𝑠𝑡𝐸𝑚𝑝𝑡𝑦</m:t>
                    </m:r>
                    <m:r>
                      <a:rPr lang="en-US" altLang="zh-CN" sz="2000" i="1" dirty="0" smtClean="0">
                        <a:solidFill>
                          <a:srgbClr val="0070C0"/>
                        </a:solidFill>
                        <a:latin typeface="Cambria Math" panose="02040503050406030204" pitchFamily="18" charset="0"/>
                      </a:rPr>
                      <m:t>()</m:t>
                    </m:r>
                  </m:oMath>
                </a14:m>
                <a:r>
                  <a:rPr lang="en-US" altLang="zh-CN" sz="2000" dirty="0">
                    <a:solidFill>
                      <a:srgbClr val="0070C0"/>
                    </a:solidFill>
                  </a:rPr>
                  <a:t>: </a:t>
                </a:r>
                <a:r>
                  <a:rPr lang="en-US" altLang="zh-CN" sz="2000" dirty="0"/>
                  <a:t>initialize an empty list.</a:t>
                </a:r>
              </a:p>
              <a:p>
                <a:pPr marL="1085850" lvl="2" indent="-285750">
                  <a:lnSpc>
                    <a:spcPct val="110000"/>
                  </a:lnSpc>
                  <a:buFont typeface="Arial" panose="020B0604020202020204" pitchFamily="34" charset="0"/>
                  <a:buChar char="•"/>
                </a:pPr>
                <a14:m>
                  <m:oMath xmlns:m="http://schemas.openxmlformats.org/officeDocument/2006/math">
                    <m:r>
                      <a:rPr lang="en-US" altLang="zh-CN" sz="2000" i="1" dirty="0" smtClean="0">
                        <a:solidFill>
                          <a:srgbClr val="0070C0"/>
                        </a:solidFill>
                        <a:latin typeface="Cambria Math" panose="02040503050406030204" pitchFamily="18" charset="0"/>
                      </a:rPr>
                      <m:t>𝐸𝑙𝑒𝑚𝑒𝑛𝑡𝑇𝑦𝑝𝑒</m:t>
                    </m:r>
                    <m:r>
                      <a:rPr lang="en-US" altLang="zh-CN" sz="2000" i="1" dirty="0" smtClean="0">
                        <a:solidFill>
                          <a:srgbClr val="0070C0"/>
                        </a:solidFill>
                        <a:latin typeface="Cambria Math" panose="02040503050406030204" pitchFamily="18" charset="0"/>
                      </a:rPr>
                      <m:t> </m:t>
                    </m:r>
                    <m:r>
                      <a:rPr lang="en-US" altLang="zh-CN" sz="2000" i="1" dirty="0" err="1" smtClean="0">
                        <a:solidFill>
                          <a:srgbClr val="0070C0"/>
                        </a:solidFill>
                        <a:latin typeface="Cambria Math" panose="02040503050406030204" pitchFamily="18" charset="0"/>
                      </a:rPr>
                      <m:t>𝐹𝑖𝑛𝑑𝐾𝑡h</m:t>
                    </m:r>
                    <m:r>
                      <a:rPr lang="en-US" altLang="zh-CN" sz="2000" i="1" dirty="0" smtClean="0">
                        <a:solidFill>
                          <a:srgbClr val="0070C0"/>
                        </a:solidFill>
                        <a:latin typeface="Cambria Math" panose="02040503050406030204" pitchFamily="18" charset="0"/>
                      </a:rPr>
                      <m:t>(</m:t>
                    </m:r>
                    <m:r>
                      <a:rPr lang="en-US" altLang="zh-CN" sz="2000" i="1" dirty="0" err="1" smtClean="0">
                        <a:solidFill>
                          <a:srgbClr val="0070C0"/>
                        </a:solidFill>
                        <a:latin typeface="Cambria Math" panose="02040503050406030204" pitchFamily="18" charset="0"/>
                      </a:rPr>
                      <m:t>𝑖𝑛𝑡</m:t>
                    </m:r>
                    <m:r>
                      <a:rPr lang="en-US" altLang="zh-CN" sz="2000" i="1" dirty="0" smtClean="0">
                        <a:solidFill>
                          <a:srgbClr val="0070C0"/>
                        </a:solidFill>
                        <a:latin typeface="Cambria Math" panose="02040503050406030204" pitchFamily="18" charset="0"/>
                      </a:rPr>
                      <m:t> </m:t>
                    </m:r>
                    <m:r>
                      <a:rPr lang="en-US" altLang="zh-CN" sz="2000" i="1" dirty="0" smtClean="0">
                        <a:solidFill>
                          <a:srgbClr val="0070C0"/>
                        </a:solidFill>
                        <a:latin typeface="Cambria Math" panose="02040503050406030204" pitchFamily="18" charset="0"/>
                      </a:rPr>
                      <m:t>𝐾</m:t>
                    </m:r>
                    <m:r>
                      <a:rPr lang="en-US" altLang="zh-CN" sz="2000" i="1" dirty="0" smtClean="0">
                        <a:solidFill>
                          <a:srgbClr val="0070C0"/>
                        </a:solidFill>
                        <a:latin typeface="Cambria Math" panose="02040503050406030204" pitchFamily="18" charset="0"/>
                      </a:rPr>
                      <m:t>, </m:t>
                    </m:r>
                    <m:r>
                      <a:rPr lang="en-US" altLang="zh-CN" sz="2000" i="1" dirty="0" smtClean="0">
                        <a:solidFill>
                          <a:srgbClr val="0070C0"/>
                        </a:solidFill>
                        <a:latin typeface="Cambria Math" panose="02040503050406030204" pitchFamily="18" charset="0"/>
                      </a:rPr>
                      <m:t>𝐿𝑖𝑠𝑡</m:t>
                    </m:r>
                    <m:r>
                      <a:rPr lang="en-US" altLang="zh-CN" sz="2000" i="1" dirty="0" smtClean="0">
                        <a:solidFill>
                          <a:srgbClr val="0070C0"/>
                        </a:solidFill>
                        <a:latin typeface="Cambria Math" panose="02040503050406030204" pitchFamily="18" charset="0"/>
                      </a:rPr>
                      <m:t> </m:t>
                    </m:r>
                    <m:r>
                      <a:rPr lang="en-US" altLang="zh-CN" sz="2000" i="1" dirty="0" smtClean="0">
                        <a:solidFill>
                          <a:srgbClr val="0070C0"/>
                        </a:solidFill>
                        <a:latin typeface="Cambria Math" panose="02040503050406030204" pitchFamily="18" charset="0"/>
                      </a:rPr>
                      <m:t>𝐿</m:t>
                    </m:r>
                    <m:r>
                      <a:rPr lang="en-US" altLang="zh-CN" sz="2000" i="1" dirty="0" smtClean="0">
                        <a:solidFill>
                          <a:srgbClr val="0070C0"/>
                        </a:solidFill>
                        <a:latin typeface="Cambria Math" panose="02040503050406030204" pitchFamily="18" charset="0"/>
                      </a:rPr>
                      <m:t>)</m:t>
                    </m:r>
                  </m:oMath>
                </a14:m>
                <a:r>
                  <a:rPr lang="en-US" altLang="zh-CN" sz="2000" dirty="0">
                    <a:solidFill>
                      <a:srgbClr val="0070C0"/>
                    </a:solidFill>
                  </a:rPr>
                  <a:t>: </a:t>
                </a:r>
                <a:r>
                  <a:rPr lang="en-US" altLang="zh-CN" sz="2000" dirty="0"/>
                  <a:t>find the </a:t>
                </a:r>
                <a14:m>
                  <m:oMath xmlns:m="http://schemas.openxmlformats.org/officeDocument/2006/math">
                    <m:sSub>
                      <m:sSubPr>
                        <m:ctrlPr>
                          <a:rPr lang="en-US" altLang="zh-CN" sz="2000" i="1" dirty="0" smtClean="0">
                            <a:latin typeface="Cambria Math" panose="02040503050406030204" pitchFamily="18" charset="0"/>
                          </a:rPr>
                        </m:ctrlPr>
                      </m:sSubPr>
                      <m:e>
                        <m:r>
                          <a:rPr lang="en-US" altLang="zh-CN" sz="2000" i="1" dirty="0">
                            <a:latin typeface="Cambria Math" panose="02040503050406030204" pitchFamily="18" charset="0"/>
                          </a:rPr>
                          <m:t>𝐾</m:t>
                        </m:r>
                      </m:e>
                      <m:sub>
                        <m:r>
                          <a:rPr lang="en-US" altLang="zh-CN" sz="2000" b="0" i="1" dirty="0" smtClean="0">
                            <a:latin typeface="Cambria Math" panose="02040503050406030204" pitchFamily="18" charset="0"/>
                          </a:rPr>
                          <m:t>𝑡h</m:t>
                        </m:r>
                      </m:sub>
                    </m:sSub>
                  </m:oMath>
                </a14:m>
                <a:r>
                  <a:rPr lang="en-US" altLang="zh-CN" sz="2000" dirty="0"/>
                  <a:t> element and return it.</a:t>
                </a:r>
              </a:p>
              <a:p>
                <a:pPr marL="1085850" lvl="2" indent="-285750">
                  <a:lnSpc>
                    <a:spcPct val="110000"/>
                  </a:lnSpc>
                  <a:buFont typeface="Arial" panose="020B0604020202020204" pitchFamily="34" charset="0"/>
                  <a:buChar char="•"/>
                </a:pPr>
                <a14:m>
                  <m:oMath xmlns:m="http://schemas.openxmlformats.org/officeDocument/2006/math">
                    <m:r>
                      <a:rPr lang="en-US" altLang="zh-CN" sz="2000" b="0" i="1" dirty="0" smtClean="0">
                        <a:solidFill>
                          <a:srgbClr val="0070C0"/>
                        </a:solidFill>
                        <a:latin typeface="Cambria Math" panose="02040503050406030204" pitchFamily="18" charset="0"/>
                      </a:rPr>
                      <m:t>𝑖</m:t>
                    </m:r>
                    <m:r>
                      <a:rPr lang="en-US" altLang="zh-CN" sz="2000" i="1" dirty="0" smtClean="0">
                        <a:solidFill>
                          <a:srgbClr val="0070C0"/>
                        </a:solidFill>
                        <a:latin typeface="Cambria Math" panose="02040503050406030204" pitchFamily="18" charset="0"/>
                      </a:rPr>
                      <m:t>𝑛𝑡</m:t>
                    </m:r>
                    <m:r>
                      <a:rPr lang="en-US" altLang="zh-CN" sz="2000" i="1" dirty="0" smtClean="0">
                        <a:solidFill>
                          <a:srgbClr val="0070C0"/>
                        </a:solidFill>
                        <a:latin typeface="Cambria Math" panose="02040503050406030204" pitchFamily="18" charset="0"/>
                      </a:rPr>
                      <m:t> </m:t>
                    </m:r>
                    <m:r>
                      <a:rPr lang="en-US" altLang="zh-CN" sz="2000" i="1" dirty="0" smtClean="0">
                        <a:solidFill>
                          <a:srgbClr val="0070C0"/>
                        </a:solidFill>
                        <a:latin typeface="Cambria Math" panose="02040503050406030204" pitchFamily="18" charset="0"/>
                      </a:rPr>
                      <m:t>𝐹𝑖𝑛𝑑</m:t>
                    </m:r>
                    <m:r>
                      <a:rPr lang="en-US" altLang="zh-CN" sz="2000" i="1" dirty="0" smtClean="0">
                        <a:solidFill>
                          <a:srgbClr val="0070C0"/>
                        </a:solidFill>
                        <a:latin typeface="Cambria Math" panose="02040503050406030204" pitchFamily="18" charset="0"/>
                      </a:rPr>
                      <m:t>(</m:t>
                    </m:r>
                    <m:r>
                      <a:rPr lang="en-US" altLang="zh-CN" sz="2000" i="1" dirty="0" err="1" smtClean="0">
                        <a:solidFill>
                          <a:srgbClr val="0070C0"/>
                        </a:solidFill>
                        <a:latin typeface="Cambria Math" panose="02040503050406030204" pitchFamily="18" charset="0"/>
                      </a:rPr>
                      <m:t>𝐸𝑙𝑒𝑚𝑒𝑛𝑡𝑇𝑦𝑝𝑒</m:t>
                    </m:r>
                    <m:r>
                      <a:rPr lang="en-US" altLang="zh-CN" sz="2000" i="1" dirty="0" smtClean="0">
                        <a:solidFill>
                          <a:srgbClr val="0070C0"/>
                        </a:solidFill>
                        <a:latin typeface="Cambria Math" panose="02040503050406030204" pitchFamily="18" charset="0"/>
                      </a:rPr>
                      <m:t> </m:t>
                    </m:r>
                    <m:r>
                      <a:rPr lang="en-US" altLang="zh-CN" sz="2000" i="1" dirty="0" smtClean="0">
                        <a:solidFill>
                          <a:srgbClr val="0070C0"/>
                        </a:solidFill>
                        <a:latin typeface="Cambria Math" panose="02040503050406030204" pitchFamily="18" charset="0"/>
                      </a:rPr>
                      <m:t>𝑋</m:t>
                    </m:r>
                    <m:r>
                      <a:rPr lang="en-US" altLang="zh-CN" sz="2000" i="1" dirty="0" smtClean="0">
                        <a:solidFill>
                          <a:srgbClr val="0070C0"/>
                        </a:solidFill>
                        <a:latin typeface="Cambria Math" panose="02040503050406030204" pitchFamily="18" charset="0"/>
                      </a:rPr>
                      <m:t>, </m:t>
                    </m:r>
                    <m:r>
                      <a:rPr lang="en-US" altLang="zh-CN" sz="2000" i="1" dirty="0" err="1" smtClean="0">
                        <a:solidFill>
                          <a:srgbClr val="0070C0"/>
                        </a:solidFill>
                        <a:latin typeface="Cambria Math" panose="02040503050406030204" pitchFamily="18" charset="0"/>
                      </a:rPr>
                      <m:t>𝑖𝑛𝑡</m:t>
                    </m:r>
                    <m:r>
                      <a:rPr lang="en-US" altLang="zh-CN" sz="2000" i="1" dirty="0" smtClean="0">
                        <a:solidFill>
                          <a:srgbClr val="0070C0"/>
                        </a:solidFill>
                        <a:latin typeface="Cambria Math" panose="02040503050406030204" pitchFamily="18" charset="0"/>
                      </a:rPr>
                      <m:t> </m:t>
                    </m:r>
                    <m:r>
                      <a:rPr lang="en-US" altLang="zh-CN" sz="2000" i="1" dirty="0" smtClean="0">
                        <a:solidFill>
                          <a:srgbClr val="0070C0"/>
                        </a:solidFill>
                        <a:latin typeface="Cambria Math" panose="02040503050406030204" pitchFamily="18" charset="0"/>
                      </a:rPr>
                      <m:t>𝐼</m:t>
                    </m:r>
                    <m:r>
                      <a:rPr lang="en-US" altLang="zh-CN" sz="2000" i="1" dirty="0" smtClean="0">
                        <a:solidFill>
                          <a:srgbClr val="0070C0"/>
                        </a:solidFill>
                        <a:latin typeface="Cambria Math" panose="02040503050406030204" pitchFamily="18" charset="0"/>
                      </a:rPr>
                      <m:t>, </m:t>
                    </m:r>
                    <m:r>
                      <a:rPr lang="en-US" altLang="zh-CN" sz="2000" i="1" dirty="0" smtClean="0">
                        <a:solidFill>
                          <a:srgbClr val="0070C0"/>
                        </a:solidFill>
                        <a:latin typeface="Cambria Math" panose="02040503050406030204" pitchFamily="18" charset="0"/>
                      </a:rPr>
                      <m:t>𝐿𝑖𝑠𝑡</m:t>
                    </m:r>
                    <m:r>
                      <a:rPr lang="en-US" altLang="zh-CN" sz="2000" i="1" dirty="0" smtClean="0">
                        <a:solidFill>
                          <a:srgbClr val="0070C0"/>
                        </a:solidFill>
                        <a:latin typeface="Cambria Math" panose="02040503050406030204" pitchFamily="18" charset="0"/>
                      </a:rPr>
                      <m:t> </m:t>
                    </m:r>
                    <m:r>
                      <a:rPr lang="en-US" altLang="zh-CN" sz="2000" i="1" dirty="0" smtClean="0">
                        <a:solidFill>
                          <a:srgbClr val="0070C0"/>
                        </a:solidFill>
                        <a:latin typeface="Cambria Math" panose="02040503050406030204" pitchFamily="18" charset="0"/>
                      </a:rPr>
                      <m:t>𝐿</m:t>
                    </m:r>
                    <m:r>
                      <a:rPr lang="en-US" altLang="zh-CN" sz="2000" i="1" dirty="0" smtClean="0">
                        <a:solidFill>
                          <a:srgbClr val="0070C0"/>
                        </a:solidFill>
                        <a:latin typeface="Cambria Math" panose="02040503050406030204" pitchFamily="18" charset="0"/>
                      </a:rPr>
                      <m:t>):</m:t>
                    </m:r>
                  </m:oMath>
                </a14:m>
                <a:r>
                  <a:rPr lang="zh-CN" altLang="en-US" sz="2000" dirty="0"/>
                  <a:t> </a:t>
                </a:r>
                <a:r>
                  <a:rPr lang="en-US" altLang="zh-CN" sz="2000" dirty="0"/>
                  <a:t>find the location for </a:t>
                </a:r>
                <a14:m>
                  <m:oMath xmlns:m="http://schemas.openxmlformats.org/officeDocument/2006/math">
                    <m:r>
                      <a:rPr lang="en-US" altLang="zh-CN" sz="2000" i="1" dirty="0" smtClean="0">
                        <a:latin typeface="Cambria Math" panose="02040503050406030204" pitchFamily="18" charset="0"/>
                      </a:rPr>
                      <m:t>𝑋</m:t>
                    </m:r>
                  </m:oMath>
                </a14:m>
                <a:r>
                  <a:rPr lang="en-US" altLang="zh-CN" sz="2000" dirty="0"/>
                  <a:t>.</a:t>
                </a:r>
              </a:p>
              <a:p>
                <a:pPr marL="1085850" lvl="2" indent="-285750">
                  <a:lnSpc>
                    <a:spcPct val="110000"/>
                  </a:lnSpc>
                  <a:buFont typeface="Arial" panose="020B0604020202020204" pitchFamily="34" charset="0"/>
                  <a:buChar char="•"/>
                </a:pPr>
                <a14:m>
                  <m:oMath xmlns:m="http://schemas.openxmlformats.org/officeDocument/2006/math">
                    <m:r>
                      <a:rPr lang="en-US" altLang="zh-CN" sz="2000" b="0" i="1" dirty="0" smtClean="0">
                        <a:solidFill>
                          <a:srgbClr val="0070C0"/>
                        </a:solidFill>
                        <a:latin typeface="Cambria Math" panose="02040503050406030204" pitchFamily="18" charset="0"/>
                      </a:rPr>
                      <m:t>𝑣</m:t>
                    </m:r>
                    <m:r>
                      <a:rPr lang="en-US" altLang="zh-CN" sz="2000" i="1" dirty="0" smtClean="0">
                        <a:solidFill>
                          <a:srgbClr val="0070C0"/>
                        </a:solidFill>
                        <a:latin typeface="Cambria Math" panose="02040503050406030204" pitchFamily="18" charset="0"/>
                      </a:rPr>
                      <m:t>𝑜𝑖𝑑</m:t>
                    </m:r>
                    <m:r>
                      <a:rPr lang="en-US" altLang="zh-CN" sz="2000" i="1" dirty="0" smtClean="0">
                        <a:solidFill>
                          <a:srgbClr val="0070C0"/>
                        </a:solidFill>
                        <a:latin typeface="Cambria Math" panose="02040503050406030204" pitchFamily="18" charset="0"/>
                      </a:rPr>
                      <m:t> </m:t>
                    </m:r>
                    <m:r>
                      <a:rPr lang="en-US" altLang="zh-CN" sz="2000" i="1" dirty="0" smtClean="0">
                        <a:solidFill>
                          <a:srgbClr val="0070C0"/>
                        </a:solidFill>
                        <a:latin typeface="Cambria Math" panose="02040503050406030204" pitchFamily="18" charset="0"/>
                      </a:rPr>
                      <m:t>𝐼𝑛𝑠𝑒𝑟𝑡</m:t>
                    </m:r>
                    <m:r>
                      <a:rPr lang="en-US" altLang="zh-CN" sz="2000" i="1" dirty="0" smtClean="0">
                        <a:solidFill>
                          <a:srgbClr val="0070C0"/>
                        </a:solidFill>
                        <a:latin typeface="Cambria Math" panose="02040503050406030204" pitchFamily="18" charset="0"/>
                      </a:rPr>
                      <m:t>(</m:t>
                    </m:r>
                    <m:r>
                      <a:rPr lang="en-US" altLang="zh-CN" sz="2000" i="1" dirty="0" err="1" smtClean="0">
                        <a:solidFill>
                          <a:srgbClr val="0070C0"/>
                        </a:solidFill>
                        <a:latin typeface="Cambria Math" panose="02040503050406030204" pitchFamily="18" charset="0"/>
                      </a:rPr>
                      <m:t>𝐸𝑙𝑒𝑚𝑒𝑛𝑡𝑇𝑦𝑝𝑒</m:t>
                    </m:r>
                    <m:r>
                      <a:rPr lang="en-US" altLang="zh-CN" sz="2000" i="1" dirty="0" smtClean="0">
                        <a:solidFill>
                          <a:srgbClr val="0070C0"/>
                        </a:solidFill>
                        <a:latin typeface="Cambria Math" panose="02040503050406030204" pitchFamily="18" charset="0"/>
                      </a:rPr>
                      <m:t> </m:t>
                    </m:r>
                    <m:r>
                      <a:rPr lang="en-US" altLang="zh-CN" sz="2000" i="1" dirty="0" smtClean="0">
                        <a:solidFill>
                          <a:srgbClr val="0070C0"/>
                        </a:solidFill>
                        <a:latin typeface="Cambria Math" panose="02040503050406030204" pitchFamily="18" charset="0"/>
                      </a:rPr>
                      <m:t>𝑋</m:t>
                    </m:r>
                    <m:r>
                      <a:rPr lang="en-US" altLang="zh-CN" sz="2000" i="1" dirty="0" smtClean="0">
                        <a:solidFill>
                          <a:srgbClr val="0070C0"/>
                        </a:solidFill>
                        <a:latin typeface="Cambria Math" panose="02040503050406030204" pitchFamily="18" charset="0"/>
                      </a:rPr>
                      <m:t>, </m:t>
                    </m:r>
                    <m:r>
                      <a:rPr lang="en-US" altLang="zh-CN" sz="2000" i="1" dirty="0" err="1" smtClean="0">
                        <a:solidFill>
                          <a:srgbClr val="0070C0"/>
                        </a:solidFill>
                        <a:latin typeface="Cambria Math" panose="02040503050406030204" pitchFamily="18" charset="0"/>
                      </a:rPr>
                      <m:t>𝑖𝑛𝑡</m:t>
                    </m:r>
                    <m:r>
                      <a:rPr lang="en-US" altLang="zh-CN" sz="2000" i="1" dirty="0" smtClean="0">
                        <a:solidFill>
                          <a:srgbClr val="0070C0"/>
                        </a:solidFill>
                        <a:latin typeface="Cambria Math" panose="02040503050406030204" pitchFamily="18" charset="0"/>
                      </a:rPr>
                      <m:t> </m:t>
                    </m:r>
                    <m:r>
                      <a:rPr lang="en-US" altLang="zh-CN" sz="2000" b="0" i="1" dirty="0" smtClean="0">
                        <a:solidFill>
                          <a:srgbClr val="0070C0"/>
                        </a:solidFill>
                        <a:latin typeface="Cambria Math" panose="02040503050406030204" pitchFamily="18" charset="0"/>
                      </a:rPr>
                      <m:t>𝑖</m:t>
                    </m:r>
                    <m:r>
                      <a:rPr lang="en-US" altLang="zh-CN" sz="2000" i="1" dirty="0" smtClean="0">
                        <a:solidFill>
                          <a:srgbClr val="0070C0"/>
                        </a:solidFill>
                        <a:latin typeface="Cambria Math" panose="02040503050406030204" pitchFamily="18" charset="0"/>
                      </a:rPr>
                      <m:t>, </m:t>
                    </m:r>
                    <m:r>
                      <a:rPr lang="en-US" altLang="zh-CN" sz="2000" i="1" dirty="0" smtClean="0">
                        <a:solidFill>
                          <a:srgbClr val="0070C0"/>
                        </a:solidFill>
                        <a:latin typeface="Cambria Math" panose="02040503050406030204" pitchFamily="18" charset="0"/>
                      </a:rPr>
                      <m:t>𝐿𝑖𝑠𝑡</m:t>
                    </m:r>
                    <m:r>
                      <a:rPr lang="en-US" altLang="zh-CN" sz="2000" i="1" dirty="0" smtClean="0">
                        <a:solidFill>
                          <a:srgbClr val="0070C0"/>
                        </a:solidFill>
                        <a:latin typeface="Cambria Math" panose="02040503050406030204" pitchFamily="18" charset="0"/>
                      </a:rPr>
                      <m:t> </m:t>
                    </m:r>
                    <m:r>
                      <a:rPr lang="en-US" altLang="zh-CN" sz="2000" i="1" dirty="0" smtClean="0">
                        <a:solidFill>
                          <a:srgbClr val="0070C0"/>
                        </a:solidFill>
                        <a:latin typeface="Cambria Math" panose="02040503050406030204" pitchFamily="18" charset="0"/>
                      </a:rPr>
                      <m:t>𝐿</m:t>
                    </m:r>
                    <m:r>
                      <a:rPr lang="en-US" altLang="zh-CN" sz="2000" i="1" dirty="0" smtClean="0">
                        <a:solidFill>
                          <a:srgbClr val="0070C0"/>
                        </a:solidFill>
                        <a:latin typeface="Cambria Math" panose="02040503050406030204" pitchFamily="18" charset="0"/>
                      </a:rPr>
                      <m:t>)</m:t>
                    </m:r>
                  </m:oMath>
                </a14:m>
                <a:r>
                  <a:rPr lang="en-US" altLang="zh-CN" sz="2000" dirty="0">
                    <a:solidFill>
                      <a:srgbClr val="0070C0"/>
                    </a:solidFill>
                  </a:rPr>
                  <a:t>: </a:t>
                </a:r>
                <a:r>
                  <a:rPr lang="en-US" altLang="zh-CN" sz="2000" dirty="0"/>
                  <a:t>insert a new element before the </a:t>
                </a:r>
                <a14:m>
                  <m:oMath xmlns:m="http://schemas.openxmlformats.org/officeDocument/2006/math">
                    <m:sSub>
                      <m:sSubPr>
                        <m:ctrlPr>
                          <a:rPr lang="en-US" altLang="zh-CN" sz="2000" i="1" dirty="0">
                            <a:latin typeface="Cambria Math" panose="02040503050406030204" pitchFamily="18" charset="0"/>
                          </a:rPr>
                        </m:ctrlPr>
                      </m:sSubPr>
                      <m:e>
                        <m:r>
                          <a:rPr lang="en-US" altLang="zh-CN" sz="2000" b="0" i="1" dirty="0" smtClean="0">
                            <a:latin typeface="Cambria Math" panose="02040503050406030204" pitchFamily="18" charset="0"/>
                          </a:rPr>
                          <m:t>𝑖</m:t>
                        </m:r>
                      </m:e>
                      <m:sub>
                        <m:r>
                          <a:rPr lang="en-US" altLang="zh-CN" sz="2000" i="1" dirty="0">
                            <a:latin typeface="Cambria Math" panose="02040503050406030204" pitchFamily="18" charset="0"/>
                          </a:rPr>
                          <m:t>𝑡h</m:t>
                        </m:r>
                      </m:sub>
                    </m:sSub>
                  </m:oMath>
                </a14:m>
                <a:r>
                  <a:rPr lang="en-US" altLang="zh-CN" sz="2000" dirty="0"/>
                  <a:t> element.</a:t>
                </a:r>
              </a:p>
              <a:p>
                <a:pPr marL="1085850" lvl="2" indent="-285750">
                  <a:lnSpc>
                    <a:spcPct val="110000"/>
                  </a:lnSpc>
                  <a:buFont typeface="Arial" panose="020B0604020202020204" pitchFamily="34" charset="0"/>
                  <a:buChar char="•"/>
                </a:pPr>
                <a14:m>
                  <m:oMath xmlns:m="http://schemas.openxmlformats.org/officeDocument/2006/math">
                    <m:r>
                      <a:rPr lang="en-US" altLang="zh-CN" sz="2000" b="0" i="1" dirty="0" smtClean="0">
                        <a:solidFill>
                          <a:srgbClr val="0070C0"/>
                        </a:solidFill>
                        <a:latin typeface="Cambria Math" panose="02040503050406030204" pitchFamily="18" charset="0"/>
                      </a:rPr>
                      <m:t>𝑣</m:t>
                    </m:r>
                    <m:r>
                      <a:rPr lang="en-US" altLang="zh-CN" sz="2000" i="1" dirty="0" smtClean="0">
                        <a:solidFill>
                          <a:srgbClr val="0070C0"/>
                        </a:solidFill>
                        <a:latin typeface="Cambria Math" panose="02040503050406030204" pitchFamily="18" charset="0"/>
                      </a:rPr>
                      <m:t>𝑜𝑖𝑑</m:t>
                    </m:r>
                    <m:r>
                      <a:rPr lang="en-US" altLang="zh-CN" sz="2000" i="1" dirty="0" smtClean="0">
                        <a:solidFill>
                          <a:srgbClr val="0070C0"/>
                        </a:solidFill>
                        <a:latin typeface="Cambria Math" panose="02040503050406030204" pitchFamily="18" charset="0"/>
                      </a:rPr>
                      <m:t> </m:t>
                    </m:r>
                    <m:r>
                      <a:rPr lang="en-US" altLang="zh-CN" sz="2000" i="1" dirty="0" smtClean="0">
                        <a:solidFill>
                          <a:srgbClr val="0070C0"/>
                        </a:solidFill>
                        <a:latin typeface="Cambria Math" panose="02040503050406030204" pitchFamily="18" charset="0"/>
                      </a:rPr>
                      <m:t>𝐷𝑒𝑙𝑒𝑡𝑒</m:t>
                    </m:r>
                    <m:r>
                      <a:rPr lang="en-US" altLang="zh-CN" sz="2000" i="1" dirty="0" smtClean="0">
                        <a:solidFill>
                          <a:srgbClr val="0070C0"/>
                        </a:solidFill>
                        <a:latin typeface="Cambria Math" panose="02040503050406030204" pitchFamily="18" charset="0"/>
                      </a:rPr>
                      <m:t>(</m:t>
                    </m:r>
                    <m:r>
                      <a:rPr lang="en-US" altLang="zh-CN" sz="2000" i="1" dirty="0" err="1" smtClean="0">
                        <a:solidFill>
                          <a:srgbClr val="0070C0"/>
                        </a:solidFill>
                        <a:latin typeface="Cambria Math" panose="02040503050406030204" pitchFamily="18" charset="0"/>
                      </a:rPr>
                      <m:t>𝑖𝑛𝑡</m:t>
                    </m:r>
                    <m:r>
                      <a:rPr lang="en-US" altLang="zh-CN" sz="2000" i="1" dirty="0" smtClean="0">
                        <a:solidFill>
                          <a:srgbClr val="0070C0"/>
                        </a:solidFill>
                        <a:latin typeface="Cambria Math" panose="02040503050406030204" pitchFamily="18" charset="0"/>
                      </a:rPr>
                      <m:t> </m:t>
                    </m:r>
                    <m:r>
                      <a:rPr lang="en-US" altLang="zh-CN" sz="2000" b="0" i="1" dirty="0" smtClean="0">
                        <a:solidFill>
                          <a:srgbClr val="0070C0"/>
                        </a:solidFill>
                        <a:latin typeface="Cambria Math" panose="02040503050406030204" pitchFamily="18" charset="0"/>
                      </a:rPr>
                      <m:t>𝑖</m:t>
                    </m:r>
                    <m:r>
                      <a:rPr lang="en-US" altLang="zh-CN" sz="2000" i="1" dirty="0" smtClean="0">
                        <a:solidFill>
                          <a:srgbClr val="0070C0"/>
                        </a:solidFill>
                        <a:latin typeface="Cambria Math" panose="02040503050406030204" pitchFamily="18" charset="0"/>
                      </a:rPr>
                      <m:t>, </m:t>
                    </m:r>
                    <m:r>
                      <a:rPr lang="en-US" altLang="zh-CN" sz="2000" i="1" dirty="0" smtClean="0">
                        <a:solidFill>
                          <a:srgbClr val="0070C0"/>
                        </a:solidFill>
                        <a:latin typeface="Cambria Math" panose="02040503050406030204" pitchFamily="18" charset="0"/>
                      </a:rPr>
                      <m:t>𝐿𝑖𝑠𝑡</m:t>
                    </m:r>
                    <m:r>
                      <a:rPr lang="en-US" altLang="zh-CN" sz="2000" i="1" dirty="0" smtClean="0">
                        <a:solidFill>
                          <a:srgbClr val="0070C0"/>
                        </a:solidFill>
                        <a:latin typeface="Cambria Math" panose="02040503050406030204" pitchFamily="18" charset="0"/>
                      </a:rPr>
                      <m:t> </m:t>
                    </m:r>
                    <m:r>
                      <a:rPr lang="en-US" altLang="zh-CN" sz="2000" i="1" dirty="0" smtClean="0">
                        <a:solidFill>
                          <a:srgbClr val="0070C0"/>
                        </a:solidFill>
                        <a:latin typeface="Cambria Math" panose="02040503050406030204" pitchFamily="18" charset="0"/>
                      </a:rPr>
                      <m:t>𝐿</m:t>
                    </m:r>
                    <m:r>
                      <a:rPr lang="en-US" altLang="zh-CN" sz="2000" i="1" dirty="0" smtClean="0">
                        <a:solidFill>
                          <a:srgbClr val="0070C0"/>
                        </a:solidFill>
                        <a:latin typeface="Cambria Math" panose="02040503050406030204" pitchFamily="18" charset="0"/>
                      </a:rPr>
                      <m:t>): </m:t>
                    </m:r>
                  </m:oMath>
                </a14:m>
                <a:r>
                  <a:rPr lang="en-US" altLang="zh-CN" sz="2000" dirty="0"/>
                  <a:t>delete the </a:t>
                </a:r>
                <a14:m>
                  <m:oMath xmlns:m="http://schemas.openxmlformats.org/officeDocument/2006/math">
                    <m:sSub>
                      <m:sSubPr>
                        <m:ctrlPr>
                          <a:rPr lang="en-US" altLang="zh-CN" sz="2000" i="1" dirty="0">
                            <a:latin typeface="Cambria Math" panose="02040503050406030204" pitchFamily="18" charset="0"/>
                          </a:rPr>
                        </m:ctrlPr>
                      </m:sSubPr>
                      <m:e>
                        <m:r>
                          <a:rPr lang="en-US" altLang="zh-CN" sz="2000" b="0" i="1" dirty="0" smtClean="0">
                            <a:latin typeface="Cambria Math" panose="02040503050406030204" pitchFamily="18" charset="0"/>
                          </a:rPr>
                          <m:t>𝑖</m:t>
                        </m:r>
                      </m:e>
                      <m:sub>
                        <m:r>
                          <a:rPr lang="en-US" altLang="zh-CN" sz="2000" i="1" dirty="0">
                            <a:latin typeface="Cambria Math" panose="02040503050406030204" pitchFamily="18" charset="0"/>
                          </a:rPr>
                          <m:t>𝑡h</m:t>
                        </m:r>
                      </m:sub>
                    </m:sSub>
                  </m:oMath>
                </a14:m>
                <a:r>
                  <a:rPr lang="en-US" altLang="zh-CN" sz="2000" dirty="0"/>
                  <a:t> element.</a:t>
                </a:r>
              </a:p>
              <a:p>
                <a:pPr marL="1085850" lvl="2" indent="-285750">
                  <a:lnSpc>
                    <a:spcPct val="110000"/>
                  </a:lnSpc>
                  <a:buFont typeface="Arial" panose="020B0604020202020204" pitchFamily="34" charset="0"/>
                  <a:buChar char="•"/>
                </a:pPr>
                <a14:m>
                  <m:oMath xmlns:m="http://schemas.openxmlformats.org/officeDocument/2006/math">
                    <m:r>
                      <a:rPr lang="en-US" altLang="zh-CN" sz="2000" b="0" i="1" dirty="0" smtClean="0">
                        <a:solidFill>
                          <a:srgbClr val="0070C0"/>
                        </a:solidFill>
                        <a:latin typeface="Cambria Math" panose="02040503050406030204" pitchFamily="18" charset="0"/>
                      </a:rPr>
                      <m:t>𝑖</m:t>
                    </m:r>
                    <m:r>
                      <a:rPr lang="en-US" altLang="zh-CN" sz="2000" i="1" dirty="0" smtClean="0">
                        <a:solidFill>
                          <a:srgbClr val="0070C0"/>
                        </a:solidFill>
                        <a:latin typeface="Cambria Math" panose="02040503050406030204" pitchFamily="18" charset="0"/>
                      </a:rPr>
                      <m:t>𝑛𝑡</m:t>
                    </m:r>
                    <m:r>
                      <a:rPr lang="en-US" altLang="zh-CN" sz="2000" i="1" dirty="0" smtClean="0">
                        <a:solidFill>
                          <a:srgbClr val="0070C0"/>
                        </a:solidFill>
                        <a:latin typeface="Cambria Math" panose="02040503050406030204" pitchFamily="18" charset="0"/>
                      </a:rPr>
                      <m:t> </m:t>
                    </m:r>
                    <m:r>
                      <a:rPr lang="en-US" altLang="zh-CN" sz="2000" i="1" dirty="0" smtClean="0">
                        <a:solidFill>
                          <a:srgbClr val="0070C0"/>
                        </a:solidFill>
                        <a:latin typeface="Cambria Math" panose="02040503050406030204" pitchFamily="18" charset="0"/>
                      </a:rPr>
                      <m:t>𝐿𝑒𝑛𝑔𝑡h</m:t>
                    </m:r>
                    <m:r>
                      <a:rPr lang="en-US" altLang="zh-CN" sz="2000" i="1" dirty="0" smtClean="0">
                        <a:solidFill>
                          <a:srgbClr val="0070C0"/>
                        </a:solidFill>
                        <a:latin typeface="Cambria Math" panose="02040503050406030204" pitchFamily="18" charset="0"/>
                      </a:rPr>
                      <m:t>(</m:t>
                    </m:r>
                    <m:r>
                      <a:rPr lang="en-US" altLang="zh-CN" sz="2000" i="1" dirty="0" smtClean="0">
                        <a:solidFill>
                          <a:srgbClr val="0070C0"/>
                        </a:solidFill>
                        <a:latin typeface="Cambria Math" panose="02040503050406030204" pitchFamily="18" charset="0"/>
                      </a:rPr>
                      <m:t>𝐿𝑖𝑠𝑡</m:t>
                    </m:r>
                    <m:r>
                      <a:rPr lang="en-US" altLang="zh-CN" sz="2000" i="1" dirty="0" smtClean="0">
                        <a:solidFill>
                          <a:srgbClr val="0070C0"/>
                        </a:solidFill>
                        <a:latin typeface="Cambria Math" panose="02040503050406030204" pitchFamily="18" charset="0"/>
                      </a:rPr>
                      <m:t> </m:t>
                    </m:r>
                    <m:r>
                      <a:rPr lang="en-US" altLang="zh-CN" sz="2000" i="1" dirty="0" smtClean="0">
                        <a:solidFill>
                          <a:srgbClr val="0070C0"/>
                        </a:solidFill>
                        <a:latin typeface="Cambria Math" panose="02040503050406030204" pitchFamily="18" charset="0"/>
                      </a:rPr>
                      <m:t>𝐿</m:t>
                    </m:r>
                    <m:r>
                      <a:rPr lang="en-US" altLang="zh-CN" sz="2000" i="1" dirty="0" smtClean="0">
                        <a:solidFill>
                          <a:srgbClr val="0070C0"/>
                        </a:solidFill>
                        <a:latin typeface="Cambria Math" panose="02040503050406030204" pitchFamily="18" charset="0"/>
                      </a:rPr>
                      <m:t>): </m:t>
                    </m:r>
                  </m:oMath>
                </a14:m>
                <a:r>
                  <a:rPr lang="en-US" altLang="zh-CN" sz="2000" dirty="0"/>
                  <a:t>return the length of a list.</a:t>
                </a:r>
              </a:p>
              <a:p>
                <a:pPr marL="800100" lvl="2" indent="0">
                  <a:lnSpc>
                    <a:spcPct val="110000"/>
                  </a:lnSpc>
                  <a:buNone/>
                </a:pPr>
                <a:r>
                  <a:rPr lang="en-US" altLang="zh-CN" sz="2000" dirty="0"/>
                  <a:t>… …</a:t>
                </a:r>
              </a:p>
              <a:p>
                <a:pPr marL="1085850" lvl="2" indent="-285750">
                  <a:lnSpc>
                    <a:spcPct val="110000"/>
                  </a:lnSpc>
                  <a:buFont typeface="Arial" panose="020B0604020202020204" pitchFamily="34" charset="0"/>
                  <a:buChar char="•"/>
                </a:pPr>
                <a:endParaRPr lang="en-US" altLang="zh-CN" sz="2000"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3"/>
                <a:stretch>
                  <a:fillRect l="-617" t="-560" r="-1235"/>
                </a:stretch>
              </a:blipFill>
            </p:spPr>
            <p:txBody>
              <a:bodyPr/>
              <a:lstStyle/>
              <a:p>
                <a:r>
                  <a:rPr lang="en-CN">
                    <a:noFill/>
                  </a:rPr>
                  <a:t> </a:t>
                </a:r>
              </a:p>
            </p:txBody>
          </p:sp>
        </mc:Fallback>
      </mc:AlternateContent>
    </p:spTree>
    <p:extLst>
      <p:ext uri="{BB962C8B-B14F-4D97-AF65-F5344CB8AC3E}">
        <p14:creationId xmlns:p14="http://schemas.microsoft.com/office/powerpoint/2010/main" val="9254014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latin typeface="Arial" charset="0"/>
                <a:cs typeface="Arial" charset="0"/>
              </a:rPr>
              <a:t>Outline</a:t>
            </a:r>
            <a:endParaRPr lang="zh-CN" altLang="en-US" dirty="0"/>
          </a:p>
        </p:txBody>
      </p:sp>
      <p:sp>
        <p:nvSpPr>
          <p:cNvPr id="3" name="Content Placeholder 2"/>
          <p:cNvSpPr>
            <a:spLocks noGrp="1"/>
          </p:cNvSpPr>
          <p:nvPr>
            <p:ph idx="1"/>
          </p:nvPr>
        </p:nvSpPr>
        <p:spPr/>
        <p:txBody>
          <a:bodyPr/>
          <a:lstStyle/>
          <a:p>
            <a:r>
              <a:rPr lang="en-US" altLang="zh-CN" dirty="0"/>
              <a:t>List ADT</a:t>
            </a:r>
          </a:p>
          <a:p>
            <a:r>
              <a:rPr lang="en-US" altLang="zh-CN" dirty="0">
                <a:solidFill>
                  <a:srgbClr val="FF0000"/>
                </a:solidFill>
              </a:rPr>
              <a:t>Array</a:t>
            </a:r>
          </a:p>
          <a:p>
            <a:r>
              <a:rPr lang="en-US" altLang="zh-CN" dirty="0"/>
              <a:t>Linked list</a:t>
            </a:r>
          </a:p>
          <a:p>
            <a:r>
              <a:rPr lang="en-US" altLang="zh-CN" dirty="0"/>
              <a:t>Doubly linked list</a:t>
            </a:r>
          </a:p>
          <a:p>
            <a:r>
              <a:rPr lang="en-US" altLang="zh-CN" dirty="0"/>
              <a:t>Node-based storage with arrays</a:t>
            </a:r>
          </a:p>
          <a:p>
            <a:r>
              <a:rPr lang="en-US" altLang="zh-CN" dirty="0"/>
              <a:t>Application</a:t>
            </a:r>
          </a:p>
          <a:p>
            <a:pPr marL="0" indent="0">
              <a:buNone/>
            </a:pPr>
            <a:endParaRPr lang="en-US" altLang="zh-CN" dirty="0"/>
          </a:p>
          <a:p>
            <a:endParaRPr lang="zh-CN" altLang="en-US" dirty="0"/>
          </a:p>
        </p:txBody>
      </p:sp>
    </p:spTree>
    <p:extLst>
      <p:ext uri="{BB962C8B-B14F-4D97-AF65-F5344CB8AC3E}">
        <p14:creationId xmlns:p14="http://schemas.microsoft.com/office/powerpoint/2010/main" val="2009871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List based on array</a:t>
            </a:r>
            <a:endParaRPr lang="zh-CN" altLang="en-US" dirty="0"/>
          </a:p>
        </p:txBody>
      </p:sp>
      <p:sp>
        <p:nvSpPr>
          <p:cNvPr id="21" name="文本框 20"/>
          <p:cNvSpPr txBox="1"/>
          <p:nvPr/>
        </p:nvSpPr>
        <p:spPr>
          <a:xfrm>
            <a:off x="1848148" y="2495707"/>
            <a:ext cx="312906" cy="369332"/>
          </a:xfrm>
          <a:prstGeom prst="rect">
            <a:avLst/>
          </a:prstGeom>
          <a:noFill/>
        </p:spPr>
        <p:txBody>
          <a:bodyPr wrap="none" rtlCol="0">
            <a:spAutoFit/>
          </a:bodyPr>
          <a:lstStyle/>
          <a:p>
            <a:r>
              <a:rPr lang="en-US" altLang="zh-CN" dirty="0"/>
              <a:t>0</a:t>
            </a:r>
            <a:endParaRPr lang="zh-CN" altLang="en-US" dirty="0"/>
          </a:p>
        </p:txBody>
      </p:sp>
      <mc:AlternateContent xmlns:mc="http://schemas.openxmlformats.org/markup-compatibility/2006" xmlns:a14="http://schemas.microsoft.com/office/drawing/2010/main">
        <mc:Choice Requires="a14">
          <p:sp>
            <p:nvSpPr>
              <p:cNvPr id="22" name="文本框 21"/>
              <p:cNvSpPr txBox="1"/>
              <p:nvPr/>
            </p:nvSpPr>
            <p:spPr>
              <a:xfrm>
                <a:off x="3349899" y="2491165"/>
                <a:ext cx="44595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zh-CN" altLang="en-US" i="1">
                          <a:latin typeface="Cambria Math" panose="02040503050406030204" pitchFamily="18" charset="0"/>
                        </a:rPr>
                        <m:t>⋯</m:t>
                      </m:r>
                    </m:oMath>
                  </m:oMathPara>
                </a14:m>
                <a:endParaRPr lang="zh-CN" altLang="en-US" dirty="0"/>
              </a:p>
            </p:txBody>
          </p:sp>
        </mc:Choice>
        <mc:Fallback xmlns="">
          <p:sp>
            <p:nvSpPr>
              <p:cNvPr id="22" name="文本框 21"/>
              <p:cNvSpPr txBox="1">
                <a:spLocks noRot="1" noChangeAspect="1" noMove="1" noResize="1" noEditPoints="1" noAdjustHandles="1" noChangeArrowheads="1" noChangeShapeType="1" noTextEdit="1"/>
              </p:cNvSpPr>
              <p:nvPr/>
            </p:nvSpPr>
            <p:spPr>
              <a:xfrm>
                <a:off x="3349899" y="2491165"/>
                <a:ext cx="445956" cy="369332"/>
              </a:xfrm>
              <a:prstGeom prst="rect">
                <a:avLst/>
              </a:prstGeom>
              <a:blipFill>
                <a:blip r:embed="rId3"/>
                <a:stretch>
                  <a:fillRect/>
                </a:stretch>
              </a:blipFill>
            </p:spPr>
            <p:txBody>
              <a:bodyPr/>
              <a:lstStyle/>
              <a:p>
                <a:r>
                  <a:rPr lang="zh-CN" altLang="en-US">
                    <a:noFill/>
                  </a:rPr>
                  <a:t> </a:t>
                </a:r>
              </a:p>
            </p:txBody>
          </p:sp>
        </mc:Fallback>
      </mc:AlternateContent>
      <p:sp>
        <p:nvSpPr>
          <p:cNvPr id="23" name="文本框 22"/>
          <p:cNvSpPr txBox="1"/>
          <p:nvPr/>
        </p:nvSpPr>
        <p:spPr>
          <a:xfrm>
            <a:off x="2632106" y="2500106"/>
            <a:ext cx="312906" cy="369332"/>
          </a:xfrm>
          <a:prstGeom prst="rect">
            <a:avLst/>
          </a:prstGeom>
          <a:noFill/>
        </p:spPr>
        <p:txBody>
          <a:bodyPr wrap="none" rtlCol="0">
            <a:spAutoFit/>
          </a:bodyPr>
          <a:lstStyle/>
          <a:p>
            <a:r>
              <a:rPr lang="en-US" altLang="zh-CN" dirty="0"/>
              <a:t>1</a:t>
            </a:r>
            <a:endParaRPr lang="zh-CN" altLang="en-US" dirty="0"/>
          </a:p>
        </p:txBody>
      </p:sp>
      <p:sp>
        <p:nvSpPr>
          <p:cNvPr id="24" name="文本框 23"/>
          <p:cNvSpPr txBox="1"/>
          <p:nvPr/>
        </p:nvSpPr>
        <p:spPr>
          <a:xfrm>
            <a:off x="4166180" y="2500106"/>
            <a:ext cx="441146" cy="369332"/>
          </a:xfrm>
          <a:prstGeom prst="rect">
            <a:avLst/>
          </a:prstGeom>
          <a:noFill/>
        </p:spPr>
        <p:txBody>
          <a:bodyPr wrap="none" rtlCol="0">
            <a:spAutoFit/>
          </a:bodyPr>
          <a:lstStyle/>
          <a:p>
            <a:r>
              <a:rPr lang="en-US" altLang="zh-CN" dirty="0"/>
              <a:t>i-1</a:t>
            </a:r>
            <a:endParaRPr lang="zh-CN" altLang="en-US" dirty="0"/>
          </a:p>
        </p:txBody>
      </p:sp>
      <p:sp>
        <p:nvSpPr>
          <p:cNvPr id="25" name="文本框 24"/>
          <p:cNvSpPr txBox="1"/>
          <p:nvPr/>
        </p:nvSpPr>
        <p:spPr>
          <a:xfrm>
            <a:off x="4997604" y="2498831"/>
            <a:ext cx="235962" cy="369332"/>
          </a:xfrm>
          <a:prstGeom prst="rect">
            <a:avLst/>
          </a:prstGeom>
          <a:noFill/>
        </p:spPr>
        <p:txBody>
          <a:bodyPr wrap="none" rtlCol="0">
            <a:spAutoFit/>
          </a:bodyPr>
          <a:lstStyle/>
          <a:p>
            <a:r>
              <a:rPr lang="en-US" altLang="zh-CN" dirty="0" err="1"/>
              <a:t>i</a:t>
            </a:r>
            <a:endParaRPr lang="zh-CN" altLang="en-US" dirty="0"/>
          </a:p>
        </p:txBody>
      </p:sp>
      <p:sp>
        <p:nvSpPr>
          <p:cNvPr id="26" name="文本框 25"/>
          <p:cNvSpPr txBox="1"/>
          <p:nvPr/>
        </p:nvSpPr>
        <p:spPr>
          <a:xfrm>
            <a:off x="6506785" y="2491165"/>
            <a:ext cx="518091" cy="369332"/>
          </a:xfrm>
          <a:prstGeom prst="rect">
            <a:avLst/>
          </a:prstGeom>
          <a:noFill/>
        </p:spPr>
        <p:txBody>
          <a:bodyPr wrap="none" rtlCol="0">
            <a:spAutoFit/>
          </a:bodyPr>
          <a:lstStyle/>
          <a:p>
            <a:r>
              <a:rPr lang="en-US" altLang="zh-CN" dirty="0"/>
              <a:t>n-1</a:t>
            </a:r>
            <a:endParaRPr lang="zh-CN" altLang="en-US" dirty="0"/>
          </a:p>
        </p:txBody>
      </p:sp>
      <mc:AlternateContent xmlns:mc="http://schemas.openxmlformats.org/markup-compatibility/2006" xmlns:a14="http://schemas.microsoft.com/office/drawing/2010/main">
        <mc:Choice Requires="a14">
          <p:sp>
            <p:nvSpPr>
              <p:cNvPr id="27" name="文本框 26"/>
              <p:cNvSpPr txBox="1"/>
              <p:nvPr/>
            </p:nvSpPr>
            <p:spPr>
              <a:xfrm>
                <a:off x="5706587" y="2491165"/>
                <a:ext cx="44595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zh-CN" altLang="en-US" i="1">
                          <a:latin typeface="Cambria Math" panose="02040503050406030204" pitchFamily="18" charset="0"/>
                        </a:rPr>
                        <m:t>⋯</m:t>
                      </m:r>
                    </m:oMath>
                  </m:oMathPara>
                </a14:m>
                <a:endParaRPr lang="zh-CN" altLang="en-US" dirty="0"/>
              </a:p>
            </p:txBody>
          </p:sp>
        </mc:Choice>
        <mc:Fallback xmlns="">
          <p:sp>
            <p:nvSpPr>
              <p:cNvPr id="27" name="文本框 26"/>
              <p:cNvSpPr txBox="1">
                <a:spLocks noRot="1" noChangeAspect="1" noMove="1" noResize="1" noEditPoints="1" noAdjustHandles="1" noChangeArrowheads="1" noChangeShapeType="1" noTextEdit="1"/>
              </p:cNvSpPr>
              <p:nvPr/>
            </p:nvSpPr>
            <p:spPr>
              <a:xfrm>
                <a:off x="5706587" y="2491165"/>
                <a:ext cx="445956" cy="369332"/>
              </a:xfrm>
              <a:prstGeom prst="rect">
                <a:avLst/>
              </a:prstGeom>
              <a:blipFill>
                <a:blip r:embed="rId4"/>
                <a:stretch>
                  <a:fillRect/>
                </a:stretch>
              </a:blipFill>
            </p:spPr>
            <p:txBody>
              <a:bodyPr/>
              <a:lstStyle/>
              <a:p>
                <a:r>
                  <a:rPr lang="zh-CN" altLang="en-US">
                    <a:noFill/>
                  </a:rPr>
                  <a:t> </a:t>
                </a:r>
              </a:p>
            </p:txBody>
          </p:sp>
        </mc:Fallback>
      </mc:AlternateContent>
      <p:sp>
        <p:nvSpPr>
          <p:cNvPr id="36" name="矩形 35"/>
          <p:cNvSpPr/>
          <p:nvPr/>
        </p:nvSpPr>
        <p:spPr>
          <a:xfrm>
            <a:off x="1592119" y="2577471"/>
            <a:ext cx="7142048" cy="248385"/>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 name="组合 5"/>
          <p:cNvGrpSpPr/>
          <p:nvPr/>
        </p:nvGrpSpPr>
        <p:grpSpPr>
          <a:xfrm>
            <a:off x="747975" y="1889752"/>
            <a:ext cx="7180848" cy="603323"/>
            <a:chOff x="415488" y="1949194"/>
            <a:chExt cx="7591814" cy="589136"/>
          </a:xfrm>
        </p:grpSpPr>
        <p:grpSp>
          <p:nvGrpSpPr>
            <p:cNvPr id="17" name="组合 16"/>
            <p:cNvGrpSpPr/>
            <p:nvPr/>
          </p:nvGrpSpPr>
          <p:grpSpPr>
            <a:xfrm>
              <a:off x="1262856" y="1949194"/>
              <a:ext cx="5904656" cy="589136"/>
              <a:chOff x="1187624" y="5179399"/>
              <a:chExt cx="8058952" cy="504855"/>
            </a:xfrm>
          </p:grpSpPr>
          <p:sp>
            <p:nvSpPr>
              <p:cNvPr id="4" name="矩形 3"/>
              <p:cNvSpPr/>
              <p:nvPr/>
            </p:nvSpPr>
            <p:spPr>
              <a:xfrm>
                <a:off x="1187624" y="5179399"/>
                <a:ext cx="1152128" cy="50405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2339752" y="5179399"/>
                <a:ext cx="1152128" cy="50405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8094448" y="5179399"/>
                <a:ext cx="1152128" cy="50405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6942320" y="5180198"/>
                <a:ext cx="1152128" cy="50405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3491880" y="5180198"/>
                <a:ext cx="1152128" cy="50405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4644008" y="5180198"/>
                <a:ext cx="1152128" cy="50405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5796136" y="5180198"/>
                <a:ext cx="1152128" cy="50405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mc:AlternateContent xmlns:mc="http://schemas.openxmlformats.org/markup-compatibility/2006" xmlns:a14="http://schemas.microsoft.com/office/drawing/2010/main">
          <mc:Choice Requires="a14">
            <p:sp>
              <p:nvSpPr>
                <p:cNvPr id="28" name="文本框 27"/>
                <p:cNvSpPr txBox="1"/>
                <p:nvPr/>
              </p:nvSpPr>
              <p:spPr>
                <a:xfrm>
                  <a:off x="6522463" y="2058630"/>
                  <a:ext cx="508355" cy="36064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m:rPr>
                                <m:sty m:val="p"/>
                              </m:rPr>
                              <a:rPr lang="en-US" altLang="zh-CN" i="1">
                                <a:latin typeface="Cambria Math" panose="02040503050406030204" pitchFamily="18" charset="0"/>
                              </a:rPr>
                              <m:t>a</m:t>
                            </m:r>
                          </m:e>
                          <m:sub>
                            <m:r>
                              <m:rPr>
                                <m:sty m:val="p"/>
                              </m:rPr>
                              <a:rPr lang="en-US" altLang="zh-CN" i="1">
                                <a:latin typeface="Cambria Math" panose="02040503050406030204" pitchFamily="18" charset="0"/>
                              </a:rPr>
                              <m:t>n</m:t>
                            </m:r>
                          </m:sub>
                        </m:sSub>
                      </m:oMath>
                    </m:oMathPara>
                  </a14:m>
                  <a:endParaRPr lang="zh-CN" altLang="en-US" dirty="0"/>
                </a:p>
              </p:txBody>
            </p:sp>
          </mc:Choice>
          <mc:Fallback xmlns="">
            <p:sp>
              <p:nvSpPr>
                <p:cNvPr id="28" name="文本框 27"/>
                <p:cNvSpPr txBox="1">
                  <a:spLocks noRot="1" noChangeAspect="1" noMove="1" noResize="1" noEditPoints="1" noAdjustHandles="1" noChangeArrowheads="1" noChangeShapeType="1" noTextEdit="1"/>
                </p:cNvSpPr>
                <p:nvPr/>
              </p:nvSpPr>
              <p:spPr>
                <a:xfrm>
                  <a:off x="6522463" y="2058630"/>
                  <a:ext cx="508355" cy="360647"/>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9" name="文本框 28"/>
                <p:cNvSpPr txBox="1"/>
                <p:nvPr/>
              </p:nvSpPr>
              <p:spPr>
                <a:xfrm>
                  <a:off x="1526863" y="2073988"/>
                  <a:ext cx="46749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m:rPr>
                                <m:sty m:val="p"/>
                              </m:rPr>
                              <a:rPr lang="en-US" altLang="zh-CN" i="1">
                                <a:latin typeface="Cambria Math" panose="02040503050406030204" pitchFamily="18" charset="0"/>
                              </a:rPr>
                              <m:t>a</m:t>
                            </m:r>
                          </m:e>
                          <m:sub>
                            <m:r>
                              <a:rPr lang="en-US" altLang="zh-CN" b="0" i="1" smtClean="0">
                                <a:latin typeface="Cambria Math" panose="02040503050406030204" pitchFamily="18" charset="0"/>
                              </a:rPr>
                              <m:t>1</m:t>
                            </m:r>
                          </m:sub>
                        </m:sSub>
                      </m:oMath>
                    </m:oMathPara>
                  </a14:m>
                  <a:endParaRPr lang="zh-CN" altLang="en-US" dirty="0"/>
                </a:p>
              </p:txBody>
            </p:sp>
          </mc:Choice>
          <mc:Fallback xmlns="">
            <p:sp>
              <p:nvSpPr>
                <p:cNvPr id="29" name="文本框 28"/>
                <p:cNvSpPr txBox="1">
                  <a:spLocks noRot="1" noChangeAspect="1" noMove="1" noResize="1" noEditPoints="1" noAdjustHandles="1" noChangeArrowheads="1" noChangeShapeType="1" noTextEdit="1"/>
                </p:cNvSpPr>
                <p:nvPr/>
              </p:nvSpPr>
              <p:spPr>
                <a:xfrm>
                  <a:off x="1526863" y="2073988"/>
                  <a:ext cx="467499" cy="369332"/>
                </a:xfrm>
                <a:prstGeom prst="rect">
                  <a:avLst/>
                </a:prstGeom>
                <a:blipFill>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0" name="文本框 29"/>
                <p:cNvSpPr txBox="1"/>
                <p:nvPr/>
              </p:nvSpPr>
              <p:spPr>
                <a:xfrm>
                  <a:off x="3172702" y="2075944"/>
                  <a:ext cx="44595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zh-CN" altLang="en-US" i="1">
                            <a:latin typeface="Cambria Math" panose="02040503050406030204" pitchFamily="18" charset="0"/>
                          </a:rPr>
                          <m:t>⋯</m:t>
                        </m:r>
                      </m:oMath>
                    </m:oMathPara>
                  </a14:m>
                  <a:endParaRPr lang="zh-CN" altLang="en-US" dirty="0"/>
                </a:p>
              </p:txBody>
            </p:sp>
          </mc:Choice>
          <mc:Fallback xmlns="">
            <p:sp>
              <p:nvSpPr>
                <p:cNvPr id="30" name="文本框 29"/>
                <p:cNvSpPr txBox="1">
                  <a:spLocks noRot="1" noChangeAspect="1" noMove="1" noResize="1" noEditPoints="1" noAdjustHandles="1" noChangeArrowheads="1" noChangeShapeType="1" noTextEdit="1"/>
                </p:cNvSpPr>
                <p:nvPr/>
              </p:nvSpPr>
              <p:spPr>
                <a:xfrm>
                  <a:off x="3172702" y="2075944"/>
                  <a:ext cx="445955" cy="369332"/>
                </a:xfrm>
                <a:prstGeom prst="rect">
                  <a:avLst/>
                </a:prstGeom>
                <a:blipFill>
                  <a:blip r:embed="rId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1" name="文本框 30"/>
                <p:cNvSpPr txBox="1"/>
                <p:nvPr/>
              </p:nvSpPr>
              <p:spPr>
                <a:xfrm>
                  <a:off x="2348209" y="2069695"/>
                  <a:ext cx="47282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m:rPr>
                                <m:sty m:val="p"/>
                              </m:rPr>
                              <a:rPr lang="en-US" altLang="zh-CN" i="1">
                                <a:latin typeface="Cambria Math" panose="02040503050406030204" pitchFamily="18" charset="0"/>
                              </a:rPr>
                              <m:t>a</m:t>
                            </m:r>
                          </m:e>
                          <m:sub>
                            <m:r>
                              <a:rPr lang="en-US" altLang="zh-CN" b="0" i="1" smtClean="0">
                                <a:latin typeface="Cambria Math" panose="02040503050406030204" pitchFamily="18" charset="0"/>
                              </a:rPr>
                              <m:t>2</m:t>
                            </m:r>
                          </m:sub>
                        </m:sSub>
                      </m:oMath>
                    </m:oMathPara>
                  </a14:m>
                  <a:endParaRPr lang="zh-CN" altLang="en-US" dirty="0"/>
                </a:p>
              </p:txBody>
            </p:sp>
          </mc:Choice>
          <mc:Fallback xmlns="">
            <p:sp>
              <p:nvSpPr>
                <p:cNvPr id="31" name="文本框 30"/>
                <p:cNvSpPr txBox="1">
                  <a:spLocks noRot="1" noChangeAspect="1" noMove="1" noResize="1" noEditPoints="1" noAdjustHandles="1" noChangeArrowheads="1" noChangeShapeType="1" noTextEdit="1"/>
                </p:cNvSpPr>
                <p:nvPr/>
              </p:nvSpPr>
              <p:spPr>
                <a:xfrm>
                  <a:off x="2348209" y="2069695"/>
                  <a:ext cx="472822" cy="369332"/>
                </a:xfrm>
                <a:prstGeom prst="rect">
                  <a:avLst/>
                </a:prstGeom>
                <a:blipFill>
                  <a:blip r:embed="rId8"/>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2" name="文本框 31"/>
                <p:cNvSpPr txBox="1"/>
                <p:nvPr/>
              </p:nvSpPr>
              <p:spPr>
                <a:xfrm>
                  <a:off x="4066173" y="2058630"/>
                  <a:ext cx="42954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m:rPr>
                                <m:sty m:val="p"/>
                              </m:rPr>
                              <a:rPr lang="en-US" altLang="zh-CN" i="1">
                                <a:latin typeface="Cambria Math" panose="02040503050406030204" pitchFamily="18" charset="0"/>
                              </a:rPr>
                              <m:t>a</m:t>
                            </m:r>
                          </m:e>
                          <m:sub>
                            <m:r>
                              <m:rPr>
                                <m:sty m:val="p"/>
                              </m:rPr>
                              <a:rPr lang="en-US" altLang="zh-CN" i="1">
                                <a:latin typeface="Cambria Math" panose="02040503050406030204" pitchFamily="18" charset="0"/>
                              </a:rPr>
                              <m:t>i</m:t>
                            </m:r>
                          </m:sub>
                        </m:sSub>
                      </m:oMath>
                    </m:oMathPara>
                  </a14:m>
                  <a:endParaRPr lang="zh-CN" altLang="en-US" dirty="0"/>
                </a:p>
              </p:txBody>
            </p:sp>
          </mc:Choice>
          <mc:Fallback xmlns="">
            <p:sp>
              <p:nvSpPr>
                <p:cNvPr id="32" name="文本框 31"/>
                <p:cNvSpPr txBox="1">
                  <a:spLocks noRot="1" noChangeAspect="1" noMove="1" noResize="1" noEditPoints="1" noAdjustHandles="1" noChangeArrowheads="1" noChangeShapeType="1" noTextEdit="1"/>
                </p:cNvSpPr>
                <p:nvPr/>
              </p:nvSpPr>
              <p:spPr>
                <a:xfrm>
                  <a:off x="4066173" y="2058630"/>
                  <a:ext cx="429540" cy="369332"/>
                </a:xfrm>
                <a:prstGeom prst="rect">
                  <a:avLst/>
                </a:prstGeom>
                <a:blipFill>
                  <a:blip r:embed="rId9"/>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3" name="文本框 32"/>
                <p:cNvSpPr txBox="1"/>
                <p:nvPr/>
              </p:nvSpPr>
              <p:spPr>
                <a:xfrm>
                  <a:off x="4759515" y="2059605"/>
                  <a:ext cx="64915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m:rPr>
                                <m:sty m:val="p"/>
                              </m:rPr>
                              <a:rPr lang="en-US" altLang="zh-CN" i="1">
                                <a:latin typeface="Cambria Math" panose="02040503050406030204" pitchFamily="18" charset="0"/>
                              </a:rPr>
                              <m:t>a</m:t>
                            </m:r>
                          </m:e>
                          <m:sub>
                            <m:r>
                              <m:rPr>
                                <m:sty m:val="p"/>
                              </m:rPr>
                              <a:rPr lang="en-US" altLang="zh-CN" i="1">
                                <a:latin typeface="Cambria Math" panose="02040503050406030204" pitchFamily="18" charset="0"/>
                              </a:rPr>
                              <m:t>i</m:t>
                            </m:r>
                            <m:r>
                              <a:rPr lang="en-US" altLang="zh-CN" i="1">
                                <a:latin typeface="Cambria Math" panose="02040503050406030204" pitchFamily="18" charset="0"/>
                              </a:rPr>
                              <m:t>+1</m:t>
                            </m:r>
                          </m:sub>
                        </m:sSub>
                      </m:oMath>
                    </m:oMathPara>
                  </a14:m>
                  <a:endParaRPr lang="zh-CN" altLang="en-US" dirty="0"/>
                </a:p>
              </p:txBody>
            </p:sp>
          </mc:Choice>
          <mc:Fallback xmlns="">
            <p:sp>
              <p:nvSpPr>
                <p:cNvPr id="33" name="文本框 32"/>
                <p:cNvSpPr txBox="1">
                  <a:spLocks noRot="1" noChangeAspect="1" noMove="1" noResize="1" noEditPoints="1" noAdjustHandles="1" noChangeArrowheads="1" noChangeShapeType="1" noTextEdit="1"/>
                </p:cNvSpPr>
                <p:nvPr/>
              </p:nvSpPr>
              <p:spPr>
                <a:xfrm>
                  <a:off x="4759515" y="2059605"/>
                  <a:ext cx="649152" cy="369332"/>
                </a:xfrm>
                <a:prstGeom prst="rect">
                  <a:avLst/>
                </a:prstGeom>
                <a:blipFill>
                  <a:blip r:embed="rId10"/>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4" name="文本框 33"/>
                <p:cNvSpPr txBox="1"/>
                <p:nvPr/>
              </p:nvSpPr>
              <p:spPr>
                <a:xfrm>
                  <a:off x="5670948" y="2073988"/>
                  <a:ext cx="44595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zh-CN" altLang="en-US" i="1">
                            <a:latin typeface="Cambria Math" panose="02040503050406030204" pitchFamily="18" charset="0"/>
                          </a:rPr>
                          <m:t>⋯</m:t>
                        </m:r>
                      </m:oMath>
                    </m:oMathPara>
                  </a14:m>
                  <a:endParaRPr lang="zh-CN" altLang="en-US" dirty="0"/>
                </a:p>
              </p:txBody>
            </p:sp>
          </mc:Choice>
          <mc:Fallback xmlns="">
            <p:sp>
              <p:nvSpPr>
                <p:cNvPr id="34" name="文本框 33"/>
                <p:cNvSpPr txBox="1">
                  <a:spLocks noRot="1" noChangeAspect="1" noMove="1" noResize="1" noEditPoints="1" noAdjustHandles="1" noChangeArrowheads="1" noChangeShapeType="1" noTextEdit="1"/>
                </p:cNvSpPr>
                <p:nvPr/>
              </p:nvSpPr>
              <p:spPr>
                <a:xfrm>
                  <a:off x="5670948" y="2073988"/>
                  <a:ext cx="445956" cy="369332"/>
                </a:xfrm>
                <a:prstGeom prst="rect">
                  <a:avLst/>
                </a:prstGeom>
                <a:blipFill>
                  <a:blip r:embed="rId11"/>
                  <a:stretch>
                    <a:fillRect/>
                  </a:stretch>
                </a:blipFill>
              </p:spPr>
              <p:txBody>
                <a:bodyPr/>
                <a:lstStyle/>
                <a:p>
                  <a:r>
                    <a:rPr lang="zh-CN" altLang="en-US">
                      <a:noFill/>
                    </a:rPr>
                    <a:t> </a:t>
                  </a:r>
                </a:p>
              </p:txBody>
            </p:sp>
          </mc:Fallback>
        </mc:AlternateContent>
        <p:sp>
          <p:nvSpPr>
            <p:cNvPr id="45" name="矩形 44"/>
            <p:cNvSpPr/>
            <p:nvPr/>
          </p:nvSpPr>
          <p:spPr>
            <a:xfrm>
              <a:off x="7163158" y="1949194"/>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矩形 46"/>
            <p:cNvSpPr/>
            <p:nvPr/>
          </p:nvSpPr>
          <p:spPr>
            <a:xfrm>
              <a:off x="415488" y="1949194"/>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48" name="文本框 47"/>
                <p:cNvSpPr txBox="1"/>
                <p:nvPr/>
              </p:nvSpPr>
              <p:spPr>
                <a:xfrm>
                  <a:off x="488764" y="2058630"/>
                  <a:ext cx="70403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lang="en-US" altLang="zh-CN" i="1">
                            <a:latin typeface="Cambria Math" panose="02040503050406030204" pitchFamily="18" charset="0"/>
                          </a:rPr>
                          <m:t>Data</m:t>
                        </m:r>
                      </m:oMath>
                    </m:oMathPara>
                  </a14:m>
                  <a:endParaRPr lang="zh-CN" altLang="en-US" dirty="0"/>
                </a:p>
              </p:txBody>
            </p:sp>
          </mc:Choice>
          <mc:Fallback xmlns="">
            <p:sp>
              <p:nvSpPr>
                <p:cNvPr id="48" name="文本框 47"/>
                <p:cNvSpPr txBox="1">
                  <a:spLocks noRot="1" noChangeAspect="1" noMove="1" noResize="1" noEditPoints="1" noAdjustHandles="1" noChangeArrowheads="1" noChangeShapeType="1" noTextEdit="1"/>
                </p:cNvSpPr>
                <p:nvPr/>
              </p:nvSpPr>
              <p:spPr>
                <a:xfrm>
                  <a:off x="488764" y="2058630"/>
                  <a:ext cx="704039" cy="369332"/>
                </a:xfrm>
                <a:prstGeom prst="rect">
                  <a:avLst/>
                </a:prstGeom>
                <a:blipFill>
                  <a:blip r:embed="rId12"/>
                  <a:stretch>
                    <a:fillRect/>
                  </a:stretch>
                </a:blipFill>
              </p:spPr>
              <p:txBody>
                <a:bodyPr/>
                <a:lstStyle/>
                <a:p>
                  <a:r>
                    <a:rPr lang="zh-CN" altLang="en-US">
                      <a:noFill/>
                    </a:rPr>
                    <a:t> </a:t>
                  </a:r>
                </a:p>
              </p:txBody>
            </p:sp>
          </mc:Fallback>
        </mc:AlternateContent>
      </p:grpSp>
      <mc:AlternateContent xmlns:mc="http://schemas.openxmlformats.org/markup-compatibility/2006" xmlns:a14="http://schemas.microsoft.com/office/drawing/2010/main">
        <mc:Choice Requires="a14">
          <p:sp>
            <p:nvSpPr>
              <p:cNvPr id="49" name="文本框 48"/>
              <p:cNvSpPr txBox="1"/>
              <p:nvPr/>
            </p:nvSpPr>
            <p:spPr>
              <a:xfrm>
                <a:off x="7762607" y="2533806"/>
                <a:ext cx="1050288" cy="307777"/>
              </a:xfrm>
              <a:prstGeom prst="rect">
                <a:avLst/>
              </a:prstGeom>
              <a:noFill/>
            </p:spPr>
            <p:txBody>
              <a:bodyPr wrap="none" rtlCol="0">
                <a:spAutoFit/>
              </a:bodyPr>
              <a:lstStyle/>
              <a:p>
                <a14:m>
                  <m:oMath xmlns:m="http://schemas.openxmlformats.org/officeDocument/2006/math">
                    <m:r>
                      <m:rPr>
                        <m:sty m:val="p"/>
                      </m:rPr>
                      <a:rPr lang="en-US" altLang="zh-CN" sz="1400" i="1" smtClean="0">
                        <a:solidFill>
                          <a:srgbClr val="0070C0"/>
                        </a:solidFill>
                        <a:latin typeface="Cambria Math" panose="02040503050406030204" pitchFamily="18" charset="0"/>
                      </a:rPr>
                      <m:t>MAXSIZE</m:t>
                    </m:r>
                  </m:oMath>
                </a14:m>
                <a:r>
                  <a:rPr lang="en-US" altLang="zh-CN" sz="1400" dirty="0">
                    <a:solidFill>
                      <a:srgbClr val="0070C0"/>
                    </a:solidFill>
                  </a:rPr>
                  <a:t>-1</a:t>
                </a:r>
                <a:endParaRPr lang="zh-CN" altLang="en-US" sz="1400" dirty="0">
                  <a:solidFill>
                    <a:srgbClr val="0070C0"/>
                  </a:solidFill>
                </a:endParaRPr>
              </a:p>
            </p:txBody>
          </p:sp>
        </mc:Choice>
        <mc:Fallback xmlns="">
          <p:sp>
            <p:nvSpPr>
              <p:cNvPr id="49" name="文本框 48"/>
              <p:cNvSpPr txBox="1">
                <a:spLocks noRot="1" noChangeAspect="1" noMove="1" noResize="1" noEditPoints="1" noAdjustHandles="1" noChangeArrowheads="1" noChangeShapeType="1" noTextEdit="1"/>
              </p:cNvSpPr>
              <p:nvPr/>
            </p:nvSpPr>
            <p:spPr>
              <a:xfrm>
                <a:off x="7762607" y="2533806"/>
                <a:ext cx="1050288" cy="307777"/>
              </a:xfrm>
              <a:prstGeom prst="rect">
                <a:avLst/>
              </a:prstGeom>
              <a:blipFill>
                <a:blip r:embed="rId13"/>
                <a:stretch>
                  <a:fillRect t="-4000" r="-578" b="-20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0" name="文本框 49"/>
              <p:cNvSpPr txBox="1"/>
              <p:nvPr/>
            </p:nvSpPr>
            <p:spPr>
              <a:xfrm>
                <a:off x="284447" y="2533807"/>
                <a:ext cx="1279517" cy="338554"/>
              </a:xfrm>
              <a:prstGeom prst="rect">
                <a:avLst/>
              </a:prstGeom>
              <a:noFill/>
            </p:spPr>
            <p:txBody>
              <a:bodyPr wrap="none" rtlCol="0">
                <a:spAutoFit/>
              </a:bodyPr>
              <a:lstStyle/>
              <a:p>
                <a14:m>
                  <m:oMath xmlns:m="http://schemas.openxmlformats.org/officeDocument/2006/math">
                    <m:r>
                      <m:rPr>
                        <m:sty m:val="p"/>
                      </m:rPr>
                      <a:rPr lang="en-US" altLang="zh-CN" sz="1600" i="1" smtClean="0">
                        <a:latin typeface="Cambria Math" panose="02040503050406030204" pitchFamily="18" charset="0"/>
                      </a:rPr>
                      <m:t>Arr</m:t>
                    </m:r>
                    <m:r>
                      <m:rPr>
                        <m:sty m:val="p"/>
                      </m:rPr>
                      <a:rPr lang="en-US" altLang="zh-CN" sz="1600" i="1">
                        <a:latin typeface="Cambria Math" panose="02040503050406030204" pitchFamily="18" charset="0"/>
                      </a:rPr>
                      <m:t>ay</m:t>
                    </m:r>
                  </m:oMath>
                </a14:m>
                <a:r>
                  <a:rPr lang="zh-CN" altLang="en-US" sz="1600" dirty="0"/>
                  <a:t> </a:t>
                </a:r>
                <a:r>
                  <a:rPr lang="en-US" altLang="zh-CN" sz="1600" dirty="0"/>
                  <a:t>indice</a:t>
                </a:r>
                <a:endParaRPr lang="zh-CN" altLang="en-US" sz="1600" dirty="0"/>
              </a:p>
            </p:txBody>
          </p:sp>
        </mc:Choice>
        <mc:Fallback xmlns="">
          <p:sp>
            <p:nvSpPr>
              <p:cNvPr id="50" name="文本框 49"/>
              <p:cNvSpPr txBox="1">
                <a:spLocks noRot="1" noChangeAspect="1" noMove="1" noResize="1" noEditPoints="1" noAdjustHandles="1" noChangeArrowheads="1" noChangeShapeType="1" noTextEdit="1"/>
              </p:cNvSpPr>
              <p:nvPr/>
            </p:nvSpPr>
            <p:spPr>
              <a:xfrm>
                <a:off x="284447" y="2533807"/>
                <a:ext cx="1279517" cy="338554"/>
              </a:xfrm>
              <a:prstGeom prst="rect">
                <a:avLst/>
              </a:prstGeom>
              <a:blipFill>
                <a:blip r:embed="rId14"/>
                <a:stretch>
                  <a:fillRect t="-5455" b="-23636"/>
                </a:stretch>
              </a:blipFill>
            </p:spPr>
            <p:txBody>
              <a:bodyPr/>
              <a:lstStyle/>
              <a:p>
                <a:r>
                  <a:rPr lang="zh-CN" altLang="en-US">
                    <a:noFill/>
                  </a:rPr>
                  <a:t> </a:t>
                </a:r>
              </a:p>
            </p:txBody>
          </p:sp>
        </mc:Fallback>
      </mc:AlternateContent>
      <p:sp>
        <p:nvSpPr>
          <p:cNvPr id="52" name="矩形 51"/>
          <p:cNvSpPr/>
          <p:nvPr/>
        </p:nvSpPr>
        <p:spPr>
          <a:xfrm>
            <a:off x="7935719" y="1889751"/>
            <a:ext cx="798448" cy="60236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53" name="文本框 52"/>
              <p:cNvSpPr txBox="1"/>
              <p:nvPr/>
            </p:nvSpPr>
            <p:spPr>
              <a:xfrm>
                <a:off x="7296106" y="2498831"/>
                <a:ext cx="44595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zh-CN" altLang="en-US" i="1">
                          <a:latin typeface="Cambria Math" panose="02040503050406030204" pitchFamily="18" charset="0"/>
                        </a:rPr>
                        <m:t>⋯</m:t>
                      </m:r>
                    </m:oMath>
                  </m:oMathPara>
                </a14:m>
                <a:endParaRPr lang="zh-CN" altLang="en-US" dirty="0"/>
              </a:p>
            </p:txBody>
          </p:sp>
        </mc:Choice>
        <mc:Fallback xmlns="">
          <p:sp>
            <p:nvSpPr>
              <p:cNvPr id="53" name="文本框 52"/>
              <p:cNvSpPr txBox="1">
                <a:spLocks noRot="1" noChangeAspect="1" noMove="1" noResize="1" noEditPoints="1" noAdjustHandles="1" noChangeArrowheads="1" noChangeShapeType="1" noTextEdit="1"/>
              </p:cNvSpPr>
              <p:nvPr/>
            </p:nvSpPr>
            <p:spPr>
              <a:xfrm>
                <a:off x="7296106" y="2498831"/>
                <a:ext cx="445956" cy="369332"/>
              </a:xfrm>
              <a:prstGeom prst="rect">
                <a:avLst/>
              </a:prstGeom>
              <a:blipFill>
                <a:blip r:embed="rId1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4" name="文本框 53"/>
              <p:cNvSpPr txBox="1"/>
              <p:nvPr/>
            </p:nvSpPr>
            <p:spPr>
              <a:xfrm>
                <a:off x="7296106" y="1997000"/>
                <a:ext cx="44595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zh-CN" altLang="en-US" i="1">
                          <a:latin typeface="Cambria Math" panose="02040503050406030204" pitchFamily="18" charset="0"/>
                        </a:rPr>
                        <m:t>⋯</m:t>
                      </m:r>
                    </m:oMath>
                  </m:oMathPara>
                </a14:m>
                <a:endParaRPr lang="zh-CN" altLang="en-US" dirty="0"/>
              </a:p>
            </p:txBody>
          </p:sp>
        </mc:Choice>
        <mc:Fallback xmlns="">
          <p:sp>
            <p:nvSpPr>
              <p:cNvPr id="54" name="文本框 53"/>
              <p:cNvSpPr txBox="1">
                <a:spLocks noRot="1" noChangeAspect="1" noMove="1" noResize="1" noEditPoints="1" noAdjustHandles="1" noChangeArrowheads="1" noChangeShapeType="1" noTextEdit="1"/>
              </p:cNvSpPr>
              <p:nvPr/>
            </p:nvSpPr>
            <p:spPr>
              <a:xfrm>
                <a:off x="7296106" y="1997000"/>
                <a:ext cx="445956" cy="369332"/>
              </a:xfrm>
              <a:prstGeom prst="rect">
                <a:avLst/>
              </a:prstGeom>
              <a:blipFill>
                <a:blip r:embed="rId16"/>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1699745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List based on array</a:t>
            </a:r>
            <a:endParaRPr lang="zh-CN" altLang="en-US" dirty="0"/>
          </a:p>
        </p:txBody>
      </p:sp>
      <p:sp>
        <p:nvSpPr>
          <p:cNvPr id="21" name="文本框 20"/>
          <p:cNvSpPr txBox="1"/>
          <p:nvPr/>
        </p:nvSpPr>
        <p:spPr>
          <a:xfrm>
            <a:off x="1848148" y="2495707"/>
            <a:ext cx="312906" cy="369332"/>
          </a:xfrm>
          <a:prstGeom prst="rect">
            <a:avLst/>
          </a:prstGeom>
          <a:noFill/>
        </p:spPr>
        <p:txBody>
          <a:bodyPr wrap="none" rtlCol="0">
            <a:spAutoFit/>
          </a:bodyPr>
          <a:lstStyle/>
          <a:p>
            <a:r>
              <a:rPr lang="en-US" altLang="zh-CN" dirty="0"/>
              <a:t>0</a:t>
            </a:r>
            <a:endParaRPr lang="zh-CN" altLang="en-US" dirty="0"/>
          </a:p>
        </p:txBody>
      </p:sp>
      <mc:AlternateContent xmlns:mc="http://schemas.openxmlformats.org/markup-compatibility/2006" xmlns:a14="http://schemas.microsoft.com/office/drawing/2010/main">
        <mc:Choice Requires="a14">
          <p:sp>
            <p:nvSpPr>
              <p:cNvPr id="22" name="文本框 21"/>
              <p:cNvSpPr txBox="1"/>
              <p:nvPr/>
            </p:nvSpPr>
            <p:spPr>
              <a:xfrm>
                <a:off x="3349899" y="2491165"/>
                <a:ext cx="44595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zh-CN" altLang="en-US" i="1">
                          <a:latin typeface="Cambria Math" panose="02040503050406030204" pitchFamily="18" charset="0"/>
                        </a:rPr>
                        <m:t>⋯</m:t>
                      </m:r>
                    </m:oMath>
                  </m:oMathPara>
                </a14:m>
                <a:endParaRPr lang="zh-CN" altLang="en-US" dirty="0"/>
              </a:p>
            </p:txBody>
          </p:sp>
        </mc:Choice>
        <mc:Fallback xmlns="">
          <p:sp>
            <p:nvSpPr>
              <p:cNvPr id="22" name="文本框 21"/>
              <p:cNvSpPr txBox="1">
                <a:spLocks noRot="1" noChangeAspect="1" noMove="1" noResize="1" noEditPoints="1" noAdjustHandles="1" noChangeArrowheads="1" noChangeShapeType="1" noTextEdit="1"/>
              </p:cNvSpPr>
              <p:nvPr/>
            </p:nvSpPr>
            <p:spPr>
              <a:xfrm>
                <a:off x="3349899" y="2491165"/>
                <a:ext cx="445956" cy="369332"/>
              </a:xfrm>
              <a:prstGeom prst="rect">
                <a:avLst/>
              </a:prstGeom>
              <a:blipFill>
                <a:blip r:embed="rId3"/>
                <a:stretch>
                  <a:fillRect/>
                </a:stretch>
              </a:blipFill>
            </p:spPr>
            <p:txBody>
              <a:bodyPr/>
              <a:lstStyle/>
              <a:p>
                <a:r>
                  <a:rPr lang="zh-CN" altLang="en-US">
                    <a:noFill/>
                  </a:rPr>
                  <a:t> </a:t>
                </a:r>
              </a:p>
            </p:txBody>
          </p:sp>
        </mc:Fallback>
      </mc:AlternateContent>
      <p:sp>
        <p:nvSpPr>
          <p:cNvPr id="23" name="文本框 22"/>
          <p:cNvSpPr txBox="1"/>
          <p:nvPr/>
        </p:nvSpPr>
        <p:spPr>
          <a:xfrm>
            <a:off x="2632106" y="2500106"/>
            <a:ext cx="312906" cy="369332"/>
          </a:xfrm>
          <a:prstGeom prst="rect">
            <a:avLst/>
          </a:prstGeom>
          <a:noFill/>
        </p:spPr>
        <p:txBody>
          <a:bodyPr wrap="none" rtlCol="0">
            <a:spAutoFit/>
          </a:bodyPr>
          <a:lstStyle/>
          <a:p>
            <a:r>
              <a:rPr lang="en-US" altLang="zh-CN" dirty="0"/>
              <a:t>1</a:t>
            </a:r>
            <a:endParaRPr lang="zh-CN" altLang="en-US" dirty="0"/>
          </a:p>
        </p:txBody>
      </p:sp>
      <p:sp>
        <p:nvSpPr>
          <p:cNvPr id="24" name="文本框 23"/>
          <p:cNvSpPr txBox="1"/>
          <p:nvPr/>
        </p:nvSpPr>
        <p:spPr>
          <a:xfrm>
            <a:off x="4166180" y="2500106"/>
            <a:ext cx="441146" cy="369332"/>
          </a:xfrm>
          <a:prstGeom prst="rect">
            <a:avLst/>
          </a:prstGeom>
          <a:noFill/>
        </p:spPr>
        <p:txBody>
          <a:bodyPr wrap="none" rtlCol="0">
            <a:spAutoFit/>
          </a:bodyPr>
          <a:lstStyle/>
          <a:p>
            <a:r>
              <a:rPr lang="en-US" altLang="zh-CN" dirty="0"/>
              <a:t>i-1</a:t>
            </a:r>
            <a:endParaRPr lang="zh-CN" altLang="en-US" dirty="0"/>
          </a:p>
        </p:txBody>
      </p:sp>
      <p:sp>
        <p:nvSpPr>
          <p:cNvPr id="25" name="文本框 24"/>
          <p:cNvSpPr txBox="1"/>
          <p:nvPr/>
        </p:nvSpPr>
        <p:spPr>
          <a:xfrm>
            <a:off x="4997604" y="2498831"/>
            <a:ext cx="235962" cy="369332"/>
          </a:xfrm>
          <a:prstGeom prst="rect">
            <a:avLst/>
          </a:prstGeom>
          <a:noFill/>
        </p:spPr>
        <p:txBody>
          <a:bodyPr wrap="none" rtlCol="0">
            <a:spAutoFit/>
          </a:bodyPr>
          <a:lstStyle/>
          <a:p>
            <a:r>
              <a:rPr lang="en-US" altLang="zh-CN" dirty="0" err="1"/>
              <a:t>i</a:t>
            </a:r>
            <a:endParaRPr lang="zh-CN" altLang="en-US" dirty="0"/>
          </a:p>
        </p:txBody>
      </p:sp>
      <p:sp>
        <p:nvSpPr>
          <p:cNvPr id="26" name="文本框 25"/>
          <p:cNvSpPr txBox="1"/>
          <p:nvPr/>
        </p:nvSpPr>
        <p:spPr>
          <a:xfrm>
            <a:off x="6506785" y="2491165"/>
            <a:ext cx="518091" cy="369332"/>
          </a:xfrm>
          <a:prstGeom prst="rect">
            <a:avLst/>
          </a:prstGeom>
          <a:noFill/>
        </p:spPr>
        <p:txBody>
          <a:bodyPr wrap="none" rtlCol="0">
            <a:spAutoFit/>
          </a:bodyPr>
          <a:lstStyle/>
          <a:p>
            <a:r>
              <a:rPr lang="en-US" altLang="zh-CN" dirty="0"/>
              <a:t>n-1</a:t>
            </a:r>
            <a:endParaRPr lang="zh-CN" altLang="en-US" dirty="0"/>
          </a:p>
        </p:txBody>
      </p:sp>
      <mc:AlternateContent xmlns:mc="http://schemas.openxmlformats.org/markup-compatibility/2006" xmlns:a14="http://schemas.microsoft.com/office/drawing/2010/main">
        <mc:Choice Requires="a14">
          <p:sp>
            <p:nvSpPr>
              <p:cNvPr id="27" name="文本框 26"/>
              <p:cNvSpPr txBox="1"/>
              <p:nvPr/>
            </p:nvSpPr>
            <p:spPr>
              <a:xfrm>
                <a:off x="5706587" y="2491165"/>
                <a:ext cx="44595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zh-CN" altLang="en-US" i="1">
                          <a:latin typeface="Cambria Math" panose="02040503050406030204" pitchFamily="18" charset="0"/>
                        </a:rPr>
                        <m:t>⋯</m:t>
                      </m:r>
                    </m:oMath>
                  </m:oMathPara>
                </a14:m>
                <a:endParaRPr lang="zh-CN" altLang="en-US" dirty="0"/>
              </a:p>
            </p:txBody>
          </p:sp>
        </mc:Choice>
        <mc:Fallback xmlns="">
          <p:sp>
            <p:nvSpPr>
              <p:cNvPr id="27" name="文本框 26"/>
              <p:cNvSpPr txBox="1">
                <a:spLocks noRot="1" noChangeAspect="1" noMove="1" noResize="1" noEditPoints="1" noAdjustHandles="1" noChangeArrowheads="1" noChangeShapeType="1" noTextEdit="1"/>
              </p:cNvSpPr>
              <p:nvPr/>
            </p:nvSpPr>
            <p:spPr>
              <a:xfrm>
                <a:off x="5706587" y="2491165"/>
                <a:ext cx="445956" cy="369332"/>
              </a:xfrm>
              <a:prstGeom prst="rect">
                <a:avLst/>
              </a:prstGeom>
              <a:blipFill>
                <a:blip r:embed="rId4"/>
                <a:stretch>
                  <a:fillRect/>
                </a:stretch>
              </a:blipFill>
            </p:spPr>
            <p:txBody>
              <a:bodyPr/>
              <a:lstStyle/>
              <a:p>
                <a:r>
                  <a:rPr lang="zh-CN" altLang="en-US">
                    <a:noFill/>
                  </a:rPr>
                  <a:t> </a:t>
                </a:r>
              </a:p>
            </p:txBody>
          </p:sp>
        </mc:Fallback>
      </mc:AlternateContent>
      <p:sp>
        <p:nvSpPr>
          <p:cNvPr id="36" name="矩形 35"/>
          <p:cNvSpPr/>
          <p:nvPr/>
        </p:nvSpPr>
        <p:spPr>
          <a:xfrm>
            <a:off x="1592119" y="2577471"/>
            <a:ext cx="7142048" cy="248385"/>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 name="组合 5"/>
          <p:cNvGrpSpPr/>
          <p:nvPr/>
        </p:nvGrpSpPr>
        <p:grpSpPr>
          <a:xfrm>
            <a:off x="747975" y="1889752"/>
            <a:ext cx="7180848" cy="603323"/>
            <a:chOff x="415488" y="1949194"/>
            <a:chExt cx="7591814" cy="589136"/>
          </a:xfrm>
        </p:grpSpPr>
        <p:grpSp>
          <p:nvGrpSpPr>
            <p:cNvPr id="17" name="组合 16"/>
            <p:cNvGrpSpPr/>
            <p:nvPr/>
          </p:nvGrpSpPr>
          <p:grpSpPr>
            <a:xfrm>
              <a:off x="1262856" y="1949194"/>
              <a:ext cx="5904656" cy="589136"/>
              <a:chOff x="1187624" y="5179399"/>
              <a:chExt cx="8058952" cy="504855"/>
            </a:xfrm>
          </p:grpSpPr>
          <p:sp>
            <p:nvSpPr>
              <p:cNvPr id="4" name="矩形 3"/>
              <p:cNvSpPr/>
              <p:nvPr/>
            </p:nvSpPr>
            <p:spPr>
              <a:xfrm>
                <a:off x="1187624" y="5179399"/>
                <a:ext cx="1152128" cy="50405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2339752" y="5179399"/>
                <a:ext cx="1152128" cy="50405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8094448" y="5179399"/>
                <a:ext cx="1152128" cy="50405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6942320" y="5180198"/>
                <a:ext cx="1152128" cy="50405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3491880" y="5180198"/>
                <a:ext cx="1152128" cy="50405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4644008" y="5180198"/>
                <a:ext cx="1152128" cy="50405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5796136" y="5180198"/>
                <a:ext cx="1152128" cy="50405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mc:AlternateContent xmlns:mc="http://schemas.openxmlformats.org/markup-compatibility/2006" xmlns:a14="http://schemas.microsoft.com/office/drawing/2010/main">
          <mc:Choice Requires="a14">
            <p:sp>
              <p:nvSpPr>
                <p:cNvPr id="28" name="文本框 27"/>
                <p:cNvSpPr txBox="1"/>
                <p:nvPr/>
              </p:nvSpPr>
              <p:spPr>
                <a:xfrm>
                  <a:off x="6522463" y="2058630"/>
                  <a:ext cx="508355" cy="36064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m:rPr>
                                <m:sty m:val="p"/>
                              </m:rPr>
                              <a:rPr lang="en-US" altLang="zh-CN" i="1">
                                <a:latin typeface="Cambria Math" panose="02040503050406030204" pitchFamily="18" charset="0"/>
                              </a:rPr>
                              <m:t>a</m:t>
                            </m:r>
                          </m:e>
                          <m:sub>
                            <m:r>
                              <m:rPr>
                                <m:sty m:val="p"/>
                              </m:rPr>
                              <a:rPr lang="en-US" altLang="zh-CN" i="1">
                                <a:latin typeface="Cambria Math" panose="02040503050406030204" pitchFamily="18" charset="0"/>
                              </a:rPr>
                              <m:t>n</m:t>
                            </m:r>
                          </m:sub>
                        </m:sSub>
                      </m:oMath>
                    </m:oMathPara>
                  </a14:m>
                  <a:endParaRPr lang="zh-CN" altLang="en-US" dirty="0"/>
                </a:p>
              </p:txBody>
            </p:sp>
          </mc:Choice>
          <mc:Fallback xmlns="">
            <p:sp>
              <p:nvSpPr>
                <p:cNvPr id="28" name="文本框 27"/>
                <p:cNvSpPr txBox="1">
                  <a:spLocks noRot="1" noChangeAspect="1" noMove="1" noResize="1" noEditPoints="1" noAdjustHandles="1" noChangeArrowheads="1" noChangeShapeType="1" noTextEdit="1"/>
                </p:cNvSpPr>
                <p:nvPr/>
              </p:nvSpPr>
              <p:spPr>
                <a:xfrm>
                  <a:off x="6522463" y="2058630"/>
                  <a:ext cx="508355" cy="360647"/>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9" name="文本框 28"/>
                <p:cNvSpPr txBox="1"/>
                <p:nvPr/>
              </p:nvSpPr>
              <p:spPr>
                <a:xfrm>
                  <a:off x="1526863" y="2073988"/>
                  <a:ext cx="46749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m:rPr>
                                <m:sty m:val="p"/>
                              </m:rPr>
                              <a:rPr lang="en-US" altLang="zh-CN" i="1">
                                <a:latin typeface="Cambria Math" panose="02040503050406030204" pitchFamily="18" charset="0"/>
                              </a:rPr>
                              <m:t>a</m:t>
                            </m:r>
                          </m:e>
                          <m:sub>
                            <m:r>
                              <a:rPr lang="en-US" altLang="zh-CN" b="0" i="1" smtClean="0">
                                <a:latin typeface="Cambria Math" panose="02040503050406030204" pitchFamily="18" charset="0"/>
                              </a:rPr>
                              <m:t>1</m:t>
                            </m:r>
                          </m:sub>
                        </m:sSub>
                      </m:oMath>
                    </m:oMathPara>
                  </a14:m>
                  <a:endParaRPr lang="zh-CN" altLang="en-US" dirty="0"/>
                </a:p>
              </p:txBody>
            </p:sp>
          </mc:Choice>
          <mc:Fallback xmlns="">
            <p:sp>
              <p:nvSpPr>
                <p:cNvPr id="29" name="文本框 28"/>
                <p:cNvSpPr txBox="1">
                  <a:spLocks noRot="1" noChangeAspect="1" noMove="1" noResize="1" noEditPoints="1" noAdjustHandles="1" noChangeArrowheads="1" noChangeShapeType="1" noTextEdit="1"/>
                </p:cNvSpPr>
                <p:nvPr/>
              </p:nvSpPr>
              <p:spPr>
                <a:xfrm>
                  <a:off x="1526863" y="2073988"/>
                  <a:ext cx="467499" cy="369332"/>
                </a:xfrm>
                <a:prstGeom prst="rect">
                  <a:avLst/>
                </a:prstGeom>
                <a:blipFill>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0" name="文本框 29"/>
                <p:cNvSpPr txBox="1"/>
                <p:nvPr/>
              </p:nvSpPr>
              <p:spPr>
                <a:xfrm>
                  <a:off x="3172702" y="2075944"/>
                  <a:ext cx="44595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zh-CN" altLang="en-US" i="1">
                            <a:latin typeface="Cambria Math" panose="02040503050406030204" pitchFamily="18" charset="0"/>
                          </a:rPr>
                          <m:t>⋯</m:t>
                        </m:r>
                      </m:oMath>
                    </m:oMathPara>
                  </a14:m>
                  <a:endParaRPr lang="zh-CN" altLang="en-US" dirty="0"/>
                </a:p>
              </p:txBody>
            </p:sp>
          </mc:Choice>
          <mc:Fallback xmlns="">
            <p:sp>
              <p:nvSpPr>
                <p:cNvPr id="30" name="文本框 29"/>
                <p:cNvSpPr txBox="1">
                  <a:spLocks noRot="1" noChangeAspect="1" noMove="1" noResize="1" noEditPoints="1" noAdjustHandles="1" noChangeArrowheads="1" noChangeShapeType="1" noTextEdit="1"/>
                </p:cNvSpPr>
                <p:nvPr/>
              </p:nvSpPr>
              <p:spPr>
                <a:xfrm>
                  <a:off x="3172702" y="2075944"/>
                  <a:ext cx="445955" cy="369332"/>
                </a:xfrm>
                <a:prstGeom prst="rect">
                  <a:avLst/>
                </a:prstGeom>
                <a:blipFill>
                  <a:blip r:embed="rId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1" name="文本框 30"/>
                <p:cNvSpPr txBox="1"/>
                <p:nvPr/>
              </p:nvSpPr>
              <p:spPr>
                <a:xfrm>
                  <a:off x="2348209" y="2069695"/>
                  <a:ext cx="47282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m:rPr>
                                <m:sty m:val="p"/>
                              </m:rPr>
                              <a:rPr lang="en-US" altLang="zh-CN" i="1">
                                <a:latin typeface="Cambria Math" panose="02040503050406030204" pitchFamily="18" charset="0"/>
                              </a:rPr>
                              <m:t>a</m:t>
                            </m:r>
                          </m:e>
                          <m:sub>
                            <m:r>
                              <a:rPr lang="en-US" altLang="zh-CN" b="0" i="1" smtClean="0">
                                <a:latin typeface="Cambria Math" panose="02040503050406030204" pitchFamily="18" charset="0"/>
                              </a:rPr>
                              <m:t>2</m:t>
                            </m:r>
                          </m:sub>
                        </m:sSub>
                      </m:oMath>
                    </m:oMathPara>
                  </a14:m>
                  <a:endParaRPr lang="zh-CN" altLang="en-US" dirty="0"/>
                </a:p>
              </p:txBody>
            </p:sp>
          </mc:Choice>
          <mc:Fallback xmlns="">
            <p:sp>
              <p:nvSpPr>
                <p:cNvPr id="31" name="文本框 30"/>
                <p:cNvSpPr txBox="1">
                  <a:spLocks noRot="1" noChangeAspect="1" noMove="1" noResize="1" noEditPoints="1" noAdjustHandles="1" noChangeArrowheads="1" noChangeShapeType="1" noTextEdit="1"/>
                </p:cNvSpPr>
                <p:nvPr/>
              </p:nvSpPr>
              <p:spPr>
                <a:xfrm>
                  <a:off x="2348209" y="2069695"/>
                  <a:ext cx="472822" cy="369332"/>
                </a:xfrm>
                <a:prstGeom prst="rect">
                  <a:avLst/>
                </a:prstGeom>
                <a:blipFill>
                  <a:blip r:embed="rId8"/>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2" name="文本框 31"/>
                <p:cNvSpPr txBox="1"/>
                <p:nvPr/>
              </p:nvSpPr>
              <p:spPr>
                <a:xfrm>
                  <a:off x="4066173" y="2058630"/>
                  <a:ext cx="42954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m:rPr>
                                <m:sty m:val="p"/>
                              </m:rPr>
                              <a:rPr lang="en-US" altLang="zh-CN" i="1">
                                <a:latin typeface="Cambria Math" panose="02040503050406030204" pitchFamily="18" charset="0"/>
                              </a:rPr>
                              <m:t>a</m:t>
                            </m:r>
                          </m:e>
                          <m:sub>
                            <m:r>
                              <m:rPr>
                                <m:sty m:val="p"/>
                              </m:rPr>
                              <a:rPr lang="en-US" altLang="zh-CN" i="1">
                                <a:latin typeface="Cambria Math" panose="02040503050406030204" pitchFamily="18" charset="0"/>
                              </a:rPr>
                              <m:t>i</m:t>
                            </m:r>
                          </m:sub>
                        </m:sSub>
                      </m:oMath>
                    </m:oMathPara>
                  </a14:m>
                  <a:endParaRPr lang="zh-CN" altLang="en-US" dirty="0"/>
                </a:p>
              </p:txBody>
            </p:sp>
          </mc:Choice>
          <mc:Fallback xmlns="">
            <p:sp>
              <p:nvSpPr>
                <p:cNvPr id="32" name="文本框 31"/>
                <p:cNvSpPr txBox="1">
                  <a:spLocks noRot="1" noChangeAspect="1" noMove="1" noResize="1" noEditPoints="1" noAdjustHandles="1" noChangeArrowheads="1" noChangeShapeType="1" noTextEdit="1"/>
                </p:cNvSpPr>
                <p:nvPr/>
              </p:nvSpPr>
              <p:spPr>
                <a:xfrm>
                  <a:off x="4066173" y="2058630"/>
                  <a:ext cx="429540" cy="369332"/>
                </a:xfrm>
                <a:prstGeom prst="rect">
                  <a:avLst/>
                </a:prstGeom>
                <a:blipFill>
                  <a:blip r:embed="rId9"/>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3" name="文本框 32"/>
                <p:cNvSpPr txBox="1"/>
                <p:nvPr/>
              </p:nvSpPr>
              <p:spPr>
                <a:xfrm>
                  <a:off x="4759515" y="2059605"/>
                  <a:ext cx="64915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m:rPr>
                                <m:sty m:val="p"/>
                              </m:rPr>
                              <a:rPr lang="en-US" altLang="zh-CN" i="1">
                                <a:latin typeface="Cambria Math" panose="02040503050406030204" pitchFamily="18" charset="0"/>
                              </a:rPr>
                              <m:t>a</m:t>
                            </m:r>
                          </m:e>
                          <m:sub>
                            <m:r>
                              <m:rPr>
                                <m:sty m:val="p"/>
                              </m:rPr>
                              <a:rPr lang="en-US" altLang="zh-CN" i="1">
                                <a:latin typeface="Cambria Math" panose="02040503050406030204" pitchFamily="18" charset="0"/>
                              </a:rPr>
                              <m:t>i</m:t>
                            </m:r>
                            <m:r>
                              <a:rPr lang="en-US" altLang="zh-CN" i="1">
                                <a:latin typeface="Cambria Math" panose="02040503050406030204" pitchFamily="18" charset="0"/>
                              </a:rPr>
                              <m:t>+1</m:t>
                            </m:r>
                          </m:sub>
                        </m:sSub>
                      </m:oMath>
                    </m:oMathPara>
                  </a14:m>
                  <a:endParaRPr lang="zh-CN" altLang="en-US" dirty="0"/>
                </a:p>
              </p:txBody>
            </p:sp>
          </mc:Choice>
          <mc:Fallback xmlns="">
            <p:sp>
              <p:nvSpPr>
                <p:cNvPr id="33" name="文本框 32"/>
                <p:cNvSpPr txBox="1">
                  <a:spLocks noRot="1" noChangeAspect="1" noMove="1" noResize="1" noEditPoints="1" noAdjustHandles="1" noChangeArrowheads="1" noChangeShapeType="1" noTextEdit="1"/>
                </p:cNvSpPr>
                <p:nvPr/>
              </p:nvSpPr>
              <p:spPr>
                <a:xfrm>
                  <a:off x="4759515" y="2059605"/>
                  <a:ext cx="649152" cy="369332"/>
                </a:xfrm>
                <a:prstGeom prst="rect">
                  <a:avLst/>
                </a:prstGeom>
                <a:blipFill>
                  <a:blip r:embed="rId10"/>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4" name="文本框 33"/>
                <p:cNvSpPr txBox="1"/>
                <p:nvPr/>
              </p:nvSpPr>
              <p:spPr>
                <a:xfrm>
                  <a:off x="5670948" y="2073988"/>
                  <a:ext cx="44595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zh-CN" altLang="en-US" i="1">
                            <a:latin typeface="Cambria Math" panose="02040503050406030204" pitchFamily="18" charset="0"/>
                          </a:rPr>
                          <m:t>⋯</m:t>
                        </m:r>
                      </m:oMath>
                    </m:oMathPara>
                  </a14:m>
                  <a:endParaRPr lang="zh-CN" altLang="en-US" dirty="0"/>
                </a:p>
              </p:txBody>
            </p:sp>
          </mc:Choice>
          <mc:Fallback xmlns="">
            <p:sp>
              <p:nvSpPr>
                <p:cNvPr id="34" name="文本框 33"/>
                <p:cNvSpPr txBox="1">
                  <a:spLocks noRot="1" noChangeAspect="1" noMove="1" noResize="1" noEditPoints="1" noAdjustHandles="1" noChangeArrowheads="1" noChangeShapeType="1" noTextEdit="1"/>
                </p:cNvSpPr>
                <p:nvPr/>
              </p:nvSpPr>
              <p:spPr>
                <a:xfrm>
                  <a:off x="5670948" y="2073988"/>
                  <a:ext cx="445956" cy="369332"/>
                </a:xfrm>
                <a:prstGeom prst="rect">
                  <a:avLst/>
                </a:prstGeom>
                <a:blipFill>
                  <a:blip r:embed="rId11"/>
                  <a:stretch>
                    <a:fillRect/>
                  </a:stretch>
                </a:blipFill>
              </p:spPr>
              <p:txBody>
                <a:bodyPr/>
                <a:lstStyle/>
                <a:p>
                  <a:r>
                    <a:rPr lang="zh-CN" altLang="en-US">
                      <a:noFill/>
                    </a:rPr>
                    <a:t> </a:t>
                  </a:r>
                </a:p>
              </p:txBody>
            </p:sp>
          </mc:Fallback>
        </mc:AlternateContent>
        <p:sp>
          <p:nvSpPr>
            <p:cNvPr id="45" name="矩形 44"/>
            <p:cNvSpPr/>
            <p:nvPr/>
          </p:nvSpPr>
          <p:spPr>
            <a:xfrm>
              <a:off x="7163158" y="1949194"/>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矩形 46"/>
            <p:cNvSpPr/>
            <p:nvPr/>
          </p:nvSpPr>
          <p:spPr>
            <a:xfrm>
              <a:off x="415488" y="1949194"/>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48" name="文本框 47"/>
                <p:cNvSpPr txBox="1"/>
                <p:nvPr/>
              </p:nvSpPr>
              <p:spPr>
                <a:xfrm>
                  <a:off x="488764" y="2058630"/>
                  <a:ext cx="70403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lang="en-US" altLang="zh-CN" i="1">
                            <a:latin typeface="Cambria Math" panose="02040503050406030204" pitchFamily="18" charset="0"/>
                          </a:rPr>
                          <m:t>Data</m:t>
                        </m:r>
                      </m:oMath>
                    </m:oMathPara>
                  </a14:m>
                  <a:endParaRPr lang="zh-CN" altLang="en-US" dirty="0"/>
                </a:p>
              </p:txBody>
            </p:sp>
          </mc:Choice>
          <mc:Fallback xmlns="">
            <p:sp>
              <p:nvSpPr>
                <p:cNvPr id="48" name="文本框 47"/>
                <p:cNvSpPr txBox="1">
                  <a:spLocks noRot="1" noChangeAspect="1" noMove="1" noResize="1" noEditPoints="1" noAdjustHandles="1" noChangeArrowheads="1" noChangeShapeType="1" noTextEdit="1"/>
                </p:cNvSpPr>
                <p:nvPr/>
              </p:nvSpPr>
              <p:spPr>
                <a:xfrm>
                  <a:off x="488764" y="2058630"/>
                  <a:ext cx="704039" cy="369332"/>
                </a:xfrm>
                <a:prstGeom prst="rect">
                  <a:avLst/>
                </a:prstGeom>
                <a:blipFill>
                  <a:blip r:embed="rId12"/>
                  <a:stretch>
                    <a:fillRect/>
                  </a:stretch>
                </a:blipFill>
              </p:spPr>
              <p:txBody>
                <a:bodyPr/>
                <a:lstStyle/>
                <a:p>
                  <a:r>
                    <a:rPr lang="zh-CN" altLang="en-US">
                      <a:noFill/>
                    </a:rPr>
                    <a:t> </a:t>
                  </a:r>
                </a:p>
              </p:txBody>
            </p:sp>
          </mc:Fallback>
        </mc:AlternateContent>
      </p:grpSp>
      <mc:AlternateContent xmlns:mc="http://schemas.openxmlformats.org/markup-compatibility/2006" xmlns:a14="http://schemas.microsoft.com/office/drawing/2010/main">
        <mc:Choice Requires="a14">
          <p:sp>
            <p:nvSpPr>
              <p:cNvPr id="49" name="文本框 48"/>
              <p:cNvSpPr txBox="1"/>
              <p:nvPr/>
            </p:nvSpPr>
            <p:spPr>
              <a:xfrm>
                <a:off x="7762607" y="2533806"/>
                <a:ext cx="1050288" cy="307777"/>
              </a:xfrm>
              <a:prstGeom prst="rect">
                <a:avLst/>
              </a:prstGeom>
              <a:noFill/>
            </p:spPr>
            <p:txBody>
              <a:bodyPr wrap="none" rtlCol="0">
                <a:spAutoFit/>
              </a:bodyPr>
              <a:lstStyle/>
              <a:p>
                <a14:m>
                  <m:oMath xmlns:m="http://schemas.openxmlformats.org/officeDocument/2006/math">
                    <m:r>
                      <m:rPr>
                        <m:sty m:val="p"/>
                      </m:rPr>
                      <a:rPr lang="en-US" altLang="zh-CN" sz="1400" i="1" smtClean="0">
                        <a:solidFill>
                          <a:srgbClr val="0070C0"/>
                        </a:solidFill>
                        <a:latin typeface="Cambria Math" panose="02040503050406030204" pitchFamily="18" charset="0"/>
                      </a:rPr>
                      <m:t>MAXSIZE</m:t>
                    </m:r>
                  </m:oMath>
                </a14:m>
                <a:r>
                  <a:rPr lang="en-US" altLang="zh-CN" sz="1400" dirty="0">
                    <a:solidFill>
                      <a:srgbClr val="0070C0"/>
                    </a:solidFill>
                  </a:rPr>
                  <a:t>-1</a:t>
                </a:r>
                <a:endParaRPr lang="zh-CN" altLang="en-US" sz="1400" dirty="0">
                  <a:solidFill>
                    <a:srgbClr val="0070C0"/>
                  </a:solidFill>
                </a:endParaRPr>
              </a:p>
            </p:txBody>
          </p:sp>
        </mc:Choice>
        <mc:Fallback xmlns="">
          <p:sp>
            <p:nvSpPr>
              <p:cNvPr id="49" name="文本框 48"/>
              <p:cNvSpPr txBox="1">
                <a:spLocks noRot="1" noChangeAspect="1" noMove="1" noResize="1" noEditPoints="1" noAdjustHandles="1" noChangeArrowheads="1" noChangeShapeType="1" noTextEdit="1"/>
              </p:cNvSpPr>
              <p:nvPr/>
            </p:nvSpPr>
            <p:spPr>
              <a:xfrm>
                <a:off x="7762607" y="2533806"/>
                <a:ext cx="1050288" cy="307777"/>
              </a:xfrm>
              <a:prstGeom prst="rect">
                <a:avLst/>
              </a:prstGeom>
              <a:blipFill>
                <a:blip r:embed="rId13"/>
                <a:stretch>
                  <a:fillRect t="-4000" r="-578" b="-20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0" name="文本框 49"/>
              <p:cNvSpPr txBox="1"/>
              <p:nvPr/>
            </p:nvSpPr>
            <p:spPr>
              <a:xfrm>
                <a:off x="284447" y="2533807"/>
                <a:ext cx="1279517" cy="338554"/>
              </a:xfrm>
              <a:prstGeom prst="rect">
                <a:avLst/>
              </a:prstGeom>
              <a:noFill/>
            </p:spPr>
            <p:txBody>
              <a:bodyPr wrap="none" rtlCol="0">
                <a:spAutoFit/>
              </a:bodyPr>
              <a:lstStyle/>
              <a:p>
                <a14:m>
                  <m:oMath xmlns:m="http://schemas.openxmlformats.org/officeDocument/2006/math">
                    <m:r>
                      <m:rPr>
                        <m:sty m:val="p"/>
                      </m:rPr>
                      <a:rPr lang="en-US" altLang="zh-CN" sz="1600" i="1" smtClean="0">
                        <a:latin typeface="Cambria Math" panose="02040503050406030204" pitchFamily="18" charset="0"/>
                      </a:rPr>
                      <m:t>Arr</m:t>
                    </m:r>
                    <m:r>
                      <m:rPr>
                        <m:sty m:val="p"/>
                      </m:rPr>
                      <a:rPr lang="en-US" altLang="zh-CN" sz="1600" i="1">
                        <a:latin typeface="Cambria Math" panose="02040503050406030204" pitchFamily="18" charset="0"/>
                      </a:rPr>
                      <m:t>ay</m:t>
                    </m:r>
                  </m:oMath>
                </a14:m>
                <a:r>
                  <a:rPr lang="zh-CN" altLang="en-US" sz="1600" dirty="0"/>
                  <a:t> </a:t>
                </a:r>
                <a:r>
                  <a:rPr lang="en-US" altLang="zh-CN" sz="1600" dirty="0"/>
                  <a:t>indice</a:t>
                </a:r>
                <a:endParaRPr lang="zh-CN" altLang="en-US" sz="1600" dirty="0"/>
              </a:p>
            </p:txBody>
          </p:sp>
        </mc:Choice>
        <mc:Fallback xmlns="">
          <p:sp>
            <p:nvSpPr>
              <p:cNvPr id="50" name="文本框 49"/>
              <p:cNvSpPr txBox="1">
                <a:spLocks noRot="1" noChangeAspect="1" noMove="1" noResize="1" noEditPoints="1" noAdjustHandles="1" noChangeArrowheads="1" noChangeShapeType="1" noTextEdit="1"/>
              </p:cNvSpPr>
              <p:nvPr/>
            </p:nvSpPr>
            <p:spPr>
              <a:xfrm>
                <a:off x="284447" y="2533807"/>
                <a:ext cx="1279517" cy="338554"/>
              </a:xfrm>
              <a:prstGeom prst="rect">
                <a:avLst/>
              </a:prstGeom>
              <a:blipFill>
                <a:blip r:embed="rId14"/>
                <a:stretch>
                  <a:fillRect t="-5455" b="-23636"/>
                </a:stretch>
              </a:blipFill>
            </p:spPr>
            <p:txBody>
              <a:bodyPr/>
              <a:lstStyle/>
              <a:p>
                <a:r>
                  <a:rPr lang="zh-CN" altLang="en-US">
                    <a:noFill/>
                  </a:rPr>
                  <a:t> </a:t>
                </a:r>
              </a:p>
            </p:txBody>
          </p:sp>
        </mc:Fallback>
      </mc:AlternateContent>
      <p:sp>
        <p:nvSpPr>
          <p:cNvPr id="52" name="矩形 51"/>
          <p:cNvSpPr/>
          <p:nvPr/>
        </p:nvSpPr>
        <p:spPr>
          <a:xfrm>
            <a:off x="7935719" y="1889751"/>
            <a:ext cx="798448" cy="60236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7208743" y="3153535"/>
            <a:ext cx="620683" cy="369332"/>
          </a:xfrm>
          <a:prstGeom prst="rect">
            <a:avLst/>
          </a:prstGeom>
          <a:noFill/>
        </p:spPr>
        <p:txBody>
          <a:bodyPr wrap="none" rtlCol="0">
            <a:spAutoFit/>
          </a:bodyPr>
          <a:lstStyle/>
          <a:p>
            <a:r>
              <a:rPr lang="en-US" altLang="zh-CN" dirty="0"/>
              <a:t>Last</a:t>
            </a:r>
            <a:endParaRPr lang="zh-CN" altLang="en-US" dirty="0"/>
          </a:p>
        </p:txBody>
      </p:sp>
      <p:cxnSp>
        <p:nvCxnSpPr>
          <p:cNvPr id="9" name="直接箭头连接符 8"/>
          <p:cNvCxnSpPr>
            <a:stCxn id="7" idx="1"/>
            <a:endCxn id="26" idx="2"/>
          </p:cNvCxnSpPr>
          <p:nvPr/>
        </p:nvCxnSpPr>
        <p:spPr>
          <a:xfrm flipH="1" flipV="1">
            <a:off x="6765831" y="2860497"/>
            <a:ext cx="442912" cy="47770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3" name="文本框 52"/>
              <p:cNvSpPr txBox="1"/>
              <p:nvPr/>
            </p:nvSpPr>
            <p:spPr>
              <a:xfrm>
                <a:off x="7296106" y="2498831"/>
                <a:ext cx="44595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zh-CN" altLang="en-US" i="1">
                          <a:latin typeface="Cambria Math" panose="02040503050406030204" pitchFamily="18" charset="0"/>
                        </a:rPr>
                        <m:t>⋯</m:t>
                      </m:r>
                    </m:oMath>
                  </m:oMathPara>
                </a14:m>
                <a:endParaRPr lang="zh-CN" altLang="en-US" dirty="0"/>
              </a:p>
            </p:txBody>
          </p:sp>
        </mc:Choice>
        <mc:Fallback xmlns="">
          <p:sp>
            <p:nvSpPr>
              <p:cNvPr id="53" name="文本框 52"/>
              <p:cNvSpPr txBox="1">
                <a:spLocks noRot="1" noChangeAspect="1" noMove="1" noResize="1" noEditPoints="1" noAdjustHandles="1" noChangeArrowheads="1" noChangeShapeType="1" noTextEdit="1"/>
              </p:cNvSpPr>
              <p:nvPr/>
            </p:nvSpPr>
            <p:spPr>
              <a:xfrm>
                <a:off x="7296106" y="2498831"/>
                <a:ext cx="445956" cy="369332"/>
              </a:xfrm>
              <a:prstGeom prst="rect">
                <a:avLst/>
              </a:prstGeom>
              <a:blipFill>
                <a:blip r:embed="rId1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4" name="文本框 53"/>
              <p:cNvSpPr txBox="1"/>
              <p:nvPr/>
            </p:nvSpPr>
            <p:spPr>
              <a:xfrm>
                <a:off x="7296106" y="1997000"/>
                <a:ext cx="44595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zh-CN" altLang="en-US" i="1">
                          <a:latin typeface="Cambria Math" panose="02040503050406030204" pitchFamily="18" charset="0"/>
                        </a:rPr>
                        <m:t>⋯</m:t>
                      </m:r>
                    </m:oMath>
                  </m:oMathPara>
                </a14:m>
                <a:endParaRPr lang="zh-CN" altLang="en-US" dirty="0"/>
              </a:p>
            </p:txBody>
          </p:sp>
        </mc:Choice>
        <mc:Fallback xmlns="">
          <p:sp>
            <p:nvSpPr>
              <p:cNvPr id="54" name="文本框 53"/>
              <p:cNvSpPr txBox="1">
                <a:spLocks noRot="1" noChangeAspect="1" noMove="1" noResize="1" noEditPoints="1" noAdjustHandles="1" noChangeArrowheads="1" noChangeShapeType="1" noTextEdit="1"/>
              </p:cNvSpPr>
              <p:nvPr/>
            </p:nvSpPr>
            <p:spPr>
              <a:xfrm>
                <a:off x="7296106" y="1997000"/>
                <a:ext cx="445956" cy="369332"/>
              </a:xfrm>
              <a:prstGeom prst="rect">
                <a:avLst/>
              </a:prstGeom>
              <a:blipFill>
                <a:blip r:embed="rId16"/>
                <a:stretch>
                  <a:fillRect/>
                </a:stretch>
              </a:blipFill>
            </p:spPr>
            <p:txBody>
              <a:bodyPr/>
              <a:lstStyle/>
              <a:p>
                <a:r>
                  <a:rPr lang="zh-CN" altLang="en-US">
                    <a:noFill/>
                  </a:rPr>
                  <a:t> </a:t>
                </a:r>
              </a:p>
            </p:txBody>
          </p:sp>
        </mc:Fallback>
      </mc:AlternateContent>
      <p:grpSp>
        <p:nvGrpSpPr>
          <p:cNvPr id="20" name="组合 19"/>
          <p:cNvGrpSpPr/>
          <p:nvPr/>
        </p:nvGrpSpPr>
        <p:grpSpPr>
          <a:xfrm>
            <a:off x="3937649" y="1597702"/>
            <a:ext cx="3192726" cy="1872208"/>
            <a:chOff x="3937649" y="1597702"/>
            <a:chExt cx="3192726" cy="1872208"/>
          </a:xfrm>
        </p:grpSpPr>
        <p:sp>
          <p:nvSpPr>
            <p:cNvPr id="3" name="矩形 2"/>
            <p:cNvSpPr/>
            <p:nvPr/>
          </p:nvSpPr>
          <p:spPr>
            <a:xfrm>
              <a:off x="3937649" y="1597702"/>
              <a:ext cx="3192726" cy="151216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 name="直接箭头连接符 7"/>
            <p:cNvCxnSpPr/>
            <p:nvPr/>
          </p:nvCxnSpPr>
          <p:spPr>
            <a:xfrm>
              <a:off x="3976772" y="3469910"/>
              <a:ext cx="2041663"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
        <p:nvSpPr>
          <p:cNvPr id="40" name="文本框 39"/>
          <p:cNvSpPr txBox="1"/>
          <p:nvPr/>
        </p:nvSpPr>
        <p:spPr>
          <a:xfrm>
            <a:off x="1932186" y="5003420"/>
            <a:ext cx="312906" cy="369332"/>
          </a:xfrm>
          <a:prstGeom prst="rect">
            <a:avLst/>
          </a:prstGeom>
          <a:noFill/>
        </p:spPr>
        <p:txBody>
          <a:bodyPr wrap="none" rtlCol="0">
            <a:spAutoFit/>
          </a:bodyPr>
          <a:lstStyle/>
          <a:p>
            <a:r>
              <a:rPr lang="en-US" altLang="zh-CN" dirty="0"/>
              <a:t>0</a:t>
            </a:r>
            <a:endParaRPr lang="zh-CN" altLang="en-US" dirty="0"/>
          </a:p>
        </p:txBody>
      </p:sp>
      <mc:AlternateContent xmlns:mc="http://schemas.openxmlformats.org/markup-compatibility/2006" xmlns:a14="http://schemas.microsoft.com/office/drawing/2010/main">
        <mc:Choice Requires="a14">
          <p:sp>
            <p:nvSpPr>
              <p:cNvPr id="41" name="文本框 40"/>
              <p:cNvSpPr txBox="1"/>
              <p:nvPr/>
            </p:nvSpPr>
            <p:spPr>
              <a:xfrm>
                <a:off x="3433937" y="4998878"/>
                <a:ext cx="44595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zh-CN" altLang="en-US" i="1">
                          <a:latin typeface="Cambria Math" panose="02040503050406030204" pitchFamily="18" charset="0"/>
                        </a:rPr>
                        <m:t>⋯</m:t>
                      </m:r>
                    </m:oMath>
                  </m:oMathPara>
                </a14:m>
                <a:endParaRPr lang="zh-CN" altLang="en-US" dirty="0"/>
              </a:p>
            </p:txBody>
          </p:sp>
        </mc:Choice>
        <mc:Fallback xmlns="">
          <p:sp>
            <p:nvSpPr>
              <p:cNvPr id="41" name="文本框 40"/>
              <p:cNvSpPr txBox="1">
                <a:spLocks noRot="1" noChangeAspect="1" noMove="1" noResize="1" noEditPoints="1" noAdjustHandles="1" noChangeArrowheads="1" noChangeShapeType="1" noTextEdit="1"/>
              </p:cNvSpPr>
              <p:nvPr/>
            </p:nvSpPr>
            <p:spPr>
              <a:xfrm>
                <a:off x="3433937" y="4998878"/>
                <a:ext cx="445956" cy="369332"/>
              </a:xfrm>
              <a:prstGeom prst="rect">
                <a:avLst/>
              </a:prstGeom>
              <a:blipFill>
                <a:blip r:embed="rId17"/>
                <a:stretch>
                  <a:fillRect/>
                </a:stretch>
              </a:blipFill>
            </p:spPr>
            <p:txBody>
              <a:bodyPr/>
              <a:lstStyle/>
              <a:p>
                <a:r>
                  <a:rPr lang="zh-CN" altLang="en-US">
                    <a:noFill/>
                  </a:rPr>
                  <a:t> </a:t>
                </a:r>
              </a:p>
            </p:txBody>
          </p:sp>
        </mc:Fallback>
      </mc:AlternateContent>
      <p:sp>
        <p:nvSpPr>
          <p:cNvPr id="42" name="文本框 41"/>
          <p:cNvSpPr txBox="1"/>
          <p:nvPr/>
        </p:nvSpPr>
        <p:spPr>
          <a:xfrm>
            <a:off x="2716144" y="5007819"/>
            <a:ext cx="312906" cy="369332"/>
          </a:xfrm>
          <a:prstGeom prst="rect">
            <a:avLst/>
          </a:prstGeom>
          <a:noFill/>
        </p:spPr>
        <p:txBody>
          <a:bodyPr wrap="none" rtlCol="0">
            <a:spAutoFit/>
          </a:bodyPr>
          <a:lstStyle/>
          <a:p>
            <a:r>
              <a:rPr lang="en-US" altLang="zh-CN" dirty="0"/>
              <a:t>1</a:t>
            </a:r>
            <a:endParaRPr lang="zh-CN" altLang="en-US" dirty="0"/>
          </a:p>
        </p:txBody>
      </p:sp>
      <p:sp>
        <p:nvSpPr>
          <p:cNvPr id="43" name="文本框 42"/>
          <p:cNvSpPr txBox="1"/>
          <p:nvPr/>
        </p:nvSpPr>
        <p:spPr>
          <a:xfrm>
            <a:off x="4250218" y="5007819"/>
            <a:ext cx="441146" cy="369332"/>
          </a:xfrm>
          <a:prstGeom prst="rect">
            <a:avLst/>
          </a:prstGeom>
          <a:noFill/>
        </p:spPr>
        <p:txBody>
          <a:bodyPr wrap="none" rtlCol="0">
            <a:spAutoFit/>
          </a:bodyPr>
          <a:lstStyle/>
          <a:p>
            <a:r>
              <a:rPr lang="en-US" altLang="zh-CN" dirty="0"/>
              <a:t>i-1</a:t>
            </a:r>
            <a:endParaRPr lang="zh-CN" altLang="en-US" dirty="0"/>
          </a:p>
        </p:txBody>
      </p:sp>
      <p:sp>
        <p:nvSpPr>
          <p:cNvPr id="44" name="文本框 43"/>
          <p:cNvSpPr txBox="1"/>
          <p:nvPr/>
        </p:nvSpPr>
        <p:spPr>
          <a:xfrm>
            <a:off x="5081642" y="5006544"/>
            <a:ext cx="235962" cy="369332"/>
          </a:xfrm>
          <a:prstGeom prst="rect">
            <a:avLst/>
          </a:prstGeom>
          <a:noFill/>
        </p:spPr>
        <p:txBody>
          <a:bodyPr wrap="none" rtlCol="0">
            <a:spAutoFit/>
          </a:bodyPr>
          <a:lstStyle/>
          <a:p>
            <a:r>
              <a:rPr lang="en-US" altLang="zh-CN" dirty="0" err="1"/>
              <a:t>i</a:t>
            </a:r>
            <a:endParaRPr lang="zh-CN" altLang="en-US" dirty="0"/>
          </a:p>
        </p:txBody>
      </p:sp>
      <p:sp>
        <p:nvSpPr>
          <p:cNvPr id="46" name="文本框 45"/>
          <p:cNvSpPr txBox="1"/>
          <p:nvPr/>
        </p:nvSpPr>
        <p:spPr>
          <a:xfrm>
            <a:off x="6590823" y="4998878"/>
            <a:ext cx="518091" cy="369332"/>
          </a:xfrm>
          <a:prstGeom prst="rect">
            <a:avLst/>
          </a:prstGeom>
          <a:noFill/>
        </p:spPr>
        <p:txBody>
          <a:bodyPr wrap="none" rtlCol="0">
            <a:spAutoFit/>
          </a:bodyPr>
          <a:lstStyle/>
          <a:p>
            <a:r>
              <a:rPr lang="en-US" altLang="zh-CN" dirty="0"/>
              <a:t>n-1</a:t>
            </a:r>
            <a:endParaRPr lang="zh-CN" altLang="en-US" dirty="0"/>
          </a:p>
        </p:txBody>
      </p:sp>
      <mc:AlternateContent xmlns:mc="http://schemas.openxmlformats.org/markup-compatibility/2006" xmlns:a14="http://schemas.microsoft.com/office/drawing/2010/main">
        <mc:Choice Requires="a14">
          <p:sp>
            <p:nvSpPr>
              <p:cNvPr id="51" name="文本框 50"/>
              <p:cNvSpPr txBox="1"/>
              <p:nvPr/>
            </p:nvSpPr>
            <p:spPr>
              <a:xfrm>
                <a:off x="5790625" y="4998878"/>
                <a:ext cx="44595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zh-CN" altLang="en-US" i="1">
                          <a:latin typeface="Cambria Math" panose="02040503050406030204" pitchFamily="18" charset="0"/>
                        </a:rPr>
                        <m:t>⋯</m:t>
                      </m:r>
                    </m:oMath>
                  </m:oMathPara>
                </a14:m>
                <a:endParaRPr lang="zh-CN" altLang="en-US" dirty="0"/>
              </a:p>
            </p:txBody>
          </p:sp>
        </mc:Choice>
        <mc:Fallback xmlns="">
          <p:sp>
            <p:nvSpPr>
              <p:cNvPr id="51" name="文本框 50"/>
              <p:cNvSpPr txBox="1">
                <a:spLocks noRot="1" noChangeAspect="1" noMove="1" noResize="1" noEditPoints="1" noAdjustHandles="1" noChangeArrowheads="1" noChangeShapeType="1" noTextEdit="1"/>
              </p:cNvSpPr>
              <p:nvPr/>
            </p:nvSpPr>
            <p:spPr>
              <a:xfrm>
                <a:off x="5790625" y="4998878"/>
                <a:ext cx="445956" cy="369332"/>
              </a:xfrm>
              <a:prstGeom prst="rect">
                <a:avLst/>
              </a:prstGeom>
              <a:blipFill>
                <a:blip r:embed="rId18"/>
                <a:stretch>
                  <a:fillRect/>
                </a:stretch>
              </a:blipFill>
            </p:spPr>
            <p:txBody>
              <a:bodyPr/>
              <a:lstStyle/>
              <a:p>
                <a:r>
                  <a:rPr lang="zh-CN" altLang="en-US">
                    <a:noFill/>
                  </a:rPr>
                  <a:t> </a:t>
                </a:r>
              </a:p>
            </p:txBody>
          </p:sp>
        </mc:Fallback>
      </mc:AlternateContent>
      <p:sp>
        <p:nvSpPr>
          <p:cNvPr id="55" name="矩形 54"/>
          <p:cNvSpPr/>
          <p:nvPr/>
        </p:nvSpPr>
        <p:spPr>
          <a:xfrm>
            <a:off x="1676157" y="5085184"/>
            <a:ext cx="7142048" cy="248385"/>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6" name="组合 55"/>
          <p:cNvGrpSpPr/>
          <p:nvPr/>
        </p:nvGrpSpPr>
        <p:grpSpPr>
          <a:xfrm>
            <a:off x="832013" y="4397465"/>
            <a:ext cx="7180848" cy="603323"/>
            <a:chOff x="415488" y="1949194"/>
            <a:chExt cx="7591814" cy="589136"/>
          </a:xfrm>
        </p:grpSpPr>
        <p:grpSp>
          <p:nvGrpSpPr>
            <p:cNvPr id="57" name="组合 56"/>
            <p:cNvGrpSpPr/>
            <p:nvPr/>
          </p:nvGrpSpPr>
          <p:grpSpPr>
            <a:xfrm>
              <a:off x="1262856" y="1949194"/>
              <a:ext cx="5904656" cy="589136"/>
              <a:chOff x="1187624" y="5179399"/>
              <a:chExt cx="8058952" cy="504855"/>
            </a:xfrm>
          </p:grpSpPr>
          <p:sp>
            <p:nvSpPr>
              <p:cNvPr id="68" name="矩形 67"/>
              <p:cNvSpPr/>
              <p:nvPr/>
            </p:nvSpPr>
            <p:spPr>
              <a:xfrm>
                <a:off x="1187624" y="5179399"/>
                <a:ext cx="1152128" cy="50405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矩形 68"/>
              <p:cNvSpPr/>
              <p:nvPr/>
            </p:nvSpPr>
            <p:spPr>
              <a:xfrm>
                <a:off x="2339752" y="5179399"/>
                <a:ext cx="1152128" cy="50405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矩形 69"/>
              <p:cNvSpPr/>
              <p:nvPr/>
            </p:nvSpPr>
            <p:spPr>
              <a:xfrm>
                <a:off x="8094448" y="5179399"/>
                <a:ext cx="1152128" cy="50405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矩形 70"/>
              <p:cNvSpPr/>
              <p:nvPr/>
            </p:nvSpPr>
            <p:spPr>
              <a:xfrm>
                <a:off x="6942320" y="5180198"/>
                <a:ext cx="1152128" cy="50405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矩形 71"/>
              <p:cNvSpPr/>
              <p:nvPr/>
            </p:nvSpPr>
            <p:spPr>
              <a:xfrm>
                <a:off x="3491880" y="5180198"/>
                <a:ext cx="1152128" cy="50405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矩形 72"/>
              <p:cNvSpPr/>
              <p:nvPr/>
            </p:nvSpPr>
            <p:spPr>
              <a:xfrm>
                <a:off x="4644008" y="5180198"/>
                <a:ext cx="1152128" cy="50405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矩形 73"/>
              <p:cNvSpPr/>
              <p:nvPr/>
            </p:nvSpPr>
            <p:spPr>
              <a:xfrm>
                <a:off x="5796136" y="5180198"/>
                <a:ext cx="1152128" cy="50405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mc:AlternateContent xmlns:mc="http://schemas.openxmlformats.org/markup-compatibility/2006" xmlns:a14="http://schemas.microsoft.com/office/drawing/2010/main">
          <mc:Choice Requires="a14">
            <p:sp>
              <p:nvSpPr>
                <p:cNvPr id="58" name="文本框 57"/>
                <p:cNvSpPr txBox="1"/>
                <p:nvPr/>
              </p:nvSpPr>
              <p:spPr>
                <a:xfrm>
                  <a:off x="6522463" y="2058630"/>
                  <a:ext cx="508355" cy="36064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m:rPr>
                                <m:sty m:val="p"/>
                              </m:rPr>
                              <a:rPr lang="en-US" altLang="zh-CN" i="1">
                                <a:latin typeface="Cambria Math" panose="02040503050406030204" pitchFamily="18" charset="0"/>
                              </a:rPr>
                              <m:t>a</m:t>
                            </m:r>
                          </m:e>
                          <m:sub>
                            <m:r>
                              <m:rPr>
                                <m:sty m:val="p"/>
                              </m:rPr>
                              <a:rPr lang="en-US" altLang="zh-CN" i="1">
                                <a:latin typeface="Cambria Math" panose="02040503050406030204" pitchFamily="18" charset="0"/>
                              </a:rPr>
                              <m:t>n</m:t>
                            </m:r>
                          </m:sub>
                        </m:sSub>
                      </m:oMath>
                    </m:oMathPara>
                  </a14:m>
                  <a:endParaRPr lang="zh-CN" altLang="en-US" dirty="0"/>
                </a:p>
              </p:txBody>
            </p:sp>
          </mc:Choice>
          <mc:Fallback xmlns="">
            <p:sp>
              <p:nvSpPr>
                <p:cNvPr id="58" name="文本框 57"/>
                <p:cNvSpPr txBox="1">
                  <a:spLocks noRot="1" noChangeAspect="1" noMove="1" noResize="1" noEditPoints="1" noAdjustHandles="1" noChangeArrowheads="1" noChangeShapeType="1" noTextEdit="1"/>
                </p:cNvSpPr>
                <p:nvPr/>
              </p:nvSpPr>
              <p:spPr>
                <a:xfrm>
                  <a:off x="6522463" y="2058630"/>
                  <a:ext cx="508355" cy="360647"/>
                </a:xfrm>
                <a:prstGeom prst="rect">
                  <a:avLst/>
                </a:prstGeom>
                <a:blipFill>
                  <a:blip r:embed="rId19"/>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9" name="文本框 58"/>
                <p:cNvSpPr txBox="1"/>
                <p:nvPr/>
              </p:nvSpPr>
              <p:spPr>
                <a:xfrm>
                  <a:off x="1526863" y="2073988"/>
                  <a:ext cx="46749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m:rPr>
                                <m:sty m:val="p"/>
                              </m:rPr>
                              <a:rPr lang="en-US" altLang="zh-CN" i="1">
                                <a:latin typeface="Cambria Math" panose="02040503050406030204" pitchFamily="18" charset="0"/>
                              </a:rPr>
                              <m:t>a</m:t>
                            </m:r>
                          </m:e>
                          <m:sub>
                            <m:r>
                              <a:rPr lang="en-US" altLang="zh-CN" b="0" i="1" smtClean="0">
                                <a:latin typeface="Cambria Math" panose="02040503050406030204" pitchFamily="18" charset="0"/>
                              </a:rPr>
                              <m:t>1</m:t>
                            </m:r>
                          </m:sub>
                        </m:sSub>
                      </m:oMath>
                    </m:oMathPara>
                  </a14:m>
                  <a:endParaRPr lang="zh-CN" altLang="en-US" dirty="0"/>
                </a:p>
              </p:txBody>
            </p:sp>
          </mc:Choice>
          <mc:Fallback xmlns="">
            <p:sp>
              <p:nvSpPr>
                <p:cNvPr id="59" name="文本框 58"/>
                <p:cNvSpPr txBox="1">
                  <a:spLocks noRot="1" noChangeAspect="1" noMove="1" noResize="1" noEditPoints="1" noAdjustHandles="1" noChangeArrowheads="1" noChangeShapeType="1" noTextEdit="1"/>
                </p:cNvSpPr>
                <p:nvPr/>
              </p:nvSpPr>
              <p:spPr>
                <a:xfrm>
                  <a:off x="1526863" y="2073988"/>
                  <a:ext cx="467499" cy="369332"/>
                </a:xfrm>
                <a:prstGeom prst="rect">
                  <a:avLst/>
                </a:prstGeom>
                <a:blipFill>
                  <a:blip r:embed="rId20"/>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0" name="文本框 59"/>
                <p:cNvSpPr txBox="1"/>
                <p:nvPr/>
              </p:nvSpPr>
              <p:spPr>
                <a:xfrm>
                  <a:off x="3172702" y="2075944"/>
                  <a:ext cx="44595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zh-CN" altLang="en-US" i="1">
                            <a:latin typeface="Cambria Math" panose="02040503050406030204" pitchFamily="18" charset="0"/>
                          </a:rPr>
                          <m:t>⋯</m:t>
                        </m:r>
                      </m:oMath>
                    </m:oMathPara>
                  </a14:m>
                  <a:endParaRPr lang="zh-CN" altLang="en-US" dirty="0"/>
                </a:p>
              </p:txBody>
            </p:sp>
          </mc:Choice>
          <mc:Fallback xmlns="">
            <p:sp>
              <p:nvSpPr>
                <p:cNvPr id="60" name="文本框 59"/>
                <p:cNvSpPr txBox="1">
                  <a:spLocks noRot="1" noChangeAspect="1" noMove="1" noResize="1" noEditPoints="1" noAdjustHandles="1" noChangeArrowheads="1" noChangeShapeType="1" noTextEdit="1"/>
                </p:cNvSpPr>
                <p:nvPr/>
              </p:nvSpPr>
              <p:spPr>
                <a:xfrm>
                  <a:off x="3172702" y="2075944"/>
                  <a:ext cx="445955" cy="369332"/>
                </a:xfrm>
                <a:prstGeom prst="rect">
                  <a:avLst/>
                </a:prstGeom>
                <a:blipFill>
                  <a:blip r:embed="rId21"/>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1" name="文本框 60"/>
                <p:cNvSpPr txBox="1"/>
                <p:nvPr/>
              </p:nvSpPr>
              <p:spPr>
                <a:xfrm>
                  <a:off x="2348209" y="2069695"/>
                  <a:ext cx="47282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m:rPr>
                                <m:sty m:val="p"/>
                              </m:rPr>
                              <a:rPr lang="en-US" altLang="zh-CN" i="1">
                                <a:latin typeface="Cambria Math" panose="02040503050406030204" pitchFamily="18" charset="0"/>
                              </a:rPr>
                              <m:t>a</m:t>
                            </m:r>
                          </m:e>
                          <m:sub>
                            <m:r>
                              <a:rPr lang="en-US" altLang="zh-CN" b="0" i="1" smtClean="0">
                                <a:latin typeface="Cambria Math" panose="02040503050406030204" pitchFamily="18" charset="0"/>
                              </a:rPr>
                              <m:t>2</m:t>
                            </m:r>
                          </m:sub>
                        </m:sSub>
                      </m:oMath>
                    </m:oMathPara>
                  </a14:m>
                  <a:endParaRPr lang="zh-CN" altLang="en-US" dirty="0"/>
                </a:p>
              </p:txBody>
            </p:sp>
          </mc:Choice>
          <mc:Fallback xmlns="">
            <p:sp>
              <p:nvSpPr>
                <p:cNvPr id="61" name="文本框 60"/>
                <p:cNvSpPr txBox="1">
                  <a:spLocks noRot="1" noChangeAspect="1" noMove="1" noResize="1" noEditPoints="1" noAdjustHandles="1" noChangeArrowheads="1" noChangeShapeType="1" noTextEdit="1"/>
                </p:cNvSpPr>
                <p:nvPr/>
              </p:nvSpPr>
              <p:spPr>
                <a:xfrm>
                  <a:off x="2348209" y="2069695"/>
                  <a:ext cx="472822" cy="369332"/>
                </a:xfrm>
                <a:prstGeom prst="rect">
                  <a:avLst/>
                </a:prstGeom>
                <a:blipFill>
                  <a:blip r:embed="rId2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2" name="文本框 61"/>
                <p:cNvSpPr txBox="1"/>
                <p:nvPr/>
              </p:nvSpPr>
              <p:spPr>
                <a:xfrm>
                  <a:off x="4066173" y="2058630"/>
                  <a:ext cx="42954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m:rPr>
                                <m:sty m:val="p"/>
                              </m:rPr>
                              <a:rPr lang="en-US" altLang="zh-CN" i="1">
                                <a:latin typeface="Cambria Math" panose="02040503050406030204" pitchFamily="18" charset="0"/>
                              </a:rPr>
                              <m:t>a</m:t>
                            </m:r>
                          </m:e>
                          <m:sub>
                            <m:r>
                              <m:rPr>
                                <m:sty m:val="p"/>
                              </m:rPr>
                              <a:rPr lang="en-US" altLang="zh-CN" i="1">
                                <a:latin typeface="Cambria Math" panose="02040503050406030204" pitchFamily="18" charset="0"/>
                              </a:rPr>
                              <m:t>i</m:t>
                            </m:r>
                          </m:sub>
                        </m:sSub>
                      </m:oMath>
                    </m:oMathPara>
                  </a14:m>
                  <a:endParaRPr lang="zh-CN" altLang="en-US" dirty="0"/>
                </a:p>
              </p:txBody>
            </p:sp>
          </mc:Choice>
          <mc:Fallback xmlns="">
            <p:sp>
              <p:nvSpPr>
                <p:cNvPr id="62" name="文本框 61"/>
                <p:cNvSpPr txBox="1">
                  <a:spLocks noRot="1" noChangeAspect="1" noMove="1" noResize="1" noEditPoints="1" noAdjustHandles="1" noChangeArrowheads="1" noChangeShapeType="1" noTextEdit="1"/>
                </p:cNvSpPr>
                <p:nvPr/>
              </p:nvSpPr>
              <p:spPr>
                <a:xfrm>
                  <a:off x="4066173" y="2058630"/>
                  <a:ext cx="429540" cy="369332"/>
                </a:xfrm>
                <a:prstGeom prst="rect">
                  <a:avLst/>
                </a:prstGeom>
                <a:blipFill>
                  <a:blip r:embed="rId2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3" name="文本框 62"/>
                <p:cNvSpPr txBox="1"/>
                <p:nvPr/>
              </p:nvSpPr>
              <p:spPr>
                <a:xfrm>
                  <a:off x="4759515" y="2059605"/>
                  <a:ext cx="64915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m:rPr>
                                <m:sty m:val="p"/>
                              </m:rPr>
                              <a:rPr lang="en-US" altLang="zh-CN" i="1">
                                <a:latin typeface="Cambria Math" panose="02040503050406030204" pitchFamily="18" charset="0"/>
                              </a:rPr>
                              <m:t>a</m:t>
                            </m:r>
                          </m:e>
                          <m:sub>
                            <m:r>
                              <m:rPr>
                                <m:sty m:val="p"/>
                              </m:rPr>
                              <a:rPr lang="en-US" altLang="zh-CN" i="1">
                                <a:latin typeface="Cambria Math" panose="02040503050406030204" pitchFamily="18" charset="0"/>
                              </a:rPr>
                              <m:t>i</m:t>
                            </m:r>
                            <m:r>
                              <a:rPr lang="en-US" altLang="zh-CN" i="1">
                                <a:latin typeface="Cambria Math" panose="02040503050406030204" pitchFamily="18" charset="0"/>
                              </a:rPr>
                              <m:t>+1</m:t>
                            </m:r>
                          </m:sub>
                        </m:sSub>
                      </m:oMath>
                    </m:oMathPara>
                  </a14:m>
                  <a:endParaRPr lang="zh-CN" altLang="en-US" dirty="0"/>
                </a:p>
              </p:txBody>
            </p:sp>
          </mc:Choice>
          <mc:Fallback xmlns="">
            <p:sp>
              <p:nvSpPr>
                <p:cNvPr id="63" name="文本框 62"/>
                <p:cNvSpPr txBox="1">
                  <a:spLocks noRot="1" noChangeAspect="1" noMove="1" noResize="1" noEditPoints="1" noAdjustHandles="1" noChangeArrowheads="1" noChangeShapeType="1" noTextEdit="1"/>
                </p:cNvSpPr>
                <p:nvPr/>
              </p:nvSpPr>
              <p:spPr>
                <a:xfrm>
                  <a:off x="4759515" y="2059605"/>
                  <a:ext cx="649152" cy="369332"/>
                </a:xfrm>
                <a:prstGeom prst="rect">
                  <a:avLst/>
                </a:prstGeom>
                <a:blipFill>
                  <a:blip r:embed="rId2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4" name="文本框 63"/>
                <p:cNvSpPr txBox="1"/>
                <p:nvPr/>
              </p:nvSpPr>
              <p:spPr>
                <a:xfrm>
                  <a:off x="5670948" y="2073988"/>
                  <a:ext cx="44595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zh-CN" altLang="en-US" i="1">
                            <a:latin typeface="Cambria Math" panose="02040503050406030204" pitchFamily="18" charset="0"/>
                          </a:rPr>
                          <m:t>⋯</m:t>
                        </m:r>
                      </m:oMath>
                    </m:oMathPara>
                  </a14:m>
                  <a:endParaRPr lang="zh-CN" altLang="en-US" dirty="0"/>
                </a:p>
              </p:txBody>
            </p:sp>
          </mc:Choice>
          <mc:Fallback xmlns="">
            <p:sp>
              <p:nvSpPr>
                <p:cNvPr id="64" name="文本框 63"/>
                <p:cNvSpPr txBox="1">
                  <a:spLocks noRot="1" noChangeAspect="1" noMove="1" noResize="1" noEditPoints="1" noAdjustHandles="1" noChangeArrowheads="1" noChangeShapeType="1" noTextEdit="1"/>
                </p:cNvSpPr>
                <p:nvPr/>
              </p:nvSpPr>
              <p:spPr>
                <a:xfrm>
                  <a:off x="5670948" y="2073988"/>
                  <a:ext cx="445956" cy="369332"/>
                </a:xfrm>
                <a:prstGeom prst="rect">
                  <a:avLst/>
                </a:prstGeom>
                <a:blipFill>
                  <a:blip r:embed="rId25"/>
                  <a:stretch>
                    <a:fillRect/>
                  </a:stretch>
                </a:blipFill>
              </p:spPr>
              <p:txBody>
                <a:bodyPr/>
                <a:lstStyle/>
                <a:p>
                  <a:r>
                    <a:rPr lang="zh-CN" altLang="en-US">
                      <a:noFill/>
                    </a:rPr>
                    <a:t> </a:t>
                  </a:r>
                </a:p>
              </p:txBody>
            </p:sp>
          </mc:Fallback>
        </mc:AlternateContent>
        <p:sp>
          <p:nvSpPr>
            <p:cNvPr id="65" name="矩形 64"/>
            <p:cNvSpPr/>
            <p:nvPr/>
          </p:nvSpPr>
          <p:spPr>
            <a:xfrm>
              <a:off x="7163158" y="1949194"/>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矩形 65"/>
            <p:cNvSpPr/>
            <p:nvPr/>
          </p:nvSpPr>
          <p:spPr>
            <a:xfrm>
              <a:off x="415488" y="1949194"/>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67" name="文本框 66"/>
                <p:cNvSpPr txBox="1"/>
                <p:nvPr/>
              </p:nvSpPr>
              <p:spPr>
                <a:xfrm>
                  <a:off x="488764" y="2058630"/>
                  <a:ext cx="70403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lang="en-US" altLang="zh-CN" i="1">
                            <a:latin typeface="Cambria Math" panose="02040503050406030204" pitchFamily="18" charset="0"/>
                          </a:rPr>
                          <m:t>Data</m:t>
                        </m:r>
                      </m:oMath>
                    </m:oMathPara>
                  </a14:m>
                  <a:endParaRPr lang="zh-CN" altLang="en-US" dirty="0"/>
                </a:p>
              </p:txBody>
            </p:sp>
          </mc:Choice>
          <mc:Fallback xmlns="">
            <p:sp>
              <p:nvSpPr>
                <p:cNvPr id="67" name="文本框 66"/>
                <p:cNvSpPr txBox="1">
                  <a:spLocks noRot="1" noChangeAspect="1" noMove="1" noResize="1" noEditPoints="1" noAdjustHandles="1" noChangeArrowheads="1" noChangeShapeType="1" noTextEdit="1"/>
                </p:cNvSpPr>
                <p:nvPr/>
              </p:nvSpPr>
              <p:spPr>
                <a:xfrm>
                  <a:off x="488764" y="2058630"/>
                  <a:ext cx="704039" cy="369332"/>
                </a:xfrm>
                <a:prstGeom prst="rect">
                  <a:avLst/>
                </a:prstGeom>
                <a:blipFill>
                  <a:blip r:embed="rId26"/>
                  <a:stretch>
                    <a:fillRect/>
                  </a:stretch>
                </a:blipFill>
              </p:spPr>
              <p:txBody>
                <a:bodyPr/>
                <a:lstStyle/>
                <a:p>
                  <a:r>
                    <a:rPr lang="zh-CN" altLang="en-US">
                      <a:noFill/>
                    </a:rPr>
                    <a:t> </a:t>
                  </a:r>
                </a:p>
              </p:txBody>
            </p:sp>
          </mc:Fallback>
        </mc:AlternateContent>
      </p:grpSp>
      <mc:AlternateContent xmlns:mc="http://schemas.openxmlformats.org/markup-compatibility/2006" xmlns:a14="http://schemas.microsoft.com/office/drawing/2010/main">
        <mc:Choice Requires="a14">
          <p:sp>
            <p:nvSpPr>
              <p:cNvPr id="75" name="文本框 74"/>
              <p:cNvSpPr txBox="1"/>
              <p:nvPr/>
            </p:nvSpPr>
            <p:spPr>
              <a:xfrm>
                <a:off x="7846645" y="5041519"/>
                <a:ext cx="1050288" cy="307777"/>
              </a:xfrm>
              <a:prstGeom prst="rect">
                <a:avLst/>
              </a:prstGeom>
              <a:noFill/>
            </p:spPr>
            <p:txBody>
              <a:bodyPr wrap="none" rtlCol="0">
                <a:spAutoFit/>
              </a:bodyPr>
              <a:lstStyle/>
              <a:p>
                <a14:m>
                  <m:oMath xmlns:m="http://schemas.openxmlformats.org/officeDocument/2006/math">
                    <m:r>
                      <m:rPr>
                        <m:sty m:val="p"/>
                      </m:rPr>
                      <a:rPr lang="en-US" altLang="zh-CN" sz="1400" i="1" smtClean="0">
                        <a:solidFill>
                          <a:srgbClr val="0070C0"/>
                        </a:solidFill>
                        <a:latin typeface="Cambria Math" panose="02040503050406030204" pitchFamily="18" charset="0"/>
                      </a:rPr>
                      <m:t>MAXSIZE</m:t>
                    </m:r>
                  </m:oMath>
                </a14:m>
                <a:r>
                  <a:rPr lang="en-US" altLang="zh-CN" sz="1400" dirty="0">
                    <a:solidFill>
                      <a:srgbClr val="0070C0"/>
                    </a:solidFill>
                  </a:rPr>
                  <a:t>-1</a:t>
                </a:r>
                <a:endParaRPr lang="zh-CN" altLang="en-US" sz="1400" dirty="0">
                  <a:solidFill>
                    <a:srgbClr val="0070C0"/>
                  </a:solidFill>
                </a:endParaRPr>
              </a:p>
            </p:txBody>
          </p:sp>
        </mc:Choice>
        <mc:Fallback xmlns="">
          <p:sp>
            <p:nvSpPr>
              <p:cNvPr id="75" name="文本框 74"/>
              <p:cNvSpPr txBox="1">
                <a:spLocks noRot="1" noChangeAspect="1" noMove="1" noResize="1" noEditPoints="1" noAdjustHandles="1" noChangeArrowheads="1" noChangeShapeType="1" noTextEdit="1"/>
              </p:cNvSpPr>
              <p:nvPr/>
            </p:nvSpPr>
            <p:spPr>
              <a:xfrm>
                <a:off x="7846645" y="5041519"/>
                <a:ext cx="1050288" cy="307777"/>
              </a:xfrm>
              <a:prstGeom prst="rect">
                <a:avLst/>
              </a:prstGeom>
              <a:blipFill>
                <a:blip r:embed="rId27"/>
                <a:stretch>
                  <a:fillRect t="-3922" r="-1163" b="-1960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6" name="文本框 75"/>
              <p:cNvSpPr txBox="1"/>
              <p:nvPr/>
            </p:nvSpPr>
            <p:spPr>
              <a:xfrm>
                <a:off x="368485" y="5041520"/>
                <a:ext cx="1279517" cy="338554"/>
              </a:xfrm>
              <a:prstGeom prst="rect">
                <a:avLst/>
              </a:prstGeom>
              <a:noFill/>
            </p:spPr>
            <p:txBody>
              <a:bodyPr wrap="none" rtlCol="0">
                <a:spAutoFit/>
              </a:bodyPr>
              <a:lstStyle/>
              <a:p>
                <a14:m>
                  <m:oMath xmlns:m="http://schemas.openxmlformats.org/officeDocument/2006/math">
                    <m:r>
                      <m:rPr>
                        <m:sty m:val="p"/>
                      </m:rPr>
                      <a:rPr lang="en-US" altLang="zh-CN" sz="1600" i="1" smtClean="0">
                        <a:latin typeface="Cambria Math" panose="02040503050406030204" pitchFamily="18" charset="0"/>
                      </a:rPr>
                      <m:t>Arr</m:t>
                    </m:r>
                    <m:r>
                      <m:rPr>
                        <m:sty m:val="p"/>
                      </m:rPr>
                      <a:rPr lang="en-US" altLang="zh-CN" sz="1600" i="1">
                        <a:latin typeface="Cambria Math" panose="02040503050406030204" pitchFamily="18" charset="0"/>
                      </a:rPr>
                      <m:t>ay</m:t>
                    </m:r>
                  </m:oMath>
                </a14:m>
                <a:r>
                  <a:rPr lang="zh-CN" altLang="en-US" sz="1600" dirty="0"/>
                  <a:t> </a:t>
                </a:r>
                <a:r>
                  <a:rPr lang="en-US" altLang="zh-CN" sz="1600" dirty="0"/>
                  <a:t>indice</a:t>
                </a:r>
                <a:endParaRPr lang="zh-CN" altLang="en-US" sz="1600" dirty="0"/>
              </a:p>
            </p:txBody>
          </p:sp>
        </mc:Choice>
        <mc:Fallback xmlns="">
          <p:sp>
            <p:nvSpPr>
              <p:cNvPr id="76" name="文本框 75"/>
              <p:cNvSpPr txBox="1">
                <a:spLocks noRot="1" noChangeAspect="1" noMove="1" noResize="1" noEditPoints="1" noAdjustHandles="1" noChangeArrowheads="1" noChangeShapeType="1" noTextEdit="1"/>
              </p:cNvSpPr>
              <p:nvPr/>
            </p:nvSpPr>
            <p:spPr>
              <a:xfrm>
                <a:off x="368485" y="5041520"/>
                <a:ext cx="1279517" cy="338554"/>
              </a:xfrm>
              <a:prstGeom prst="rect">
                <a:avLst/>
              </a:prstGeom>
              <a:blipFill>
                <a:blip r:embed="rId28"/>
                <a:stretch>
                  <a:fillRect t="-5357" b="-21429"/>
                </a:stretch>
              </a:blipFill>
            </p:spPr>
            <p:txBody>
              <a:bodyPr/>
              <a:lstStyle/>
              <a:p>
                <a:r>
                  <a:rPr lang="zh-CN" altLang="en-US">
                    <a:noFill/>
                  </a:rPr>
                  <a:t> </a:t>
                </a:r>
              </a:p>
            </p:txBody>
          </p:sp>
        </mc:Fallback>
      </mc:AlternateContent>
      <p:sp>
        <p:nvSpPr>
          <p:cNvPr id="77" name="矩形 76"/>
          <p:cNvSpPr/>
          <p:nvPr/>
        </p:nvSpPr>
        <p:spPr>
          <a:xfrm>
            <a:off x="8019757" y="4397464"/>
            <a:ext cx="798448" cy="60236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文本框 77"/>
          <p:cNvSpPr txBox="1"/>
          <p:nvPr/>
        </p:nvSpPr>
        <p:spPr>
          <a:xfrm>
            <a:off x="7292781" y="5661248"/>
            <a:ext cx="620683" cy="369332"/>
          </a:xfrm>
          <a:prstGeom prst="rect">
            <a:avLst/>
          </a:prstGeom>
          <a:noFill/>
        </p:spPr>
        <p:txBody>
          <a:bodyPr wrap="none" rtlCol="0">
            <a:spAutoFit/>
          </a:bodyPr>
          <a:lstStyle/>
          <a:p>
            <a:r>
              <a:rPr lang="en-US" altLang="zh-CN" dirty="0"/>
              <a:t>Last</a:t>
            </a:r>
            <a:endParaRPr lang="zh-CN" altLang="en-US" dirty="0"/>
          </a:p>
        </p:txBody>
      </p:sp>
      <p:cxnSp>
        <p:nvCxnSpPr>
          <p:cNvPr id="79" name="直接箭头连接符 78"/>
          <p:cNvCxnSpPr>
            <a:stCxn id="78" idx="1"/>
            <a:endCxn id="46" idx="2"/>
          </p:cNvCxnSpPr>
          <p:nvPr/>
        </p:nvCxnSpPr>
        <p:spPr>
          <a:xfrm flipH="1" flipV="1">
            <a:off x="6849869" y="5368210"/>
            <a:ext cx="442912" cy="47770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0" name="文本框 79"/>
              <p:cNvSpPr txBox="1"/>
              <p:nvPr/>
            </p:nvSpPr>
            <p:spPr>
              <a:xfrm>
                <a:off x="7380144" y="5006544"/>
                <a:ext cx="44595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zh-CN" altLang="en-US" i="1">
                          <a:latin typeface="Cambria Math" panose="02040503050406030204" pitchFamily="18" charset="0"/>
                        </a:rPr>
                        <m:t>⋯</m:t>
                      </m:r>
                    </m:oMath>
                  </m:oMathPara>
                </a14:m>
                <a:endParaRPr lang="zh-CN" altLang="en-US" dirty="0"/>
              </a:p>
            </p:txBody>
          </p:sp>
        </mc:Choice>
        <mc:Fallback xmlns="">
          <p:sp>
            <p:nvSpPr>
              <p:cNvPr id="80" name="文本框 79"/>
              <p:cNvSpPr txBox="1">
                <a:spLocks noRot="1" noChangeAspect="1" noMove="1" noResize="1" noEditPoints="1" noAdjustHandles="1" noChangeArrowheads="1" noChangeShapeType="1" noTextEdit="1"/>
              </p:cNvSpPr>
              <p:nvPr/>
            </p:nvSpPr>
            <p:spPr>
              <a:xfrm>
                <a:off x="7380144" y="5006544"/>
                <a:ext cx="445956" cy="369332"/>
              </a:xfrm>
              <a:prstGeom prst="rect">
                <a:avLst/>
              </a:prstGeom>
              <a:blipFill>
                <a:blip r:embed="rId29"/>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1" name="文本框 80"/>
              <p:cNvSpPr txBox="1"/>
              <p:nvPr/>
            </p:nvSpPr>
            <p:spPr>
              <a:xfrm>
                <a:off x="7380144" y="4504713"/>
                <a:ext cx="44595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zh-CN" altLang="en-US" i="1">
                          <a:latin typeface="Cambria Math" panose="02040503050406030204" pitchFamily="18" charset="0"/>
                        </a:rPr>
                        <m:t>⋯</m:t>
                      </m:r>
                    </m:oMath>
                  </m:oMathPara>
                </a14:m>
                <a:endParaRPr lang="zh-CN" altLang="en-US" dirty="0"/>
              </a:p>
            </p:txBody>
          </p:sp>
        </mc:Choice>
        <mc:Fallback xmlns="">
          <p:sp>
            <p:nvSpPr>
              <p:cNvPr id="81" name="文本框 80"/>
              <p:cNvSpPr txBox="1">
                <a:spLocks noRot="1" noChangeAspect="1" noMove="1" noResize="1" noEditPoints="1" noAdjustHandles="1" noChangeArrowheads="1" noChangeShapeType="1" noTextEdit="1"/>
              </p:cNvSpPr>
              <p:nvPr/>
            </p:nvSpPr>
            <p:spPr>
              <a:xfrm>
                <a:off x="7380144" y="4504713"/>
                <a:ext cx="445956" cy="369332"/>
              </a:xfrm>
              <a:prstGeom prst="rect">
                <a:avLst/>
              </a:prstGeom>
              <a:blipFill>
                <a:blip r:embed="rId30"/>
                <a:stretch>
                  <a:fillRect/>
                </a:stretch>
              </a:blipFill>
            </p:spPr>
            <p:txBody>
              <a:bodyPr/>
              <a:lstStyle/>
              <a:p>
                <a:r>
                  <a:rPr lang="zh-CN" altLang="en-US">
                    <a:noFill/>
                  </a:rPr>
                  <a:t> </a:t>
                </a:r>
              </a:p>
            </p:txBody>
          </p:sp>
        </mc:Fallback>
      </mc:AlternateContent>
      <p:grpSp>
        <p:nvGrpSpPr>
          <p:cNvPr id="95" name="组合 94"/>
          <p:cNvGrpSpPr/>
          <p:nvPr/>
        </p:nvGrpSpPr>
        <p:grpSpPr>
          <a:xfrm>
            <a:off x="4820135" y="4105415"/>
            <a:ext cx="2394278" cy="1872208"/>
            <a:chOff x="4820135" y="4105415"/>
            <a:chExt cx="2394278" cy="1872208"/>
          </a:xfrm>
        </p:grpSpPr>
        <p:sp>
          <p:nvSpPr>
            <p:cNvPr id="82" name="矩形 81"/>
            <p:cNvSpPr/>
            <p:nvPr/>
          </p:nvSpPr>
          <p:spPr>
            <a:xfrm>
              <a:off x="4820135" y="4105415"/>
              <a:ext cx="2394278" cy="151216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3" name="直接箭头连接符 82"/>
            <p:cNvCxnSpPr/>
            <p:nvPr/>
          </p:nvCxnSpPr>
          <p:spPr>
            <a:xfrm flipH="1">
              <a:off x="4913205" y="5968668"/>
              <a:ext cx="1849301" cy="8955"/>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
        <p:nvSpPr>
          <p:cNvPr id="10" name="文本框 9"/>
          <p:cNvSpPr txBox="1"/>
          <p:nvPr/>
        </p:nvSpPr>
        <p:spPr>
          <a:xfrm>
            <a:off x="457200" y="1283904"/>
            <a:ext cx="2209259" cy="400110"/>
          </a:xfrm>
          <a:prstGeom prst="rect">
            <a:avLst/>
          </a:prstGeom>
          <a:noFill/>
        </p:spPr>
        <p:txBody>
          <a:bodyPr wrap="none" rtlCol="0">
            <a:spAutoFit/>
          </a:bodyPr>
          <a:lstStyle/>
          <a:p>
            <a:pPr marL="285750" indent="-285750">
              <a:buFont typeface="Arial" panose="020B0604020202020204" pitchFamily="34" charset="0"/>
              <a:buChar char="•"/>
            </a:pPr>
            <a:r>
              <a:rPr lang="en-US" altLang="zh-CN" sz="2000" b="1" dirty="0"/>
              <a:t>Insert element</a:t>
            </a:r>
            <a:endParaRPr lang="zh-CN" altLang="en-US" sz="2000" b="1" dirty="0"/>
          </a:p>
        </p:txBody>
      </p:sp>
      <p:sp>
        <p:nvSpPr>
          <p:cNvPr id="84" name="文本框 83"/>
          <p:cNvSpPr txBox="1"/>
          <p:nvPr/>
        </p:nvSpPr>
        <p:spPr>
          <a:xfrm>
            <a:off x="457200" y="3747415"/>
            <a:ext cx="2281394" cy="400110"/>
          </a:xfrm>
          <a:prstGeom prst="rect">
            <a:avLst/>
          </a:prstGeom>
          <a:noFill/>
        </p:spPr>
        <p:txBody>
          <a:bodyPr wrap="none" rtlCol="0">
            <a:spAutoFit/>
          </a:bodyPr>
          <a:lstStyle/>
          <a:p>
            <a:pPr marL="285750" indent="-285750">
              <a:buFont typeface="Arial" panose="020B0604020202020204" pitchFamily="34" charset="0"/>
              <a:buChar char="•"/>
            </a:pPr>
            <a:r>
              <a:rPr lang="en-US" altLang="zh-CN" sz="2000" b="1" dirty="0"/>
              <a:t>Delete element</a:t>
            </a:r>
            <a:endParaRPr lang="zh-CN" altLang="en-US" sz="2000" b="1" dirty="0"/>
          </a:p>
        </p:txBody>
      </p:sp>
      <p:grpSp>
        <p:nvGrpSpPr>
          <p:cNvPr id="94" name="组合 93"/>
          <p:cNvGrpSpPr/>
          <p:nvPr/>
        </p:nvGrpSpPr>
        <p:grpSpPr>
          <a:xfrm>
            <a:off x="4228926" y="4566731"/>
            <a:ext cx="420470" cy="576064"/>
            <a:chOff x="4228926" y="4566731"/>
            <a:chExt cx="420470" cy="576064"/>
          </a:xfrm>
        </p:grpSpPr>
        <p:cxnSp>
          <p:nvCxnSpPr>
            <p:cNvPr id="37" name="直接连接符 36"/>
            <p:cNvCxnSpPr/>
            <p:nvPr/>
          </p:nvCxnSpPr>
          <p:spPr>
            <a:xfrm>
              <a:off x="4228926" y="4566731"/>
              <a:ext cx="420470" cy="576064"/>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5" name="直接连接符 84"/>
            <p:cNvCxnSpPr/>
            <p:nvPr/>
          </p:nvCxnSpPr>
          <p:spPr>
            <a:xfrm flipV="1">
              <a:off x="4228926" y="4566731"/>
              <a:ext cx="399224" cy="576064"/>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5" name="组合 4"/>
          <p:cNvGrpSpPr/>
          <p:nvPr/>
        </p:nvGrpSpPr>
        <p:grpSpPr>
          <a:xfrm>
            <a:off x="6811152" y="374730"/>
            <a:ext cx="1958513" cy="1306841"/>
            <a:chOff x="6811152" y="374730"/>
            <a:chExt cx="1958513" cy="1306841"/>
          </a:xfrm>
        </p:grpSpPr>
        <p:sp>
          <p:nvSpPr>
            <p:cNvPr id="89" name="下箭头标注 88"/>
            <p:cNvSpPr/>
            <p:nvPr/>
          </p:nvSpPr>
          <p:spPr>
            <a:xfrm>
              <a:off x="6811152" y="374730"/>
              <a:ext cx="1958513" cy="1306841"/>
            </a:xfrm>
            <a:prstGeom prst="downArrowCallout">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7" name="文本框 86"/>
            <p:cNvSpPr txBox="1"/>
            <p:nvPr/>
          </p:nvSpPr>
          <p:spPr>
            <a:xfrm>
              <a:off x="7401513" y="545996"/>
              <a:ext cx="734747" cy="414043"/>
            </a:xfrm>
            <a:prstGeom prst="rect">
              <a:avLst/>
            </a:prstGeom>
            <a:noFill/>
          </p:spPr>
          <p:txBody>
            <a:bodyPr wrap="none" rtlCol="0">
              <a:spAutoFit/>
            </a:bodyPr>
            <a:lstStyle/>
            <a:p>
              <a:r>
                <a:rPr lang="en-US" altLang="zh-CN" sz="2400" b="1" dirty="0">
                  <a:solidFill>
                    <a:srgbClr val="0070C0"/>
                  </a:solidFill>
                </a:rPr>
                <a:t>O(n)</a:t>
              </a:r>
              <a:endParaRPr lang="zh-CN" altLang="en-US" sz="2400" b="1" dirty="0">
                <a:solidFill>
                  <a:srgbClr val="0070C0"/>
                </a:solidFill>
              </a:endParaRPr>
            </a:p>
          </p:txBody>
        </p:sp>
      </p:grpSp>
    </p:spTree>
    <p:extLst>
      <p:ext uri="{BB962C8B-B14F-4D97-AF65-F5344CB8AC3E}">
        <p14:creationId xmlns:p14="http://schemas.microsoft.com/office/powerpoint/2010/main" val="40485596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latin typeface="Arial" charset="0"/>
                <a:cs typeface="Arial" charset="0"/>
              </a:rPr>
              <a:t>Outline</a:t>
            </a:r>
            <a:endParaRPr lang="zh-CN" altLang="en-US" dirty="0"/>
          </a:p>
        </p:txBody>
      </p:sp>
      <p:sp>
        <p:nvSpPr>
          <p:cNvPr id="3" name="Content Placeholder 2"/>
          <p:cNvSpPr>
            <a:spLocks noGrp="1"/>
          </p:cNvSpPr>
          <p:nvPr>
            <p:ph idx="1"/>
          </p:nvPr>
        </p:nvSpPr>
        <p:spPr/>
        <p:txBody>
          <a:bodyPr/>
          <a:lstStyle/>
          <a:p>
            <a:r>
              <a:rPr lang="en-US" altLang="zh-CN" dirty="0"/>
              <a:t>List ADT</a:t>
            </a:r>
          </a:p>
          <a:p>
            <a:r>
              <a:rPr lang="en-US" altLang="zh-CN" dirty="0"/>
              <a:t>Array</a:t>
            </a:r>
          </a:p>
          <a:p>
            <a:r>
              <a:rPr lang="en-US" altLang="zh-CN" dirty="0">
                <a:solidFill>
                  <a:srgbClr val="FF0000"/>
                </a:solidFill>
              </a:rPr>
              <a:t>Linked list</a:t>
            </a:r>
          </a:p>
          <a:p>
            <a:r>
              <a:rPr lang="en-US" altLang="zh-CN" dirty="0"/>
              <a:t>Doubly linked list</a:t>
            </a:r>
          </a:p>
          <a:p>
            <a:r>
              <a:rPr lang="en-US" altLang="zh-CN" dirty="0"/>
              <a:t>Node-based storage with arrays</a:t>
            </a:r>
          </a:p>
          <a:p>
            <a:r>
              <a:rPr lang="en-US" altLang="zh-CN" dirty="0"/>
              <a:t>Application</a:t>
            </a:r>
          </a:p>
          <a:p>
            <a:endParaRPr lang="zh-CN" altLang="en-US" dirty="0"/>
          </a:p>
        </p:txBody>
      </p:sp>
    </p:spTree>
    <p:extLst>
      <p:ext uri="{BB962C8B-B14F-4D97-AF65-F5344CB8AC3E}">
        <p14:creationId xmlns:p14="http://schemas.microsoft.com/office/powerpoint/2010/main" val="412410298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dirty="0">
                <a:latin typeface="Arial" charset="0"/>
                <a:cs typeface="Arial" charset="0"/>
              </a:rPr>
              <a:t>Definition</a:t>
            </a:r>
          </a:p>
        </p:txBody>
      </p:sp>
      <p:sp>
        <p:nvSpPr>
          <p:cNvPr id="6147" name="Rectangle 3"/>
          <p:cNvSpPr>
            <a:spLocks noGrp="1" noChangeArrowheads="1"/>
          </p:cNvSpPr>
          <p:nvPr>
            <p:ph type="body" idx="1"/>
          </p:nvPr>
        </p:nvSpPr>
        <p:spPr>
          <a:xfrm>
            <a:off x="323528" y="1598066"/>
            <a:ext cx="8496944" cy="4525963"/>
          </a:xfrm>
        </p:spPr>
        <p:txBody>
          <a:bodyPr/>
          <a:lstStyle/>
          <a:p>
            <a:pPr eaLnBrk="1" hangingPunct="1">
              <a:buFont typeface="Arial" charset="0"/>
              <a:buNone/>
            </a:pPr>
            <a:r>
              <a:rPr lang="en-US" dirty="0">
                <a:latin typeface="Arial" charset="0"/>
                <a:cs typeface="Arial" charset="0"/>
              </a:rPr>
              <a:t>	A linked list is a data structure where each object is stored in a </a:t>
            </a:r>
            <a:r>
              <a:rPr lang="en-US" i="1" dirty="0">
                <a:latin typeface="Arial" charset="0"/>
                <a:cs typeface="Arial" charset="0"/>
              </a:rPr>
              <a:t>node</a:t>
            </a:r>
          </a:p>
          <a:p>
            <a:pPr eaLnBrk="1" hangingPunct="1">
              <a:buFont typeface="Arial" charset="0"/>
              <a:buNone/>
            </a:pPr>
            <a:endParaRPr lang="en-US" dirty="0">
              <a:latin typeface="Arial" charset="0"/>
              <a:cs typeface="Arial" charset="0"/>
            </a:endParaRPr>
          </a:p>
          <a:p>
            <a:pPr eaLnBrk="1" hangingPunct="1">
              <a:buFont typeface="Arial" charset="0"/>
              <a:buNone/>
            </a:pPr>
            <a:r>
              <a:rPr lang="en-US" dirty="0">
                <a:latin typeface="Arial" charset="0"/>
                <a:cs typeface="Arial" charset="0"/>
              </a:rPr>
              <a:t>	As well as storing data, the node must also contain a reference/pointer to the node containing the next item of data</a:t>
            </a:r>
          </a:p>
          <a:p>
            <a:pPr eaLnBrk="1" hangingPunct="1"/>
            <a:endParaRPr lang="en-US" dirty="0">
              <a:latin typeface="Arial" charset="0"/>
              <a:cs typeface="Arial" charset="0"/>
            </a:endParaRPr>
          </a:p>
        </p:txBody>
      </p:sp>
      <p:grpSp>
        <p:nvGrpSpPr>
          <p:cNvPr id="2" name="组合 1"/>
          <p:cNvGrpSpPr/>
          <p:nvPr/>
        </p:nvGrpSpPr>
        <p:grpSpPr>
          <a:xfrm>
            <a:off x="827584" y="3861048"/>
            <a:ext cx="7498407" cy="1644452"/>
            <a:chOff x="827584" y="3861048"/>
            <a:chExt cx="7498407" cy="1644452"/>
          </a:xfrm>
        </p:grpSpPr>
        <p:sp>
          <p:nvSpPr>
            <p:cNvPr id="4" name="Rectangle 4"/>
            <p:cNvSpPr>
              <a:spLocks noChangeArrowheads="1"/>
            </p:cNvSpPr>
            <p:nvPr/>
          </p:nvSpPr>
          <p:spPr bwMode="auto">
            <a:xfrm>
              <a:off x="2172197" y="3861048"/>
              <a:ext cx="525462" cy="5254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sz="1800" dirty="0">
                  <a:ea typeface="宋体" panose="02010600030101010101" pitchFamily="2" charset="-122"/>
                </a:rPr>
                <a:t>42</a:t>
              </a:r>
            </a:p>
          </p:txBody>
        </p:sp>
        <p:sp>
          <p:nvSpPr>
            <p:cNvPr id="5" name="Rectangle 5"/>
            <p:cNvSpPr>
              <a:spLocks noChangeArrowheads="1"/>
            </p:cNvSpPr>
            <p:nvPr/>
          </p:nvSpPr>
          <p:spPr bwMode="auto">
            <a:xfrm>
              <a:off x="2697659" y="3861048"/>
              <a:ext cx="525463" cy="5254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 name="Rectangle 6"/>
            <p:cNvSpPr>
              <a:spLocks noChangeArrowheads="1"/>
            </p:cNvSpPr>
            <p:nvPr/>
          </p:nvSpPr>
          <p:spPr bwMode="auto">
            <a:xfrm>
              <a:off x="2435722" y="3861048"/>
              <a:ext cx="525462" cy="525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Rectangle 7"/>
            <p:cNvSpPr>
              <a:spLocks noChangeArrowheads="1"/>
            </p:cNvSpPr>
            <p:nvPr/>
          </p:nvSpPr>
          <p:spPr bwMode="auto">
            <a:xfrm>
              <a:off x="3880347" y="3861048"/>
              <a:ext cx="525462" cy="5254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sz="1800" dirty="0">
                  <a:ea typeface="宋体" panose="02010600030101010101" pitchFamily="2" charset="-122"/>
                </a:rPr>
                <a:t>95</a:t>
              </a:r>
            </a:p>
          </p:txBody>
        </p:sp>
        <p:sp>
          <p:nvSpPr>
            <p:cNvPr id="8" name="Rectangle 8"/>
            <p:cNvSpPr>
              <a:spLocks noChangeArrowheads="1"/>
            </p:cNvSpPr>
            <p:nvPr/>
          </p:nvSpPr>
          <p:spPr bwMode="auto">
            <a:xfrm>
              <a:off x="4405809" y="3861048"/>
              <a:ext cx="525463" cy="5254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Rectangle 9"/>
            <p:cNvSpPr>
              <a:spLocks noChangeArrowheads="1"/>
            </p:cNvSpPr>
            <p:nvPr/>
          </p:nvSpPr>
          <p:spPr bwMode="auto">
            <a:xfrm>
              <a:off x="4142284" y="3861048"/>
              <a:ext cx="525463" cy="525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cxnSp>
          <p:nvCxnSpPr>
            <p:cNvPr id="10" name="AutoShape 10"/>
            <p:cNvCxnSpPr>
              <a:cxnSpLocks noChangeShapeType="1"/>
              <a:stCxn id="6" idx="3"/>
              <a:endCxn id="7" idx="1"/>
            </p:cNvCxnSpPr>
            <p:nvPr/>
          </p:nvCxnSpPr>
          <p:spPr bwMode="auto">
            <a:xfrm>
              <a:off x="2961184" y="4124573"/>
              <a:ext cx="919163"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 name="Rectangle 11"/>
            <p:cNvSpPr>
              <a:spLocks noChangeArrowheads="1"/>
            </p:cNvSpPr>
            <p:nvPr/>
          </p:nvSpPr>
          <p:spPr bwMode="auto">
            <a:xfrm>
              <a:off x="5586909" y="3861048"/>
              <a:ext cx="525463" cy="5254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sz="1800" dirty="0">
                  <a:ea typeface="宋体" panose="02010600030101010101" pitchFamily="2" charset="-122"/>
                </a:rPr>
                <a:t>70</a:t>
              </a:r>
            </a:p>
          </p:txBody>
        </p:sp>
        <p:sp>
          <p:nvSpPr>
            <p:cNvPr id="12" name="Rectangle 12"/>
            <p:cNvSpPr>
              <a:spLocks noChangeArrowheads="1"/>
            </p:cNvSpPr>
            <p:nvPr/>
          </p:nvSpPr>
          <p:spPr bwMode="auto">
            <a:xfrm>
              <a:off x="6112372" y="3861048"/>
              <a:ext cx="525462" cy="5254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en-US" altLang="zh-CN" dirty="0">
                <a:ea typeface="宋体" panose="02010600030101010101" pitchFamily="2" charset="-122"/>
              </a:endParaRPr>
            </a:p>
          </p:txBody>
        </p:sp>
        <p:sp>
          <p:nvSpPr>
            <p:cNvPr id="13" name="Rectangle 13"/>
            <p:cNvSpPr>
              <a:spLocks noChangeArrowheads="1"/>
            </p:cNvSpPr>
            <p:nvPr/>
          </p:nvSpPr>
          <p:spPr bwMode="auto">
            <a:xfrm>
              <a:off x="5850434" y="3861048"/>
              <a:ext cx="525463" cy="525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cxnSp>
          <p:nvCxnSpPr>
            <p:cNvPr id="14" name="AutoShape 14"/>
            <p:cNvCxnSpPr>
              <a:cxnSpLocks noChangeShapeType="1"/>
              <a:stCxn id="9" idx="3"/>
              <a:endCxn id="11" idx="1"/>
            </p:cNvCxnSpPr>
            <p:nvPr/>
          </p:nvCxnSpPr>
          <p:spPr bwMode="auto">
            <a:xfrm>
              <a:off x="4667747" y="4124573"/>
              <a:ext cx="919162"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5" name="Text Box 15"/>
            <p:cNvSpPr txBox="1">
              <a:spLocks noChangeArrowheads="1"/>
            </p:cNvSpPr>
            <p:nvPr/>
          </p:nvSpPr>
          <p:spPr bwMode="auto">
            <a:xfrm>
              <a:off x="827584" y="3972173"/>
              <a:ext cx="381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zh-CN" sz="1800">
                  <a:ea typeface="宋体" panose="02010600030101010101" pitchFamily="2" charset="-122"/>
                </a:rPr>
                <a:t>L</a:t>
              </a:r>
            </a:p>
          </p:txBody>
        </p:sp>
        <p:cxnSp>
          <p:nvCxnSpPr>
            <p:cNvPr id="16" name="AutoShape 16"/>
            <p:cNvCxnSpPr>
              <a:cxnSpLocks noChangeShapeType="1"/>
            </p:cNvCxnSpPr>
            <p:nvPr/>
          </p:nvCxnSpPr>
          <p:spPr bwMode="auto">
            <a:xfrm>
              <a:off x="1208584" y="4124573"/>
              <a:ext cx="919163"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17" name="Picture 4" descr="g4"/>
            <p:cNvPicPr>
              <a:picLocks noChangeAspect="1" noChangeArrowheads="1"/>
            </p:cNvPicPr>
            <p:nvPr/>
          </p:nvPicPr>
          <p:blipFill>
            <a:blip r:embed="rId3" cstate="print"/>
            <a:srcRect/>
            <a:stretch>
              <a:fillRect/>
            </a:stretch>
          </p:blipFill>
          <p:spPr bwMode="auto">
            <a:xfrm>
              <a:off x="1043421" y="5020539"/>
              <a:ext cx="7057157" cy="484961"/>
            </a:xfrm>
            <a:prstGeom prst="rect">
              <a:avLst/>
            </a:prstGeom>
            <a:noFill/>
            <a:ln w="9525">
              <a:noFill/>
              <a:miter lim="800000"/>
              <a:headEnd/>
              <a:tailEnd/>
            </a:ln>
          </p:spPr>
        </p:pic>
        <p:sp>
          <p:nvSpPr>
            <p:cNvPr id="18" name="Rectangle 11"/>
            <p:cNvSpPr>
              <a:spLocks noChangeArrowheads="1"/>
            </p:cNvSpPr>
            <p:nvPr/>
          </p:nvSpPr>
          <p:spPr bwMode="auto">
            <a:xfrm>
              <a:off x="7275066" y="3861048"/>
              <a:ext cx="525463" cy="5254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sz="1800" dirty="0">
                  <a:ea typeface="宋体" panose="02010600030101010101" pitchFamily="2" charset="-122"/>
                </a:rPr>
                <a:t>81</a:t>
              </a:r>
            </a:p>
          </p:txBody>
        </p:sp>
        <p:sp>
          <p:nvSpPr>
            <p:cNvPr id="19" name="Rectangle 12"/>
            <p:cNvSpPr>
              <a:spLocks noChangeArrowheads="1"/>
            </p:cNvSpPr>
            <p:nvPr/>
          </p:nvSpPr>
          <p:spPr bwMode="auto">
            <a:xfrm>
              <a:off x="7800529" y="3861048"/>
              <a:ext cx="525462" cy="5254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a:ea typeface="宋体" panose="02010600030101010101" pitchFamily="2" charset="-122"/>
                  <a:sym typeface="Symbol" panose="05050102010706020507" pitchFamily="18" charset="2"/>
                </a:rPr>
                <a:t></a:t>
              </a:r>
              <a:endParaRPr lang="en-US" altLang="zh-CN">
                <a:ea typeface="宋体" panose="02010600030101010101" pitchFamily="2" charset="-122"/>
              </a:endParaRPr>
            </a:p>
          </p:txBody>
        </p:sp>
        <p:sp>
          <p:nvSpPr>
            <p:cNvPr id="20" name="Rectangle 13"/>
            <p:cNvSpPr>
              <a:spLocks noChangeArrowheads="1"/>
            </p:cNvSpPr>
            <p:nvPr/>
          </p:nvSpPr>
          <p:spPr bwMode="auto">
            <a:xfrm>
              <a:off x="7538591" y="3861048"/>
              <a:ext cx="525463" cy="525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cxnSp>
          <p:nvCxnSpPr>
            <p:cNvPr id="21" name="AutoShape 14"/>
            <p:cNvCxnSpPr>
              <a:cxnSpLocks noChangeShapeType="1"/>
              <a:endCxn id="18" idx="1"/>
            </p:cNvCxnSpPr>
            <p:nvPr/>
          </p:nvCxnSpPr>
          <p:spPr bwMode="auto">
            <a:xfrm>
              <a:off x="6355904" y="4124573"/>
              <a:ext cx="919162"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Tree>
    <p:extLst>
      <p:ext uri="{BB962C8B-B14F-4D97-AF65-F5344CB8AC3E}">
        <p14:creationId xmlns:p14="http://schemas.microsoft.com/office/powerpoint/2010/main" val="17677829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latin typeface="Arial" charset="0"/>
                <a:cs typeface="Arial" charset="0"/>
              </a:rPr>
              <a:t>Outline</a:t>
            </a:r>
            <a:endParaRPr lang="zh-CN" altLang="en-US" dirty="0"/>
          </a:p>
        </p:txBody>
      </p:sp>
      <p:sp>
        <p:nvSpPr>
          <p:cNvPr id="3" name="Content Placeholder 2"/>
          <p:cNvSpPr>
            <a:spLocks noGrp="1"/>
          </p:cNvSpPr>
          <p:nvPr>
            <p:ph idx="1"/>
          </p:nvPr>
        </p:nvSpPr>
        <p:spPr/>
        <p:txBody>
          <a:bodyPr/>
          <a:lstStyle/>
          <a:p>
            <a:r>
              <a:rPr lang="en-US" altLang="zh-CN" dirty="0"/>
              <a:t>List ADT</a:t>
            </a:r>
          </a:p>
          <a:p>
            <a:r>
              <a:rPr lang="en-US" altLang="zh-CN" dirty="0"/>
              <a:t>Array</a:t>
            </a:r>
          </a:p>
          <a:p>
            <a:r>
              <a:rPr lang="en-US" altLang="zh-CN" dirty="0"/>
              <a:t>Linked list</a:t>
            </a:r>
          </a:p>
          <a:p>
            <a:r>
              <a:rPr lang="en-US" altLang="zh-CN" dirty="0"/>
              <a:t>Doubly linked list</a:t>
            </a:r>
          </a:p>
          <a:p>
            <a:r>
              <a:rPr lang="en-US" altLang="zh-CN" dirty="0"/>
              <a:t>Node-based storage with arrays</a:t>
            </a:r>
          </a:p>
          <a:p>
            <a:r>
              <a:rPr lang="en-US" altLang="zh-CN" dirty="0"/>
              <a:t>Application</a:t>
            </a:r>
          </a:p>
          <a:p>
            <a:pPr marL="0" indent="0">
              <a:buNone/>
            </a:pPr>
            <a:endParaRPr lang="en-US" altLang="zh-CN" dirty="0"/>
          </a:p>
          <a:p>
            <a:endParaRPr lang="zh-CN" altLang="en-US" dirty="0"/>
          </a:p>
        </p:txBody>
      </p:sp>
    </p:spTree>
    <p:extLst>
      <p:ext uri="{BB962C8B-B14F-4D97-AF65-F5344CB8AC3E}">
        <p14:creationId xmlns:p14="http://schemas.microsoft.com/office/powerpoint/2010/main" val="87435067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US">
                <a:latin typeface="Arial" charset="0"/>
                <a:cs typeface="Arial" charset="0"/>
              </a:rPr>
              <a:t>Node Class</a:t>
            </a:r>
          </a:p>
        </p:txBody>
      </p:sp>
      <p:sp>
        <p:nvSpPr>
          <p:cNvPr id="8195" name="Rectangle 3"/>
          <p:cNvSpPr>
            <a:spLocks noGrp="1" noChangeArrowheads="1"/>
          </p:cNvSpPr>
          <p:nvPr>
            <p:ph type="body" idx="1"/>
          </p:nvPr>
        </p:nvSpPr>
        <p:spPr>
          <a:xfrm>
            <a:off x="457200" y="2276872"/>
            <a:ext cx="8229600" cy="3849291"/>
          </a:xfrm>
        </p:spPr>
        <p:txBody>
          <a:bodyPr/>
          <a:lstStyle/>
          <a:p>
            <a:pPr eaLnBrk="1" hangingPunct="1">
              <a:spcBef>
                <a:spcPts val="0"/>
              </a:spcBef>
              <a:buFont typeface="Arial" charset="0"/>
              <a:buNone/>
            </a:pPr>
            <a:r>
              <a:rPr lang="en-US" dirty="0">
                <a:latin typeface="Arial" charset="0"/>
                <a:cs typeface="Arial" charset="0"/>
              </a:rPr>
              <a:t>	The node must store </a:t>
            </a:r>
            <a:r>
              <a:rPr lang="en-US" dirty="0">
                <a:solidFill>
                  <a:srgbClr val="FF0000"/>
                </a:solidFill>
                <a:latin typeface="Arial" charset="0"/>
                <a:cs typeface="Arial" charset="0"/>
              </a:rPr>
              <a:t>data</a:t>
            </a:r>
            <a:r>
              <a:rPr lang="en-US" dirty="0">
                <a:latin typeface="Arial" charset="0"/>
                <a:cs typeface="Arial" charset="0"/>
              </a:rPr>
              <a:t> and a </a:t>
            </a:r>
            <a:r>
              <a:rPr lang="en-US" dirty="0">
                <a:solidFill>
                  <a:schemeClr val="hlink"/>
                </a:solidFill>
                <a:latin typeface="Arial" charset="0"/>
                <a:cs typeface="Arial" charset="0"/>
              </a:rPr>
              <a:t>pointer</a:t>
            </a:r>
            <a:r>
              <a:rPr lang="en-US" dirty="0">
                <a:latin typeface="Arial" charset="0"/>
                <a:cs typeface="Arial" charset="0"/>
              </a:rPr>
              <a:t>:</a:t>
            </a:r>
          </a:p>
          <a:p>
            <a:pPr eaLnBrk="1" hangingPunct="1">
              <a:spcBef>
                <a:spcPts val="0"/>
              </a:spcBef>
              <a:buFontTx/>
              <a:buNone/>
            </a:pPr>
            <a:endParaRPr lang="en-US" dirty="0">
              <a:latin typeface="Consolas" pitchFamily="49" charset="0"/>
              <a:cs typeface="Consolas" pitchFamily="49" charset="0"/>
            </a:endParaRPr>
          </a:p>
          <a:p>
            <a:pPr eaLnBrk="1" hangingPunct="1">
              <a:spcBef>
                <a:spcPts val="0"/>
              </a:spcBef>
              <a:buFontTx/>
              <a:buNone/>
            </a:pPr>
            <a:r>
              <a:rPr lang="en-US" dirty="0">
                <a:latin typeface="Consolas" pitchFamily="49" charset="0"/>
                <a:cs typeface="Consolas" pitchFamily="49" charset="0"/>
              </a:rPr>
              <a:t>		class Node {</a:t>
            </a:r>
          </a:p>
          <a:p>
            <a:pPr eaLnBrk="1" hangingPunct="1">
              <a:spcBef>
                <a:spcPts val="0"/>
              </a:spcBef>
              <a:buFontTx/>
              <a:buNone/>
            </a:pPr>
            <a:r>
              <a:rPr lang="en-US" dirty="0">
                <a:latin typeface="Consolas" pitchFamily="49" charset="0"/>
                <a:cs typeface="Consolas" pitchFamily="49" charset="0"/>
              </a:rPr>
              <a:t>		    private:</a:t>
            </a:r>
          </a:p>
          <a:p>
            <a:pPr eaLnBrk="1" hangingPunct="1">
              <a:spcBef>
                <a:spcPts val="0"/>
              </a:spcBef>
              <a:buFontTx/>
              <a:buNone/>
            </a:pPr>
            <a:r>
              <a:rPr lang="en-US" dirty="0">
                <a:solidFill>
                  <a:srgbClr val="FF0000"/>
                </a:solidFill>
                <a:latin typeface="Consolas" pitchFamily="49" charset="0"/>
                <a:cs typeface="Consolas" pitchFamily="49" charset="0"/>
              </a:rPr>
              <a:t>		        </a:t>
            </a:r>
            <a:r>
              <a:rPr lang="en-US" dirty="0" err="1">
                <a:solidFill>
                  <a:srgbClr val="FF0000"/>
                </a:solidFill>
                <a:latin typeface="Consolas" pitchFamily="49" charset="0"/>
                <a:cs typeface="Consolas" pitchFamily="49" charset="0"/>
              </a:rPr>
              <a:t>int</a:t>
            </a:r>
            <a:r>
              <a:rPr lang="en-US" dirty="0">
                <a:solidFill>
                  <a:srgbClr val="FF0000"/>
                </a:solidFill>
                <a:latin typeface="Consolas" pitchFamily="49" charset="0"/>
                <a:cs typeface="Consolas" pitchFamily="49" charset="0"/>
              </a:rPr>
              <a:t> element;</a:t>
            </a:r>
          </a:p>
          <a:p>
            <a:pPr eaLnBrk="1" hangingPunct="1">
              <a:spcBef>
                <a:spcPts val="0"/>
              </a:spcBef>
              <a:buFontTx/>
              <a:buNone/>
            </a:pPr>
            <a:r>
              <a:rPr lang="en-US" dirty="0">
                <a:latin typeface="Consolas" pitchFamily="49" charset="0"/>
                <a:cs typeface="Consolas" pitchFamily="49" charset="0"/>
              </a:rPr>
              <a:t>		        </a:t>
            </a:r>
            <a:r>
              <a:rPr lang="en-US" dirty="0">
                <a:solidFill>
                  <a:schemeClr val="hlink"/>
                </a:solidFill>
                <a:latin typeface="Consolas" pitchFamily="49" charset="0"/>
                <a:cs typeface="Consolas" pitchFamily="49" charset="0"/>
              </a:rPr>
              <a:t>Node *</a:t>
            </a:r>
            <a:r>
              <a:rPr lang="en-US" dirty="0" err="1">
                <a:solidFill>
                  <a:schemeClr val="hlink"/>
                </a:solidFill>
                <a:latin typeface="Consolas" pitchFamily="49" charset="0"/>
                <a:cs typeface="Consolas" pitchFamily="49" charset="0"/>
              </a:rPr>
              <a:t>next_node</a:t>
            </a:r>
            <a:r>
              <a:rPr lang="en-US" dirty="0">
                <a:solidFill>
                  <a:schemeClr val="hlink"/>
                </a:solidFill>
                <a:latin typeface="Consolas" pitchFamily="49" charset="0"/>
                <a:cs typeface="Consolas" pitchFamily="49" charset="0"/>
              </a:rPr>
              <a:t>;</a:t>
            </a:r>
          </a:p>
          <a:p>
            <a:pPr eaLnBrk="1" hangingPunct="1">
              <a:spcBef>
                <a:spcPts val="0"/>
              </a:spcBef>
              <a:buFontTx/>
              <a:buNone/>
            </a:pPr>
            <a:r>
              <a:rPr lang="en-US" dirty="0">
                <a:latin typeface="Consolas" pitchFamily="49" charset="0"/>
                <a:cs typeface="Consolas" pitchFamily="49" charset="0"/>
              </a:rPr>
              <a:t>		    public:</a:t>
            </a:r>
          </a:p>
          <a:p>
            <a:pPr eaLnBrk="1" hangingPunct="1">
              <a:spcBef>
                <a:spcPts val="0"/>
              </a:spcBef>
              <a:buFontTx/>
              <a:buNone/>
            </a:pPr>
            <a:r>
              <a:rPr lang="en-US" dirty="0">
                <a:latin typeface="Consolas" pitchFamily="49" charset="0"/>
                <a:cs typeface="Consolas" pitchFamily="49" charset="0"/>
              </a:rPr>
              <a:t>		        Node( </a:t>
            </a:r>
            <a:r>
              <a:rPr lang="en-US" dirty="0" err="1">
                <a:latin typeface="Consolas" pitchFamily="49" charset="0"/>
                <a:cs typeface="Consolas" pitchFamily="49" charset="0"/>
              </a:rPr>
              <a:t>int</a:t>
            </a:r>
            <a:r>
              <a:rPr lang="en-US" dirty="0">
                <a:latin typeface="Consolas" pitchFamily="49" charset="0"/>
                <a:cs typeface="Consolas" pitchFamily="49" charset="0"/>
              </a:rPr>
              <a:t> = 0, Node * = </a:t>
            </a:r>
            <a:r>
              <a:rPr lang="en-US" dirty="0" err="1">
                <a:latin typeface="Consolas" pitchFamily="49" charset="0"/>
                <a:cs typeface="Consolas" pitchFamily="49" charset="0"/>
              </a:rPr>
              <a:t>nullptr</a:t>
            </a:r>
            <a:r>
              <a:rPr lang="en-US" dirty="0">
                <a:latin typeface="Consolas" pitchFamily="49" charset="0"/>
                <a:cs typeface="Consolas" pitchFamily="49" charset="0"/>
              </a:rPr>
              <a:t> );</a:t>
            </a:r>
          </a:p>
          <a:p>
            <a:pPr eaLnBrk="1" hangingPunct="1">
              <a:spcBef>
                <a:spcPts val="0"/>
              </a:spcBef>
              <a:buFontTx/>
              <a:buNone/>
            </a:pPr>
            <a:endParaRPr lang="en-US" dirty="0">
              <a:latin typeface="Consolas" pitchFamily="49" charset="0"/>
              <a:cs typeface="Consolas" pitchFamily="49" charset="0"/>
            </a:endParaRPr>
          </a:p>
          <a:p>
            <a:pPr eaLnBrk="1" hangingPunct="1">
              <a:spcBef>
                <a:spcPts val="0"/>
              </a:spcBef>
              <a:buFontTx/>
              <a:buNone/>
            </a:pPr>
            <a:r>
              <a:rPr lang="en-US" dirty="0">
                <a:latin typeface="Consolas" pitchFamily="49" charset="0"/>
                <a:cs typeface="Consolas" pitchFamily="49" charset="0"/>
              </a:rPr>
              <a:t>		        </a:t>
            </a:r>
            <a:r>
              <a:rPr lang="en-US" dirty="0" err="1">
                <a:solidFill>
                  <a:srgbClr val="FF0000"/>
                </a:solidFill>
                <a:latin typeface="Consolas" pitchFamily="49" charset="0"/>
                <a:cs typeface="Consolas" pitchFamily="49" charset="0"/>
              </a:rPr>
              <a:t>int</a:t>
            </a:r>
            <a:r>
              <a:rPr lang="en-US" dirty="0">
                <a:latin typeface="Consolas" pitchFamily="49" charset="0"/>
                <a:cs typeface="Consolas" pitchFamily="49" charset="0"/>
              </a:rPr>
              <a:t> retrieve() const;</a:t>
            </a:r>
          </a:p>
          <a:p>
            <a:pPr eaLnBrk="1" hangingPunct="1">
              <a:spcBef>
                <a:spcPts val="0"/>
              </a:spcBef>
              <a:buFontTx/>
              <a:buNone/>
            </a:pPr>
            <a:r>
              <a:rPr lang="en-US" dirty="0">
                <a:latin typeface="Consolas" pitchFamily="49" charset="0"/>
                <a:cs typeface="Consolas" pitchFamily="49" charset="0"/>
              </a:rPr>
              <a:t>		        </a:t>
            </a:r>
            <a:r>
              <a:rPr lang="en-US" dirty="0">
                <a:solidFill>
                  <a:srgbClr val="3333CC"/>
                </a:solidFill>
                <a:latin typeface="Consolas" pitchFamily="49" charset="0"/>
                <a:cs typeface="Consolas" pitchFamily="49" charset="0"/>
              </a:rPr>
              <a:t>Node *</a:t>
            </a:r>
            <a:r>
              <a:rPr lang="en-US" dirty="0">
                <a:latin typeface="Consolas" pitchFamily="49" charset="0"/>
                <a:cs typeface="Consolas" pitchFamily="49" charset="0"/>
              </a:rPr>
              <a:t>next() const;</a:t>
            </a:r>
          </a:p>
          <a:p>
            <a:pPr eaLnBrk="1" hangingPunct="1">
              <a:spcBef>
                <a:spcPts val="0"/>
              </a:spcBef>
              <a:buFontTx/>
              <a:buNone/>
            </a:pPr>
            <a:r>
              <a:rPr lang="en-US" dirty="0">
                <a:latin typeface="Consolas" pitchFamily="49" charset="0"/>
                <a:cs typeface="Consolas" pitchFamily="49" charset="0"/>
              </a:rPr>
              <a:t>		};</a:t>
            </a:r>
          </a:p>
        </p:txBody>
      </p:sp>
      <p:grpSp>
        <p:nvGrpSpPr>
          <p:cNvPr id="4" name="组合 3"/>
          <p:cNvGrpSpPr/>
          <p:nvPr/>
        </p:nvGrpSpPr>
        <p:grpSpPr>
          <a:xfrm>
            <a:off x="2339752" y="1340768"/>
            <a:ext cx="4392488" cy="936104"/>
            <a:chOff x="827584" y="3861048"/>
            <a:chExt cx="7498407" cy="1644452"/>
          </a:xfrm>
        </p:grpSpPr>
        <p:sp>
          <p:nvSpPr>
            <p:cNvPr id="5" name="Rectangle 4"/>
            <p:cNvSpPr>
              <a:spLocks noChangeArrowheads="1"/>
            </p:cNvSpPr>
            <p:nvPr/>
          </p:nvSpPr>
          <p:spPr bwMode="auto">
            <a:xfrm>
              <a:off x="2172197" y="3861048"/>
              <a:ext cx="525462" cy="5254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sz="1800" dirty="0">
                  <a:ea typeface="宋体" panose="02010600030101010101" pitchFamily="2" charset="-122"/>
                </a:rPr>
                <a:t>42</a:t>
              </a:r>
            </a:p>
          </p:txBody>
        </p:sp>
        <p:sp>
          <p:nvSpPr>
            <p:cNvPr id="6" name="Rectangle 5"/>
            <p:cNvSpPr>
              <a:spLocks noChangeArrowheads="1"/>
            </p:cNvSpPr>
            <p:nvPr/>
          </p:nvSpPr>
          <p:spPr bwMode="auto">
            <a:xfrm>
              <a:off x="2697659" y="3861048"/>
              <a:ext cx="525463" cy="5254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Rectangle 6"/>
            <p:cNvSpPr>
              <a:spLocks noChangeArrowheads="1"/>
            </p:cNvSpPr>
            <p:nvPr/>
          </p:nvSpPr>
          <p:spPr bwMode="auto">
            <a:xfrm>
              <a:off x="2435722" y="3861048"/>
              <a:ext cx="525462" cy="525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 name="Rectangle 7"/>
            <p:cNvSpPr>
              <a:spLocks noChangeArrowheads="1"/>
            </p:cNvSpPr>
            <p:nvPr/>
          </p:nvSpPr>
          <p:spPr bwMode="auto">
            <a:xfrm>
              <a:off x="3880347" y="3861048"/>
              <a:ext cx="525462" cy="5254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sz="1800" dirty="0">
                  <a:ea typeface="宋体" panose="02010600030101010101" pitchFamily="2" charset="-122"/>
                </a:rPr>
                <a:t>95</a:t>
              </a:r>
            </a:p>
          </p:txBody>
        </p:sp>
        <p:sp>
          <p:nvSpPr>
            <p:cNvPr id="9" name="Rectangle 8"/>
            <p:cNvSpPr>
              <a:spLocks noChangeArrowheads="1"/>
            </p:cNvSpPr>
            <p:nvPr/>
          </p:nvSpPr>
          <p:spPr bwMode="auto">
            <a:xfrm>
              <a:off x="4405809" y="3861048"/>
              <a:ext cx="525463" cy="5254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 name="Rectangle 9"/>
            <p:cNvSpPr>
              <a:spLocks noChangeArrowheads="1"/>
            </p:cNvSpPr>
            <p:nvPr/>
          </p:nvSpPr>
          <p:spPr bwMode="auto">
            <a:xfrm>
              <a:off x="4142284" y="3861048"/>
              <a:ext cx="525463" cy="525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cxnSp>
          <p:nvCxnSpPr>
            <p:cNvPr id="11" name="AutoShape 10"/>
            <p:cNvCxnSpPr>
              <a:cxnSpLocks noChangeShapeType="1"/>
              <a:stCxn id="7" idx="3"/>
              <a:endCxn id="8" idx="1"/>
            </p:cNvCxnSpPr>
            <p:nvPr/>
          </p:nvCxnSpPr>
          <p:spPr bwMode="auto">
            <a:xfrm>
              <a:off x="2961184" y="4124573"/>
              <a:ext cx="919163"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 name="Rectangle 11"/>
            <p:cNvSpPr>
              <a:spLocks noChangeArrowheads="1"/>
            </p:cNvSpPr>
            <p:nvPr/>
          </p:nvSpPr>
          <p:spPr bwMode="auto">
            <a:xfrm>
              <a:off x="5586909" y="3861048"/>
              <a:ext cx="525463" cy="5254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sz="1800" dirty="0">
                  <a:ea typeface="宋体" panose="02010600030101010101" pitchFamily="2" charset="-122"/>
                </a:rPr>
                <a:t>70</a:t>
              </a:r>
            </a:p>
          </p:txBody>
        </p:sp>
        <p:sp>
          <p:nvSpPr>
            <p:cNvPr id="13" name="Rectangle 12"/>
            <p:cNvSpPr>
              <a:spLocks noChangeArrowheads="1"/>
            </p:cNvSpPr>
            <p:nvPr/>
          </p:nvSpPr>
          <p:spPr bwMode="auto">
            <a:xfrm>
              <a:off x="6112372" y="3861048"/>
              <a:ext cx="525462" cy="5254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en-US" altLang="zh-CN" dirty="0">
                <a:ea typeface="宋体" panose="02010600030101010101" pitchFamily="2" charset="-122"/>
              </a:endParaRPr>
            </a:p>
          </p:txBody>
        </p:sp>
        <p:sp>
          <p:nvSpPr>
            <p:cNvPr id="14" name="Rectangle 13"/>
            <p:cNvSpPr>
              <a:spLocks noChangeArrowheads="1"/>
            </p:cNvSpPr>
            <p:nvPr/>
          </p:nvSpPr>
          <p:spPr bwMode="auto">
            <a:xfrm>
              <a:off x="5850434" y="3861048"/>
              <a:ext cx="525463" cy="525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cxnSp>
          <p:nvCxnSpPr>
            <p:cNvPr id="15" name="AutoShape 14"/>
            <p:cNvCxnSpPr>
              <a:cxnSpLocks noChangeShapeType="1"/>
              <a:stCxn id="10" idx="3"/>
              <a:endCxn id="12" idx="1"/>
            </p:cNvCxnSpPr>
            <p:nvPr/>
          </p:nvCxnSpPr>
          <p:spPr bwMode="auto">
            <a:xfrm>
              <a:off x="4667747" y="4124573"/>
              <a:ext cx="919162"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6" name="Text Box 15"/>
            <p:cNvSpPr txBox="1">
              <a:spLocks noChangeArrowheads="1"/>
            </p:cNvSpPr>
            <p:nvPr/>
          </p:nvSpPr>
          <p:spPr bwMode="auto">
            <a:xfrm>
              <a:off x="827584" y="3972173"/>
              <a:ext cx="381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zh-CN" sz="1800">
                  <a:ea typeface="宋体" panose="02010600030101010101" pitchFamily="2" charset="-122"/>
                </a:rPr>
                <a:t>L</a:t>
              </a:r>
            </a:p>
          </p:txBody>
        </p:sp>
        <p:cxnSp>
          <p:nvCxnSpPr>
            <p:cNvPr id="17" name="AutoShape 16"/>
            <p:cNvCxnSpPr>
              <a:cxnSpLocks noChangeShapeType="1"/>
            </p:cNvCxnSpPr>
            <p:nvPr/>
          </p:nvCxnSpPr>
          <p:spPr bwMode="auto">
            <a:xfrm>
              <a:off x="1208584" y="4124573"/>
              <a:ext cx="919163"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18" name="Picture 4" descr="g4"/>
            <p:cNvPicPr>
              <a:picLocks noChangeAspect="1" noChangeArrowheads="1"/>
            </p:cNvPicPr>
            <p:nvPr/>
          </p:nvPicPr>
          <p:blipFill>
            <a:blip r:embed="rId3" cstate="print"/>
            <a:srcRect/>
            <a:stretch>
              <a:fillRect/>
            </a:stretch>
          </p:blipFill>
          <p:spPr bwMode="auto">
            <a:xfrm>
              <a:off x="1043421" y="5020539"/>
              <a:ext cx="7057157" cy="484961"/>
            </a:xfrm>
            <a:prstGeom prst="rect">
              <a:avLst/>
            </a:prstGeom>
            <a:noFill/>
            <a:ln w="9525">
              <a:noFill/>
              <a:miter lim="800000"/>
              <a:headEnd/>
              <a:tailEnd/>
            </a:ln>
          </p:spPr>
        </p:pic>
        <p:sp>
          <p:nvSpPr>
            <p:cNvPr id="19" name="Rectangle 11"/>
            <p:cNvSpPr>
              <a:spLocks noChangeArrowheads="1"/>
            </p:cNvSpPr>
            <p:nvPr/>
          </p:nvSpPr>
          <p:spPr bwMode="auto">
            <a:xfrm>
              <a:off x="7275066" y="3861048"/>
              <a:ext cx="525463" cy="5254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sz="1800" dirty="0">
                  <a:ea typeface="宋体" panose="02010600030101010101" pitchFamily="2" charset="-122"/>
                </a:rPr>
                <a:t>81</a:t>
              </a:r>
            </a:p>
          </p:txBody>
        </p:sp>
        <p:sp>
          <p:nvSpPr>
            <p:cNvPr id="20" name="Rectangle 12"/>
            <p:cNvSpPr>
              <a:spLocks noChangeArrowheads="1"/>
            </p:cNvSpPr>
            <p:nvPr/>
          </p:nvSpPr>
          <p:spPr bwMode="auto">
            <a:xfrm>
              <a:off x="7800529" y="3861048"/>
              <a:ext cx="525462" cy="5254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a:ea typeface="宋体" panose="02010600030101010101" pitchFamily="2" charset="-122"/>
                  <a:sym typeface="Symbol" panose="05050102010706020507" pitchFamily="18" charset="2"/>
                </a:rPr>
                <a:t></a:t>
              </a:r>
              <a:endParaRPr lang="en-US" altLang="zh-CN">
                <a:ea typeface="宋体" panose="02010600030101010101" pitchFamily="2" charset="-122"/>
              </a:endParaRPr>
            </a:p>
          </p:txBody>
        </p:sp>
        <p:sp>
          <p:nvSpPr>
            <p:cNvPr id="21" name="Rectangle 13"/>
            <p:cNvSpPr>
              <a:spLocks noChangeArrowheads="1"/>
            </p:cNvSpPr>
            <p:nvPr/>
          </p:nvSpPr>
          <p:spPr bwMode="auto">
            <a:xfrm>
              <a:off x="7538591" y="3861048"/>
              <a:ext cx="525463" cy="525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cxnSp>
          <p:nvCxnSpPr>
            <p:cNvPr id="22" name="AutoShape 14"/>
            <p:cNvCxnSpPr>
              <a:cxnSpLocks noChangeShapeType="1"/>
              <a:endCxn id="19" idx="1"/>
            </p:cNvCxnSpPr>
            <p:nvPr/>
          </p:nvCxnSpPr>
          <p:spPr bwMode="auto">
            <a:xfrm>
              <a:off x="6355904" y="4124573"/>
              <a:ext cx="919162"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Tree>
    <p:extLst>
      <p:ext uri="{BB962C8B-B14F-4D97-AF65-F5344CB8AC3E}">
        <p14:creationId xmlns:p14="http://schemas.microsoft.com/office/powerpoint/2010/main" val="187461220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US">
                <a:latin typeface="Arial" charset="0"/>
                <a:cs typeface="Arial" charset="0"/>
              </a:rPr>
              <a:t>Node Constructor</a:t>
            </a:r>
          </a:p>
        </p:txBody>
      </p:sp>
      <p:sp>
        <p:nvSpPr>
          <p:cNvPr id="9219" name="Rectangle 3"/>
          <p:cNvSpPr>
            <a:spLocks noGrp="1" noChangeArrowheads="1"/>
          </p:cNvSpPr>
          <p:nvPr>
            <p:ph type="body" idx="1"/>
          </p:nvPr>
        </p:nvSpPr>
        <p:spPr/>
        <p:txBody>
          <a:bodyPr/>
          <a:lstStyle/>
          <a:p>
            <a:pPr eaLnBrk="1" hangingPunct="1">
              <a:buFont typeface="Arial" charset="0"/>
              <a:buNone/>
            </a:pPr>
            <a:r>
              <a:rPr lang="en-US" dirty="0">
                <a:latin typeface="Arial" charset="0"/>
                <a:cs typeface="Arial" charset="0"/>
              </a:rPr>
              <a:t>	The constructor assigns the two member variables based on the arguments</a:t>
            </a:r>
          </a:p>
          <a:p>
            <a:pPr eaLnBrk="1" hangingPunct="1">
              <a:buFont typeface="Arial" charset="0"/>
              <a:buNone/>
            </a:pPr>
            <a:endParaRPr lang="en-US" sz="900" dirty="0">
              <a:latin typeface="Arial" charset="0"/>
              <a:cs typeface="Arial" charset="0"/>
            </a:endParaRPr>
          </a:p>
          <a:p>
            <a:pPr lvl="2" eaLnBrk="1" hangingPunct="1">
              <a:buFontTx/>
              <a:buNone/>
            </a:pPr>
            <a:r>
              <a:rPr lang="en-US" dirty="0">
                <a:latin typeface="Consolas" pitchFamily="49" charset="0"/>
                <a:cs typeface="Consolas" pitchFamily="49" charset="0"/>
              </a:rPr>
              <a:t>Node::Node( </a:t>
            </a:r>
            <a:r>
              <a:rPr lang="en-US" dirty="0" err="1">
                <a:latin typeface="Consolas" pitchFamily="49" charset="0"/>
                <a:cs typeface="Consolas" pitchFamily="49" charset="0"/>
              </a:rPr>
              <a:t>int</a:t>
            </a:r>
            <a:r>
              <a:rPr lang="en-US" dirty="0">
                <a:latin typeface="Consolas" pitchFamily="49" charset="0"/>
                <a:cs typeface="Consolas" pitchFamily="49" charset="0"/>
              </a:rPr>
              <a:t> e, Node *n ):</a:t>
            </a:r>
          </a:p>
          <a:p>
            <a:pPr lvl="2" eaLnBrk="1" hangingPunct="1">
              <a:buFontTx/>
              <a:buNone/>
            </a:pPr>
            <a:r>
              <a:rPr lang="en-US" dirty="0">
                <a:latin typeface="Consolas" pitchFamily="49" charset="0"/>
                <a:cs typeface="Consolas" pitchFamily="49" charset="0"/>
              </a:rPr>
              <a:t>element( e ),</a:t>
            </a:r>
          </a:p>
          <a:p>
            <a:pPr lvl="2" eaLnBrk="1" hangingPunct="1">
              <a:buFontTx/>
              <a:buNone/>
            </a:pPr>
            <a:r>
              <a:rPr lang="en-US" dirty="0" err="1">
                <a:latin typeface="Consolas" pitchFamily="49" charset="0"/>
                <a:cs typeface="Consolas" pitchFamily="49" charset="0"/>
              </a:rPr>
              <a:t>next_node</a:t>
            </a:r>
            <a:r>
              <a:rPr lang="en-US" dirty="0">
                <a:latin typeface="Consolas" pitchFamily="49" charset="0"/>
                <a:cs typeface="Consolas" pitchFamily="49" charset="0"/>
              </a:rPr>
              <a:t>( n ) {</a:t>
            </a:r>
          </a:p>
          <a:p>
            <a:pPr lvl="2" eaLnBrk="1" hangingPunct="1">
              <a:buFontTx/>
              <a:buNone/>
            </a:pPr>
            <a:r>
              <a:rPr lang="en-US" dirty="0">
                <a:latin typeface="Consolas" pitchFamily="49" charset="0"/>
                <a:cs typeface="Consolas" pitchFamily="49" charset="0"/>
              </a:rPr>
              <a:t>    // empty constructor</a:t>
            </a:r>
          </a:p>
          <a:p>
            <a:pPr lvl="2" eaLnBrk="1" hangingPunct="1">
              <a:buFontTx/>
              <a:buNone/>
            </a:pPr>
            <a:r>
              <a:rPr lang="en-US" dirty="0">
                <a:latin typeface="Consolas" pitchFamily="49" charset="0"/>
                <a:cs typeface="Consolas" pitchFamily="49" charset="0"/>
              </a:rPr>
              <a:t>}</a:t>
            </a:r>
          </a:p>
          <a:p>
            <a:pPr eaLnBrk="1" hangingPunct="1">
              <a:buFont typeface="Arial" charset="0"/>
              <a:buNone/>
            </a:pPr>
            <a:endParaRPr lang="en-US" sz="900" dirty="0">
              <a:latin typeface="Arial" charset="0"/>
              <a:cs typeface="Arial" charset="0"/>
            </a:endParaRPr>
          </a:p>
          <a:p>
            <a:pPr eaLnBrk="1" hangingPunct="1">
              <a:buFont typeface="Arial" charset="0"/>
              <a:buNone/>
            </a:pPr>
            <a:r>
              <a:rPr lang="en-US" dirty="0">
                <a:latin typeface="Arial" charset="0"/>
                <a:cs typeface="Arial" charset="0"/>
              </a:rPr>
              <a:t>	The default values are given in the class definition:</a:t>
            </a:r>
            <a:endParaRPr lang="en-US" dirty="0">
              <a:latin typeface="Consolas" pitchFamily="49" charset="0"/>
              <a:cs typeface="Consolas" pitchFamily="49" charset="0"/>
            </a:endParaRPr>
          </a:p>
        </p:txBody>
      </p:sp>
      <p:sp>
        <p:nvSpPr>
          <p:cNvPr id="4" name="Rectangle 3"/>
          <p:cNvSpPr/>
          <p:nvPr/>
        </p:nvSpPr>
        <p:spPr>
          <a:xfrm>
            <a:off x="1367644" y="4509120"/>
            <a:ext cx="6408712" cy="369332"/>
          </a:xfrm>
          <a:prstGeom prst="rect">
            <a:avLst/>
          </a:prstGeom>
        </p:spPr>
        <p:txBody>
          <a:bodyPr wrap="square">
            <a:spAutoFit/>
          </a:bodyPr>
          <a:lstStyle/>
          <a:p>
            <a:pPr marL="342900" lvl="0" indent="-342900">
              <a:spcBef>
                <a:spcPct val="20000"/>
              </a:spcBef>
            </a:pPr>
            <a:r>
              <a:rPr lang="en-US" altLang="zh-CN" dirty="0">
                <a:solidFill>
                  <a:prstClr val="black"/>
                </a:solidFill>
                <a:latin typeface="Consolas" pitchFamily="49" charset="0"/>
                <a:cs typeface="Consolas" pitchFamily="49" charset="0"/>
              </a:rPr>
              <a:t>Node( </a:t>
            </a:r>
            <a:r>
              <a:rPr lang="en-US" altLang="zh-CN" dirty="0" err="1">
                <a:solidFill>
                  <a:prstClr val="black"/>
                </a:solidFill>
                <a:latin typeface="Consolas" pitchFamily="49" charset="0"/>
                <a:cs typeface="Consolas" pitchFamily="49" charset="0"/>
              </a:rPr>
              <a:t>int</a:t>
            </a:r>
            <a:r>
              <a:rPr lang="en-US" altLang="zh-CN" dirty="0">
                <a:solidFill>
                  <a:prstClr val="black"/>
                </a:solidFill>
                <a:latin typeface="Consolas" pitchFamily="49" charset="0"/>
                <a:cs typeface="Consolas" pitchFamily="49" charset="0"/>
              </a:rPr>
              <a:t> = 0, Node * = </a:t>
            </a:r>
            <a:r>
              <a:rPr lang="en-US" altLang="zh-CN" dirty="0" err="1">
                <a:solidFill>
                  <a:prstClr val="black"/>
                </a:solidFill>
                <a:latin typeface="Consolas" pitchFamily="49" charset="0"/>
                <a:cs typeface="Consolas" pitchFamily="49" charset="0"/>
              </a:rPr>
              <a:t>nullptr</a:t>
            </a:r>
            <a:r>
              <a:rPr lang="en-US" altLang="zh-CN" dirty="0">
                <a:solidFill>
                  <a:prstClr val="black"/>
                </a:solidFill>
                <a:latin typeface="Consolas" pitchFamily="49" charset="0"/>
                <a:cs typeface="Consolas" pitchFamily="49" charset="0"/>
              </a:rPr>
              <a:t> );</a:t>
            </a:r>
          </a:p>
        </p:txBody>
      </p:sp>
    </p:spTree>
    <p:extLst>
      <p:ext uri="{BB962C8B-B14F-4D97-AF65-F5344CB8AC3E}">
        <p14:creationId xmlns:p14="http://schemas.microsoft.com/office/powerpoint/2010/main" val="376955189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a:latin typeface="Arial" charset="0"/>
                <a:cs typeface="Arial" charset="0"/>
              </a:rPr>
              <a:t>Accessors</a:t>
            </a:r>
            <a:endParaRPr lang="en-US" dirty="0">
              <a:latin typeface="Arial" charset="0"/>
              <a:cs typeface="Arial" charset="0"/>
            </a:endParaRPr>
          </a:p>
        </p:txBody>
      </p:sp>
      <p:sp>
        <p:nvSpPr>
          <p:cNvPr id="10243" name="Rectangle 3"/>
          <p:cNvSpPr>
            <a:spLocks noGrp="1" noChangeArrowheads="1"/>
          </p:cNvSpPr>
          <p:nvPr>
            <p:ph type="body" idx="1"/>
          </p:nvPr>
        </p:nvSpPr>
        <p:spPr/>
        <p:txBody>
          <a:bodyPr/>
          <a:lstStyle/>
          <a:p>
            <a:pPr eaLnBrk="1" hangingPunct="1">
              <a:buFont typeface="Arial" charset="0"/>
              <a:buNone/>
            </a:pPr>
            <a:r>
              <a:rPr lang="en-US" dirty="0">
                <a:latin typeface="Arial" charset="0"/>
                <a:cs typeface="Arial" charset="0"/>
              </a:rPr>
              <a:t>	The two member functions are accessors which simply return the </a:t>
            </a:r>
            <a:r>
              <a:rPr lang="en-US" b="1" dirty="0">
                <a:latin typeface="Consolas" pitchFamily="49" charset="0"/>
                <a:cs typeface="Consolas" pitchFamily="49" charset="0"/>
              </a:rPr>
              <a:t>element</a:t>
            </a:r>
            <a:r>
              <a:rPr lang="en-US" dirty="0">
                <a:latin typeface="Arial" charset="0"/>
                <a:cs typeface="Arial" charset="0"/>
              </a:rPr>
              <a:t> and the </a:t>
            </a:r>
            <a:r>
              <a:rPr lang="en-US" b="1" dirty="0" err="1">
                <a:latin typeface="Consolas" pitchFamily="49" charset="0"/>
                <a:cs typeface="Consolas" pitchFamily="49" charset="0"/>
              </a:rPr>
              <a:t>next_node</a:t>
            </a:r>
            <a:r>
              <a:rPr lang="en-US" dirty="0">
                <a:latin typeface="Arial" charset="0"/>
                <a:cs typeface="Arial" charset="0"/>
              </a:rPr>
              <a:t> member variables, respectively</a:t>
            </a:r>
          </a:p>
          <a:p>
            <a:pPr eaLnBrk="1" hangingPunct="1">
              <a:buFontTx/>
              <a:buNone/>
            </a:pPr>
            <a:endParaRPr lang="en-US" b="1" dirty="0">
              <a:latin typeface="Courier New" pitchFamily="49" charset="0"/>
              <a:cs typeface="Arial" charset="0"/>
            </a:endParaRPr>
          </a:p>
          <a:p>
            <a:pPr lvl="2" eaLnBrk="1" hangingPunct="1">
              <a:buFontTx/>
              <a:buNone/>
            </a:pPr>
            <a:r>
              <a:rPr lang="en-US" dirty="0" err="1">
                <a:latin typeface="Consolas" pitchFamily="49" charset="0"/>
                <a:cs typeface="Consolas" pitchFamily="49" charset="0"/>
              </a:rPr>
              <a:t>int</a:t>
            </a:r>
            <a:r>
              <a:rPr lang="en-US" dirty="0">
                <a:latin typeface="Consolas" pitchFamily="49" charset="0"/>
                <a:cs typeface="Consolas" pitchFamily="49" charset="0"/>
              </a:rPr>
              <a:t> Node::retrieve() </a:t>
            </a:r>
            <a:r>
              <a:rPr lang="en-US" b="1" dirty="0">
                <a:solidFill>
                  <a:srgbClr val="FF0000"/>
                </a:solidFill>
                <a:latin typeface="Consolas" pitchFamily="49" charset="0"/>
                <a:cs typeface="Consolas" pitchFamily="49" charset="0"/>
              </a:rPr>
              <a:t>const</a:t>
            </a:r>
            <a:r>
              <a:rPr lang="en-US" dirty="0">
                <a:latin typeface="Consolas" pitchFamily="49" charset="0"/>
                <a:cs typeface="Consolas" pitchFamily="49" charset="0"/>
              </a:rPr>
              <a:t> {</a:t>
            </a:r>
            <a:br>
              <a:rPr lang="en-US" dirty="0">
                <a:latin typeface="Consolas" pitchFamily="49" charset="0"/>
                <a:cs typeface="Consolas" pitchFamily="49" charset="0"/>
              </a:rPr>
            </a:br>
            <a:r>
              <a:rPr lang="en-US" dirty="0">
                <a:latin typeface="Consolas" pitchFamily="49" charset="0"/>
                <a:cs typeface="Consolas" pitchFamily="49" charset="0"/>
              </a:rPr>
              <a:t>  return element;</a:t>
            </a:r>
          </a:p>
          <a:p>
            <a:pPr lvl="2" eaLnBrk="1" hangingPunct="1">
              <a:buFontTx/>
              <a:buNone/>
            </a:pPr>
            <a:r>
              <a:rPr lang="en-US" dirty="0">
                <a:latin typeface="Consolas" pitchFamily="49" charset="0"/>
                <a:cs typeface="Consolas" pitchFamily="49" charset="0"/>
              </a:rPr>
              <a:t>}</a:t>
            </a:r>
          </a:p>
          <a:p>
            <a:pPr lvl="2" eaLnBrk="1" hangingPunct="1">
              <a:buFontTx/>
              <a:buNone/>
            </a:pPr>
            <a:endParaRPr lang="en-US" dirty="0">
              <a:latin typeface="Consolas" pitchFamily="49" charset="0"/>
              <a:cs typeface="Consolas" pitchFamily="49" charset="0"/>
            </a:endParaRPr>
          </a:p>
          <a:p>
            <a:pPr lvl="2" eaLnBrk="1" hangingPunct="1">
              <a:buFontTx/>
              <a:buNone/>
            </a:pPr>
            <a:r>
              <a:rPr lang="en-US" dirty="0">
                <a:latin typeface="Consolas" pitchFamily="49" charset="0"/>
                <a:cs typeface="Consolas" pitchFamily="49" charset="0"/>
              </a:rPr>
              <a:t>Node *Node::next() </a:t>
            </a:r>
            <a:r>
              <a:rPr lang="en-US" b="1" dirty="0">
                <a:solidFill>
                  <a:srgbClr val="FF0000"/>
                </a:solidFill>
                <a:latin typeface="Consolas" pitchFamily="49" charset="0"/>
                <a:cs typeface="Consolas" pitchFamily="49" charset="0"/>
              </a:rPr>
              <a:t>const</a:t>
            </a:r>
            <a:r>
              <a:rPr lang="en-US" dirty="0">
                <a:latin typeface="Consolas" pitchFamily="49" charset="0"/>
                <a:cs typeface="Consolas" pitchFamily="49" charset="0"/>
              </a:rPr>
              <a:t> {</a:t>
            </a:r>
          </a:p>
          <a:p>
            <a:pPr lvl="2" eaLnBrk="1" hangingPunct="1">
              <a:buFontTx/>
              <a:buNone/>
            </a:pPr>
            <a:r>
              <a:rPr lang="en-US" dirty="0">
                <a:latin typeface="Consolas" pitchFamily="49" charset="0"/>
                <a:cs typeface="Consolas" pitchFamily="49" charset="0"/>
              </a:rPr>
              <a:t>    return </a:t>
            </a:r>
            <a:r>
              <a:rPr lang="en-US" dirty="0" err="1">
                <a:latin typeface="Consolas" pitchFamily="49" charset="0"/>
                <a:cs typeface="Consolas" pitchFamily="49" charset="0"/>
              </a:rPr>
              <a:t>next_node</a:t>
            </a:r>
            <a:r>
              <a:rPr lang="en-US" dirty="0">
                <a:latin typeface="Consolas" pitchFamily="49" charset="0"/>
                <a:cs typeface="Consolas" pitchFamily="49" charset="0"/>
              </a:rPr>
              <a:t>;</a:t>
            </a:r>
          </a:p>
          <a:p>
            <a:pPr lvl="2" eaLnBrk="1" hangingPunct="1">
              <a:buFontTx/>
              <a:buNone/>
            </a:pPr>
            <a:r>
              <a:rPr lang="en-US" dirty="0">
                <a:latin typeface="Consolas" pitchFamily="49" charset="0"/>
                <a:cs typeface="Consolas" pitchFamily="49" charset="0"/>
              </a:rPr>
              <a:t>}</a:t>
            </a:r>
          </a:p>
        </p:txBody>
      </p:sp>
    </p:spTree>
    <p:extLst>
      <p:ext uri="{BB962C8B-B14F-4D97-AF65-F5344CB8AC3E}">
        <p14:creationId xmlns:p14="http://schemas.microsoft.com/office/powerpoint/2010/main" val="124237294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US" dirty="0">
                <a:latin typeface="Arial" charset="0"/>
                <a:cs typeface="Arial" charset="0"/>
              </a:rPr>
              <a:t>Linked List Class</a:t>
            </a:r>
          </a:p>
        </p:txBody>
      </p:sp>
      <p:sp>
        <p:nvSpPr>
          <p:cNvPr id="11267" name="Rectangle 3"/>
          <p:cNvSpPr>
            <a:spLocks noGrp="1" noChangeArrowheads="1"/>
          </p:cNvSpPr>
          <p:nvPr>
            <p:ph type="body" idx="1"/>
          </p:nvPr>
        </p:nvSpPr>
        <p:spPr>
          <a:xfrm>
            <a:off x="457200" y="1556792"/>
            <a:ext cx="8229600" cy="4525963"/>
          </a:xfrm>
        </p:spPr>
        <p:txBody>
          <a:bodyPr/>
          <a:lstStyle/>
          <a:p>
            <a:pPr eaLnBrk="1" hangingPunct="1">
              <a:buFont typeface="Arial" charset="0"/>
              <a:buNone/>
            </a:pPr>
            <a:r>
              <a:rPr lang="en-US" dirty="0">
                <a:latin typeface="Arial" charset="0"/>
                <a:cs typeface="Arial" charset="0"/>
              </a:rPr>
              <a:t>	Because each node in a linked lists refers to the next, the linked list class need only link to the first node in the list</a:t>
            </a:r>
          </a:p>
          <a:p>
            <a:pPr eaLnBrk="1" hangingPunct="1">
              <a:buFont typeface="Arial" charset="0"/>
              <a:buNone/>
            </a:pPr>
            <a:endParaRPr lang="en-US" dirty="0">
              <a:latin typeface="Arial" charset="0"/>
              <a:cs typeface="Arial" charset="0"/>
            </a:endParaRPr>
          </a:p>
          <a:p>
            <a:pPr eaLnBrk="1" hangingPunct="1">
              <a:buFont typeface="Arial" charset="0"/>
              <a:buNone/>
            </a:pPr>
            <a:r>
              <a:rPr lang="en-US" dirty="0">
                <a:latin typeface="Arial" charset="0"/>
                <a:cs typeface="Arial" charset="0"/>
              </a:rPr>
              <a:t>	The linked list class requires member variable:  a pointer to a node</a:t>
            </a:r>
            <a:endParaRPr lang="en-US" sz="2800" b="1" dirty="0">
              <a:latin typeface="Courier New" pitchFamily="49" charset="0"/>
              <a:cs typeface="Arial" charset="0"/>
            </a:endParaRPr>
          </a:p>
          <a:p>
            <a:pPr lvl="2" eaLnBrk="1" hangingPunct="1">
              <a:buFontTx/>
              <a:buNone/>
            </a:pPr>
            <a:r>
              <a:rPr lang="en-US" dirty="0">
                <a:latin typeface="Consolas" pitchFamily="49" charset="0"/>
                <a:cs typeface="Consolas" pitchFamily="49" charset="0"/>
              </a:rPr>
              <a:t>class List {</a:t>
            </a:r>
          </a:p>
          <a:p>
            <a:pPr lvl="2" eaLnBrk="1" hangingPunct="1">
              <a:buFontTx/>
              <a:buNone/>
            </a:pPr>
            <a:r>
              <a:rPr lang="en-US" dirty="0">
                <a:latin typeface="Consolas" pitchFamily="49" charset="0"/>
                <a:cs typeface="Consolas" pitchFamily="49" charset="0"/>
              </a:rPr>
              <a:t>    private:</a:t>
            </a:r>
          </a:p>
          <a:p>
            <a:pPr lvl="2" eaLnBrk="1" hangingPunct="1">
              <a:buFontTx/>
              <a:buNone/>
            </a:pPr>
            <a:r>
              <a:rPr lang="en-US" dirty="0">
                <a:latin typeface="Consolas" pitchFamily="49" charset="0"/>
                <a:cs typeface="Consolas" pitchFamily="49" charset="0"/>
              </a:rPr>
              <a:t>        Node *</a:t>
            </a:r>
            <a:r>
              <a:rPr lang="en-US" dirty="0" err="1">
                <a:latin typeface="Consolas" pitchFamily="49" charset="0"/>
                <a:cs typeface="Consolas" pitchFamily="49" charset="0"/>
              </a:rPr>
              <a:t>list_head</a:t>
            </a:r>
            <a:r>
              <a:rPr lang="en-US" dirty="0">
                <a:latin typeface="Consolas" pitchFamily="49" charset="0"/>
                <a:cs typeface="Consolas" pitchFamily="49" charset="0"/>
              </a:rPr>
              <a:t>;</a:t>
            </a:r>
          </a:p>
          <a:p>
            <a:pPr lvl="2" eaLnBrk="1" hangingPunct="1">
              <a:buFontTx/>
              <a:buNone/>
            </a:pPr>
            <a:r>
              <a:rPr lang="en-US" dirty="0">
                <a:latin typeface="Consolas" pitchFamily="49" charset="0"/>
                <a:cs typeface="Consolas" pitchFamily="49" charset="0"/>
              </a:rPr>
              <a:t>    // ...</a:t>
            </a:r>
          </a:p>
          <a:p>
            <a:pPr lvl="2" eaLnBrk="1" hangingPunct="1">
              <a:buFontTx/>
              <a:buNone/>
            </a:pPr>
            <a:r>
              <a:rPr lang="en-US" dirty="0">
                <a:latin typeface="Consolas" pitchFamily="49" charset="0"/>
                <a:cs typeface="Consolas" pitchFamily="49" charset="0"/>
              </a:rPr>
              <a:t>};</a:t>
            </a:r>
          </a:p>
        </p:txBody>
      </p:sp>
    </p:spTree>
    <p:extLst>
      <p:ext uri="{BB962C8B-B14F-4D97-AF65-F5344CB8AC3E}">
        <p14:creationId xmlns:p14="http://schemas.microsoft.com/office/powerpoint/2010/main" val="382540749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US">
                <a:latin typeface="Arial" charset="0"/>
                <a:cs typeface="Arial" charset="0"/>
              </a:rPr>
              <a:t>Structure</a:t>
            </a:r>
          </a:p>
        </p:txBody>
      </p:sp>
      <p:sp>
        <p:nvSpPr>
          <p:cNvPr id="12291" name="Rectangle 3"/>
          <p:cNvSpPr>
            <a:spLocks noGrp="1" noChangeArrowheads="1"/>
          </p:cNvSpPr>
          <p:nvPr>
            <p:ph type="body" idx="1"/>
          </p:nvPr>
        </p:nvSpPr>
        <p:spPr/>
        <p:txBody>
          <a:bodyPr/>
          <a:lstStyle/>
          <a:p>
            <a:pPr eaLnBrk="1" hangingPunct="1">
              <a:buFont typeface="Arial" charset="0"/>
              <a:buNone/>
            </a:pPr>
            <a:r>
              <a:rPr lang="en-US" dirty="0">
                <a:latin typeface="Arial" charset="0"/>
                <a:cs typeface="Arial" charset="0"/>
              </a:rPr>
              <a:t>	Let us look at the internal representation of a linked list</a:t>
            </a:r>
          </a:p>
          <a:p>
            <a:pPr eaLnBrk="1" hangingPunct="1">
              <a:buFont typeface="Arial" charset="0"/>
              <a:buNone/>
            </a:pPr>
            <a:endParaRPr lang="en-US" dirty="0">
              <a:latin typeface="Arial" charset="0"/>
              <a:cs typeface="Arial" charset="0"/>
            </a:endParaRPr>
          </a:p>
          <a:p>
            <a:pPr eaLnBrk="1" hangingPunct="1">
              <a:buFont typeface="Arial" charset="0"/>
              <a:buNone/>
            </a:pPr>
            <a:r>
              <a:rPr lang="en-US" dirty="0">
                <a:latin typeface="Arial" charset="0"/>
                <a:cs typeface="Arial" charset="0"/>
              </a:rPr>
              <a:t>	Suppose we want a linked list to store the values</a:t>
            </a:r>
          </a:p>
          <a:p>
            <a:pPr algn="ctr" eaLnBrk="1" hangingPunct="1">
              <a:buFontTx/>
              <a:buNone/>
            </a:pPr>
            <a:r>
              <a:rPr lang="en-US" dirty="0">
                <a:latin typeface="Arial" charset="0"/>
                <a:cs typeface="Arial" charset="0"/>
              </a:rPr>
              <a:t>	</a:t>
            </a:r>
            <a:r>
              <a:rPr lang="en-US" b="1" dirty="0">
                <a:solidFill>
                  <a:srgbClr val="FF0000"/>
                </a:solidFill>
                <a:latin typeface="Courier New" pitchFamily="49" charset="0"/>
                <a:cs typeface="Arial" charset="0"/>
              </a:rPr>
              <a:t>42</a:t>
            </a:r>
            <a:r>
              <a:rPr lang="en-US" b="1" dirty="0">
                <a:latin typeface="Courier New" pitchFamily="49" charset="0"/>
                <a:cs typeface="Arial" charset="0"/>
              </a:rPr>
              <a:t>  </a:t>
            </a:r>
            <a:r>
              <a:rPr lang="en-US" b="1" dirty="0">
                <a:solidFill>
                  <a:srgbClr val="33CC33"/>
                </a:solidFill>
                <a:latin typeface="Courier New" pitchFamily="49" charset="0"/>
                <a:cs typeface="Arial" charset="0"/>
              </a:rPr>
              <a:t>95</a:t>
            </a:r>
            <a:r>
              <a:rPr lang="en-US" b="1" dirty="0">
                <a:latin typeface="Courier New" pitchFamily="49" charset="0"/>
                <a:cs typeface="Arial" charset="0"/>
              </a:rPr>
              <a:t>  </a:t>
            </a:r>
            <a:r>
              <a:rPr lang="en-US" b="1" dirty="0">
                <a:solidFill>
                  <a:schemeClr val="hlink"/>
                </a:solidFill>
                <a:latin typeface="Courier New" pitchFamily="49" charset="0"/>
                <a:cs typeface="Arial" charset="0"/>
              </a:rPr>
              <a:t>70</a:t>
            </a:r>
            <a:r>
              <a:rPr lang="en-US" b="1" dirty="0">
                <a:latin typeface="Courier New" pitchFamily="49" charset="0"/>
                <a:cs typeface="Arial" charset="0"/>
              </a:rPr>
              <a:t>  </a:t>
            </a:r>
            <a:r>
              <a:rPr lang="en-US" b="1" dirty="0">
                <a:solidFill>
                  <a:srgbClr val="FF33CC"/>
                </a:solidFill>
                <a:latin typeface="Courier New" pitchFamily="49" charset="0"/>
                <a:cs typeface="Arial" charset="0"/>
              </a:rPr>
              <a:t>81</a:t>
            </a:r>
          </a:p>
          <a:p>
            <a:pPr eaLnBrk="1" hangingPunct="1">
              <a:buFontTx/>
              <a:buNone/>
            </a:pPr>
            <a:r>
              <a:rPr lang="en-US" dirty="0">
                <a:latin typeface="Arial" charset="0"/>
                <a:cs typeface="Arial" charset="0"/>
              </a:rPr>
              <a:t>	in this order</a:t>
            </a:r>
          </a:p>
        </p:txBody>
      </p:sp>
    </p:spTree>
    <p:extLst>
      <p:ext uri="{BB962C8B-B14F-4D97-AF65-F5344CB8AC3E}">
        <p14:creationId xmlns:p14="http://schemas.microsoft.com/office/powerpoint/2010/main" val="216921193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descr="g1"/>
          <p:cNvPicPr>
            <a:picLocks noChangeAspect="1" noChangeArrowheads="1"/>
          </p:cNvPicPr>
          <p:nvPr/>
        </p:nvPicPr>
        <p:blipFill>
          <a:blip r:embed="rId2" cstate="print"/>
          <a:srcRect/>
          <a:stretch>
            <a:fillRect/>
          </a:stretch>
        </p:blipFill>
        <p:spPr bwMode="auto">
          <a:xfrm>
            <a:off x="755650" y="2348880"/>
            <a:ext cx="7632700" cy="4133850"/>
          </a:xfrm>
          <a:prstGeom prst="rect">
            <a:avLst/>
          </a:prstGeom>
          <a:noFill/>
          <a:ln w="9525">
            <a:noFill/>
            <a:miter lim="800000"/>
            <a:headEnd/>
            <a:tailEnd/>
          </a:ln>
        </p:spPr>
      </p:pic>
      <p:sp>
        <p:nvSpPr>
          <p:cNvPr id="14339" name="Rectangle 3"/>
          <p:cNvSpPr>
            <a:spLocks noGrp="1" noChangeArrowheads="1"/>
          </p:cNvSpPr>
          <p:nvPr>
            <p:ph type="title"/>
          </p:nvPr>
        </p:nvSpPr>
        <p:spPr/>
        <p:txBody>
          <a:bodyPr/>
          <a:lstStyle/>
          <a:p>
            <a:pPr eaLnBrk="1" hangingPunct="1"/>
            <a:r>
              <a:rPr lang="en-US">
                <a:latin typeface="Arial" charset="0"/>
                <a:cs typeface="Arial" charset="0"/>
              </a:rPr>
              <a:t>Structure</a:t>
            </a:r>
          </a:p>
        </p:txBody>
      </p:sp>
      <p:sp>
        <p:nvSpPr>
          <p:cNvPr id="14340" name="Rectangle 4"/>
          <p:cNvSpPr>
            <a:spLocks noGrp="1" noChangeArrowheads="1"/>
          </p:cNvSpPr>
          <p:nvPr>
            <p:ph type="body" idx="1"/>
          </p:nvPr>
        </p:nvSpPr>
        <p:spPr/>
        <p:txBody>
          <a:bodyPr/>
          <a:lstStyle/>
          <a:p>
            <a:pPr eaLnBrk="1" hangingPunct="1">
              <a:buNone/>
            </a:pPr>
            <a:r>
              <a:rPr lang="en-US" altLang="zh-CN" dirty="0">
                <a:latin typeface="Arial" charset="0"/>
                <a:cs typeface="Arial" charset="0"/>
              </a:rPr>
              <a:t>	A linked list uses linked allocation, and therefore each node may appear anywhere in memory:</a:t>
            </a:r>
            <a:endParaRPr lang="en-US" dirty="0">
              <a:latin typeface="Arial" charset="0"/>
              <a:cs typeface="Arial" charset="0"/>
            </a:endParaRPr>
          </a:p>
        </p:txBody>
      </p:sp>
      <p:sp>
        <p:nvSpPr>
          <p:cNvPr id="6" name="TextBox 5"/>
          <p:cNvSpPr txBox="1"/>
          <p:nvPr/>
        </p:nvSpPr>
        <p:spPr>
          <a:xfrm>
            <a:off x="6876256" y="3097932"/>
            <a:ext cx="2018501" cy="369332"/>
          </a:xfrm>
          <a:prstGeom prst="rect">
            <a:avLst/>
          </a:prstGeom>
          <a:noFill/>
        </p:spPr>
        <p:txBody>
          <a:bodyPr wrap="none" rtlCol="0">
            <a:spAutoFit/>
          </a:bodyPr>
          <a:lstStyle/>
          <a:p>
            <a:r>
              <a:rPr lang="en-CA" dirty="0">
                <a:solidFill>
                  <a:srgbClr val="FF0000"/>
                </a:solidFill>
              </a:rPr>
              <a:t>Linked List Object</a:t>
            </a:r>
          </a:p>
        </p:txBody>
      </p:sp>
      <p:cxnSp>
        <p:nvCxnSpPr>
          <p:cNvPr id="8" name="Straight Arrow Connector 7"/>
          <p:cNvCxnSpPr>
            <a:stCxn id="6" idx="2"/>
          </p:cNvCxnSpPr>
          <p:nvPr/>
        </p:nvCxnSpPr>
        <p:spPr>
          <a:xfrm flipH="1">
            <a:off x="7596336" y="3467264"/>
            <a:ext cx="289171" cy="1070828"/>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5037277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4" descr="g2"/>
          <p:cNvPicPr>
            <a:picLocks noChangeAspect="1" noChangeArrowheads="1"/>
          </p:cNvPicPr>
          <p:nvPr/>
        </p:nvPicPr>
        <p:blipFill>
          <a:blip r:embed="rId2" cstate="print"/>
          <a:srcRect/>
          <a:stretch>
            <a:fillRect/>
          </a:stretch>
        </p:blipFill>
        <p:spPr bwMode="auto">
          <a:xfrm>
            <a:off x="755650" y="2247900"/>
            <a:ext cx="7632700" cy="4133850"/>
          </a:xfrm>
          <a:prstGeom prst="rect">
            <a:avLst/>
          </a:prstGeom>
          <a:noFill/>
          <a:ln w="9525">
            <a:noFill/>
            <a:miter lim="800000"/>
            <a:headEnd/>
            <a:tailEnd/>
          </a:ln>
        </p:spPr>
      </p:pic>
      <p:sp>
        <p:nvSpPr>
          <p:cNvPr id="15363" name="Rectangle 2"/>
          <p:cNvSpPr>
            <a:spLocks noGrp="1" noChangeArrowheads="1"/>
          </p:cNvSpPr>
          <p:nvPr>
            <p:ph type="title"/>
          </p:nvPr>
        </p:nvSpPr>
        <p:spPr/>
        <p:txBody>
          <a:bodyPr/>
          <a:lstStyle/>
          <a:p>
            <a:pPr eaLnBrk="1" hangingPunct="1"/>
            <a:r>
              <a:rPr lang="en-US">
                <a:latin typeface="Arial" charset="0"/>
                <a:cs typeface="Arial" charset="0"/>
              </a:rPr>
              <a:t>Structure</a:t>
            </a:r>
          </a:p>
        </p:txBody>
      </p:sp>
      <p:sp>
        <p:nvSpPr>
          <p:cNvPr id="15364" name="Rectangle 3"/>
          <p:cNvSpPr>
            <a:spLocks noGrp="1" noChangeArrowheads="1"/>
          </p:cNvSpPr>
          <p:nvPr>
            <p:ph type="body" idx="1"/>
          </p:nvPr>
        </p:nvSpPr>
        <p:spPr/>
        <p:txBody>
          <a:bodyPr/>
          <a:lstStyle/>
          <a:p>
            <a:pPr eaLnBrk="1" hangingPunct="1">
              <a:buFont typeface="Arial" charset="0"/>
              <a:buNone/>
            </a:pPr>
            <a:r>
              <a:rPr lang="en-US" dirty="0">
                <a:latin typeface="Arial" charset="0"/>
                <a:cs typeface="Arial" charset="0"/>
              </a:rPr>
              <a:t>	The </a:t>
            </a:r>
            <a:r>
              <a:rPr lang="en-US" b="1" dirty="0" err="1">
                <a:latin typeface="Consolas" pitchFamily="49" charset="0"/>
                <a:cs typeface="Consolas" pitchFamily="49" charset="0"/>
              </a:rPr>
              <a:t>next_node</a:t>
            </a:r>
            <a:r>
              <a:rPr lang="en-US" dirty="0">
                <a:latin typeface="Arial" charset="0"/>
                <a:cs typeface="Arial" charset="0"/>
              </a:rPr>
              <a:t> pointers store the addresses</a:t>
            </a:r>
            <a:br>
              <a:rPr lang="en-US" dirty="0">
                <a:latin typeface="Arial" charset="0"/>
                <a:cs typeface="Arial" charset="0"/>
              </a:rPr>
            </a:br>
            <a:r>
              <a:rPr lang="en-US" dirty="0">
                <a:latin typeface="Arial" charset="0"/>
                <a:cs typeface="Arial" charset="0"/>
              </a:rPr>
              <a:t>of the next node in the list</a:t>
            </a:r>
          </a:p>
        </p:txBody>
      </p:sp>
    </p:spTree>
    <p:extLst>
      <p:ext uri="{BB962C8B-B14F-4D97-AF65-F5344CB8AC3E}">
        <p14:creationId xmlns:p14="http://schemas.microsoft.com/office/powerpoint/2010/main" val="196731012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a:latin typeface="Arial" charset="0"/>
                <a:cs typeface="Arial" charset="0"/>
              </a:rPr>
              <a:t>Structure</a:t>
            </a:r>
          </a:p>
        </p:txBody>
      </p:sp>
      <p:sp>
        <p:nvSpPr>
          <p:cNvPr id="16387" name="Rectangle 3"/>
          <p:cNvSpPr>
            <a:spLocks noGrp="1" noChangeArrowheads="1"/>
          </p:cNvSpPr>
          <p:nvPr>
            <p:ph type="body" idx="1"/>
          </p:nvPr>
        </p:nvSpPr>
        <p:spPr/>
        <p:txBody>
          <a:bodyPr/>
          <a:lstStyle/>
          <a:p>
            <a:pPr eaLnBrk="1" hangingPunct="1">
              <a:buFont typeface="Arial" charset="0"/>
              <a:buNone/>
            </a:pPr>
            <a:r>
              <a:rPr lang="en-US" dirty="0">
                <a:latin typeface="Arial" charset="0"/>
                <a:cs typeface="Arial" charset="0"/>
              </a:rPr>
              <a:t>	Because the addresses are arbitrary, we can remove that information:</a:t>
            </a:r>
          </a:p>
        </p:txBody>
      </p:sp>
      <p:pic>
        <p:nvPicPr>
          <p:cNvPr id="16388" name="Picture 4" descr="g3"/>
          <p:cNvPicPr>
            <a:picLocks noChangeAspect="1" noChangeArrowheads="1"/>
          </p:cNvPicPr>
          <p:nvPr/>
        </p:nvPicPr>
        <p:blipFill>
          <a:blip r:embed="rId2" cstate="print"/>
          <a:srcRect/>
          <a:stretch>
            <a:fillRect/>
          </a:stretch>
        </p:blipFill>
        <p:spPr bwMode="auto">
          <a:xfrm>
            <a:off x="755650" y="2246313"/>
            <a:ext cx="7632700" cy="4135437"/>
          </a:xfrm>
          <a:prstGeom prst="rect">
            <a:avLst/>
          </a:prstGeom>
          <a:noFill/>
          <a:ln w="9525">
            <a:noFill/>
            <a:miter lim="800000"/>
            <a:headEnd/>
            <a:tailEnd/>
          </a:ln>
        </p:spPr>
      </p:pic>
    </p:spTree>
    <p:extLst>
      <p:ext uri="{BB962C8B-B14F-4D97-AF65-F5344CB8AC3E}">
        <p14:creationId xmlns:p14="http://schemas.microsoft.com/office/powerpoint/2010/main" val="334650002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a:latin typeface="Arial" charset="0"/>
                <a:cs typeface="Arial" charset="0"/>
              </a:rPr>
              <a:t>Structure</a:t>
            </a:r>
          </a:p>
        </p:txBody>
      </p:sp>
      <p:sp>
        <p:nvSpPr>
          <p:cNvPr id="17411" name="Rectangle 3"/>
          <p:cNvSpPr>
            <a:spLocks noGrp="1" noChangeArrowheads="1"/>
          </p:cNvSpPr>
          <p:nvPr>
            <p:ph type="body" idx="1"/>
          </p:nvPr>
        </p:nvSpPr>
        <p:spPr/>
        <p:txBody>
          <a:bodyPr/>
          <a:lstStyle/>
          <a:p>
            <a:pPr eaLnBrk="1" hangingPunct="1">
              <a:buFont typeface="Arial" charset="0"/>
              <a:buNone/>
            </a:pPr>
            <a:r>
              <a:rPr lang="en-US" dirty="0">
                <a:latin typeface="Arial" charset="0"/>
                <a:cs typeface="Arial" charset="0"/>
              </a:rPr>
              <a:t>	We will clean up the representation as follows:</a:t>
            </a:r>
          </a:p>
          <a:p>
            <a:pPr eaLnBrk="1" hangingPunct="1"/>
            <a:endParaRPr lang="en-US" dirty="0">
              <a:latin typeface="Arial" charset="0"/>
              <a:cs typeface="Arial" charset="0"/>
            </a:endParaRPr>
          </a:p>
          <a:p>
            <a:pPr eaLnBrk="1" hangingPunct="1"/>
            <a:endParaRPr lang="en-US" dirty="0">
              <a:latin typeface="Arial" charset="0"/>
              <a:cs typeface="Arial" charset="0"/>
            </a:endParaRPr>
          </a:p>
          <a:p>
            <a:pPr eaLnBrk="1" hangingPunct="1">
              <a:buFont typeface="Arial" charset="0"/>
              <a:buNone/>
            </a:pPr>
            <a:endParaRPr lang="en-US" dirty="0">
              <a:latin typeface="Arial" charset="0"/>
              <a:cs typeface="Arial" charset="0"/>
            </a:endParaRPr>
          </a:p>
          <a:p>
            <a:pPr eaLnBrk="1" hangingPunct="1">
              <a:buFont typeface="Arial" charset="0"/>
              <a:buNone/>
            </a:pPr>
            <a:r>
              <a:rPr lang="en-US" dirty="0">
                <a:latin typeface="Arial" charset="0"/>
                <a:cs typeface="Arial" charset="0"/>
              </a:rPr>
              <a:t>	We do not specify the addresses because they are arbitrary and:</a:t>
            </a:r>
          </a:p>
          <a:p>
            <a:pPr lvl="1" eaLnBrk="1" hangingPunct="1"/>
            <a:r>
              <a:rPr lang="en-US" dirty="0">
                <a:latin typeface="Arial" charset="0"/>
                <a:cs typeface="Arial" charset="0"/>
              </a:rPr>
              <a:t>The contents of the circle is the element</a:t>
            </a:r>
          </a:p>
          <a:p>
            <a:pPr lvl="1" eaLnBrk="1" hangingPunct="1"/>
            <a:r>
              <a:rPr lang="en-US" dirty="0">
                <a:latin typeface="Arial" charset="0"/>
                <a:cs typeface="Arial" charset="0"/>
              </a:rPr>
              <a:t>The </a:t>
            </a:r>
            <a:r>
              <a:rPr lang="en-US" dirty="0" err="1">
                <a:latin typeface="Consolas" pitchFamily="49" charset="0"/>
                <a:cs typeface="Consolas" pitchFamily="49" charset="0"/>
              </a:rPr>
              <a:t>next_node</a:t>
            </a:r>
            <a:r>
              <a:rPr lang="en-US" dirty="0">
                <a:latin typeface="Arial" charset="0"/>
                <a:cs typeface="Arial" charset="0"/>
              </a:rPr>
              <a:t> pointer is represented by an arrow</a:t>
            </a:r>
          </a:p>
        </p:txBody>
      </p:sp>
      <p:pic>
        <p:nvPicPr>
          <p:cNvPr id="17412" name="Picture 4" descr="g4"/>
          <p:cNvPicPr>
            <a:picLocks noChangeAspect="1" noChangeArrowheads="1"/>
          </p:cNvPicPr>
          <p:nvPr/>
        </p:nvPicPr>
        <p:blipFill>
          <a:blip r:embed="rId2" cstate="print"/>
          <a:srcRect/>
          <a:stretch>
            <a:fillRect/>
          </a:stretch>
        </p:blipFill>
        <p:spPr bwMode="auto">
          <a:xfrm>
            <a:off x="1475656" y="2295967"/>
            <a:ext cx="7057157" cy="484961"/>
          </a:xfrm>
          <a:prstGeom prst="rect">
            <a:avLst/>
          </a:prstGeom>
          <a:noFill/>
          <a:ln w="9525">
            <a:noFill/>
            <a:miter lim="800000"/>
            <a:headEnd/>
            <a:tailEnd/>
          </a:ln>
        </p:spPr>
      </p:pic>
      <p:sp>
        <p:nvSpPr>
          <p:cNvPr id="5" name="TextBox 4"/>
          <p:cNvSpPr txBox="1"/>
          <p:nvPr/>
        </p:nvSpPr>
        <p:spPr>
          <a:xfrm>
            <a:off x="698084" y="2348880"/>
            <a:ext cx="954107" cy="400110"/>
          </a:xfrm>
          <a:prstGeom prst="rect">
            <a:avLst/>
          </a:prstGeom>
          <a:noFill/>
        </p:spPr>
        <p:txBody>
          <a:bodyPr wrap="none" rtlCol="0">
            <a:spAutoFit/>
          </a:bodyPr>
          <a:lstStyle/>
          <a:p>
            <a:r>
              <a:rPr lang="en-CA" sz="2000" b="1" dirty="0">
                <a:latin typeface="Courier New" pitchFamily="49" charset="0"/>
                <a:cs typeface="Courier New" pitchFamily="49" charset="0"/>
              </a:rPr>
              <a:t>list_</a:t>
            </a:r>
          </a:p>
        </p:txBody>
      </p:sp>
    </p:spTree>
    <p:extLst>
      <p:ext uri="{BB962C8B-B14F-4D97-AF65-F5344CB8AC3E}">
        <p14:creationId xmlns:p14="http://schemas.microsoft.com/office/powerpoint/2010/main" val="344944325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a:latin typeface="Arial" charset="0"/>
                <a:cs typeface="Arial" charset="0"/>
              </a:rPr>
              <a:t>Operations</a:t>
            </a:r>
          </a:p>
        </p:txBody>
      </p:sp>
      <p:sp>
        <p:nvSpPr>
          <p:cNvPr id="18435" name="Rectangle 3"/>
          <p:cNvSpPr>
            <a:spLocks noGrp="1" noChangeArrowheads="1"/>
          </p:cNvSpPr>
          <p:nvPr>
            <p:ph type="body" idx="1"/>
          </p:nvPr>
        </p:nvSpPr>
        <p:spPr/>
        <p:txBody>
          <a:bodyPr/>
          <a:lstStyle/>
          <a:p>
            <a:pPr eaLnBrk="1" hangingPunct="1">
              <a:buFont typeface="Arial" charset="0"/>
              <a:buNone/>
            </a:pPr>
            <a:r>
              <a:rPr lang="en-US" dirty="0">
                <a:latin typeface="Arial" charset="0"/>
                <a:cs typeface="Arial" charset="0"/>
              </a:rPr>
              <a:t>	First, we want to create a linked list</a:t>
            </a:r>
          </a:p>
          <a:p>
            <a:pPr eaLnBrk="1" hangingPunct="1">
              <a:buFont typeface="Arial" charset="0"/>
              <a:buNone/>
            </a:pPr>
            <a:endParaRPr lang="en-US" dirty="0">
              <a:latin typeface="Arial" charset="0"/>
              <a:cs typeface="Arial" charset="0"/>
            </a:endParaRPr>
          </a:p>
          <a:p>
            <a:pPr eaLnBrk="1" hangingPunct="1">
              <a:buFont typeface="Arial" charset="0"/>
              <a:buNone/>
            </a:pPr>
            <a:r>
              <a:rPr lang="en-US" dirty="0">
                <a:latin typeface="Arial" charset="0"/>
                <a:cs typeface="Arial" charset="0"/>
              </a:rPr>
              <a:t>	We also want to be able to:</a:t>
            </a:r>
          </a:p>
          <a:p>
            <a:pPr lvl="1" eaLnBrk="1" hangingPunct="1"/>
            <a:r>
              <a:rPr lang="en-US" dirty="0">
                <a:latin typeface="Arial" charset="0"/>
                <a:cs typeface="Arial" charset="0"/>
              </a:rPr>
              <a:t>insert into,</a:t>
            </a:r>
          </a:p>
          <a:p>
            <a:pPr lvl="1" eaLnBrk="1" hangingPunct="1"/>
            <a:r>
              <a:rPr lang="en-US" dirty="0">
                <a:latin typeface="Arial" charset="0"/>
                <a:cs typeface="Arial" charset="0"/>
              </a:rPr>
              <a:t>access </a:t>
            </a:r>
          </a:p>
          <a:p>
            <a:pPr lvl="1" eaLnBrk="1" hangingPunct="1"/>
            <a:r>
              <a:rPr lang="en-US" dirty="0">
                <a:latin typeface="Arial" charset="0"/>
                <a:cs typeface="Arial" charset="0"/>
              </a:rPr>
              <a:t>erase from</a:t>
            </a:r>
          </a:p>
          <a:p>
            <a:pPr eaLnBrk="1" hangingPunct="1">
              <a:buFontTx/>
              <a:buNone/>
            </a:pPr>
            <a:r>
              <a:rPr lang="en-US" dirty="0">
                <a:latin typeface="Arial" charset="0"/>
                <a:cs typeface="Arial" charset="0"/>
              </a:rPr>
              <a:t>	the elements stored in the linked list</a:t>
            </a:r>
          </a:p>
        </p:txBody>
      </p:sp>
    </p:spTree>
    <p:extLst>
      <p:ext uri="{BB962C8B-B14F-4D97-AF65-F5344CB8AC3E}">
        <p14:creationId xmlns:p14="http://schemas.microsoft.com/office/powerpoint/2010/main" val="41545407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altLang="zh-CN" b="1" dirty="0">
                <a:latin typeface="Arial" charset="0"/>
                <a:cs typeface="Arial" charset="0"/>
              </a:rPr>
              <a:t>Ex1</a:t>
            </a:r>
            <a:r>
              <a:rPr lang="zh-CN" altLang="en-US" dirty="0">
                <a:latin typeface="Arial" charset="0"/>
                <a:cs typeface="Arial" charset="0"/>
              </a:rPr>
              <a:t> </a:t>
            </a:r>
            <a:r>
              <a:rPr lang="en-US" altLang="zh-CN" dirty="0">
                <a:latin typeface="Arial" charset="0"/>
                <a:cs typeface="Arial" charset="0"/>
              </a:rPr>
              <a:t>compute the summation for a polynomial at a fixed value x.</a:t>
            </a:r>
            <a:endParaRPr lang="en-US" altLang="en-US" dirty="0">
              <a:latin typeface="Arial" charset="0"/>
              <a:cs typeface="Arial" charset="0"/>
            </a:endParaRPr>
          </a:p>
        </p:txBody>
      </p:sp>
      <mc:AlternateContent xmlns:mc="http://schemas.openxmlformats.org/markup-compatibility/2006" xmlns:a14="http://schemas.microsoft.com/office/drawing/2010/main">
        <mc:Choice Requires="a14">
          <p:sp>
            <p:nvSpPr>
              <p:cNvPr id="6" name="Rectangle 3"/>
              <p:cNvSpPr txBox="1">
                <a:spLocks noChangeArrowheads="1"/>
              </p:cNvSpPr>
              <p:nvPr/>
            </p:nvSpPr>
            <p:spPr bwMode="auto">
              <a:xfrm>
                <a:off x="457200" y="1199468"/>
                <a:ext cx="8229600" cy="745809"/>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342900" indent="-342900" algn="l" rtl="0" eaLnBrk="0" fontAlgn="base" hangingPunct="0">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charset="0"/>
                  <a:buChar char="–"/>
                  <a:defRPr sz="1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charset="0"/>
                  <a:buChar char="•"/>
                  <a:defRPr sz="16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charset="0"/>
                  <a:buChar char="–"/>
                  <a:defRPr sz="14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charset="0"/>
                  <a:buChar char="»"/>
                  <a:defRPr sz="14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Aft>
                    <a:spcPts val="600"/>
                  </a:spcAft>
                  <a:buNone/>
                </a:pPr>
                <a14:m>
                  <m:oMathPara xmlns:m="http://schemas.openxmlformats.org/officeDocument/2006/math">
                    <m:oMathParaPr>
                      <m:jc m:val="centerGroup"/>
                    </m:oMathParaPr>
                    <m:oMath xmlns:m="http://schemas.openxmlformats.org/officeDocument/2006/math">
                      <m:r>
                        <a:rPr lang="en-US" altLang="en-US" sz="2300" b="1" i="1" dirty="0" smtClean="0">
                          <a:latin typeface="Cambria Math" panose="02040503050406030204" pitchFamily="18" charset="0"/>
                          <a:cs typeface="Arial" charset="0"/>
                        </a:rPr>
                        <m:t>𝒇</m:t>
                      </m:r>
                      <m:d>
                        <m:dPr>
                          <m:ctrlPr>
                            <a:rPr lang="en-US" altLang="en-US" sz="2300" b="1" i="1" dirty="0" smtClean="0">
                              <a:latin typeface="Cambria Math" panose="02040503050406030204" pitchFamily="18" charset="0"/>
                              <a:cs typeface="Arial" charset="0"/>
                            </a:rPr>
                          </m:ctrlPr>
                        </m:dPr>
                        <m:e>
                          <m:r>
                            <a:rPr lang="en-US" altLang="en-US" sz="2300" b="1" i="1" dirty="0" smtClean="0">
                              <a:latin typeface="Cambria Math" panose="02040503050406030204" pitchFamily="18" charset="0"/>
                              <a:cs typeface="Arial" charset="0"/>
                            </a:rPr>
                            <m:t>𝒙</m:t>
                          </m:r>
                        </m:e>
                      </m:d>
                      <m:r>
                        <a:rPr lang="en-US" altLang="en-US" sz="2300" b="1" i="1" dirty="0" smtClean="0">
                          <a:latin typeface="Cambria Math" panose="02040503050406030204" pitchFamily="18" charset="0"/>
                          <a:cs typeface="Arial" charset="0"/>
                        </a:rPr>
                        <m:t>=</m:t>
                      </m:r>
                      <m:sSub>
                        <m:sSubPr>
                          <m:ctrlPr>
                            <a:rPr lang="en-US" altLang="en-US" sz="2300" b="1" i="1" dirty="0" smtClean="0">
                              <a:latin typeface="Cambria Math" panose="02040503050406030204" pitchFamily="18" charset="0"/>
                              <a:cs typeface="Arial" charset="0"/>
                            </a:rPr>
                          </m:ctrlPr>
                        </m:sSubPr>
                        <m:e>
                          <m:r>
                            <a:rPr lang="en-US" altLang="en-US" sz="2300" b="1" i="1" dirty="0" smtClean="0">
                              <a:latin typeface="Cambria Math" panose="02040503050406030204" pitchFamily="18" charset="0"/>
                              <a:cs typeface="Arial" charset="0"/>
                            </a:rPr>
                            <m:t>𝒂</m:t>
                          </m:r>
                        </m:e>
                        <m:sub>
                          <m:r>
                            <a:rPr lang="en-US" altLang="en-US" sz="2300" b="1" i="1" dirty="0" smtClean="0">
                              <a:latin typeface="Cambria Math" panose="02040503050406030204" pitchFamily="18" charset="0"/>
                              <a:cs typeface="Arial" charset="0"/>
                            </a:rPr>
                            <m:t>𝟎</m:t>
                          </m:r>
                        </m:sub>
                      </m:sSub>
                      <m:r>
                        <a:rPr lang="en-US" altLang="en-US" sz="2300" b="1" i="1" dirty="0" smtClean="0">
                          <a:latin typeface="Cambria Math" panose="02040503050406030204" pitchFamily="18" charset="0"/>
                          <a:cs typeface="Arial" charset="0"/>
                        </a:rPr>
                        <m:t>+</m:t>
                      </m:r>
                      <m:sSub>
                        <m:sSubPr>
                          <m:ctrlPr>
                            <a:rPr lang="en-US" altLang="en-US" sz="2300" b="1" i="1" dirty="0">
                              <a:latin typeface="Cambria Math" panose="02040503050406030204" pitchFamily="18" charset="0"/>
                              <a:cs typeface="Arial" charset="0"/>
                            </a:rPr>
                          </m:ctrlPr>
                        </m:sSubPr>
                        <m:e>
                          <m:r>
                            <a:rPr lang="en-US" altLang="en-US" sz="2300" b="1" i="1" dirty="0">
                              <a:latin typeface="Cambria Math" panose="02040503050406030204" pitchFamily="18" charset="0"/>
                              <a:cs typeface="Arial" charset="0"/>
                            </a:rPr>
                            <m:t>𝒂</m:t>
                          </m:r>
                        </m:e>
                        <m:sub>
                          <m:r>
                            <a:rPr lang="en-US" altLang="en-US" sz="2300" b="1" i="1" dirty="0" smtClean="0">
                              <a:latin typeface="Cambria Math" panose="02040503050406030204" pitchFamily="18" charset="0"/>
                              <a:cs typeface="Arial" charset="0"/>
                            </a:rPr>
                            <m:t>𝟏</m:t>
                          </m:r>
                        </m:sub>
                      </m:sSub>
                      <m:r>
                        <a:rPr lang="en-US" altLang="en-US" sz="2300" b="1" i="1" dirty="0" smtClean="0">
                          <a:latin typeface="Cambria Math" panose="02040503050406030204" pitchFamily="18" charset="0"/>
                          <a:cs typeface="Arial" charset="0"/>
                        </a:rPr>
                        <m:t>𝒙</m:t>
                      </m:r>
                      <m:r>
                        <a:rPr lang="en-US" altLang="en-US" sz="2300" b="1" i="0" dirty="0" smtClean="0">
                          <a:latin typeface="Cambria Math" panose="02040503050406030204" pitchFamily="18" charset="0"/>
                          <a:cs typeface="Arial" charset="0"/>
                        </a:rPr>
                        <m:t>+</m:t>
                      </m:r>
                      <m:sSub>
                        <m:sSubPr>
                          <m:ctrlPr>
                            <a:rPr lang="en-US" altLang="en-US" sz="2300" b="1" i="1" dirty="0">
                              <a:latin typeface="Cambria Math" panose="02040503050406030204" pitchFamily="18" charset="0"/>
                              <a:cs typeface="Arial" charset="0"/>
                            </a:rPr>
                          </m:ctrlPr>
                        </m:sSubPr>
                        <m:e>
                          <m:r>
                            <a:rPr lang="en-US" altLang="en-US" sz="2300" b="1" i="1" dirty="0">
                              <a:latin typeface="Cambria Math" panose="02040503050406030204" pitchFamily="18" charset="0"/>
                              <a:cs typeface="Arial" charset="0"/>
                            </a:rPr>
                            <m:t>𝒂</m:t>
                          </m:r>
                        </m:e>
                        <m:sub>
                          <m:r>
                            <a:rPr lang="en-US" altLang="en-US" sz="2300" b="1" i="1" dirty="0" smtClean="0">
                              <a:latin typeface="Cambria Math" panose="02040503050406030204" pitchFamily="18" charset="0"/>
                              <a:cs typeface="Arial" charset="0"/>
                            </a:rPr>
                            <m:t>𝟐</m:t>
                          </m:r>
                        </m:sub>
                      </m:sSub>
                      <m:sSup>
                        <m:sSupPr>
                          <m:ctrlPr>
                            <a:rPr lang="en-US" altLang="en-US" sz="2300" b="1" i="1" dirty="0" smtClean="0">
                              <a:latin typeface="Cambria Math" panose="02040503050406030204" pitchFamily="18" charset="0"/>
                              <a:cs typeface="Arial" charset="0"/>
                            </a:rPr>
                          </m:ctrlPr>
                        </m:sSupPr>
                        <m:e>
                          <m:r>
                            <a:rPr lang="en-US" altLang="en-US" sz="2300" b="1" i="1" dirty="0" smtClean="0">
                              <a:latin typeface="Cambria Math" panose="02040503050406030204" pitchFamily="18" charset="0"/>
                              <a:cs typeface="Arial" charset="0"/>
                            </a:rPr>
                            <m:t>𝒙</m:t>
                          </m:r>
                        </m:e>
                        <m:sup>
                          <m:r>
                            <a:rPr lang="en-US" altLang="en-US" sz="2300" b="1" i="1" dirty="0" smtClean="0">
                              <a:latin typeface="Cambria Math" panose="02040503050406030204" pitchFamily="18" charset="0"/>
                              <a:cs typeface="Arial" charset="0"/>
                            </a:rPr>
                            <m:t>𝟐</m:t>
                          </m:r>
                        </m:sup>
                      </m:sSup>
                      <m:r>
                        <a:rPr lang="en-US" altLang="en-US" sz="2300" b="1" i="1" dirty="0" smtClean="0">
                          <a:latin typeface="Cambria Math" panose="02040503050406030204" pitchFamily="18" charset="0"/>
                          <a:cs typeface="Arial" charset="0"/>
                        </a:rPr>
                        <m:t>+</m:t>
                      </m:r>
                      <m:r>
                        <a:rPr lang="en-US" altLang="en-US" sz="2300" b="1" i="1" dirty="0" smtClean="0">
                          <a:latin typeface="Cambria Math" panose="02040503050406030204" pitchFamily="18" charset="0"/>
                          <a:ea typeface="Cambria Math" panose="02040503050406030204" pitchFamily="18" charset="0"/>
                          <a:cs typeface="Arial" charset="0"/>
                        </a:rPr>
                        <m:t>⋯+</m:t>
                      </m:r>
                      <m:sSub>
                        <m:sSubPr>
                          <m:ctrlPr>
                            <a:rPr lang="en-US" altLang="en-US" sz="2300" b="1" i="1" dirty="0">
                              <a:latin typeface="Cambria Math" panose="02040503050406030204" pitchFamily="18" charset="0"/>
                              <a:cs typeface="Arial" charset="0"/>
                            </a:rPr>
                          </m:ctrlPr>
                        </m:sSubPr>
                        <m:e>
                          <m:r>
                            <a:rPr lang="en-US" altLang="en-US" sz="2300" b="1" i="1" dirty="0">
                              <a:latin typeface="Cambria Math" panose="02040503050406030204" pitchFamily="18" charset="0"/>
                              <a:cs typeface="Arial" charset="0"/>
                            </a:rPr>
                            <m:t>𝒂</m:t>
                          </m:r>
                        </m:e>
                        <m:sub>
                          <m:r>
                            <a:rPr lang="en-US" altLang="en-US" sz="2300" b="1" i="1" dirty="0" smtClean="0">
                              <a:latin typeface="Cambria Math" panose="02040503050406030204" pitchFamily="18" charset="0"/>
                              <a:cs typeface="Arial" charset="0"/>
                            </a:rPr>
                            <m:t>𝒏</m:t>
                          </m:r>
                          <m:r>
                            <a:rPr lang="en-US" altLang="en-US" sz="2300" b="1" i="1" dirty="0" smtClean="0">
                              <a:latin typeface="Cambria Math" panose="02040503050406030204" pitchFamily="18" charset="0"/>
                              <a:cs typeface="Arial" charset="0"/>
                            </a:rPr>
                            <m:t>−</m:t>
                          </m:r>
                          <m:r>
                            <a:rPr lang="en-US" altLang="en-US" sz="2300" b="1" i="1" dirty="0" smtClean="0">
                              <a:latin typeface="Cambria Math" panose="02040503050406030204" pitchFamily="18" charset="0"/>
                              <a:cs typeface="Arial" charset="0"/>
                            </a:rPr>
                            <m:t>𝟏</m:t>
                          </m:r>
                        </m:sub>
                      </m:sSub>
                      <m:sSup>
                        <m:sSupPr>
                          <m:ctrlPr>
                            <a:rPr lang="en-US" altLang="en-US" sz="2300" b="1" i="1" dirty="0">
                              <a:latin typeface="Cambria Math" panose="02040503050406030204" pitchFamily="18" charset="0"/>
                              <a:cs typeface="Arial" charset="0"/>
                            </a:rPr>
                          </m:ctrlPr>
                        </m:sSupPr>
                        <m:e>
                          <m:r>
                            <a:rPr lang="en-US" altLang="en-US" sz="2300" b="1" i="1" dirty="0">
                              <a:latin typeface="Cambria Math" panose="02040503050406030204" pitchFamily="18" charset="0"/>
                              <a:cs typeface="Arial" charset="0"/>
                            </a:rPr>
                            <m:t>𝒙</m:t>
                          </m:r>
                        </m:e>
                        <m:sup>
                          <m:r>
                            <a:rPr lang="en-US" altLang="en-US" sz="2300" b="1" i="1" dirty="0" smtClean="0">
                              <a:latin typeface="Cambria Math" panose="02040503050406030204" pitchFamily="18" charset="0"/>
                              <a:cs typeface="Arial" charset="0"/>
                            </a:rPr>
                            <m:t>𝒏</m:t>
                          </m:r>
                          <m:r>
                            <a:rPr lang="en-US" altLang="en-US" sz="2300" b="1" i="1" dirty="0" smtClean="0">
                              <a:latin typeface="Cambria Math" panose="02040503050406030204" pitchFamily="18" charset="0"/>
                              <a:cs typeface="Arial" charset="0"/>
                            </a:rPr>
                            <m:t>−</m:t>
                          </m:r>
                          <m:r>
                            <a:rPr lang="en-US" altLang="en-US" sz="2300" b="1" i="1" dirty="0" smtClean="0">
                              <a:latin typeface="Cambria Math" panose="02040503050406030204" pitchFamily="18" charset="0"/>
                              <a:cs typeface="Arial" charset="0"/>
                            </a:rPr>
                            <m:t>𝟏</m:t>
                          </m:r>
                        </m:sup>
                      </m:sSup>
                      <m:r>
                        <a:rPr lang="en-US" altLang="en-US" sz="2300" b="1" i="0" dirty="0" smtClean="0">
                          <a:latin typeface="Cambria Math" panose="02040503050406030204" pitchFamily="18" charset="0"/>
                          <a:cs typeface="Arial" charset="0"/>
                        </a:rPr>
                        <m:t>+</m:t>
                      </m:r>
                      <m:sSub>
                        <m:sSubPr>
                          <m:ctrlPr>
                            <a:rPr lang="en-US" altLang="en-US" sz="2300" b="1" i="1" dirty="0">
                              <a:latin typeface="Cambria Math" panose="02040503050406030204" pitchFamily="18" charset="0"/>
                              <a:cs typeface="Arial" charset="0"/>
                            </a:rPr>
                          </m:ctrlPr>
                        </m:sSubPr>
                        <m:e>
                          <m:r>
                            <a:rPr lang="en-US" altLang="en-US" sz="2300" b="1" i="1" dirty="0">
                              <a:latin typeface="Cambria Math" panose="02040503050406030204" pitchFamily="18" charset="0"/>
                              <a:cs typeface="Arial" charset="0"/>
                            </a:rPr>
                            <m:t>𝒂</m:t>
                          </m:r>
                        </m:e>
                        <m:sub>
                          <m:r>
                            <a:rPr lang="en-US" altLang="en-US" sz="2300" b="1" i="1" dirty="0" smtClean="0">
                              <a:latin typeface="Cambria Math" panose="02040503050406030204" pitchFamily="18" charset="0"/>
                              <a:cs typeface="Arial" charset="0"/>
                            </a:rPr>
                            <m:t>𝒏</m:t>
                          </m:r>
                        </m:sub>
                      </m:sSub>
                      <m:sSup>
                        <m:sSupPr>
                          <m:ctrlPr>
                            <a:rPr lang="en-US" altLang="en-US" sz="2300" b="1" i="1" dirty="0">
                              <a:latin typeface="Cambria Math" panose="02040503050406030204" pitchFamily="18" charset="0"/>
                              <a:cs typeface="Arial" charset="0"/>
                            </a:rPr>
                          </m:ctrlPr>
                        </m:sSupPr>
                        <m:e>
                          <m:r>
                            <a:rPr lang="en-US" altLang="en-US" sz="2300" b="1" i="1" dirty="0">
                              <a:latin typeface="Cambria Math" panose="02040503050406030204" pitchFamily="18" charset="0"/>
                              <a:cs typeface="Arial" charset="0"/>
                            </a:rPr>
                            <m:t>𝒙</m:t>
                          </m:r>
                        </m:e>
                        <m:sup>
                          <m:r>
                            <a:rPr lang="en-US" altLang="en-US" sz="2300" b="1" i="1" dirty="0" smtClean="0">
                              <a:latin typeface="Cambria Math" panose="02040503050406030204" pitchFamily="18" charset="0"/>
                              <a:cs typeface="Arial" charset="0"/>
                            </a:rPr>
                            <m:t>𝒏</m:t>
                          </m:r>
                        </m:sup>
                      </m:sSup>
                    </m:oMath>
                  </m:oMathPara>
                </a14:m>
                <a:endParaRPr lang="en-US" altLang="en-US" sz="2300" b="1" dirty="0">
                  <a:latin typeface="Arial" charset="0"/>
                  <a:cs typeface="Arial" charset="0"/>
                </a:endParaRPr>
              </a:p>
              <a:p>
                <a:endParaRPr lang="en-US" altLang="en-US" sz="2300" dirty="0">
                  <a:latin typeface="Arial" charset="0"/>
                  <a:cs typeface="Arial" charset="0"/>
                </a:endParaRPr>
              </a:p>
              <a:p>
                <a:endParaRPr lang="en-US" altLang="en-US" dirty="0">
                  <a:latin typeface="Arial" charset="0"/>
                  <a:cs typeface="Arial" charset="0"/>
                </a:endParaRPr>
              </a:p>
              <a:p>
                <a:endParaRPr lang="en-US" altLang="en-US" dirty="0">
                  <a:latin typeface="Arial" charset="0"/>
                  <a:cs typeface="Arial" charset="0"/>
                </a:endParaRPr>
              </a:p>
              <a:p>
                <a:endParaRPr lang="en-US" altLang="en-US" dirty="0">
                  <a:latin typeface="Arial" charset="0"/>
                  <a:cs typeface="Arial" charset="0"/>
                </a:endParaRPr>
              </a:p>
              <a:p>
                <a:endParaRPr lang="en-US" altLang="en-US" dirty="0">
                  <a:latin typeface="Arial" charset="0"/>
                  <a:cs typeface="Arial" charset="0"/>
                </a:endParaRPr>
              </a:p>
              <a:p>
                <a:endParaRPr lang="en-US" altLang="en-US" dirty="0">
                  <a:latin typeface="Arial" charset="0"/>
                  <a:cs typeface="Arial" charset="0"/>
                </a:endParaRPr>
              </a:p>
              <a:p>
                <a:endParaRPr lang="en-US" altLang="en-US" dirty="0">
                  <a:latin typeface="Arial" charset="0"/>
                  <a:cs typeface="Arial" charset="0"/>
                </a:endParaRPr>
              </a:p>
              <a:p>
                <a:endParaRPr lang="en-US" altLang="en-US" dirty="0">
                  <a:latin typeface="Arial" charset="0"/>
                  <a:cs typeface="Arial" charset="0"/>
                </a:endParaRPr>
              </a:p>
              <a:p>
                <a:endParaRPr lang="en-US" altLang="en-US" dirty="0">
                  <a:solidFill>
                    <a:schemeClr val="bg2"/>
                  </a:solidFill>
                  <a:latin typeface="Arial" charset="0"/>
                  <a:cs typeface="Arial" charset="0"/>
                </a:endParaRPr>
              </a:p>
            </p:txBody>
          </p:sp>
        </mc:Choice>
        <mc:Fallback xmlns="">
          <p:sp>
            <p:nvSpPr>
              <p:cNvPr id="6" name="Rectangle 3"/>
              <p:cNvSpPr txBox="1">
                <a:spLocks noRot="1" noChangeAspect="1" noMove="1" noResize="1" noEditPoints="1" noAdjustHandles="1" noChangeArrowheads="1" noChangeShapeType="1" noTextEdit="1"/>
              </p:cNvSpPr>
              <p:nvPr/>
            </p:nvSpPr>
            <p:spPr bwMode="auto">
              <a:xfrm>
                <a:off x="457200" y="1199468"/>
                <a:ext cx="8229600" cy="745809"/>
              </a:xfrm>
              <a:prstGeom prst="rect">
                <a:avLst/>
              </a:prstGeom>
              <a:blipFill>
                <a:blip r:embed="rId3"/>
                <a:stretch>
                  <a:fillRect/>
                </a:stretch>
              </a:blipFill>
              <a:ln w="9525">
                <a:noFill/>
                <a:miter lim="800000"/>
                <a:headEnd/>
                <a:tailEnd/>
              </a:ln>
            </p:spPr>
            <p:txBody>
              <a:bodyPr/>
              <a:lstStyle/>
              <a:p>
                <a:r>
                  <a:rPr lang="zh-CN" altLang="en-US">
                    <a:noFill/>
                  </a:rPr>
                  <a:t> </a:t>
                </a:r>
              </a:p>
            </p:txBody>
          </p:sp>
        </mc:Fallback>
      </mc:AlternateContent>
      <p:grpSp>
        <p:nvGrpSpPr>
          <p:cNvPr id="4" name="组合 3"/>
          <p:cNvGrpSpPr/>
          <p:nvPr/>
        </p:nvGrpSpPr>
        <p:grpSpPr>
          <a:xfrm>
            <a:off x="1331640" y="1844824"/>
            <a:ext cx="6624736" cy="2160240"/>
            <a:chOff x="899592" y="2852936"/>
            <a:chExt cx="3816424" cy="2304256"/>
          </a:xfrm>
        </p:grpSpPr>
        <p:sp>
          <p:nvSpPr>
            <p:cNvPr id="5" name="矩形 4"/>
            <p:cNvSpPr/>
            <p:nvPr/>
          </p:nvSpPr>
          <p:spPr>
            <a:xfrm>
              <a:off x="899592" y="2852936"/>
              <a:ext cx="3816424" cy="2304256"/>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1187624" y="2910423"/>
              <a:ext cx="3374032" cy="2166747"/>
            </a:xfrm>
            <a:prstGeom prst="rect">
              <a:avLst/>
            </a:prstGeom>
            <a:noFill/>
          </p:spPr>
          <p:txBody>
            <a:bodyPr wrap="square" rtlCol="0">
              <a:spAutoFit/>
            </a:bodyPr>
            <a:lstStyle/>
            <a:p>
              <a:r>
                <a:rPr lang="en-US" altLang="zh-CN" dirty="0">
                  <a:solidFill>
                    <a:srgbClr val="0000FF"/>
                  </a:solidFill>
                  <a:latin typeface="Arial" panose="020B0604020202020204" pitchFamily="34" charset="0"/>
                  <a:cs typeface="Arial" panose="020B0604020202020204" pitchFamily="34" charset="0"/>
                </a:rPr>
                <a:t>double</a:t>
              </a:r>
              <a:r>
                <a:rPr lang="en-US" altLang="zh-CN" dirty="0">
                  <a:latin typeface="Arial" panose="020B0604020202020204" pitchFamily="34" charset="0"/>
                  <a:cs typeface="Arial" panose="020B0604020202020204" pitchFamily="34" charset="0"/>
                </a:rPr>
                <a:t> fpoly1 (</a:t>
              </a:r>
              <a:r>
                <a:rPr lang="en-US" altLang="zh-CN" dirty="0">
                  <a:solidFill>
                    <a:srgbClr val="0000FF"/>
                  </a:solidFill>
                  <a:latin typeface="Arial" panose="020B0604020202020204" pitchFamily="34" charset="0"/>
                  <a:cs typeface="Arial" panose="020B0604020202020204" pitchFamily="34" charset="0"/>
                </a:rPr>
                <a:t> </a:t>
              </a:r>
              <a:r>
                <a:rPr lang="en-US" altLang="zh-CN" dirty="0" err="1">
                  <a:solidFill>
                    <a:srgbClr val="0000FF"/>
                  </a:solidFill>
                  <a:latin typeface="Arial" panose="020B0604020202020204" pitchFamily="34" charset="0"/>
                  <a:cs typeface="Arial" panose="020B0604020202020204" pitchFamily="34" charset="0"/>
                </a:rPr>
                <a:t>int</a:t>
              </a:r>
              <a:r>
                <a:rPr lang="en-US" altLang="zh-CN" dirty="0">
                  <a:solidFill>
                    <a:srgbClr val="0000FF"/>
                  </a:solidFill>
                  <a:latin typeface="Arial" panose="020B0604020202020204" pitchFamily="34" charset="0"/>
                  <a:cs typeface="Arial" panose="020B0604020202020204" pitchFamily="34" charset="0"/>
                </a:rPr>
                <a:t> </a:t>
              </a:r>
              <a:r>
                <a:rPr lang="en-US" altLang="zh-CN" dirty="0">
                  <a:latin typeface="Arial" panose="020B0604020202020204" pitchFamily="34" charset="0"/>
                  <a:cs typeface="Arial" panose="020B0604020202020204" pitchFamily="34" charset="0"/>
                </a:rPr>
                <a:t>n, </a:t>
              </a:r>
              <a:r>
                <a:rPr lang="en-US" altLang="zh-CN" dirty="0">
                  <a:solidFill>
                    <a:srgbClr val="0000FF"/>
                  </a:solidFill>
                  <a:latin typeface="Arial" panose="020B0604020202020204" pitchFamily="34" charset="0"/>
                  <a:cs typeface="Arial" panose="020B0604020202020204" pitchFamily="34" charset="0"/>
                </a:rPr>
                <a:t>double </a:t>
              </a:r>
              <a:r>
                <a:rPr lang="en-US" altLang="zh-CN" dirty="0">
                  <a:latin typeface="Arial" panose="020B0604020202020204" pitchFamily="34" charset="0"/>
                  <a:cs typeface="Arial" panose="020B0604020202020204" pitchFamily="34" charset="0"/>
                </a:rPr>
                <a:t>a[ ], </a:t>
              </a:r>
              <a:r>
                <a:rPr lang="en-US" altLang="zh-CN" dirty="0">
                  <a:solidFill>
                    <a:srgbClr val="0000FF"/>
                  </a:solidFill>
                  <a:latin typeface="Arial" panose="020B0604020202020204" pitchFamily="34" charset="0"/>
                  <a:cs typeface="Arial" panose="020B0604020202020204" pitchFamily="34" charset="0"/>
                </a:rPr>
                <a:t>double </a:t>
              </a:r>
              <a:r>
                <a:rPr lang="en-US" altLang="zh-CN" dirty="0">
                  <a:latin typeface="Arial" panose="020B0604020202020204" pitchFamily="34" charset="0"/>
                  <a:cs typeface="Arial" panose="020B0604020202020204" pitchFamily="34" charset="0"/>
                </a:rPr>
                <a:t>x )</a:t>
              </a:r>
            </a:p>
            <a:p>
              <a:r>
                <a:rPr lang="en-US" altLang="zh-CN" dirty="0">
                  <a:latin typeface="Arial" panose="020B0604020202020204" pitchFamily="34" charset="0"/>
                  <a:cs typeface="Arial" panose="020B0604020202020204" pitchFamily="34" charset="0"/>
                </a:rPr>
                <a:t>{ </a:t>
              </a:r>
              <a:r>
                <a:rPr lang="en-US" altLang="zh-CN" dirty="0" err="1">
                  <a:solidFill>
                    <a:srgbClr val="0000FF"/>
                  </a:solidFill>
                  <a:latin typeface="Arial" panose="020B0604020202020204" pitchFamily="34" charset="0"/>
                  <a:cs typeface="Arial" panose="020B0604020202020204" pitchFamily="34" charset="0"/>
                </a:rPr>
                <a:t>int</a:t>
              </a:r>
              <a:r>
                <a:rPr lang="en-US" altLang="zh-CN" dirty="0">
                  <a:latin typeface="Arial" panose="020B0604020202020204" pitchFamily="34" charset="0"/>
                  <a:cs typeface="Arial" panose="020B0604020202020204" pitchFamily="34" charset="0"/>
                </a:rPr>
                <a:t> </a:t>
              </a:r>
              <a:r>
                <a:rPr lang="en-US" altLang="zh-CN" dirty="0" err="1">
                  <a:latin typeface="Arial" panose="020B0604020202020204" pitchFamily="34" charset="0"/>
                  <a:cs typeface="Arial" panose="020B0604020202020204" pitchFamily="34" charset="0"/>
                </a:rPr>
                <a:t>i</a:t>
              </a:r>
              <a:r>
                <a:rPr lang="en-US" altLang="zh-CN" dirty="0">
                  <a:latin typeface="Arial" panose="020B0604020202020204" pitchFamily="34" charset="0"/>
                  <a:cs typeface="Arial" panose="020B0604020202020204" pitchFamily="34" charset="0"/>
                </a:rPr>
                <a:t>;</a:t>
              </a:r>
            </a:p>
            <a:p>
              <a:r>
                <a:rPr lang="en-US" altLang="zh-CN" dirty="0">
                  <a:latin typeface="Arial" panose="020B0604020202020204" pitchFamily="34" charset="0"/>
                  <a:cs typeface="Arial" panose="020B0604020202020204" pitchFamily="34" charset="0"/>
                </a:rPr>
                <a:t> </a:t>
              </a:r>
              <a:r>
                <a:rPr lang="en-US" altLang="zh-CN" dirty="0">
                  <a:solidFill>
                    <a:srgbClr val="0000FF"/>
                  </a:solidFill>
                  <a:latin typeface="Arial" panose="020B0604020202020204" pitchFamily="34" charset="0"/>
                  <a:cs typeface="Arial" panose="020B0604020202020204" pitchFamily="34" charset="0"/>
                </a:rPr>
                <a:t> double </a:t>
              </a:r>
              <a:r>
                <a:rPr lang="en-US" altLang="zh-CN" dirty="0">
                  <a:latin typeface="Arial" panose="020B0604020202020204" pitchFamily="34" charset="0"/>
                  <a:cs typeface="Arial" panose="020B0604020202020204" pitchFamily="34" charset="0"/>
                </a:rPr>
                <a:t>p = a[0];</a:t>
              </a:r>
            </a:p>
            <a:p>
              <a:r>
                <a:rPr lang="en-US" altLang="zh-CN" dirty="0">
                  <a:latin typeface="Arial" panose="020B0604020202020204" pitchFamily="34" charset="0"/>
                  <a:cs typeface="Arial" panose="020B0604020202020204" pitchFamily="34" charset="0"/>
                </a:rPr>
                <a:t>  </a:t>
              </a:r>
              <a:r>
                <a:rPr lang="en-US" altLang="zh-CN" dirty="0">
                  <a:solidFill>
                    <a:srgbClr val="0000FF"/>
                  </a:solidFill>
                  <a:latin typeface="Arial" panose="020B0604020202020204" pitchFamily="34" charset="0"/>
                  <a:cs typeface="Arial" panose="020B0604020202020204" pitchFamily="34" charset="0"/>
                </a:rPr>
                <a:t>for</a:t>
              </a:r>
              <a:r>
                <a:rPr lang="en-US" altLang="zh-CN" dirty="0">
                  <a:latin typeface="Arial" panose="020B0604020202020204" pitchFamily="34" charset="0"/>
                  <a:cs typeface="Arial" panose="020B0604020202020204" pitchFamily="34" charset="0"/>
                </a:rPr>
                <a:t> (</a:t>
              </a:r>
              <a:r>
                <a:rPr lang="en-US" altLang="zh-CN" dirty="0" err="1">
                  <a:latin typeface="Arial" panose="020B0604020202020204" pitchFamily="34" charset="0"/>
                  <a:cs typeface="Arial" panose="020B0604020202020204" pitchFamily="34" charset="0"/>
                </a:rPr>
                <a:t>i</a:t>
              </a:r>
              <a:r>
                <a:rPr lang="en-US" altLang="zh-CN" dirty="0">
                  <a:latin typeface="Arial" panose="020B0604020202020204" pitchFamily="34" charset="0"/>
                  <a:cs typeface="Arial" panose="020B0604020202020204" pitchFamily="34" charset="0"/>
                </a:rPr>
                <a:t> = 1; </a:t>
              </a:r>
              <a:r>
                <a:rPr lang="en-US" altLang="zh-CN" dirty="0" err="1">
                  <a:latin typeface="Arial" panose="020B0604020202020204" pitchFamily="34" charset="0"/>
                  <a:cs typeface="Arial" panose="020B0604020202020204" pitchFamily="34" charset="0"/>
                </a:rPr>
                <a:t>i</a:t>
              </a:r>
              <a:r>
                <a:rPr lang="en-US" altLang="zh-CN" dirty="0">
                  <a:latin typeface="Arial" panose="020B0604020202020204" pitchFamily="34" charset="0"/>
                  <a:cs typeface="Arial" panose="020B0604020202020204" pitchFamily="34" charset="0"/>
                </a:rPr>
                <a:t> &lt;=n; </a:t>
              </a:r>
              <a:r>
                <a:rPr lang="en-US" altLang="zh-CN" dirty="0" err="1">
                  <a:latin typeface="Arial" panose="020B0604020202020204" pitchFamily="34" charset="0"/>
                  <a:cs typeface="Arial" panose="020B0604020202020204" pitchFamily="34" charset="0"/>
                </a:rPr>
                <a:t>i</a:t>
              </a:r>
              <a:r>
                <a:rPr lang="en-US" altLang="zh-CN" dirty="0">
                  <a:latin typeface="Arial" panose="020B0604020202020204" pitchFamily="34" charset="0"/>
                  <a:cs typeface="Arial" panose="020B0604020202020204" pitchFamily="34" charset="0"/>
                </a:rPr>
                <a:t>++)</a:t>
              </a:r>
            </a:p>
            <a:p>
              <a:r>
                <a:rPr lang="en-US" altLang="zh-CN" dirty="0">
                  <a:latin typeface="Arial" panose="020B0604020202020204" pitchFamily="34" charset="0"/>
                  <a:cs typeface="Arial" panose="020B0604020202020204" pitchFamily="34" charset="0"/>
                </a:rPr>
                <a:t>       p += (a[</a:t>
              </a:r>
              <a:r>
                <a:rPr lang="en-US" altLang="zh-CN" dirty="0" err="1">
                  <a:latin typeface="Arial" panose="020B0604020202020204" pitchFamily="34" charset="0"/>
                  <a:cs typeface="Arial" panose="020B0604020202020204" pitchFamily="34" charset="0"/>
                </a:rPr>
                <a:t>i</a:t>
              </a:r>
              <a:r>
                <a:rPr lang="en-US" altLang="zh-CN" dirty="0">
                  <a:latin typeface="Arial" panose="020B0604020202020204" pitchFamily="34" charset="0"/>
                  <a:cs typeface="Arial" panose="020B0604020202020204" pitchFamily="34" charset="0"/>
                </a:rPr>
                <a:t>] * pow( x, </a:t>
              </a:r>
              <a:r>
                <a:rPr lang="en-US" altLang="zh-CN" dirty="0" err="1">
                  <a:latin typeface="Arial" panose="020B0604020202020204" pitchFamily="34" charset="0"/>
                  <a:cs typeface="Arial" panose="020B0604020202020204" pitchFamily="34" charset="0"/>
                </a:rPr>
                <a:t>i</a:t>
              </a:r>
              <a:r>
                <a:rPr lang="en-US" altLang="zh-CN" dirty="0">
                  <a:latin typeface="Arial" panose="020B0604020202020204" pitchFamily="34" charset="0"/>
                  <a:cs typeface="Arial" panose="020B0604020202020204" pitchFamily="34" charset="0"/>
                </a:rPr>
                <a:t>) );</a:t>
              </a:r>
            </a:p>
            <a:p>
              <a:r>
                <a:rPr lang="en-US" altLang="zh-CN" dirty="0">
                  <a:solidFill>
                    <a:srgbClr val="0000FF"/>
                  </a:solidFill>
                  <a:latin typeface="Arial" panose="020B0604020202020204" pitchFamily="34" charset="0"/>
                  <a:cs typeface="Arial" panose="020B0604020202020204" pitchFamily="34" charset="0"/>
                </a:rPr>
                <a:t>  return </a:t>
              </a:r>
              <a:r>
                <a:rPr lang="en-US" altLang="zh-CN" dirty="0">
                  <a:latin typeface="Arial" panose="020B0604020202020204" pitchFamily="34" charset="0"/>
                  <a:cs typeface="Arial" panose="020B0604020202020204" pitchFamily="34" charset="0"/>
                </a:rPr>
                <a:t>p;</a:t>
              </a:r>
            </a:p>
            <a:p>
              <a:r>
                <a:rPr lang="en-US" altLang="zh-CN" dirty="0">
                  <a:latin typeface="Arial" panose="020B0604020202020204" pitchFamily="34" charset="0"/>
                  <a:cs typeface="Arial" panose="020B0604020202020204" pitchFamily="34" charset="0"/>
                </a:rPr>
                <a:t>}</a:t>
              </a:r>
              <a:endParaRPr lang="zh-CN" altLang="en-US" dirty="0">
                <a:latin typeface="Arial" panose="020B0604020202020204" pitchFamily="34" charset="0"/>
                <a:cs typeface="Arial" panose="020B0604020202020204" pitchFamily="34" charset="0"/>
              </a:endParaRPr>
            </a:p>
          </p:txBody>
        </p:sp>
      </p:grpSp>
      <p:grpSp>
        <p:nvGrpSpPr>
          <p:cNvPr id="9" name="组合 8"/>
          <p:cNvGrpSpPr/>
          <p:nvPr/>
        </p:nvGrpSpPr>
        <p:grpSpPr>
          <a:xfrm>
            <a:off x="529208" y="3875094"/>
            <a:ext cx="8229600" cy="2710978"/>
            <a:chOff x="529208" y="3875094"/>
            <a:chExt cx="8229600" cy="2710978"/>
          </a:xfrm>
        </p:grpSpPr>
        <p:grpSp>
          <p:nvGrpSpPr>
            <p:cNvPr id="8" name="组合 7"/>
            <p:cNvGrpSpPr/>
            <p:nvPr/>
          </p:nvGrpSpPr>
          <p:grpSpPr>
            <a:xfrm>
              <a:off x="1346158" y="4509119"/>
              <a:ext cx="6610218" cy="2076953"/>
              <a:chOff x="4716016" y="2852936"/>
              <a:chExt cx="3816424" cy="2304256"/>
            </a:xfrm>
          </p:grpSpPr>
          <p:sp>
            <p:nvSpPr>
              <p:cNvPr id="2" name="矩形 1"/>
              <p:cNvSpPr/>
              <p:nvPr/>
            </p:nvSpPr>
            <p:spPr>
              <a:xfrm>
                <a:off x="4716016" y="2852936"/>
                <a:ext cx="3816424" cy="2304256"/>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4996299" y="2932826"/>
                <a:ext cx="3374032" cy="2031325"/>
              </a:xfrm>
              <a:prstGeom prst="rect">
                <a:avLst/>
              </a:prstGeom>
              <a:noFill/>
              <a:ln w="19050">
                <a:noFill/>
              </a:ln>
            </p:spPr>
            <p:txBody>
              <a:bodyPr wrap="square" rtlCol="0">
                <a:spAutoFit/>
              </a:bodyPr>
              <a:lstStyle/>
              <a:p>
                <a:r>
                  <a:rPr lang="en-US" altLang="zh-CN" dirty="0">
                    <a:solidFill>
                      <a:srgbClr val="0000FF"/>
                    </a:solidFill>
                    <a:latin typeface="Arial" panose="020B0604020202020204" pitchFamily="34" charset="0"/>
                    <a:cs typeface="Arial" panose="020B0604020202020204" pitchFamily="34" charset="0"/>
                  </a:rPr>
                  <a:t>double</a:t>
                </a:r>
                <a:r>
                  <a:rPr lang="en-US" altLang="zh-CN" dirty="0">
                    <a:latin typeface="Arial" panose="020B0604020202020204" pitchFamily="34" charset="0"/>
                    <a:cs typeface="Arial" panose="020B0604020202020204" pitchFamily="34" charset="0"/>
                  </a:rPr>
                  <a:t> fpoly2 (</a:t>
                </a:r>
                <a:r>
                  <a:rPr lang="en-US" altLang="zh-CN" dirty="0">
                    <a:solidFill>
                      <a:srgbClr val="0000FF"/>
                    </a:solidFill>
                    <a:latin typeface="Arial" panose="020B0604020202020204" pitchFamily="34" charset="0"/>
                    <a:cs typeface="Arial" panose="020B0604020202020204" pitchFamily="34" charset="0"/>
                  </a:rPr>
                  <a:t> </a:t>
                </a:r>
                <a:r>
                  <a:rPr lang="en-US" altLang="zh-CN" dirty="0" err="1">
                    <a:solidFill>
                      <a:srgbClr val="0000FF"/>
                    </a:solidFill>
                    <a:latin typeface="Arial" panose="020B0604020202020204" pitchFamily="34" charset="0"/>
                    <a:cs typeface="Arial" panose="020B0604020202020204" pitchFamily="34" charset="0"/>
                  </a:rPr>
                  <a:t>int</a:t>
                </a:r>
                <a:r>
                  <a:rPr lang="en-US" altLang="zh-CN" dirty="0">
                    <a:solidFill>
                      <a:srgbClr val="0000FF"/>
                    </a:solidFill>
                    <a:latin typeface="Arial" panose="020B0604020202020204" pitchFamily="34" charset="0"/>
                    <a:cs typeface="Arial" panose="020B0604020202020204" pitchFamily="34" charset="0"/>
                  </a:rPr>
                  <a:t> </a:t>
                </a:r>
                <a:r>
                  <a:rPr lang="en-US" altLang="zh-CN" dirty="0">
                    <a:latin typeface="Arial" panose="020B0604020202020204" pitchFamily="34" charset="0"/>
                    <a:cs typeface="Arial" panose="020B0604020202020204" pitchFamily="34" charset="0"/>
                  </a:rPr>
                  <a:t>n, </a:t>
                </a:r>
                <a:r>
                  <a:rPr lang="en-US" altLang="zh-CN" dirty="0">
                    <a:solidFill>
                      <a:srgbClr val="0000FF"/>
                    </a:solidFill>
                    <a:latin typeface="Arial" panose="020B0604020202020204" pitchFamily="34" charset="0"/>
                    <a:cs typeface="Arial" panose="020B0604020202020204" pitchFamily="34" charset="0"/>
                  </a:rPr>
                  <a:t>double </a:t>
                </a:r>
                <a:r>
                  <a:rPr lang="en-US" altLang="zh-CN" dirty="0">
                    <a:latin typeface="Arial" panose="020B0604020202020204" pitchFamily="34" charset="0"/>
                    <a:cs typeface="Arial" panose="020B0604020202020204" pitchFamily="34" charset="0"/>
                  </a:rPr>
                  <a:t>a[ ], </a:t>
                </a:r>
                <a:r>
                  <a:rPr lang="en-US" altLang="zh-CN" dirty="0">
                    <a:solidFill>
                      <a:srgbClr val="0000FF"/>
                    </a:solidFill>
                    <a:latin typeface="Arial" panose="020B0604020202020204" pitchFamily="34" charset="0"/>
                    <a:cs typeface="Arial" panose="020B0604020202020204" pitchFamily="34" charset="0"/>
                  </a:rPr>
                  <a:t>double </a:t>
                </a:r>
                <a:r>
                  <a:rPr lang="en-US" altLang="zh-CN" dirty="0">
                    <a:latin typeface="Arial" panose="020B0604020202020204" pitchFamily="34" charset="0"/>
                    <a:cs typeface="Arial" panose="020B0604020202020204" pitchFamily="34" charset="0"/>
                  </a:rPr>
                  <a:t>x )</a:t>
                </a:r>
              </a:p>
              <a:p>
                <a:r>
                  <a:rPr lang="en-US" altLang="zh-CN" dirty="0">
                    <a:latin typeface="Arial" panose="020B0604020202020204" pitchFamily="34" charset="0"/>
                    <a:cs typeface="Arial" panose="020B0604020202020204" pitchFamily="34" charset="0"/>
                  </a:rPr>
                  <a:t>{ </a:t>
                </a:r>
                <a:r>
                  <a:rPr lang="en-US" altLang="zh-CN" dirty="0" err="1">
                    <a:solidFill>
                      <a:srgbClr val="0000FF"/>
                    </a:solidFill>
                    <a:latin typeface="Arial" panose="020B0604020202020204" pitchFamily="34" charset="0"/>
                    <a:cs typeface="Arial" panose="020B0604020202020204" pitchFamily="34" charset="0"/>
                  </a:rPr>
                  <a:t>int</a:t>
                </a:r>
                <a:r>
                  <a:rPr lang="en-US" altLang="zh-CN" dirty="0">
                    <a:latin typeface="Arial" panose="020B0604020202020204" pitchFamily="34" charset="0"/>
                    <a:cs typeface="Arial" panose="020B0604020202020204" pitchFamily="34" charset="0"/>
                  </a:rPr>
                  <a:t> </a:t>
                </a:r>
                <a:r>
                  <a:rPr lang="en-US" altLang="zh-CN" dirty="0" err="1">
                    <a:latin typeface="Arial" panose="020B0604020202020204" pitchFamily="34" charset="0"/>
                    <a:cs typeface="Arial" panose="020B0604020202020204" pitchFamily="34" charset="0"/>
                  </a:rPr>
                  <a:t>i</a:t>
                </a:r>
                <a:r>
                  <a:rPr lang="en-US" altLang="zh-CN" dirty="0">
                    <a:latin typeface="Arial" panose="020B0604020202020204" pitchFamily="34" charset="0"/>
                    <a:cs typeface="Arial" panose="020B0604020202020204" pitchFamily="34" charset="0"/>
                  </a:rPr>
                  <a:t>;</a:t>
                </a:r>
              </a:p>
              <a:p>
                <a:r>
                  <a:rPr lang="en-US" altLang="zh-CN" dirty="0">
                    <a:latin typeface="Arial" panose="020B0604020202020204" pitchFamily="34" charset="0"/>
                    <a:cs typeface="Arial" panose="020B0604020202020204" pitchFamily="34" charset="0"/>
                  </a:rPr>
                  <a:t> </a:t>
                </a:r>
                <a:r>
                  <a:rPr lang="en-US" altLang="zh-CN" dirty="0">
                    <a:solidFill>
                      <a:srgbClr val="0000FF"/>
                    </a:solidFill>
                    <a:latin typeface="Arial" panose="020B0604020202020204" pitchFamily="34" charset="0"/>
                    <a:cs typeface="Arial" panose="020B0604020202020204" pitchFamily="34" charset="0"/>
                  </a:rPr>
                  <a:t> double </a:t>
                </a:r>
                <a:r>
                  <a:rPr lang="en-US" altLang="zh-CN" dirty="0">
                    <a:latin typeface="Arial" panose="020B0604020202020204" pitchFamily="34" charset="0"/>
                    <a:cs typeface="Arial" panose="020B0604020202020204" pitchFamily="34" charset="0"/>
                  </a:rPr>
                  <a:t>p = a[n];</a:t>
                </a:r>
              </a:p>
              <a:p>
                <a:r>
                  <a:rPr lang="en-US" altLang="zh-CN" dirty="0">
                    <a:latin typeface="Arial" panose="020B0604020202020204" pitchFamily="34" charset="0"/>
                    <a:cs typeface="Arial" panose="020B0604020202020204" pitchFamily="34" charset="0"/>
                  </a:rPr>
                  <a:t>  </a:t>
                </a:r>
                <a:r>
                  <a:rPr lang="en-US" altLang="zh-CN" dirty="0">
                    <a:solidFill>
                      <a:srgbClr val="0000FF"/>
                    </a:solidFill>
                    <a:latin typeface="Arial" panose="020B0604020202020204" pitchFamily="34" charset="0"/>
                    <a:cs typeface="Arial" panose="020B0604020202020204" pitchFamily="34" charset="0"/>
                  </a:rPr>
                  <a:t>for</a:t>
                </a:r>
                <a:r>
                  <a:rPr lang="en-US" altLang="zh-CN" dirty="0">
                    <a:latin typeface="Arial" panose="020B0604020202020204" pitchFamily="34" charset="0"/>
                    <a:cs typeface="Arial" panose="020B0604020202020204" pitchFamily="34" charset="0"/>
                  </a:rPr>
                  <a:t> (</a:t>
                </a:r>
                <a:r>
                  <a:rPr lang="en-US" altLang="zh-CN" dirty="0" err="1">
                    <a:latin typeface="Arial" panose="020B0604020202020204" pitchFamily="34" charset="0"/>
                    <a:cs typeface="Arial" panose="020B0604020202020204" pitchFamily="34" charset="0"/>
                  </a:rPr>
                  <a:t>i</a:t>
                </a:r>
                <a:r>
                  <a:rPr lang="en-US" altLang="zh-CN" dirty="0">
                    <a:latin typeface="Arial" panose="020B0604020202020204" pitchFamily="34" charset="0"/>
                    <a:cs typeface="Arial" panose="020B0604020202020204" pitchFamily="34" charset="0"/>
                  </a:rPr>
                  <a:t> = n; </a:t>
                </a:r>
                <a:r>
                  <a:rPr lang="en-US" altLang="zh-CN" dirty="0" err="1">
                    <a:latin typeface="Arial" panose="020B0604020202020204" pitchFamily="34" charset="0"/>
                    <a:cs typeface="Arial" panose="020B0604020202020204" pitchFamily="34" charset="0"/>
                  </a:rPr>
                  <a:t>i</a:t>
                </a:r>
                <a:r>
                  <a:rPr lang="en-US" altLang="zh-CN" dirty="0">
                    <a:latin typeface="Arial" panose="020B0604020202020204" pitchFamily="34" charset="0"/>
                    <a:cs typeface="Arial" panose="020B0604020202020204" pitchFamily="34" charset="0"/>
                  </a:rPr>
                  <a:t> &gt; 0; </a:t>
                </a:r>
                <a:r>
                  <a:rPr lang="en-US" altLang="zh-CN" dirty="0" err="1">
                    <a:latin typeface="Arial" panose="020B0604020202020204" pitchFamily="34" charset="0"/>
                    <a:cs typeface="Arial" panose="020B0604020202020204" pitchFamily="34" charset="0"/>
                  </a:rPr>
                  <a:t>i</a:t>
                </a:r>
                <a:r>
                  <a:rPr lang="en-US" altLang="zh-CN" dirty="0">
                    <a:latin typeface="Arial" panose="020B0604020202020204" pitchFamily="34" charset="0"/>
                    <a:cs typeface="Arial" panose="020B0604020202020204" pitchFamily="34" charset="0"/>
                  </a:rPr>
                  <a:t>-- )</a:t>
                </a:r>
              </a:p>
              <a:p>
                <a:r>
                  <a:rPr lang="en-US" altLang="zh-CN" dirty="0">
                    <a:latin typeface="Arial" panose="020B0604020202020204" pitchFamily="34" charset="0"/>
                    <a:cs typeface="Arial" panose="020B0604020202020204" pitchFamily="34" charset="0"/>
                  </a:rPr>
                  <a:t>       p = a[i-1]  + x* p;</a:t>
                </a:r>
              </a:p>
              <a:p>
                <a:r>
                  <a:rPr lang="en-US" altLang="zh-CN" dirty="0">
                    <a:solidFill>
                      <a:srgbClr val="0000FF"/>
                    </a:solidFill>
                    <a:latin typeface="Arial" panose="020B0604020202020204" pitchFamily="34" charset="0"/>
                    <a:cs typeface="Arial" panose="020B0604020202020204" pitchFamily="34" charset="0"/>
                  </a:rPr>
                  <a:t>  return </a:t>
                </a:r>
                <a:r>
                  <a:rPr lang="en-US" altLang="zh-CN" dirty="0">
                    <a:latin typeface="Arial" panose="020B0604020202020204" pitchFamily="34" charset="0"/>
                    <a:cs typeface="Arial" panose="020B0604020202020204" pitchFamily="34" charset="0"/>
                  </a:rPr>
                  <a:t>p;</a:t>
                </a:r>
              </a:p>
              <a:p>
                <a:r>
                  <a:rPr lang="en-US" altLang="zh-CN" dirty="0">
                    <a:latin typeface="Arial" panose="020B0604020202020204" pitchFamily="34" charset="0"/>
                    <a:cs typeface="Arial" panose="020B0604020202020204" pitchFamily="34" charset="0"/>
                  </a:rPr>
                  <a:t>}</a:t>
                </a:r>
                <a:endParaRPr lang="zh-CN" altLang="en-US" dirty="0">
                  <a:latin typeface="Arial" panose="020B0604020202020204" pitchFamily="34" charset="0"/>
                  <a:cs typeface="Arial" panose="020B0604020202020204" pitchFamily="34" charset="0"/>
                </a:endParaRPr>
              </a:p>
            </p:txBody>
          </p:sp>
        </p:grpSp>
        <mc:AlternateContent xmlns:mc="http://schemas.openxmlformats.org/markup-compatibility/2006" xmlns:a14="http://schemas.microsoft.com/office/drawing/2010/main">
          <mc:Choice Requires="a14">
            <p:sp>
              <p:nvSpPr>
                <p:cNvPr id="10" name="Rectangle 3"/>
                <p:cNvSpPr txBox="1">
                  <a:spLocks noChangeArrowheads="1"/>
                </p:cNvSpPr>
                <p:nvPr/>
              </p:nvSpPr>
              <p:spPr bwMode="auto">
                <a:xfrm>
                  <a:off x="529208" y="3875094"/>
                  <a:ext cx="8229600" cy="745809"/>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342900" indent="-342900" algn="l" rtl="0" eaLnBrk="0" fontAlgn="base" hangingPunct="0">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charset="0"/>
                    <a:buChar char="–"/>
                    <a:defRPr sz="1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charset="0"/>
                    <a:buChar char="•"/>
                    <a:defRPr sz="16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charset="0"/>
                    <a:buChar char="–"/>
                    <a:defRPr sz="14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charset="0"/>
                    <a:buChar char="»"/>
                    <a:defRPr sz="14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Aft>
                      <a:spcPts val="600"/>
                    </a:spcAft>
                    <a:buNone/>
                  </a:pPr>
                  <a14:m>
                    <m:oMathPara xmlns:m="http://schemas.openxmlformats.org/officeDocument/2006/math">
                      <m:oMathParaPr>
                        <m:jc m:val="centerGroup"/>
                      </m:oMathParaPr>
                      <m:oMath xmlns:m="http://schemas.openxmlformats.org/officeDocument/2006/math">
                        <m:r>
                          <a:rPr lang="en-US" altLang="en-US" sz="2300" b="1" i="1" dirty="0" smtClean="0">
                            <a:latin typeface="Cambria Math" panose="02040503050406030204" pitchFamily="18" charset="0"/>
                            <a:cs typeface="Arial" charset="0"/>
                          </a:rPr>
                          <m:t>𝒇</m:t>
                        </m:r>
                        <m:d>
                          <m:dPr>
                            <m:ctrlPr>
                              <a:rPr lang="en-US" altLang="en-US" sz="2300" b="1" i="1" dirty="0" smtClean="0">
                                <a:latin typeface="Cambria Math" panose="02040503050406030204" pitchFamily="18" charset="0"/>
                                <a:cs typeface="Arial" charset="0"/>
                              </a:rPr>
                            </m:ctrlPr>
                          </m:dPr>
                          <m:e>
                            <m:r>
                              <a:rPr lang="en-US" altLang="en-US" sz="2300" b="1" i="1" dirty="0" smtClean="0">
                                <a:latin typeface="Cambria Math" panose="02040503050406030204" pitchFamily="18" charset="0"/>
                                <a:cs typeface="Arial" charset="0"/>
                              </a:rPr>
                              <m:t>𝒙</m:t>
                            </m:r>
                          </m:e>
                        </m:d>
                        <m:r>
                          <a:rPr lang="en-US" altLang="en-US" sz="2300" b="1" i="1" dirty="0" smtClean="0">
                            <a:latin typeface="Cambria Math" panose="02040503050406030204" pitchFamily="18" charset="0"/>
                            <a:cs typeface="Arial" charset="0"/>
                          </a:rPr>
                          <m:t>=</m:t>
                        </m:r>
                        <m:sSub>
                          <m:sSubPr>
                            <m:ctrlPr>
                              <a:rPr lang="en-US" altLang="en-US" sz="2300" b="1" i="1" dirty="0" smtClean="0">
                                <a:latin typeface="Cambria Math" panose="02040503050406030204" pitchFamily="18" charset="0"/>
                                <a:cs typeface="Arial" charset="0"/>
                              </a:rPr>
                            </m:ctrlPr>
                          </m:sSubPr>
                          <m:e>
                            <m:r>
                              <a:rPr lang="en-US" altLang="en-US" sz="2300" b="1" i="1" dirty="0" smtClean="0">
                                <a:latin typeface="Cambria Math" panose="02040503050406030204" pitchFamily="18" charset="0"/>
                                <a:cs typeface="Arial" charset="0"/>
                              </a:rPr>
                              <m:t>𝒂</m:t>
                            </m:r>
                          </m:e>
                          <m:sub>
                            <m:r>
                              <a:rPr lang="en-US" altLang="en-US" sz="2300" b="1" i="1" dirty="0" smtClean="0">
                                <a:latin typeface="Cambria Math" panose="02040503050406030204" pitchFamily="18" charset="0"/>
                                <a:cs typeface="Arial" charset="0"/>
                              </a:rPr>
                              <m:t>𝟎</m:t>
                            </m:r>
                          </m:sub>
                        </m:sSub>
                        <m:r>
                          <a:rPr lang="en-US" altLang="en-US" sz="2300" b="1" i="1" dirty="0" smtClean="0">
                            <a:latin typeface="Cambria Math" panose="02040503050406030204" pitchFamily="18" charset="0"/>
                            <a:cs typeface="Arial" charset="0"/>
                          </a:rPr>
                          <m:t>+</m:t>
                        </m:r>
                        <m:r>
                          <a:rPr lang="en-US" altLang="en-US" sz="2300" b="1" i="1" dirty="0" smtClean="0">
                            <a:latin typeface="Cambria Math" panose="02040503050406030204" pitchFamily="18" charset="0"/>
                            <a:cs typeface="Arial" charset="0"/>
                          </a:rPr>
                          <m:t>𝒙</m:t>
                        </m:r>
                        <m:sSub>
                          <m:sSubPr>
                            <m:ctrlPr>
                              <a:rPr lang="en-US" altLang="en-US" sz="2300" b="1" i="1" dirty="0">
                                <a:latin typeface="Cambria Math" panose="02040503050406030204" pitchFamily="18" charset="0"/>
                                <a:cs typeface="Arial" charset="0"/>
                              </a:rPr>
                            </m:ctrlPr>
                          </m:sSubPr>
                          <m:e>
                            <m:r>
                              <a:rPr lang="en-US" altLang="en-US" sz="2300" b="1" i="1" dirty="0" smtClean="0">
                                <a:latin typeface="Cambria Math" panose="02040503050406030204" pitchFamily="18" charset="0"/>
                                <a:cs typeface="Arial" charset="0"/>
                              </a:rPr>
                              <m:t>(</m:t>
                            </m:r>
                            <m:r>
                              <a:rPr lang="en-US" altLang="en-US" sz="2300" b="1" i="1" dirty="0">
                                <a:latin typeface="Cambria Math" panose="02040503050406030204" pitchFamily="18" charset="0"/>
                                <a:cs typeface="Arial" charset="0"/>
                              </a:rPr>
                              <m:t>𝒂</m:t>
                            </m:r>
                          </m:e>
                          <m:sub>
                            <m:r>
                              <a:rPr lang="en-US" altLang="en-US" sz="2300" b="1" i="1" dirty="0">
                                <a:latin typeface="Cambria Math" panose="02040503050406030204" pitchFamily="18" charset="0"/>
                                <a:cs typeface="Arial" charset="0"/>
                              </a:rPr>
                              <m:t>𝟏</m:t>
                            </m:r>
                          </m:sub>
                        </m:sSub>
                        <m:r>
                          <a:rPr lang="en-US" altLang="en-US" sz="2300" b="1" i="0" dirty="0" smtClean="0">
                            <a:latin typeface="Cambria Math" panose="02040503050406030204" pitchFamily="18" charset="0"/>
                            <a:cs typeface="Arial" charset="0"/>
                          </a:rPr>
                          <m:t>+</m:t>
                        </m:r>
                        <m:r>
                          <a:rPr lang="en-US" altLang="en-US" sz="2300" b="1" i="1" dirty="0" smtClean="0">
                            <a:latin typeface="Cambria Math" panose="02040503050406030204" pitchFamily="18" charset="0"/>
                            <a:cs typeface="Arial" charset="0"/>
                          </a:rPr>
                          <m:t>𝒙</m:t>
                        </m:r>
                        <m:r>
                          <a:rPr lang="en-US" altLang="en-US" sz="2300" b="1" i="1" dirty="0" smtClean="0">
                            <a:latin typeface="Cambria Math" panose="02040503050406030204" pitchFamily="18" charset="0"/>
                            <a:cs typeface="Arial" charset="0"/>
                          </a:rPr>
                          <m:t>(</m:t>
                        </m:r>
                        <m:sSub>
                          <m:sSubPr>
                            <m:ctrlPr>
                              <a:rPr lang="en-US" altLang="en-US" sz="2300" b="1" i="1" dirty="0">
                                <a:latin typeface="Cambria Math" panose="02040503050406030204" pitchFamily="18" charset="0"/>
                                <a:cs typeface="Arial" charset="0"/>
                              </a:rPr>
                            </m:ctrlPr>
                          </m:sSubPr>
                          <m:e>
                            <m:r>
                              <a:rPr lang="en-US" altLang="en-US" sz="2300" b="1" i="1" dirty="0">
                                <a:latin typeface="Cambria Math" panose="02040503050406030204" pitchFamily="18" charset="0"/>
                                <a:cs typeface="Arial" charset="0"/>
                              </a:rPr>
                              <m:t>𝒂</m:t>
                            </m:r>
                          </m:e>
                          <m:sub>
                            <m:r>
                              <a:rPr lang="en-US" altLang="en-US" sz="2300" b="1" i="1" dirty="0" smtClean="0">
                                <a:latin typeface="Cambria Math" panose="02040503050406030204" pitchFamily="18" charset="0"/>
                                <a:cs typeface="Arial" charset="0"/>
                              </a:rPr>
                              <m:t>𝟐</m:t>
                            </m:r>
                          </m:sub>
                        </m:sSub>
                        <m:r>
                          <a:rPr lang="en-US" altLang="en-US" sz="2300" b="1" i="1" dirty="0" smtClean="0">
                            <a:latin typeface="Cambria Math" panose="02040503050406030204" pitchFamily="18" charset="0"/>
                            <a:cs typeface="Arial" charset="0"/>
                          </a:rPr>
                          <m:t>+</m:t>
                        </m:r>
                        <m:r>
                          <a:rPr lang="en-US" altLang="en-US" sz="2300" b="1" i="1" dirty="0" smtClean="0">
                            <a:latin typeface="Cambria Math" panose="02040503050406030204" pitchFamily="18" charset="0"/>
                            <a:ea typeface="Cambria Math" panose="02040503050406030204" pitchFamily="18" charset="0"/>
                            <a:cs typeface="Arial" charset="0"/>
                          </a:rPr>
                          <m:t>⋯</m:t>
                        </m:r>
                        <m:r>
                          <a:rPr lang="en-US" altLang="en-US" sz="2300" b="1" i="1" dirty="0" smtClean="0">
                            <a:latin typeface="Cambria Math" panose="02040503050406030204" pitchFamily="18" charset="0"/>
                            <a:ea typeface="Cambria Math" panose="02040503050406030204" pitchFamily="18" charset="0"/>
                            <a:cs typeface="Arial" charset="0"/>
                          </a:rPr>
                          <m:t>𝒙</m:t>
                        </m:r>
                        <m:r>
                          <a:rPr lang="en-US" altLang="en-US" sz="2300" b="1" i="1" dirty="0" smtClean="0">
                            <a:latin typeface="Cambria Math" panose="02040503050406030204" pitchFamily="18" charset="0"/>
                            <a:ea typeface="Cambria Math" panose="02040503050406030204" pitchFamily="18" charset="0"/>
                            <a:cs typeface="Arial" charset="0"/>
                          </a:rPr>
                          <m:t>(</m:t>
                        </m:r>
                        <m:sSub>
                          <m:sSubPr>
                            <m:ctrlPr>
                              <a:rPr lang="en-US" altLang="en-US" sz="2300" b="1" i="1" dirty="0">
                                <a:latin typeface="Cambria Math" panose="02040503050406030204" pitchFamily="18" charset="0"/>
                                <a:cs typeface="Arial" charset="0"/>
                              </a:rPr>
                            </m:ctrlPr>
                          </m:sSubPr>
                          <m:e>
                            <m:r>
                              <a:rPr lang="en-US" altLang="en-US" sz="2300" b="1" i="1" dirty="0">
                                <a:latin typeface="Cambria Math" panose="02040503050406030204" pitchFamily="18" charset="0"/>
                                <a:cs typeface="Arial" charset="0"/>
                              </a:rPr>
                              <m:t>𝒂</m:t>
                            </m:r>
                          </m:e>
                          <m:sub>
                            <m:r>
                              <a:rPr lang="en-US" altLang="en-US" sz="2300" b="1" i="1" dirty="0" smtClean="0">
                                <a:latin typeface="Cambria Math" panose="02040503050406030204" pitchFamily="18" charset="0"/>
                                <a:cs typeface="Arial" charset="0"/>
                              </a:rPr>
                              <m:t>𝒏</m:t>
                            </m:r>
                            <m:r>
                              <a:rPr lang="en-US" altLang="en-US" sz="2300" b="1" i="1" dirty="0" smtClean="0">
                                <a:latin typeface="Cambria Math" panose="02040503050406030204" pitchFamily="18" charset="0"/>
                                <a:cs typeface="Arial" charset="0"/>
                              </a:rPr>
                              <m:t>−</m:t>
                            </m:r>
                            <m:r>
                              <a:rPr lang="en-US" altLang="en-US" sz="2300" b="1" i="1" dirty="0" smtClean="0">
                                <a:latin typeface="Cambria Math" panose="02040503050406030204" pitchFamily="18" charset="0"/>
                                <a:cs typeface="Arial" charset="0"/>
                              </a:rPr>
                              <m:t>𝟏</m:t>
                            </m:r>
                          </m:sub>
                        </m:sSub>
                        <m:r>
                          <a:rPr lang="en-US" altLang="en-US" sz="2300" b="1" i="1" dirty="0" smtClean="0">
                            <a:latin typeface="Cambria Math" panose="02040503050406030204" pitchFamily="18" charset="0"/>
                            <a:cs typeface="Arial" charset="0"/>
                          </a:rPr>
                          <m:t>+</m:t>
                        </m:r>
                        <m:r>
                          <a:rPr lang="en-US" altLang="en-US" sz="2300" b="1" i="1" dirty="0" smtClean="0">
                            <a:latin typeface="Cambria Math" panose="02040503050406030204" pitchFamily="18" charset="0"/>
                            <a:cs typeface="Arial" charset="0"/>
                          </a:rPr>
                          <m:t>𝒙</m:t>
                        </m:r>
                        <m:d>
                          <m:dPr>
                            <m:ctrlPr>
                              <a:rPr lang="en-US" altLang="en-US" sz="2300" b="1" i="1" dirty="0" smtClean="0">
                                <a:latin typeface="Cambria Math" panose="02040503050406030204" pitchFamily="18" charset="0"/>
                                <a:cs typeface="Arial" charset="0"/>
                              </a:rPr>
                            </m:ctrlPr>
                          </m:dPr>
                          <m:e>
                            <m:sSub>
                              <m:sSubPr>
                                <m:ctrlPr>
                                  <a:rPr lang="en-US" altLang="en-US" sz="2300" b="1" i="1" dirty="0">
                                    <a:latin typeface="Cambria Math" panose="02040503050406030204" pitchFamily="18" charset="0"/>
                                    <a:cs typeface="Arial" charset="0"/>
                                  </a:rPr>
                                </m:ctrlPr>
                              </m:sSubPr>
                              <m:e>
                                <m:r>
                                  <a:rPr lang="en-US" altLang="en-US" sz="2300" b="1" i="1" dirty="0">
                                    <a:latin typeface="Cambria Math" panose="02040503050406030204" pitchFamily="18" charset="0"/>
                                    <a:cs typeface="Arial" charset="0"/>
                                  </a:rPr>
                                  <m:t>𝒂</m:t>
                                </m:r>
                              </m:e>
                              <m:sub>
                                <m:r>
                                  <a:rPr lang="en-US" altLang="en-US" sz="2300" b="1" i="1" dirty="0" smtClean="0">
                                    <a:latin typeface="Cambria Math" panose="02040503050406030204" pitchFamily="18" charset="0"/>
                                    <a:cs typeface="Arial" charset="0"/>
                                  </a:rPr>
                                  <m:t>𝒏</m:t>
                                </m:r>
                              </m:sub>
                            </m:sSub>
                          </m:e>
                        </m:d>
                        <m:r>
                          <a:rPr lang="en-US" altLang="en-US" sz="2300" b="1" i="0" dirty="0" smtClean="0">
                            <a:latin typeface="Cambria Math" panose="02040503050406030204" pitchFamily="18" charset="0"/>
                            <a:cs typeface="Arial" charset="0"/>
                          </a:rPr>
                          <m:t>)</m:t>
                        </m:r>
                        <m:r>
                          <a:rPr lang="en-US" altLang="en-US" sz="2300" b="1" i="1" dirty="0">
                            <a:latin typeface="Cambria Math" panose="02040503050406030204" pitchFamily="18" charset="0"/>
                            <a:ea typeface="Cambria Math" panose="02040503050406030204" pitchFamily="18" charset="0"/>
                            <a:cs typeface="Arial" charset="0"/>
                          </a:rPr>
                          <m:t>⋯</m:t>
                        </m:r>
                        <m:r>
                          <a:rPr lang="en-US" altLang="en-US" sz="2300" b="1" i="0" dirty="0" smtClean="0">
                            <a:latin typeface="Cambria Math" panose="02040503050406030204" pitchFamily="18" charset="0"/>
                            <a:ea typeface="Cambria Math" panose="02040503050406030204" pitchFamily="18" charset="0"/>
                            <a:cs typeface="Arial" charset="0"/>
                          </a:rPr>
                          <m:t>))</m:t>
                        </m:r>
                      </m:oMath>
                    </m:oMathPara>
                  </a14:m>
                  <a:endParaRPr lang="en-US" altLang="en-US" sz="2300" b="1" dirty="0">
                    <a:latin typeface="Arial" charset="0"/>
                    <a:cs typeface="Arial" charset="0"/>
                  </a:endParaRPr>
                </a:p>
                <a:p>
                  <a:endParaRPr lang="en-US" altLang="en-US" sz="2300" dirty="0">
                    <a:latin typeface="Arial" charset="0"/>
                    <a:cs typeface="Arial" charset="0"/>
                  </a:endParaRPr>
                </a:p>
                <a:p>
                  <a:endParaRPr lang="en-US" altLang="en-US" dirty="0">
                    <a:latin typeface="Arial" charset="0"/>
                    <a:cs typeface="Arial" charset="0"/>
                  </a:endParaRPr>
                </a:p>
                <a:p>
                  <a:endParaRPr lang="en-US" altLang="en-US" dirty="0">
                    <a:latin typeface="Arial" charset="0"/>
                    <a:cs typeface="Arial" charset="0"/>
                  </a:endParaRPr>
                </a:p>
                <a:p>
                  <a:endParaRPr lang="en-US" altLang="en-US" dirty="0">
                    <a:latin typeface="Arial" charset="0"/>
                    <a:cs typeface="Arial" charset="0"/>
                  </a:endParaRPr>
                </a:p>
                <a:p>
                  <a:endParaRPr lang="en-US" altLang="en-US" dirty="0">
                    <a:latin typeface="Arial" charset="0"/>
                    <a:cs typeface="Arial" charset="0"/>
                  </a:endParaRPr>
                </a:p>
                <a:p>
                  <a:endParaRPr lang="en-US" altLang="en-US" dirty="0">
                    <a:latin typeface="Arial" charset="0"/>
                    <a:cs typeface="Arial" charset="0"/>
                  </a:endParaRPr>
                </a:p>
                <a:p>
                  <a:endParaRPr lang="en-US" altLang="en-US" dirty="0">
                    <a:latin typeface="Arial" charset="0"/>
                    <a:cs typeface="Arial" charset="0"/>
                  </a:endParaRPr>
                </a:p>
                <a:p>
                  <a:endParaRPr lang="en-US" altLang="en-US" dirty="0">
                    <a:latin typeface="Arial" charset="0"/>
                    <a:cs typeface="Arial" charset="0"/>
                  </a:endParaRPr>
                </a:p>
                <a:p>
                  <a:endParaRPr lang="en-US" altLang="en-US" dirty="0">
                    <a:solidFill>
                      <a:schemeClr val="bg2"/>
                    </a:solidFill>
                    <a:latin typeface="Arial" charset="0"/>
                    <a:cs typeface="Arial" charset="0"/>
                  </a:endParaRPr>
                </a:p>
              </p:txBody>
            </p:sp>
          </mc:Choice>
          <mc:Fallback xmlns="">
            <p:sp>
              <p:nvSpPr>
                <p:cNvPr id="10" name="Rectangle 3"/>
                <p:cNvSpPr txBox="1">
                  <a:spLocks noRot="1" noChangeAspect="1" noMove="1" noResize="1" noEditPoints="1" noAdjustHandles="1" noChangeArrowheads="1" noChangeShapeType="1" noTextEdit="1"/>
                </p:cNvSpPr>
                <p:nvPr/>
              </p:nvSpPr>
              <p:spPr bwMode="auto">
                <a:xfrm>
                  <a:off x="529208" y="3875094"/>
                  <a:ext cx="8229600" cy="745809"/>
                </a:xfrm>
                <a:prstGeom prst="rect">
                  <a:avLst/>
                </a:prstGeom>
                <a:blipFill>
                  <a:blip r:embed="rId4"/>
                  <a:stretch>
                    <a:fillRect/>
                  </a:stretch>
                </a:blipFill>
                <a:ln w="9525">
                  <a:noFill/>
                  <a:miter lim="800000"/>
                  <a:headEnd/>
                  <a:tailEnd/>
                </a:ln>
              </p:spPr>
              <p:txBody>
                <a:bodyPr/>
                <a:lstStyle/>
                <a:p>
                  <a:r>
                    <a:rPr lang="zh-CN" altLang="en-US">
                      <a:noFill/>
                    </a:rPr>
                    <a:t> </a:t>
                  </a:r>
                </a:p>
              </p:txBody>
            </p:sp>
          </mc:Fallback>
        </mc:AlternateContent>
      </p:grpSp>
    </p:spTree>
    <p:extLst>
      <p:ext uri="{BB962C8B-B14F-4D97-AF65-F5344CB8AC3E}">
        <p14:creationId xmlns:p14="http://schemas.microsoft.com/office/powerpoint/2010/main" val="993579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a:latin typeface="Arial" charset="0"/>
                <a:cs typeface="Arial" charset="0"/>
              </a:rPr>
              <a:t>Operations</a:t>
            </a:r>
          </a:p>
        </p:txBody>
      </p:sp>
      <p:sp>
        <p:nvSpPr>
          <p:cNvPr id="19459" name="Rectangle 3"/>
          <p:cNvSpPr>
            <a:spLocks noGrp="1" noChangeArrowheads="1"/>
          </p:cNvSpPr>
          <p:nvPr>
            <p:ph type="body" idx="1"/>
          </p:nvPr>
        </p:nvSpPr>
        <p:spPr/>
        <p:txBody>
          <a:bodyPr/>
          <a:lstStyle/>
          <a:p>
            <a:pPr eaLnBrk="1" hangingPunct="1">
              <a:buFont typeface="Arial" charset="0"/>
              <a:buNone/>
            </a:pPr>
            <a:r>
              <a:rPr lang="en-US" dirty="0">
                <a:latin typeface="Arial" charset="0"/>
                <a:cs typeface="Arial" charset="0"/>
              </a:rPr>
              <a:t>	We can do them with the following operations:</a:t>
            </a:r>
          </a:p>
          <a:p>
            <a:pPr lvl="1" eaLnBrk="1" hangingPunct="1"/>
            <a:r>
              <a:rPr lang="en-US" dirty="0">
                <a:latin typeface="Arial" charset="0"/>
                <a:cs typeface="Arial" charset="0"/>
              </a:rPr>
              <a:t>Adding, retrieving, or removing the value at the front of the linked list</a:t>
            </a:r>
          </a:p>
          <a:p>
            <a:pPr lvl="2" eaLnBrk="1" hangingPunct="1">
              <a:buFontTx/>
              <a:buNone/>
            </a:pPr>
            <a:r>
              <a:rPr lang="en-US" sz="1800" dirty="0">
                <a:latin typeface="Consolas" pitchFamily="49" charset="0"/>
                <a:cs typeface="Consolas" pitchFamily="49" charset="0"/>
              </a:rPr>
              <a:t>void </a:t>
            </a:r>
            <a:r>
              <a:rPr lang="en-US" sz="1800" dirty="0" err="1">
                <a:latin typeface="Consolas" pitchFamily="49" charset="0"/>
                <a:cs typeface="Consolas" pitchFamily="49" charset="0"/>
              </a:rPr>
              <a:t>push_front</a:t>
            </a:r>
            <a:r>
              <a:rPr lang="en-US" sz="1800" dirty="0">
                <a:latin typeface="Consolas" pitchFamily="49" charset="0"/>
                <a:cs typeface="Consolas" pitchFamily="49" charset="0"/>
              </a:rPr>
              <a:t>( </a:t>
            </a:r>
            <a:r>
              <a:rPr lang="en-US" sz="1800" dirty="0" err="1">
                <a:latin typeface="Consolas" pitchFamily="49" charset="0"/>
                <a:cs typeface="Consolas" pitchFamily="49" charset="0"/>
              </a:rPr>
              <a:t>int</a:t>
            </a:r>
            <a:r>
              <a:rPr lang="en-US" sz="1800" dirty="0">
                <a:latin typeface="Consolas" pitchFamily="49" charset="0"/>
                <a:cs typeface="Consolas" pitchFamily="49" charset="0"/>
              </a:rPr>
              <a:t> );</a:t>
            </a:r>
          </a:p>
          <a:p>
            <a:pPr lvl="2" eaLnBrk="1" hangingPunct="1">
              <a:buFontTx/>
              <a:buNone/>
            </a:pPr>
            <a:r>
              <a:rPr lang="en-US" sz="1800" dirty="0" err="1">
                <a:latin typeface="Consolas" pitchFamily="49" charset="0"/>
                <a:cs typeface="Consolas" pitchFamily="49" charset="0"/>
              </a:rPr>
              <a:t>int</a:t>
            </a:r>
            <a:r>
              <a:rPr lang="en-US" sz="1800" dirty="0">
                <a:latin typeface="Consolas" pitchFamily="49" charset="0"/>
                <a:cs typeface="Consolas" pitchFamily="49" charset="0"/>
              </a:rPr>
              <a:t> front() </a:t>
            </a:r>
            <a:r>
              <a:rPr lang="en-US" sz="1800" dirty="0">
                <a:solidFill>
                  <a:srgbClr val="FF0000"/>
                </a:solidFill>
                <a:latin typeface="Consolas" pitchFamily="49" charset="0"/>
                <a:cs typeface="Consolas" pitchFamily="49" charset="0"/>
              </a:rPr>
              <a:t>const</a:t>
            </a:r>
            <a:r>
              <a:rPr lang="en-US" sz="1800" dirty="0">
                <a:latin typeface="Consolas" pitchFamily="49" charset="0"/>
                <a:cs typeface="Consolas" pitchFamily="49" charset="0"/>
              </a:rPr>
              <a:t>;</a:t>
            </a:r>
          </a:p>
          <a:p>
            <a:pPr lvl="2" eaLnBrk="1" hangingPunct="1">
              <a:buFontTx/>
              <a:buNone/>
            </a:pPr>
            <a:r>
              <a:rPr lang="en-US" sz="1800" dirty="0">
                <a:latin typeface="Consolas" pitchFamily="49" charset="0"/>
                <a:cs typeface="Consolas" pitchFamily="49" charset="0"/>
              </a:rPr>
              <a:t>int </a:t>
            </a:r>
            <a:r>
              <a:rPr lang="en-US" sz="1800" dirty="0" err="1">
                <a:latin typeface="Consolas" pitchFamily="49" charset="0"/>
                <a:cs typeface="Consolas" pitchFamily="49" charset="0"/>
              </a:rPr>
              <a:t>pop_front</a:t>
            </a:r>
            <a:r>
              <a:rPr lang="en-US" sz="1800" dirty="0">
                <a:latin typeface="Consolas" pitchFamily="49" charset="0"/>
                <a:cs typeface="Consolas" pitchFamily="49" charset="0"/>
              </a:rPr>
              <a:t>();</a:t>
            </a:r>
          </a:p>
          <a:p>
            <a:pPr lvl="1" eaLnBrk="1" hangingPunct="1"/>
            <a:endParaRPr lang="en-US" dirty="0">
              <a:latin typeface="Arial" charset="0"/>
              <a:cs typeface="Arial" charset="0"/>
            </a:endParaRPr>
          </a:p>
          <a:p>
            <a:pPr lvl="1" eaLnBrk="1" hangingPunct="1"/>
            <a:r>
              <a:rPr lang="en-US" dirty="0">
                <a:latin typeface="Arial" charset="0"/>
                <a:cs typeface="Arial" charset="0"/>
              </a:rPr>
              <a:t>We may also want to access the head of the linked list</a:t>
            </a:r>
          </a:p>
          <a:p>
            <a:pPr lvl="1" eaLnBrk="1" hangingPunct="1">
              <a:buFontTx/>
              <a:buNone/>
            </a:pPr>
            <a:r>
              <a:rPr lang="en-US" dirty="0">
                <a:latin typeface="Consolas" pitchFamily="49" charset="0"/>
                <a:cs typeface="Consolas" pitchFamily="49" charset="0"/>
              </a:rPr>
              <a:t>		</a:t>
            </a:r>
            <a:r>
              <a:rPr lang="en-US" dirty="0">
                <a:solidFill>
                  <a:srgbClr val="FF0000"/>
                </a:solidFill>
                <a:latin typeface="Consolas" pitchFamily="49" charset="0"/>
                <a:cs typeface="Consolas" pitchFamily="49" charset="0"/>
              </a:rPr>
              <a:t>Node *</a:t>
            </a:r>
            <a:r>
              <a:rPr lang="en-US" dirty="0">
                <a:latin typeface="Consolas" pitchFamily="49" charset="0"/>
                <a:cs typeface="Consolas" pitchFamily="49" charset="0"/>
              </a:rPr>
              <a:t>head() </a:t>
            </a:r>
            <a:r>
              <a:rPr lang="en-US" dirty="0">
                <a:solidFill>
                  <a:srgbClr val="FF0000"/>
                </a:solidFill>
                <a:latin typeface="Consolas" pitchFamily="49" charset="0"/>
                <a:cs typeface="Consolas" pitchFamily="49" charset="0"/>
              </a:rPr>
              <a:t>const</a:t>
            </a:r>
            <a:r>
              <a:rPr lang="en-US" dirty="0">
                <a:latin typeface="Consolas" pitchFamily="49" charset="0"/>
                <a:cs typeface="Consolas" pitchFamily="49" charset="0"/>
              </a:rPr>
              <a:t>;</a:t>
            </a:r>
          </a:p>
          <a:p>
            <a:pPr lvl="1" eaLnBrk="1" hangingPunct="1">
              <a:buFontTx/>
              <a:buNone/>
            </a:pPr>
            <a:endParaRPr lang="en-US" dirty="0">
              <a:latin typeface="Consolas" pitchFamily="49" charset="0"/>
              <a:cs typeface="Consolas" pitchFamily="49" charset="0"/>
            </a:endParaRPr>
          </a:p>
          <a:p>
            <a:pPr lvl="1" eaLnBrk="1" hangingPunct="1"/>
            <a:r>
              <a:rPr lang="en-US" altLang="zh-CN" dirty="0">
                <a:latin typeface="Arial" charset="0"/>
                <a:cs typeface="Arial" charset="0"/>
              </a:rPr>
              <a:t>We may wish to check whether the linked list is empty</a:t>
            </a:r>
            <a:endParaRPr lang="en-US" altLang="zh-CN" sz="1600" dirty="0">
              <a:latin typeface="Arial" charset="0"/>
              <a:cs typeface="Arial" charset="0"/>
            </a:endParaRPr>
          </a:p>
          <a:p>
            <a:pPr lvl="1" eaLnBrk="1" hangingPunct="1">
              <a:buFontTx/>
              <a:buNone/>
            </a:pPr>
            <a:r>
              <a:rPr lang="en-US" altLang="zh-CN" sz="1600" dirty="0">
                <a:latin typeface="Arial" charset="0"/>
                <a:cs typeface="Arial" charset="0"/>
              </a:rPr>
              <a:t>	   </a:t>
            </a:r>
            <a:r>
              <a:rPr lang="en-US" altLang="zh-CN" dirty="0">
                <a:latin typeface="Consolas" pitchFamily="49" charset="0"/>
                <a:cs typeface="Consolas" pitchFamily="49" charset="0"/>
              </a:rPr>
              <a:t>bool empty() const; </a:t>
            </a:r>
          </a:p>
          <a:p>
            <a:pPr lvl="1" eaLnBrk="1" hangingPunct="1">
              <a:buFontTx/>
              <a:buNone/>
            </a:pPr>
            <a:r>
              <a:rPr lang="en-US" altLang="zh-CN" dirty="0">
                <a:latin typeface="Consolas" pitchFamily="49" charset="0"/>
                <a:cs typeface="Consolas" pitchFamily="49" charset="0"/>
              </a:rPr>
              <a:t>    </a:t>
            </a:r>
            <a:r>
              <a:rPr lang="en-US" altLang="zh-CN" dirty="0">
                <a:latin typeface="Arial" charset="0"/>
                <a:cs typeface="Arial" charset="0"/>
              </a:rPr>
              <a:t>The list is empty when the </a:t>
            </a:r>
            <a:r>
              <a:rPr lang="en-US" altLang="zh-CN" dirty="0" err="1">
                <a:latin typeface="Consolas" pitchFamily="49" charset="0"/>
                <a:cs typeface="Consolas" pitchFamily="49" charset="0"/>
              </a:rPr>
              <a:t>list_head</a:t>
            </a:r>
            <a:r>
              <a:rPr lang="en-US" altLang="zh-CN" dirty="0">
                <a:latin typeface="Consolas" pitchFamily="49" charset="0"/>
                <a:cs typeface="Consolas" pitchFamily="49" charset="0"/>
              </a:rPr>
              <a:t> </a:t>
            </a:r>
            <a:r>
              <a:rPr lang="en-US" altLang="zh-CN" dirty="0">
                <a:latin typeface="Arial" charset="0"/>
                <a:cs typeface="Arial" charset="0"/>
              </a:rPr>
              <a:t>pointer is set to </a:t>
            </a:r>
            <a:r>
              <a:rPr lang="en-US" altLang="zh-CN" dirty="0" err="1">
                <a:latin typeface="Consolas" pitchFamily="49" charset="0"/>
                <a:cs typeface="Consolas" pitchFamily="49" charset="0"/>
              </a:rPr>
              <a:t>nullptr</a:t>
            </a:r>
            <a:endParaRPr lang="en-US" altLang="zh-CN" dirty="0">
              <a:latin typeface="Consolas" pitchFamily="49" charset="0"/>
              <a:cs typeface="Consolas" pitchFamily="49" charset="0"/>
            </a:endParaRPr>
          </a:p>
          <a:p>
            <a:pPr lvl="1" eaLnBrk="1" hangingPunct="1">
              <a:buFontTx/>
              <a:buNone/>
            </a:pPr>
            <a:endParaRPr lang="en-US" dirty="0">
              <a:latin typeface="Consolas" pitchFamily="49" charset="0"/>
              <a:cs typeface="Consolas" pitchFamily="49" charset="0"/>
            </a:endParaRPr>
          </a:p>
        </p:txBody>
      </p:sp>
    </p:spTree>
    <p:extLst>
      <p:ext uri="{BB962C8B-B14F-4D97-AF65-F5344CB8AC3E}">
        <p14:creationId xmlns:p14="http://schemas.microsoft.com/office/powerpoint/2010/main" val="103622547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US">
                <a:latin typeface="Arial" charset="0"/>
                <a:cs typeface="Arial" charset="0"/>
              </a:rPr>
              <a:t>Operations</a:t>
            </a:r>
          </a:p>
        </p:txBody>
      </p:sp>
      <p:sp>
        <p:nvSpPr>
          <p:cNvPr id="20483" name="Rectangle 3"/>
          <p:cNvSpPr>
            <a:spLocks noGrp="1" noChangeArrowheads="1"/>
          </p:cNvSpPr>
          <p:nvPr>
            <p:ph type="body" idx="1"/>
          </p:nvPr>
        </p:nvSpPr>
        <p:spPr/>
        <p:txBody>
          <a:bodyPr/>
          <a:lstStyle/>
          <a:p>
            <a:pPr eaLnBrk="1" hangingPunct="1">
              <a:buFont typeface="Arial" charset="0"/>
              <a:buNone/>
            </a:pPr>
            <a:r>
              <a:rPr lang="en-US" dirty="0">
                <a:latin typeface="Arial" charset="0"/>
                <a:cs typeface="Arial" charset="0"/>
              </a:rPr>
              <a:t>	All these operations relate to the first node of the linked list</a:t>
            </a:r>
          </a:p>
          <a:p>
            <a:pPr eaLnBrk="1" hangingPunct="1">
              <a:buFont typeface="Arial" charset="0"/>
              <a:buNone/>
            </a:pPr>
            <a:endParaRPr lang="en-US" dirty="0">
              <a:latin typeface="Arial" charset="0"/>
              <a:cs typeface="Arial" charset="0"/>
            </a:endParaRPr>
          </a:p>
          <a:p>
            <a:pPr eaLnBrk="1" hangingPunct="1">
              <a:buFont typeface="Arial" charset="0"/>
              <a:buNone/>
            </a:pPr>
            <a:r>
              <a:rPr lang="en-US" dirty="0">
                <a:latin typeface="Arial" charset="0"/>
                <a:cs typeface="Arial" charset="0"/>
              </a:rPr>
              <a:t>	We may want to perform operations on an arbitrary node of the linked list, for example:</a:t>
            </a:r>
          </a:p>
          <a:p>
            <a:pPr lvl="1" eaLnBrk="1" hangingPunct="1"/>
            <a:r>
              <a:rPr lang="en-US" dirty="0">
                <a:latin typeface="Arial" charset="0"/>
                <a:cs typeface="Arial" charset="0"/>
              </a:rPr>
              <a:t>Find the number of instances of an integer in the list:</a:t>
            </a:r>
          </a:p>
          <a:p>
            <a:pPr lvl="1" eaLnBrk="1" hangingPunct="1">
              <a:buFontTx/>
              <a:buNone/>
            </a:pPr>
            <a:r>
              <a:rPr lang="en-US" dirty="0">
                <a:latin typeface="Arial" charset="0"/>
                <a:cs typeface="Arial" charset="0"/>
              </a:rPr>
              <a:t>		</a:t>
            </a:r>
            <a:r>
              <a:rPr lang="en-US" b="1" dirty="0" err="1">
                <a:latin typeface="Courier New" pitchFamily="49" charset="0"/>
                <a:cs typeface="Arial" charset="0"/>
              </a:rPr>
              <a:t>int</a:t>
            </a:r>
            <a:r>
              <a:rPr lang="en-US" b="1" dirty="0">
                <a:latin typeface="Courier New" pitchFamily="49" charset="0"/>
                <a:cs typeface="Arial" charset="0"/>
              </a:rPr>
              <a:t> count( </a:t>
            </a:r>
            <a:r>
              <a:rPr lang="en-US" b="1" dirty="0" err="1">
                <a:latin typeface="Courier New" pitchFamily="49" charset="0"/>
                <a:cs typeface="Arial" charset="0"/>
              </a:rPr>
              <a:t>int</a:t>
            </a:r>
            <a:r>
              <a:rPr lang="en-US" b="1" dirty="0">
                <a:latin typeface="Courier New" pitchFamily="49" charset="0"/>
                <a:cs typeface="Arial" charset="0"/>
              </a:rPr>
              <a:t> ) const;</a:t>
            </a:r>
          </a:p>
          <a:p>
            <a:pPr lvl="1" eaLnBrk="1" hangingPunct="1"/>
            <a:endParaRPr lang="en-US" dirty="0">
              <a:latin typeface="Arial" charset="0"/>
              <a:cs typeface="Arial" charset="0"/>
            </a:endParaRPr>
          </a:p>
          <a:p>
            <a:pPr lvl="1" eaLnBrk="1" hangingPunct="1"/>
            <a:r>
              <a:rPr lang="en-US" dirty="0">
                <a:latin typeface="Arial" charset="0"/>
                <a:cs typeface="Arial" charset="0"/>
              </a:rPr>
              <a:t>Remove all instances of an integer from the list:</a:t>
            </a:r>
          </a:p>
          <a:p>
            <a:pPr lvl="1" eaLnBrk="1" hangingPunct="1">
              <a:buFontTx/>
              <a:buNone/>
            </a:pPr>
            <a:r>
              <a:rPr lang="en-US" dirty="0">
                <a:latin typeface="Arial" charset="0"/>
                <a:cs typeface="Arial" charset="0"/>
              </a:rPr>
              <a:t>		</a:t>
            </a:r>
            <a:r>
              <a:rPr lang="en-US" b="1" dirty="0" err="1">
                <a:latin typeface="Courier New" pitchFamily="49" charset="0"/>
                <a:cs typeface="Arial" charset="0"/>
              </a:rPr>
              <a:t>int</a:t>
            </a:r>
            <a:r>
              <a:rPr lang="en-US" b="1" dirty="0">
                <a:latin typeface="Courier New" pitchFamily="49" charset="0"/>
                <a:cs typeface="Arial" charset="0"/>
              </a:rPr>
              <a:t> erase( </a:t>
            </a:r>
            <a:r>
              <a:rPr lang="en-US" b="1" dirty="0" err="1">
                <a:latin typeface="Courier New" pitchFamily="49" charset="0"/>
                <a:cs typeface="Arial" charset="0"/>
              </a:rPr>
              <a:t>int</a:t>
            </a:r>
            <a:r>
              <a:rPr lang="en-US" b="1" dirty="0">
                <a:latin typeface="Courier New" pitchFamily="49" charset="0"/>
                <a:cs typeface="Arial" charset="0"/>
              </a:rPr>
              <a:t> );</a:t>
            </a:r>
          </a:p>
        </p:txBody>
      </p:sp>
    </p:spTree>
    <p:extLst>
      <p:ext uri="{BB962C8B-B14F-4D97-AF65-F5344CB8AC3E}">
        <p14:creationId xmlns:p14="http://schemas.microsoft.com/office/powerpoint/2010/main" val="17900011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dirty="0">
                <a:latin typeface="Arial" charset="0"/>
                <a:cs typeface="Arial" charset="0"/>
              </a:rPr>
              <a:t>Linked Lists</a:t>
            </a:r>
          </a:p>
        </p:txBody>
      </p:sp>
      <p:sp>
        <p:nvSpPr>
          <p:cNvPr id="21507" name="Rectangle 3"/>
          <p:cNvSpPr>
            <a:spLocks noGrp="1" noChangeArrowheads="1"/>
          </p:cNvSpPr>
          <p:nvPr>
            <p:ph type="body" idx="1"/>
          </p:nvPr>
        </p:nvSpPr>
        <p:spPr/>
        <p:txBody>
          <a:bodyPr/>
          <a:lstStyle/>
          <a:p>
            <a:pPr eaLnBrk="1" hangingPunct="1">
              <a:buFont typeface="Arial" charset="0"/>
              <a:buNone/>
            </a:pPr>
            <a:r>
              <a:rPr lang="en-US" dirty="0">
                <a:latin typeface="Arial" charset="0"/>
                <a:cs typeface="Arial" charset="0"/>
              </a:rPr>
              <a:t>	Additionally, we may wish to check the state: </a:t>
            </a:r>
          </a:p>
          <a:p>
            <a:pPr lvl="1" eaLnBrk="1" hangingPunct="1"/>
            <a:r>
              <a:rPr lang="en-US" dirty="0">
                <a:latin typeface="Arial" charset="0"/>
                <a:cs typeface="Arial" charset="0"/>
              </a:rPr>
              <a:t>Is the linked list empty?</a:t>
            </a:r>
            <a:endParaRPr lang="en-US" sz="1600" dirty="0">
              <a:latin typeface="Arial" charset="0"/>
              <a:cs typeface="Arial" charset="0"/>
            </a:endParaRPr>
          </a:p>
          <a:p>
            <a:pPr lvl="1" eaLnBrk="1" hangingPunct="1">
              <a:buFontTx/>
              <a:buNone/>
            </a:pPr>
            <a:r>
              <a:rPr lang="en-US" sz="1600" dirty="0">
                <a:latin typeface="Arial" charset="0"/>
                <a:cs typeface="Arial" charset="0"/>
              </a:rPr>
              <a:t>			</a:t>
            </a:r>
            <a:r>
              <a:rPr lang="en-US" dirty="0" err="1">
                <a:latin typeface="Consolas" pitchFamily="49" charset="0"/>
                <a:cs typeface="Consolas" pitchFamily="49" charset="0"/>
              </a:rPr>
              <a:t>bool</a:t>
            </a:r>
            <a:r>
              <a:rPr lang="en-US" dirty="0">
                <a:latin typeface="Consolas" pitchFamily="49" charset="0"/>
                <a:cs typeface="Consolas" pitchFamily="49" charset="0"/>
              </a:rPr>
              <a:t> empty() const;</a:t>
            </a:r>
          </a:p>
          <a:p>
            <a:pPr lvl="1" eaLnBrk="1" hangingPunct="1"/>
            <a:endParaRPr lang="en-US" dirty="0">
              <a:latin typeface="Arial" charset="0"/>
              <a:cs typeface="Arial" charset="0"/>
            </a:endParaRPr>
          </a:p>
          <a:p>
            <a:pPr lvl="1" eaLnBrk="1" hangingPunct="1"/>
            <a:r>
              <a:rPr lang="en-US" dirty="0">
                <a:latin typeface="Arial" charset="0"/>
                <a:cs typeface="Arial" charset="0"/>
              </a:rPr>
              <a:t>How many objects are in the list?</a:t>
            </a:r>
            <a:endParaRPr lang="en-US" sz="1600" dirty="0">
              <a:latin typeface="Arial" charset="0"/>
              <a:cs typeface="Arial" charset="0"/>
            </a:endParaRPr>
          </a:p>
          <a:p>
            <a:pPr lvl="1" eaLnBrk="1" hangingPunct="1">
              <a:buFontTx/>
              <a:buNone/>
            </a:pPr>
            <a:r>
              <a:rPr lang="en-US" sz="1600" dirty="0">
                <a:latin typeface="Arial" charset="0"/>
                <a:cs typeface="Arial" charset="0"/>
              </a:rPr>
              <a:t>			</a:t>
            </a:r>
            <a:r>
              <a:rPr lang="en-US" dirty="0" err="1">
                <a:latin typeface="Consolas" pitchFamily="49" charset="0"/>
                <a:cs typeface="Consolas" pitchFamily="49" charset="0"/>
              </a:rPr>
              <a:t>int</a:t>
            </a:r>
            <a:r>
              <a:rPr lang="en-US" dirty="0">
                <a:latin typeface="Consolas" pitchFamily="49" charset="0"/>
                <a:cs typeface="Consolas" pitchFamily="49" charset="0"/>
              </a:rPr>
              <a:t> size() const;</a:t>
            </a:r>
          </a:p>
          <a:p>
            <a:pPr eaLnBrk="1" hangingPunct="1">
              <a:buFont typeface="Arial" charset="0"/>
              <a:buNone/>
            </a:pPr>
            <a:endParaRPr lang="en-US" dirty="0">
              <a:latin typeface="Arial" charset="0"/>
              <a:cs typeface="Arial" charset="0"/>
            </a:endParaRPr>
          </a:p>
          <a:p>
            <a:pPr eaLnBrk="1" hangingPunct="1">
              <a:buFont typeface="Arial" charset="0"/>
              <a:buNone/>
            </a:pPr>
            <a:r>
              <a:rPr lang="en-US" dirty="0">
                <a:latin typeface="Arial" charset="0"/>
                <a:cs typeface="Arial" charset="0"/>
              </a:rPr>
              <a:t>	The list is empty when the </a:t>
            </a:r>
            <a:r>
              <a:rPr lang="en-US" dirty="0" err="1">
                <a:latin typeface="Consolas" pitchFamily="49" charset="0"/>
                <a:cs typeface="Consolas" pitchFamily="49" charset="0"/>
              </a:rPr>
              <a:t>list_head</a:t>
            </a:r>
            <a:r>
              <a:rPr lang="en-US" dirty="0">
                <a:latin typeface="Consolas" pitchFamily="49" charset="0"/>
                <a:cs typeface="Consolas" pitchFamily="49" charset="0"/>
              </a:rPr>
              <a:t> </a:t>
            </a:r>
            <a:r>
              <a:rPr lang="en-US" dirty="0">
                <a:latin typeface="Arial" charset="0"/>
                <a:cs typeface="Arial" charset="0"/>
              </a:rPr>
              <a:t>pointer is set to </a:t>
            </a:r>
            <a:r>
              <a:rPr lang="en-US" dirty="0" err="1">
                <a:latin typeface="Consolas" pitchFamily="49" charset="0"/>
                <a:cs typeface="Consolas" pitchFamily="49" charset="0"/>
              </a:rPr>
              <a:t>nullptr</a:t>
            </a:r>
            <a:r>
              <a:rPr lang="en-US" dirty="0">
                <a:latin typeface="Arial" charset="0"/>
                <a:cs typeface="Arial" charset="0"/>
              </a:rPr>
              <a:t> </a:t>
            </a:r>
            <a:endParaRPr lang="en-US" b="1" dirty="0">
              <a:latin typeface="Courier New" pitchFamily="49" charset="0"/>
              <a:cs typeface="Arial" charset="0"/>
            </a:endParaRPr>
          </a:p>
        </p:txBody>
      </p:sp>
    </p:spTree>
    <p:extLst>
      <p:ext uri="{BB962C8B-B14F-4D97-AF65-F5344CB8AC3E}">
        <p14:creationId xmlns:p14="http://schemas.microsoft.com/office/powerpoint/2010/main" val="263513019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US" dirty="0">
                <a:latin typeface="Arial" charset="0"/>
                <a:cs typeface="Arial" charset="0"/>
              </a:rPr>
              <a:t>Linked Lists</a:t>
            </a:r>
          </a:p>
        </p:txBody>
      </p:sp>
      <p:sp>
        <p:nvSpPr>
          <p:cNvPr id="22531" name="Rectangle 3"/>
          <p:cNvSpPr>
            <a:spLocks noGrp="1" noChangeArrowheads="1"/>
          </p:cNvSpPr>
          <p:nvPr>
            <p:ph type="body" idx="1"/>
          </p:nvPr>
        </p:nvSpPr>
        <p:spPr/>
        <p:txBody>
          <a:bodyPr>
            <a:normAutofit fontScale="92500" lnSpcReduction="10000"/>
          </a:bodyPr>
          <a:lstStyle/>
          <a:p>
            <a:pPr eaLnBrk="1" hangingPunct="1">
              <a:buFont typeface="Arial" charset="0"/>
              <a:buNone/>
            </a:pPr>
            <a:r>
              <a:rPr lang="en-US" dirty="0">
                <a:latin typeface="Arial" charset="0"/>
                <a:cs typeface="Arial" charset="0"/>
              </a:rPr>
              <a:t>	Consider this simple (but incomplete) linked list class:</a:t>
            </a:r>
          </a:p>
          <a:p>
            <a:pPr eaLnBrk="1" hangingPunct="1">
              <a:buFontTx/>
              <a:buNone/>
            </a:pPr>
            <a:r>
              <a:rPr lang="en-US" sz="1400" b="1" dirty="0">
                <a:latin typeface="Courier New" pitchFamily="49" charset="0"/>
                <a:cs typeface="Arial" charset="0"/>
              </a:rPr>
              <a:t>	</a:t>
            </a:r>
            <a:r>
              <a:rPr lang="en-US" sz="1400" dirty="0">
                <a:latin typeface="Consolas" pitchFamily="49" charset="0"/>
                <a:cs typeface="Consolas" pitchFamily="49" charset="0"/>
              </a:rPr>
              <a:t>	class List {</a:t>
            </a:r>
          </a:p>
          <a:p>
            <a:pPr eaLnBrk="1" hangingPunct="1">
              <a:buFontTx/>
              <a:buNone/>
            </a:pPr>
            <a:r>
              <a:rPr lang="en-US" sz="1400" dirty="0">
                <a:latin typeface="Consolas" pitchFamily="49" charset="0"/>
                <a:cs typeface="Consolas" pitchFamily="49" charset="0"/>
              </a:rPr>
              <a:t>		    private:</a:t>
            </a:r>
          </a:p>
          <a:p>
            <a:pPr eaLnBrk="1" hangingPunct="1">
              <a:buFontTx/>
              <a:buNone/>
            </a:pPr>
            <a:r>
              <a:rPr lang="en-US" sz="1400" dirty="0">
                <a:latin typeface="Consolas" pitchFamily="49" charset="0"/>
                <a:cs typeface="Consolas" pitchFamily="49" charset="0"/>
              </a:rPr>
              <a:t>		        Node *</a:t>
            </a:r>
            <a:r>
              <a:rPr lang="en-US" sz="1400" dirty="0" err="1">
                <a:latin typeface="Consolas" pitchFamily="49" charset="0"/>
                <a:cs typeface="Consolas" pitchFamily="49" charset="0"/>
              </a:rPr>
              <a:t>list_head</a:t>
            </a:r>
            <a:r>
              <a:rPr lang="en-US" sz="1400" dirty="0">
                <a:latin typeface="Consolas" pitchFamily="49" charset="0"/>
                <a:cs typeface="Consolas" pitchFamily="49" charset="0"/>
              </a:rPr>
              <a:t>;</a:t>
            </a:r>
          </a:p>
          <a:p>
            <a:pPr eaLnBrk="1" hangingPunct="1">
              <a:buFontTx/>
              <a:buNone/>
            </a:pPr>
            <a:endParaRPr lang="en-US" sz="1400" dirty="0">
              <a:latin typeface="Consolas" pitchFamily="49" charset="0"/>
              <a:cs typeface="Consolas" pitchFamily="49" charset="0"/>
            </a:endParaRPr>
          </a:p>
          <a:p>
            <a:pPr eaLnBrk="1" hangingPunct="1">
              <a:buFontTx/>
              <a:buNone/>
            </a:pPr>
            <a:r>
              <a:rPr lang="en-US" sz="1400" dirty="0">
                <a:latin typeface="Consolas" pitchFamily="49" charset="0"/>
                <a:cs typeface="Consolas" pitchFamily="49" charset="0"/>
              </a:rPr>
              <a:t>		    public:</a:t>
            </a:r>
          </a:p>
          <a:p>
            <a:pPr eaLnBrk="1" hangingPunct="1">
              <a:buFontTx/>
              <a:buNone/>
            </a:pPr>
            <a:r>
              <a:rPr lang="en-US" sz="1400" dirty="0">
                <a:latin typeface="Consolas" pitchFamily="49" charset="0"/>
                <a:cs typeface="Consolas" pitchFamily="49" charset="0"/>
              </a:rPr>
              <a:t>		        List();</a:t>
            </a:r>
          </a:p>
          <a:p>
            <a:pPr eaLnBrk="1" hangingPunct="1">
              <a:buFontTx/>
              <a:buNone/>
            </a:pPr>
            <a:endParaRPr lang="en-US" sz="1400" dirty="0">
              <a:latin typeface="Consolas" pitchFamily="49" charset="0"/>
              <a:cs typeface="Consolas" pitchFamily="49" charset="0"/>
            </a:endParaRPr>
          </a:p>
          <a:p>
            <a:pPr eaLnBrk="1" hangingPunct="1">
              <a:buFontTx/>
              <a:buNone/>
            </a:pPr>
            <a:r>
              <a:rPr lang="en-US" sz="1400" dirty="0">
                <a:latin typeface="Consolas" pitchFamily="49" charset="0"/>
                <a:cs typeface="Consolas" pitchFamily="49" charset="0"/>
              </a:rPr>
              <a:t>		        // Accessors</a:t>
            </a:r>
          </a:p>
          <a:p>
            <a:pPr eaLnBrk="1" hangingPunct="1">
              <a:buFontTx/>
              <a:buNone/>
            </a:pPr>
            <a:r>
              <a:rPr lang="en-US" sz="1400" dirty="0">
                <a:latin typeface="Consolas" pitchFamily="49" charset="0"/>
                <a:cs typeface="Consolas" pitchFamily="49" charset="0"/>
              </a:rPr>
              <a:t>		        </a:t>
            </a:r>
            <a:r>
              <a:rPr lang="en-US" sz="1400" dirty="0" err="1">
                <a:latin typeface="Consolas" pitchFamily="49" charset="0"/>
                <a:cs typeface="Consolas" pitchFamily="49" charset="0"/>
              </a:rPr>
              <a:t>bool</a:t>
            </a:r>
            <a:r>
              <a:rPr lang="en-US" sz="1400" dirty="0">
                <a:latin typeface="Consolas" pitchFamily="49" charset="0"/>
                <a:cs typeface="Consolas" pitchFamily="49" charset="0"/>
              </a:rPr>
              <a:t> empty() const;</a:t>
            </a:r>
          </a:p>
          <a:p>
            <a:pPr eaLnBrk="1" hangingPunct="1">
              <a:buFontTx/>
              <a:buNone/>
            </a:pPr>
            <a:r>
              <a:rPr lang="en-US" sz="1400" dirty="0">
                <a:latin typeface="Consolas" pitchFamily="49" charset="0"/>
                <a:cs typeface="Consolas" pitchFamily="49" charset="0"/>
              </a:rPr>
              <a:t>	              </a:t>
            </a:r>
            <a:r>
              <a:rPr lang="en-US" sz="1400" dirty="0" err="1">
                <a:latin typeface="Consolas" pitchFamily="49" charset="0"/>
                <a:cs typeface="Consolas" pitchFamily="49" charset="0"/>
              </a:rPr>
              <a:t>int</a:t>
            </a:r>
            <a:r>
              <a:rPr lang="en-US" sz="1400" dirty="0">
                <a:latin typeface="Consolas" pitchFamily="49" charset="0"/>
                <a:cs typeface="Consolas" pitchFamily="49" charset="0"/>
              </a:rPr>
              <a:t> size() const;</a:t>
            </a:r>
          </a:p>
          <a:p>
            <a:pPr eaLnBrk="1" hangingPunct="1">
              <a:buFontTx/>
              <a:buNone/>
            </a:pPr>
            <a:r>
              <a:rPr lang="en-US" sz="1400" dirty="0">
                <a:latin typeface="Consolas" pitchFamily="49" charset="0"/>
                <a:cs typeface="Consolas" pitchFamily="49" charset="0"/>
              </a:rPr>
              <a:t>		        </a:t>
            </a:r>
            <a:r>
              <a:rPr lang="en-US" sz="1400" dirty="0" err="1">
                <a:latin typeface="Consolas" pitchFamily="49" charset="0"/>
                <a:cs typeface="Consolas" pitchFamily="49" charset="0"/>
              </a:rPr>
              <a:t>int</a:t>
            </a:r>
            <a:r>
              <a:rPr lang="en-US" sz="1400" dirty="0">
                <a:latin typeface="Consolas" pitchFamily="49" charset="0"/>
                <a:cs typeface="Consolas" pitchFamily="49" charset="0"/>
              </a:rPr>
              <a:t> front() const;</a:t>
            </a:r>
          </a:p>
          <a:p>
            <a:pPr eaLnBrk="1" hangingPunct="1">
              <a:buFontTx/>
              <a:buNone/>
            </a:pPr>
            <a:r>
              <a:rPr lang="en-US" sz="1400" dirty="0">
                <a:latin typeface="Consolas" pitchFamily="49" charset="0"/>
                <a:cs typeface="Consolas" pitchFamily="49" charset="0"/>
              </a:rPr>
              <a:t>		        Node *head() const;</a:t>
            </a:r>
          </a:p>
          <a:p>
            <a:pPr eaLnBrk="1" hangingPunct="1">
              <a:buFontTx/>
              <a:buNone/>
            </a:pPr>
            <a:r>
              <a:rPr lang="en-US" sz="1400" dirty="0">
                <a:latin typeface="Consolas" pitchFamily="49" charset="0"/>
                <a:cs typeface="Consolas" pitchFamily="49" charset="0"/>
              </a:rPr>
              <a:t>		        </a:t>
            </a:r>
            <a:r>
              <a:rPr lang="en-US" sz="1400" dirty="0" err="1">
                <a:latin typeface="Consolas" pitchFamily="49" charset="0"/>
                <a:cs typeface="Consolas" pitchFamily="49" charset="0"/>
              </a:rPr>
              <a:t>int</a:t>
            </a:r>
            <a:r>
              <a:rPr lang="en-US" sz="1400" dirty="0">
                <a:latin typeface="Consolas" pitchFamily="49" charset="0"/>
                <a:cs typeface="Consolas" pitchFamily="49" charset="0"/>
              </a:rPr>
              <a:t> count( </a:t>
            </a:r>
            <a:r>
              <a:rPr lang="en-US" sz="1400" dirty="0" err="1">
                <a:latin typeface="Consolas" pitchFamily="49" charset="0"/>
                <a:cs typeface="Consolas" pitchFamily="49" charset="0"/>
              </a:rPr>
              <a:t>int</a:t>
            </a:r>
            <a:r>
              <a:rPr lang="en-US" sz="1400" dirty="0">
                <a:latin typeface="Consolas" pitchFamily="49" charset="0"/>
                <a:cs typeface="Consolas" pitchFamily="49" charset="0"/>
              </a:rPr>
              <a:t> ) const;</a:t>
            </a:r>
          </a:p>
          <a:p>
            <a:pPr eaLnBrk="1" hangingPunct="1">
              <a:buFontTx/>
              <a:buNone/>
            </a:pPr>
            <a:endParaRPr lang="en-US" sz="1400" dirty="0">
              <a:latin typeface="Consolas" pitchFamily="49" charset="0"/>
              <a:cs typeface="Consolas" pitchFamily="49" charset="0"/>
            </a:endParaRPr>
          </a:p>
          <a:p>
            <a:pPr eaLnBrk="1" hangingPunct="1">
              <a:buFontTx/>
              <a:buNone/>
            </a:pPr>
            <a:r>
              <a:rPr lang="en-US" sz="1400" dirty="0">
                <a:latin typeface="Consolas" pitchFamily="49" charset="0"/>
                <a:cs typeface="Consolas" pitchFamily="49" charset="0"/>
              </a:rPr>
              <a:t>		        // </a:t>
            </a:r>
            <a:r>
              <a:rPr lang="en-US" sz="1400" dirty="0" err="1">
                <a:latin typeface="Consolas" pitchFamily="49" charset="0"/>
                <a:cs typeface="Consolas" pitchFamily="49" charset="0"/>
              </a:rPr>
              <a:t>Mutators</a:t>
            </a:r>
            <a:endParaRPr lang="en-US" sz="1400" dirty="0">
              <a:latin typeface="Consolas" pitchFamily="49" charset="0"/>
              <a:cs typeface="Consolas" pitchFamily="49" charset="0"/>
            </a:endParaRPr>
          </a:p>
          <a:p>
            <a:pPr eaLnBrk="1" hangingPunct="1">
              <a:buFontTx/>
              <a:buNone/>
            </a:pPr>
            <a:r>
              <a:rPr lang="en-US" sz="1400" dirty="0">
                <a:latin typeface="Consolas" pitchFamily="49" charset="0"/>
                <a:cs typeface="Consolas" pitchFamily="49" charset="0"/>
              </a:rPr>
              <a:t>		        void </a:t>
            </a:r>
            <a:r>
              <a:rPr lang="en-US" sz="1400" dirty="0" err="1">
                <a:latin typeface="Consolas" pitchFamily="49" charset="0"/>
                <a:cs typeface="Consolas" pitchFamily="49" charset="0"/>
              </a:rPr>
              <a:t>push_front</a:t>
            </a:r>
            <a:r>
              <a:rPr lang="en-US" sz="1400" dirty="0">
                <a:latin typeface="Consolas" pitchFamily="49" charset="0"/>
                <a:cs typeface="Consolas" pitchFamily="49" charset="0"/>
              </a:rPr>
              <a:t>( </a:t>
            </a:r>
            <a:r>
              <a:rPr lang="en-US" sz="1400" dirty="0" err="1">
                <a:latin typeface="Consolas" pitchFamily="49" charset="0"/>
                <a:cs typeface="Consolas" pitchFamily="49" charset="0"/>
              </a:rPr>
              <a:t>int</a:t>
            </a:r>
            <a:r>
              <a:rPr lang="en-US" sz="1400" dirty="0">
                <a:latin typeface="Consolas" pitchFamily="49" charset="0"/>
                <a:cs typeface="Consolas" pitchFamily="49" charset="0"/>
              </a:rPr>
              <a:t> );</a:t>
            </a:r>
          </a:p>
          <a:p>
            <a:pPr eaLnBrk="1" hangingPunct="1">
              <a:buFontTx/>
              <a:buNone/>
            </a:pPr>
            <a:r>
              <a:rPr lang="en-US" sz="1400" dirty="0">
                <a:latin typeface="Consolas" pitchFamily="49" charset="0"/>
                <a:cs typeface="Consolas" pitchFamily="49" charset="0"/>
              </a:rPr>
              <a:t>		        </a:t>
            </a:r>
            <a:r>
              <a:rPr lang="en-US" sz="1400" dirty="0" err="1">
                <a:latin typeface="Consolas" pitchFamily="49" charset="0"/>
                <a:cs typeface="Consolas" pitchFamily="49" charset="0"/>
              </a:rPr>
              <a:t>int</a:t>
            </a:r>
            <a:r>
              <a:rPr lang="en-US" sz="1400" dirty="0">
                <a:latin typeface="Consolas" pitchFamily="49" charset="0"/>
                <a:cs typeface="Consolas" pitchFamily="49" charset="0"/>
              </a:rPr>
              <a:t> </a:t>
            </a:r>
            <a:r>
              <a:rPr lang="en-US" sz="1400" dirty="0" err="1">
                <a:latin typeface="Consolas" pitchFamily="49" charset="0"/>
                <a:cs typeface="Consolas" pitchFamily="49" charset="0"/>
              </a:rPr>
              <a:t>pop_front</a:t>
            </a:r>
            <a:r>
              <a:rPr lang="en-US" sz="1400" dirty="0">
                <a:latin typeface="Consolas" pitchFamily="49" charset="0"/>
                <a:cs typeface="Consolas" pitchFamily="49" charset="0"/>
              </a:rPr>
              <a:t>();</a:t>
            </a:r>
          </a:p>
          <a:p>
            <a:pPr eaLnBrk="1" hangingPunct="1">
              <a:buFontTx/>
              <a:buNone/>
            </a:pPr>
            <a:r>
              <a:rPr lang="en-US" sz="1400" dirty="0">
                <a:latin typeface="Consolas" pitchFamily="49" charset="0"/>
                <a:cs typeface="Consolas" pitchFamily="49" charset="0"/>
              </a:rPr>
              <a:t>		        </a:t>
            </a:r>
            <a:r>
              <a:rPr lang="en-US" sz="1400" dirty="0" err="1">
                <a:latin typeface="Consolas" pitchFamily="49" charset="0"/>
                <a:cs typeface="Consolas" pitchFamily="49" charset="0"/>
              </a:rPr>
              <a:t>int</a:t>
            </a:r>
            <a:r>
              <a:rPr lang="en-US" sz="1400" dirty="0">
                <a:latin typeface="Consolas" pitchFamily="49" charset="0"/>
                <a:cs typeface="Consolas" pitchFamily="49" charset="0"/>
              </a:rPr>
              <a:t> erase( </a:t>
            </a:r>
            <a:r>
              <a:rPr lang="en-US" sz="1400" dirty="0" err="1">
                <a:latin typeface="Consolas" pitchFamily="49" charset="0"/>
                <a:cs typeface="Consolas" pitchFamily="49" charset="0"/>
              </a:rPr>
              <a:t>int</a:t>
            </a:r>
            <a:r>
              <a:rPr lang="en-US" sz="1400" dirty="0">
                <a:latin typeface="Consolas" pitchFamily="49" charset="0"/>
                <a:cs typeface="Consolas" pitchFamily="49" charset="0"/>
              </a:rPr>
              <a:t> );</a:t>
            </a:r>
          </a:p>
          <a:p>
            <a:pPr eaLnBrk="1" hangingPunct="1">
              <a:buFontTx/>
              <a:buNone/>
            </a:pPr>
            <a:r>
              <a:rPr lang="en-US" sz="1400" dirty="0">
                <a:latin typeface="Consolas" pitchFamily="49" charset="0"/>
                <a:cs typeface="Consolas" pitchFamily="49" charset="0"/>
              </a:rPr>
              <a:t>		};</a:t>
            </a:r>
          </a:p>
        </p:txBody>
      </p:sp>
    </p:spTree>
    <p:extLst>
      <p:ext uri="{BB962C8B-B14F-4D97-AF65-F5344CB8AC3E}">
        <p14:creationId xmlns:p14="http://schemas.microsoft.com/office/powerpoint/2010/main" val="326417232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dirty="0">
                <a:latin typeface="Arial" charset="0"/>
                <a:cs typeface="Arial" charset="0"/>
              </a:rPr>
              <a:t>The Constructor</a:t>
            </a:r>
          </a:p>
        </p:txBody>
      </p:sp>
      <p:sp>
        <p:nvSpPr>
          <p:cNvPr id="24579" name="Rectangle 3"/>
          <p:cNvSpPr>
            <a:spLocks noGrp="1" noChangeArrowheads="1"/>
          </p:cNvSpPr>
          <p:nvPr>
            <p:ph type="body" idx="1"/>
          </p:nvPr>
        </p:nvSpPr>
        <p:spPr/>
        <p:txBody>
          <a:bodyPr/>
          <a:lstStyle/>
          <a:p>
            <a:pPr eaLnBrk="1" hangingPunct="1">
              <a:buNone/>
            </a:pPr>
            <a:r>
              <a:rPr lang="en-US" dirty="0">
                <a:latin typeface="Arial" charset="0"/>
                <a:cs typeface="Arial" charset="0"/>
              </a:rPr>
              <a:t>	In the constructor, we assign </a:t>
            </a:r>
            <a:r>
              <a:rPr lang="en-US" dirty="0" err="1">
                <a:latin typeface="Consolas" pitchFamily="49" charset="0"/>
                <a:cs typeface="Consolas" pitchFamily="49" charset="0"/>
              </a:rPr>
              <a:t>list_head</a:t>
            </a:r>
            <a:r>
              <a:rPr lang="en-US" dirty="0">
                <a:latin typeface="Arial" charset="0"/>
                <a:cs typeface="Arial" charset="0"/>
              </a:rPr>
              <a:t> the value </a:t>
            </a:r>
            <a:r>
              <a:rPr lang="en-US" dirty="0" err="1">
                <a:latin typeface="Consolas" pitchFamily="49" charset="0"/>
                <a:cs typeface="Consolas" pitchFamily="49" charset="0"/>
              </a:rPr>
              <a:t>nullptr</a:t>
            </a:r>
            <a:endParaRPr lang="en-US" dirty="0">
              <a:latin typeface="Consolas" pitchFamily="49" charset="0"/>
              <a:cs typeface="Consolas" pitchFamily="49" charset="0"/>
            </a:endParaRPr>
          </a:p>
          <a:p>
            <a:pPr eaLnBrk="1" hangingPunct="1">
              <a:buFontTx/>
              <a:buNone/>
            </a:pPr>
            <a:endParaRPr lang="en-US" b="1" dirty="0">
              <a:latin typeface="Courier New" pitchFamily="49" charset="0"/>
              <a:cs typeface="Arial" charset="0"/>
            </a:endParaRPr>
          </a:p>
          <a:p>
            <a:pPr eaLnBrk="1" hangingPunct="1">
              <a:buFontTx/>
              <a:buNone/>
            </a:pPr>
            <a:r>
              <a:rPr lang="en-US" dirty="0">
                <a:latin typeface="Consolas" pitchFamily="49" charset="0"/>
                <a:cs typeface="Consolas" pitchFamily="49" charset="0"/>
              </a:rPr>
              <a:t>		List::List():</a:t>
            </a:r>
            <a:r>
              <a:rPr lang="en-US" dirty="0" err="1">
                <a:latin typeface="Consolas" pitchFamily="49" charset="0"/>
                <a:cs typeface="Consolas" pitchFamily="49" charset="0"/>
              </a:rPr>
              <a:t>list_head</a:t>
            </a:r>
            <a:r>
              <a:rPr lang="en-US" dirty="0">
                <a:latin typeface="Consolas" pitchFamily="49" charset="0"/>
                <a:cs typeface="Consolas" pitchFamily="49" charset="0"/>
              </a:rPr>
              <a:t>( </a:t>
            </a:r>
            <a:r>
              <a:rPr lang="en-US" dirty="0" err="1">
                <a:latin typeface="Consolas" pitchFamily="49" charset="0"/>
                <a:cs typeface="Consolas" pitchFamily="49" charset="0"/>
              </a:rPr>
              <a:t>nullptr</a:t>
            </a:r>
            <a:r>
              <a:rPr lang="en-US" dirty="0">
                <a:latin typeface="Consolas" pitchFamily="49" charset="0"/>
                <a:cs typeface="Consolas" pitchFamily="49" charset="0"/>
              </a:rPr>
              <a:t> ) {</a:t>
            </a:r>
          </a:p>
          <a:p>
            <a:pPr eaLnBrk="1" hangingPunct="1">
              <a:buFontTx/>
              <a:buNone/>
            </a:pPr>
            <a:r>
              <a:rPr lang="en-US" dirty="0">
                <a:latin typeface="Consolas" pitchFamily="49" charset="0"/>
                <a:cs typeface="Consolas" pitchFamily="49" charset="0"/>
              </a:rPr>
              <a:t>		    // empty constructor</a:t>
            </a:r>
          </a:p>
          <a:p>
            <a:pPr eaLnBrk="1" hangingPunct="1">
              <a:buFontTx/>
              <a:buNone/>
            </a:pPr>
            <a:r>
              <a:rPr lang="en-US" dirty="0">
                <a:latin typeface="Consolas" pitchFamily="49" charset="0"/>
                <a:cs typeface="Consolas" pitchFamily="49" charset="0"/>
              </a:rPr>
              <a:t>		}</a:t>
            </a:r>
          </a:p>
          <a:p>
            <a:pPr eaLnBrk="1" hangingPunct="1">
              <a:buFont typeface="Arial" charset="0"/>
              <a:buNone/>
            </a:pPr>
            <a:endParaRPr lang="en-US" dirty="0">
              <a:latin typeface="Arial" charset="0"/>
              <a:cs typeface="Arial" charset="0"/>
            </a:endParaRPr>
          </a:p>
          <a:p>
            <a:pPr eaLnBrk="1" hangingPunct="1">
              <a:buFont typeface="Arial" charset="0"/>
              <a:buNone/>
            </a:pPr>
            <a:r>
              <a:rPr lang="en-US" dirty="0">
                <a:latin typeface="Arial" charset="0"/>
                <a:cs typeface="Arial" charset="0"/>
              </a:rPr>
              <a:t>	We will always ensure that when a linked list is empty, the list head is assigned </a:t>
            </a:r>
            <a:r>
              <a:rPr lang="en-US" dirty="0" err="1">
                <a:latin typeface="Consolas" pitchFamily="49" charset="0"/>
                <a:cs typeface="Consolas" pitchFamily="49" charset="0"/>
              </a:rPr>
              <a:t>nullptr</a:t>
            </a:r>
            <a:endParaRPr lang="en-US" dirty="0">
              <a:latin typeface="Consolas" pitchFamily="49" charset="0"/>
              <a:cs typeface="Consolas" pitchFamily="49" charset="0"/>
            </a:endParaRPr>
          </a:p>
        </p:txBody>
      </p:sp>
    </p:spTree>
    <p:extLst>
      <p:ext uri="{BB962C8B-B14F-4D97-AF65-F5344CB8AC3E}">
        <p14:creationId xmlns:p14="http://schemas.microsoft.com/office/powerpoint/2010/main" val="65587590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en-US" dirty="0" err="1">
                <a:latin typeface="Consolas" pitchFamily="49" charset="0"/>
                <a:cs typeface="Consolas" pitchFamily="49" charset="0"/>
              </a:rPr>
              <a:t>bool</a:t>
            </a:r>
            <a:r>
              <a:rPr lang="en-US" dirty="0">
                <a:latin typeface="Consolas" pitchFamily="49" charset="0"/>
                <a:cs typeface="Consolas" pitchFamily="49" charset="0"/>
              </a:rPr>
              <a:t> empty() const</a:t>
            </a:r>
          </a:p>
        </p:txBody>
      </p:sp>
      <p:sp>
        <p:nvSpPr>
          <p:cNvPr id="28675" name="Rectangle 3"/>
          <p:cNvSpPr>
            <a:spLocks noGrp="1" noChangeArrowheads="1"/>
          </p:cNvSpPr>
          <p:nvPr>
            <p:ph type="body" idx="1"/>
          </p:nvPr>
        </p:nvSpPr>
        <p:spPr/>
        <p:txBody>
          <a:bodyPr/>
          <a:lstStyle/>
          <a:p>
            <a:pPr eaLnBrk="1" hangingPunct="1">
              <a:buFontTx/>
              <a:buNone/>
            </a:pPr>
            <a:r>
              <a:rPr lang="en-US" dirty="0">
                <a:latin typeface="Arial" charset="0"/>
                <a:cs typeface="Arial" charset="0"/>
              </a:rPr>
              <a:t>	Starting with the easier member functions:</a:t>
            </a:r>
          </a:p>
          <a:p>
            <a:pPr eaLnBrk="1" hangingPunct="1">
              <a:buFontTx/>
              <a:buNone/>
            </a:pPr>
            <a:r>
              <a:rPr lang="en-US" sz="1600" dirty="0">
                <a:latin typeface="Consolas" pitchFamily="49" charset="0"/>
                <a:cs typeface="Consolas" pitchFamily="49" charset="0"/>
              </a:rPr>
              <a:t>		</a:t>
            </a:r>
            <a:r>
              <a:rPr lang="en-US" sz="1600" dirty="0" err="1">
                <a:latin typeface="Consolas" pitchFamily="49" charset="0"/>
                <a:cs typeface="Consolas" pitchFamily="49" charset="0"/>
              </a:rPr>
              <a:t>bool</a:t>
            </a:r>
            <a:r>
              <a:rPr lang="en-US" sz="1600" dirty="0">
                <a:latin typeface="Consolas" pitchFamily="49" charset="0"/>
                <a:cs typeface="Consolas" pitchFamily="49" charset="0"/>
              </a:rPr>
              <a:t> List::empty() const {</a:t>
            </a:r>
          </a:p>
          <a:p>
            <a:pPr eaLnBrk="1" hangingPunct="1">
              <a:buFontTx/>
              <a:buNone/>
            </a:pPr>
            <a:r>
              <a:rPr lang="en-US" sz="1600" dirty="0">
                <a:latin typeface="Consolas" pitchFamily="49" charset="0"/>
                <a:cs typeface="Consolas" pitchFamily="49" charset="0"/>
              </a:rPr>
              <a:t>		    if ( </a:t>
            </a:r>
            <a:r>
              <a:rPr lang="en-US" sz="1600" dirty="0" err="1">
                <a:latin typeface="Consolas" pitchFamily="49" charset="0"/>
                <a:cs typeface="Consolas" pitchFamily="49" charset="0"/>
              </a:rPr>
              <a:t>list_head</a:t>
            </a:r>
            <a:r>
              <a:rPr lang="en-US" sz="1600" dirty="0">
                <a:latin typeface="Consolas" pitchFamily="49" charset="0"/>
                <a:cs typeface="Consolas" pitchFamily="49" charset="0"/>
              </a:rPr>
              <a:t> == </a:t>
            </a:r>
            <a:r>
              <a:rPr lang="en-US" sz="1600" dirty="0" err="1">
                <a:latin typeface="Consolas" pitchFamily="49" charset="0"/>
                <a:cs typeface="Consolas" pitchFamily="49" charset="0"/>
              </a:rPr>
              <a:t>nullptr</a:t>
            </a:r>
            <a:r>
              <a:rPr lang="en-US" sz="1600" dirty="0">
                <a:latin typeface="Consolas" pitchFamily="49" charset="0"/>
                <a:cs typeface="Consolas" pitchFamily="49" charset="0"/>
              </a:rPr>
              <a:t> ) {</a:t>
            </a:r>
          </a:p>
          <a:p>
            <a:pPr eaLnBrk="1" hangingPunct="1">
              <a:buFontTx/>
              <a:buNone/>
            </a:pPr>
            <a:r>
              <a:rPr lang="en-US" sz="1600" dirty="0">
                <a:latin typeface="Consolas" pitchFamily="49" charset="0"/>
                <a:cs typeface="Consolas" pitchFamily="49" charset="0"/>
              </a:rPr>
              <a:t>		        return true;</a:t>
            </a:r>
          </a:p>
          <a:p>
            <a:pPr eaLnBrk="1" hangingPunct="1">
              <a:buFontTx/>
              <a:buNone/>
            </a:pPr>
            <a:r>
              <a:rPr lang="en-US" sz="1600" dirty="0">
                <a:latin typeface="Consolas" pitchFamily="49" charset="0"/>
                <a:cs typeface="Consolas" pitchFamily="49" charset="0"/>
              </a:rPr>
              <a:t>		    } else {</a:t>
            </a:r>
          </a:p>
          <a:p>
            <a:pPr eaLnBrk="1" hangingPunct="1">
              <a:buFontTx/>
              <a:buNone/>
            </a:pPr>
            <a:r>
              <a:rPr lang="en-US" sz="1600" dirty="0">
                <a:latin typeface="Consolas" pitchFamily="49" charset="0"/>
                <a:cs typeface="Consolas" pitchFamily="49" charset="0"/>
              </a:rPr>
              <a:t>		        return false;</a:t>
            </a:r>
          </a:p>
          <a:p>
            <a:pPr eaLnBrk="1" hangingPunct="1">
              <a:buFontTx/>
              <a:buNone/>
            </a:pPr>
            <a:r>
              <a:rPr lang="en-US" sz="1600" dirty="0">
                <a:latin typeface="Consolas" pitchFamily="49" charset="0"/>
                <a:cs typeface="Consolas" pitchFamily="49" charset="0"/>
              </a:rPr>
              <a:t>		    }</a:t>
            </a:r>
          </a:p>
          <a:p>
            <a:pPr eaLnBrk="1" hangingPunct="1">
              <a:buFontTx/>
              <a:buNone/>
            </a:pPr>
            <a:r>
              <a:rPr lang="en-US" sz="1600" dirty="0">
                <a:latin typeface="Consolas" pitchFamily="49" charset="0"/>
                <a:cs typeface="Consolas" pitchFamily="49" charset="0"/>
              </a:rPr>
              <a:t>		}   </a:t>
            </a:r>
          </a:p>
          <a:p>
            <a:pPr eaLnBrk="1" hangingPunct="1">
              <a:buFontTx/>
              <a:buNone/>
            </a:pPr>
            <a:endParaRPr lang="en-US" dirty="0">
              <a:latin typeface="Consolas" pitchFamily="49" charset="0"/>
              <a:cs typeface="Consolas" pitchFamily="49" charset="0"/>
            </a:endParaRPr>
          </a:p>
          <a:p>
            <a:pPr eaLnBrk="1" hangingPunct="1">
              <a:buFontTx/>
              <a:buNone/>
            </a:pPr>
            <a:r>
              <a:rPr lang="en-US" dirty="0">
                <a:latin typeface="Consolas" pitchFamily="49" charset="0"/>
                <a:cs typeface="Consolas" pitchFamily="49" charset="0"/>
              </a:rPr>
              <a:t>	</a:t>
            </a:r>
            <a:r>
              <a:rPr lang="en-US" dirty="0">
                <a:latin typeface="Arial" charset="0"/>
                <a:cs typeface="Consolas" pitchFamily="49" charset="0"/>
              </a:rPr>
              <a:t>Better yet:</a:t>
            </a:r>
          </a:p>
          <a:p>
            <a:pPr eaLnBrk="1" hangingPunct="1">
              <a:buFontTx/>
              <a:buNone/>
            </a:pPr>
            <a:r>
              <a:rPr lang="en-US" sz="1600" dirty="0">
                <a:latin typeface="Consolas" pitchFamily="49" charset="0"/>
                <a:cs typeface="Consolas" pitchFamily="49" charset="0"/>
              </a:rPr>
              <a:t>		</a:t>
            </a:r>
            <a:r>
              <a:rPr lang="en-US" sz="1600" dirty="0" err="1">
                <a:latin typeface="Consolas" pitchFamily="49" charset="0"/>
                <a:cs typeface="Consolas" pitchFamily="49" charset="0"/>
              </a:rPr>
              <a:t>bool</a:t>
            </a:r>
            <a:r>
              <a:rPr lang="en-US" sz="1600" dirty="0">
                <a:latin typeface="Consolas" pitchFamily="49" charset="0"/>
                <a:cs typeface="Consolas" pitchFamily="49" charset="0"/>
              </a:rPr>
              <a:t> List::empty() const {</a:t>
            </a:r>
          </a:p>
          <a:p>
            <a:pPr eaLnBrk="1" hangingPunct="1">
              <a:buFontTx/>
              <a:buNone/>
            </a:pPr>
            <a:r>
              <a:rPr lang="en-US" sz="1600" dirty="0">
                <a:latin typeface="Consolas" pitchFamily="49" charset="0"/>
                <a:cs typeface="Consolas" pitchFamily="49" charset="0"/>
              </a:rPr>
              <a:t>		    return ( </a:t>
            </a:r>
            <a:r>
              <a:rPr lang="en-US" sz="1600" dirty="0" err="1">
                <a:latin typeface="Consolas" pitchFamily="49" charset="0"/>
                <a:cs typeface="Consolas" pitchFamily="49" charset="0"/>
              </a:rPr>
              <a:t>list_head</a:t>
            </a:r>
            <a:r>
              <a:rPr lang="en-US" sz="1600" dirty="0">
                <a:latin typeface="Consolas" pitchFamily="49" charset="0"/>
                <a:cs typeface="Consolas" pitchFamily="49" charset="0"/>
              </a:rPr>
              <a:t> == </a:t>
            </a:r>
            <a:r>
              <a:rPr lang="en-US" sz="1600" dirty="0" err="1">
                <a:latin typeface="Consolas" pitchFamily="49" charset="0"/>
                <a:cs typeface="Consolas" pitchFamily="49" charset="0"/>
              </a:rPr>
              <a:t>nullptr</a:t>
            </a:r>
            <a:r>
              <a:rPr lang="en-US" sz="1600" dirty="0">
                <a:latin typeface="Consolas" pitchFamily="49" charset="0"/>
                <a:cs typeface="Consolas" pitchFamily="49" charset="0"/>
              </a:rPr>
              <a:t> );</a:t>
            </a:r>
          </a:p>
          <a:p>
            <a:pPr eaLnBrk="1" hangingPunct="1">
              <a:buFontTx/>
              <a:buNone/>
            </a:pPr>
            <a:r>
              <a:rPr lang="en-US" sz="1600" dirty="0">
                <a:latin typeface="Consolas" pitchFamily="49" charset="0"/>
                <a:cs typeface="Consolas" pitchFamily="49" charset="0"/>
              </a:rPr>
              <a:t>		}</a:t>
            </a:r>
          </a:p>
        </p:txBody>
      </p:sp>
    </p:spTree>
    <p:extLst>
      <p:ext uri="{BB962C8B-B14F-4D97-AF65-F5344CB8AC3E}">
        <p14:creationId xmlns:p14="http://schemas.microsoft.com/office/powerpoint/2010/main" val="30348793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675">
                                            <p:txEl>
                                              <p:pRg st="9" end="9"/>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8675">
                                            <p:txEl>
                                              <p:pRg st="10" end="1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8675">
                                            <p:txEl>
                                              <p:pRg st="11" end="1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8675">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en-US" dirty="0">
                <a:latin typeface="Consolas" pitchFamily="49" charset="0"/>
                <a:cs typeface="Consolas" pitchFamily="49" charset="0"/>
              </a:rPr>
              <a:t>Node *head() const</a:t>
            </a:r>
            <a:endParaRPr lang="en-US" dirty="0">
              <a:latin typeface="Arial" charset="0"/>
              <a:cs typeface="Arial" charset="0"/>
            </a:endParaRPr>
          </a:p>
        </p:txBody>
      </p:sp>
      <p:sp>
        <p:nvSpPr>
          <p:cNvPr id="29699" name="Rectangle 3"/>
          <p:cNvSpPr>
            <a:spLocks noGrp="1" noChangeArrowheads="1"/>
          </p:cNvSpPr>
          <p:nvPr>
            <p:ph type="body" idx="1"/>
          </p:nvPr>
        </p:nvSpPr>
        <p:spPr/>
        <p:txBody>
          <a:bodyPr/>
          <a:lstStyle/>
          <a:p>
            <a:pPr eaLnBrk="1" hangingPunct="1">
              <a:buFont typeface="Arial" charset="0"/>
              <a:buNone/>
            </a:pPr>
            <a:r>
              <a:rPr lang="en-US" dirty="0">
                <a:latin typeface="Arial" charset="0"/>
                <a:cs typeface="Arial" charset="0"/>
              </a:rPr>
              <a:t>	The member function </a:t>
            </a:r>
            <a:r>
              <a:rPr lang="en-US" dirty="0">
                <a:latin typeface="Consolas" pitchFamily="49" charset="0"/>
                <a:cs typeface="Consolas" pitchFamily="49" charset="0"/>
              </a:rPr>
              <a:t>Node *head() const </a:t>
            </a:r>
            <a:r>
              <a:rPr lang="en-US" dirty="0">
                <a:latin typeface="Arial" charset="0"/>
                <a:cs typeface="Arial" charset="0"/>
              </a:rPr>
              <a:t>is easy enough to implement:</a:t>
            </a:r>
          </a:p>
          <a:p>
            <a:pPr eaLnBrk="1" hangingPunct="1">
              <a:buFontTx/>
              <a:buNone/>
            </a:pPr>
            <a:endParaRPr lang="en-US" b="1" dirty="0">
              <a:latin typeface="Courier New" pitchFamily="49" charset="0"/>
              <a:cs typeface="Arial" charset="0"/>
            </a:endParaRPr>
          </a:p>
          <a:p>
            <a:pPr eaLnBrk="1" hangingPunct="1">
              <a:buFontTx/>
              <a:buNone/>
            </a:pPr>
            <a:r>
              <a:rPr lang="en-US" sz="1800" dirty="0">
                <a:latin typeface="Consolas" pitchFamily="49" charset="0"/>
                <a:cs typeface="Consolas" pitchFamily="49" charset="0"/>
              </a:rPr>
              <a:t>		Node *List::head() const {</a:t>
            </a:r>
          </a:p>
          <a:p>
            <a:pPr eaLnBrk="1" hangingPunct="1">
              <a:buFontTx/>
              <a:buNone/>
            </a:pPr>
            <a:r>
              <a:rPr lang="en-US" sz="1800" dirty="0">
                <a:latin typeface="Consolas" pitchFamily="49" charset="0"/>
                <a:cs typeface="Consolas" pitchFamily="49" charset="0"/>
              </a:rPr>
              <a:t>		    return </a:t>
            </a:r>
            <a:r>
              <a:rPr lang="en-US" sz="1800" dirty="0" err="1">
                <a:latin typeface="Consolas" pitchFamily="49" charset="0"/>
                <a:cs typeface="Consolas" pitchFamily="49" charset="0"/>
              </a:rPr>
              <a:t>list_head</a:t>
            </a:r>
            <a:r>
              <a:rPr lang="en-US" sz="1800" dirty="0">
                <a:latin typeface="Consolas" pitchFamily="49" charset="0"/>
                <a:cs typeface="Consolas" pitchFamily="49" charset="0"/>
              </a:rPr>
              <a:t>;</a:t>
            </a:r>
          </a:p>
          <a:p>
            <a:pPr eaLnBrk="1" hangingPunct="1">
              <a:buFontTx/>
              <a:buNone/>
            </a:pPr>
            <a:r>
              <a:rPr lang="en-US" sz="1800" dirty="0">
                <a:latin typeface="Consolas" pitchFamily="49" charset="0"/>
                <a:cs typeface="Consolas" pitchFamily="49" charset="0"/>
              </a:rPr>
              <a:t>		}</a:t>
            </a:r>
          </a:p>
          <a:p>
            <a:pPr eaLnBrk="1" hangingPunct="1">
              <a:buFontTx/>
              <a:buNone/>
            </a:pPr>
            <a:endParaRPr lang="en-US" dirty="0">
              <a:latin typeface="Arial" charset="0"/>
              <a:cs typeface="Arial" charset="0"/>
            </a:endParaRPr>
          </a:p>
          <a:p>
            <a:pPr eaLnBrk="1" hangingPunct="1">
              <a:buFontTx/>
              <a:buNone/>
            </a:pPr>
            <a:r>
              <a:rPr lang="en-US" dirty="0">
                <a:latin typeface="Arial" charset="0"/>
                <a:cs typeface="Arial" charset="0"/>
              </a:rPr>
              <a:t>	This will always work:  if the list is empty, it will return </a:t>
            </a:r>
            <a:r>
              <a:rPr lang="en-US" dirty="0" err="1">
                <a:latin typeface="Consolas" pitchFamily="49" charset="0"/>
                <a:cs typeface="Consolas" pitchFamily="49" charset="0"/>
              </a:rPr>
              <a:t>nullptr</a:t>
            </a:r>
            <a:endParaRPr lang="en-US" dirty="0">
              <a:latin typeface="Consolas" pitchFamily="49" charset="0"/>
              <a:cs typeface="Consolas" pitchFamily="49" charset="0"/>
            </a:endParaRPr>
          </a:p>
        </p:txBody>
      </p:sp>
    </p:spTree>
    <p:extLst>
      <p:ext uri="{BB962C8B-B14F-4D97-AF65-F5344CB8AC3E}">
        <p14:creationId xmlns:p14="http://schemas.microsoft.com/office/powerpoint/2010/main" val="251158195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en-US" dirty="0" err="1">
                <a:latin typeface="Consolas" pitchFamily="49" charset="0"/>
                <a:cs typeface="Consolas" pitchFamily="49" charset="0"/>
              </a:rPr>
              <a:t>int</a:t>
            </a:r>
            <a:r>
              <a:rPr lang="en-US" dirty="0">
                <a:latin typeface="Consolas" pitchFamily="49" charset="0"/>
                <a:cs typeface="Consolas" pitchFamily="49" charset="0"/>
              </a:rPr>
              <a:t> front() const</a:t>
            </a:r>
            <a:endParaRPr lang="en-US" dirty="0">
              <a:latin typeface="Arial" charset="0"/>
              <a:cs typeface="Arial" charset="0"/>
            </a:endParaRPr>
          </a:p>
        </p:txBody>
      </p:sp>
      <p:sp>
        <p:nvSpPr>
          <p:cNvPr id="30723" name="Rectangle 3"/>
          <p:cNvSpPr>
            <a:spLocks noGrp="1" noChangeArrowheads="1"/>
          </p:cNvSpPr>
          <p:nvPr>
            <p:ph type="body" idx="1"/>
          </p:nvPr>
        </p:nvSpPr>
        <p:spPr/>
        <p:txBody>
          <a:bodyPr/>
          <a:lstStyle/>
          <a:p>
            <a:pPr eaLnBrk="1" hangingPunct="1">
              <a:buFont typeface="Arial" charset="0"/>
              <a:buNone/>
            </a:pPr>
            <a:r>
              <a:rPr lang="en-US" dirty="0">
                <a:latin typeface="Arial" charset="0"/>
                <a:cs typeface="Arial" charset="0"/>
              </a:rPr>
              <a:t>	To get the first element in the linked list, we must access the node to which the </a:t>
            </a:r>
            <a:r>
              <a:rPr lang="en-US" dirty="0" err="1">
                <a:latin typeface="Consolas" pitchFamily="49" charset="0"/>
                <a:cs typeface="Consolas" pitchFamily="49" charset="0"/>
              </a:rPr>
              <a:t>list_head</a:t>
            </a:r>
            <a:r>
              <a:rPr lang="en-US" dirty="0">
                <a:latin typeface="Consolas" pitchFamily="49" charset="0"/>
                <a:cs typeface="Consolas" pitchFamily="49" charset="0"/>
              </a:rPr>
              <a:t> </a:t>
            </a:r>
            <a:r>
              <a:rPr lang="en-US" dirty="0">
                <a:latin typeface="Arial" charset="0"/>
                <a:cs typeface="Arial" charset="0"/>
              </a:rPr>
              <a:t>is pointing</a:t>
            </a:r>
          </a:p>
          <a:p>
            <a:pPr eaLnBrk="1" hangingPunct="1">
              <a:buFont typeface="Arial" charset="0"/>
              <a:buNone/>
            </a:pPr>
            <a:endParaRPr lang="en-US" dirty="0">
              <a:latin typeface="Arial" charset="0"/>
              <a:cs typeface="Arial" charset="0"/>
            </a:endParaRPr>
          </a:p>
          <a:p>
            <a:pPr eaLnBrk="1" hangingPunct="1">
              <a:buFont typeface="Arial" charset="0"/>
              <a:buNone/>
            </a:pPr>
            <a:r>
              <a:rPr lang="en-US" dirty="0">
                <a:latin typeface="Arial" charset="0"/>
                <a:cs typeface="Arial" charset="0"/>
              </a:rPr>
              <a:t>	Because we have a pointer, we must use the </a:t>
            </a:r>
            <a:r>
              <a:rPr lang="en-US" dirty="0">
                <a:latin typeface="Consolas" pitchFamily="49" charset="0"/>
                <a:cs typeface="Consolas" pitchFamily="49" charset="0"/>
              </a:rPr>
              <a:t>-&gt;</a:t>
            </a:r>
            <a:r>
              <a:rPr lang="en-US" dirty="0">
                <a:latin typeface="Arial" charset="0"/>
                <a:cs typeface="Arial" charset="0"/>
              </a:rPr>
              <a:t> operator to call the member function:</a:t>
            </a:r>
          </a:p>
          <a:p>
            <a:pPr eaLnBrk="1" hangingPunct="1">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int</a:t>
            </a:r>
            <a:r>
              <a:rPr lang="en-US" sz="1800" dirty="0">
                <a:latin typeface="Consolas" pitchFamily="49" charset="0"/>
                <a:cs typeface="Consolas" pitchFamily="49" charset="0"/>
              </a:rPr>
              <a:t> List::front() const {</a:t>
            </a:r>
          </a:p>
          <a:p>
            <a:pPr eaLnBrk="1" hangingPunct="1">
              <a:buFontTx/>
              <a:buNone/>
            </a:pPr>
            <a:r>
              <a:rPr lang="en-US" sz="1800" dirty="0">
                <a:latin typeface="Consolas" pitchFamily="49" charset="0"/>
                <a:cs typeface="Consolas" pitchFamily="49" charset="0"/>
              </a:rPr>
              <a:t>		    return head()-&gt;retrieve();</a:t>
            </a:r>
          </a:p>
          <a:p>
            <a:pPr eaLnBrk="1" hangingPunct="1">
              <a:buFontTx/>
              <a:buNone/>
            </a:pPr>
            <a:r>
              <a:rPr lang="en-US" sz="1800" dirty="0">
                <a:latin typeface="Consolas" pitchFamily="49" charset="0"/>
                <a:cs typeface="Consolas" pitchFamily="49" charset="0"/>
              </a:rPr>
              <a:t>		}</a:t>
            </a:r>
          </a:p>
        </p:txBody>
      </p:sp>
    </p:spTree>
    <p:extLst>
      <p:ext uri="{BB962C8B-B14F-4D97-AF65-F5344CB8AC3E}">
        <p14:creationId xmlns:p14="http://schemas.microsoft.com/office/powerpoint/2010/main" val="289474252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lang="en-US" dirty="0" err="1">
                <a:latin typeface="Consolas" pitchFamily="49" charset="0"/>
                <a:cs typeface="Consolas" pitchFamily="49" charset="0"/>
              </a:rPr>
              <a:t>int</a:t>
            </a:r>
            <a:r>
              <a:rPr lang="en-US" dirty="0">
                <a:latin typeface="Consolas" pitchFamily="49" charset="0"/>
                <a:cs typeface="Consolas" pitchFamily="49" charset="0"/>
              </a:rPr>
              <a:t> front() const</a:t>
            </a:r>
            <a:endParaRPr lang="en-US" dirty="0">
              <a:latin typeface="Arial" charset="0"/>
              <a:cs typeface="Arial" charset="0"/>
            </a:endParaRPr>
          </a:p>
        </p:txBody>
      </p:sp>
      <p:sp>
        <p:nvSpPr>
          <p:cNvPr id="31747" name="Rectangle 3"/>
          <p:cNvSpPr>
            <a:spLocks noGrp="1" noChangeArrowheads="1"/>
          </p:cNvSpPr>
          <p:nvPr>
            <p:ph type="body" idx="1"/>
          </p:nvPr>
        </p:nvSpPr>
        <p:spPr/>
        <p:txBody>
          <a:bodyPr/>
          <a:lstStyle/>
          <a:p>
            <a:pPr eaLnBrk="1" hangingPunct="1">
              <a:buFont typeface="Arial" charset="0"/>
              <a:buNone/>
            </a:pPr>
            <a:r>
              <a:rPr lang="en-US" dirty="0">
                <a:latin typeface="Arial" charset="0"/>
                <a:cs typeface="Arial" charset="0"/>
              </a:rPr>
              <a:t>	What if the list is empty?</a:t>
            </a:r>
          </a:p>
          <a:p>
            <a:pPr eaLnBrk="1" hangingPunct="1">
              <a:buFont typeface="Arial" charset="0"/>
              <a:buNone/>
            </a:pPr>
            <a:endParaRPr lang="en-US" dirty="0">
              <a:latin typeface="Arial" charset="0"/>
              <a:cs typeface="Arial" charset="0"/>
            </a:endParaRPr>
          </a:p>
          <a:p>
            <a:pPr eaLnBrk="1" hangingPunct="1">
              <a:buFont typeface="Arial" charset="0"/>
              <a:buNone/>
            </a:pPr>
            <a:r>
              <a:rPr lang="en-US" dirty="0">
                <a:latin typeface="Arial" charset="0"/>
                <a:cs typeface="Arial" charset="0"/>
              </a:rPr>
              <a:t>	If we tried to access a member function of a pointer set to </a:t>
            </a:r>
            <a:r>
              <a:rPr lang="en-US" dirty="0" err="1">
                <a:latin typeface="Consolas" pitchFamily="49" charset="0"/>
                <a:cs typeface="Consolas" pitchFamily="49" charset="0"/>
              </a:rPr>
              <a:t>nullptr</a:t>
            </a:r>
            <a:r>
              <a:rPr lang="en-US" dirty="0">
                <a:latin typeface="Arial" charset="0"/>
                <a:cs typeface="Arial" charset="0"/>
              </a:rPr>
              <a:t>, we would access restricted memory and the OS would terminate the running program</a:t>
            </a:r>
            <a:endParaRPr lang="en-US" sz="2800" b="1" dirty="0">
              <a:latin typeface="Courier New" pitchFamily="49" charset="0"/>
              <a:cs typeface="Arial" charset="0"/>
            </a:endParaRPr>
          </a:p>
        </p:txBody>
      </p:sp>
    </p:spTree>
    <p:extLst>
      <p:ext uri="{BB962C8B-B14F-4D97-AF65-F5344CB8AC3E}">
        <p14:creationId xmlns:p14="http://schemas.microsoft.com/office/powerpoint/2010/main" val="82822861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en-US" dirty="0" err="1">
                <a:latin typeface="Consolas" pitchFamily="49" charset="0"/>
                <a:cs typeface="Consolas" pitchFamily="49" charset="0"/>
              </a:rPr>
              <a:t>int</a:t>
            </a:r>
            <a:r>
              <a:rPr lang="en-US" dirty="0">
                <a:latin typeface="Consolas" pitchFamily="49" charset="0"/>
                <a:cs typeface="Consolas" pitchFamily="49" charset="0"/>
              </a:rPr>
              <a:t> front() const</a:t>
            </a:r>
            <a:endParaRPr lang="en-US" dirty="0">
              <a:latin typeface="Arial" charset="0"/>
              <a:cs typeface="Arial" charset="0"/>
            </a:endParaRPr>
          </a:p>
        </p:txBody>
      </p:sp>
      <p:sp>
        <p:nvSpPr>
          <p:cNvPr id="32771" name="Rectangle 3"/>
          <p:cNvSpPr>
            <a:spLocks noGrp="1" noChangeArrowheads="1"/>
          </p:cNvSpPr>
          <p:nvPr>
            <p:ph type="body" idx="1"/>
          </p:nvPr>
        </p:nvSpPr>
        <p:spPr/>
        <p:txBody>
          <a:bodyPr/>
          <a:lstStyle/>
          <a:p>
            <a:pPr eaLnBrk="1" hangingPunct="1">
              <a:buFont typeface="Arial" charset="0"/>
              <a:buNone/>
            </a:pPr>
            <a:r>
              <a:rPr lang="en-US" dirty="0">
                <a:latin typeface="Arial" charset="0"/>
                <a:cs typeface="Arial" charset="0"/>
              </a:rPr>
              <a:t>	Instead, we can use an exception handling mechanism where we thrown an exception</a:t>
            </a:r>
          </a:p>
          <a:p>
            <a:pPr eaLnBrk="1" hangingPunct="1">
              <a:buFont typeface="Arial" charset="0"/>
              <a:buNone/>
            </a:pPr>
            <a:endParaRPr lang="en-US" dirty="0">
              <a:latin typeface="Arial" charset="0"/>
              <a:cs typeface="Arial" charset="0"/>
            </a:endParaRPr>
          </a:p>
          <a:p>
            <a:pPr eaLnBrk="1" hangingPunct="1">
              <a:buFont typeface="Arial" charset="0"/>
              <a:buNone/>
            </a:pPr>
            <a:r>
              <a:rPr lang="en-US" dirty="0">
                <a:latin typeface="Arial" charset="0"/>
                <a:cs typeface="Arial" charset="0"/>
              </a:rPr>
              <a:t>	We define a class</a:t>
            </a:r>
          </a:p>
          <a:p>
            <a:pPr eaLnBrk="1" hangingPunct="1">
              <a:buFontTx/>
              <a:buNone/>
            </a:pPr>
            <a:r>
              <a:rPr lang="en-US" dirty="0">
                <a:latin typeface="Consolas" pitchFamily="49" charset="0"/>
                <a:cs typeface="Consolas" pitchFamily="49" charset="0"/>
              </a:rPr>
              <a:t>		class underflow {</a:t>
            </a:r>
          </a:p>
          <a:p>
            <a:pPr eaLnBrk="1" hangingPunct="1">
              <a:buFontTx/>
              <a:buNone/>
            </a:pPr>
            <a:r>
              <a:rPr lang="en-US" dirty="0">
                <a:latin typeface="Consolas" pitchFamily="49" charset="0"/>
                <a:cs typeface="Consolas" pitchFamily="49" charset="0"/>
              </a:rPr>
              <a:t>		    // </a:t>
            </a:r>
            <a:r>
              <a:rPr lang="en-US" dirty="0" err="1">
                <a:latin typeface="Consolas" pitchFamily="49" charset="0"/>
                <a:cs typeface="Consolas" pitchFamily="49" charset="0"/>
              </a:rPr>
              <a:t>emtpy</a:t>
            </a:r>
            <a:endParaRPr lang="en-US" dirty="0">
              <a:latin typeface="Consolas" pitchFamily="49" charset="0"/>
              <a:cs typeface="Consolas" pitchFamily="49" charset="0"/>
            </a:endParaRPr>
          </a:p>
          <a:p>
            <a:pPr eaLnBrk="1" hangingPunct="1">
              <a:buFontTx/>
              <a:buNone/>
            </a:pPr>
            <a:r>
              <a:rPr lang="en-US" dirty="0">
                <a:latin typeface="Consolas" pitchFamily="49" charset="0"/>
                <a:cs typeface="Consolas" pitchFamily="49" charset="0"/>
              </a:rPr>
              <a:t>		};</a:t>
            </a:r>
          </a:p>
          <a:p>
            <a:pPr eaLnBrk="1" hangingPunct="1">
              <a:buFontTx/>
              <a:buNone/>
            </a:pPr>
            <a:r>
              <a:rPr lang="en-US" dirty="0">
                <a:latin typeface="Arial" charset="0"/>
                <a:cs typeface="Arial" charset="0"/>
              </a:rPr>
              <a:t>	and then we </a:t>
            </a:r>
            <a:r>
              <a:rPr lang="en-US" i="1" dirty="0">
                <a:latin typeface="Arial" charset="0"/>
                <a:cs typeface="Arial" charset="0"/>
              </a:rPr>
              <a:t>throw</a:t>
            </a:r>
            <a:r>
              <a:rPr lang="en-US" dirty="0">
                <a:latin typeface="Arial" charset="0"/>
                <a:cs typeface="Arial" charset="0"/>
              </a:rPr>
              <a:t> an instance of this class:</a:t>
            </a:r>
          </a:p>
          <a:p>
            <a:pPr eaLnBrk="1" hangingPunct="1">
              <a:buFontTx/>
              <a:buNone/>
            </a:pPr>
            <a:r>
              <a:rPr lang="en-US" sz="1800" dirty="0">
                <a:latin typeface="Consolas" pitchFamily="49" charset="0"/>
                <a:cs typeface="Consolas" pitchFamily="49" charset="0"/>
              </a:rPr>
              <a:t>		throw underflow();</a:t>
            </a:r>
          </a:p>
        </p:txBody>
      </p:sp>
    </p:spTree>
    <p:extLst>
      <p:ext uri="{BB962C8B-B14F-4D97-AF65-F5344CB8AC3E}">
        <p14:creationId xmlns:p14="http://schemas.microsoft.com/office/powerpoint/2010/main" val="15671890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标题 1"/>
              <p:cNvSpPr>
                <a:spLocks noGrp="1"/>
              </p:cNvSpPr>
              <p:nvPr>
                <p:ph type="title"/>
              </p:nvPr>
            </p:nvSpPr>
            <p:spPr/>
            <p:txBody>
              <a:bodyPr/>
              <a:lstStyle/>
              <a:p>
                <a:r>
                  <a:rPr lang="en-US" altLang="zh-CN" dirty="0"/>
                  <a:t>Representation of </a:t>
                </a:r>
                <a:r>
                  <a:rPr lang="en-US" altLang="zh-CN" dirty="0">
                    <a:latin typeface="Arial" charset="0"/>
                    <a:cs typeface="Arial" charset="0"/>
                  </a:rPr>
                  <a:t>polynomial coefficients </a:t>
                </a:r>
                <a14:m>
                  <m:oMath xmlns:m="http://schemas.openxmlformats.org/officeDocument/2006/math">
                    <m:sSub>
                      <m:sSubPr>
                        <m:ctrlPr>
                          <a:rPr lang="en-US" altLang="en-US" b="1" i="1" dirty="0">
                            <a:latin typeface="Cambria Math" panose="02040503050406030204" pitchFamily="18" charset="0"/>
                            <a:cs typeface="Arial" charset="0"/>
                          </a:rPr>
                        </m:ctrlPr>
                      </m:sSubPr>
                      <m:e>
                        <m:r>
                          <a:rPr lang="en-US" altLang="en-US" b="1" i="1" dirty="0">
                            <a:latin typeface="Cambria Math" panose="02040503050406030204" pitchFamily="18" charset="0"/>
                            <a:cs typeface="Arial" charset="0"/>
                          </a:rPr>
                          <m:t>𝒂</m:t>
                        </m:r>
                      </m:e>
                      <m:sub>
                        <m:r>
                          <a:rPr lang="en-US" altLang="en-US" b="1" i="1" dirty="0">
                            <a:latin typeface="Cambria Math" panose="02040503050406030204" pitchFamily="18" charset="0"/>
                            <a:cs typeface="Arial" charset="0"/>
                          </a:rPr>
                          <m:t>𝒏</m:t>
                        </m:r>
                      </m:sub>
                    </m:sSub>
                  </m:oMath>
                </a14:m>
                <a:endParaRPr lang="zh-CN" altLang="en-US" dirty="0"/>
              </a:p>
            </p:txBody>
          </p:sp>
        </mc:Choice>
        <mc:Fallback xmlns="">
          <p:sp>
            <p:nvSpPr>
              <p:cNvPr id="2" name="标题 1"/>
              <p:cNvSpPr>
                <a:spLocks noGrp="1" noRot="1" noChangeAspect="1" noMove="1" noResize="1" noEditPoints="1" noAdjustHandles="1" noChangeArrowheads="1" noChangeShapeType="1" noTextEdit="1"/>
              </p:cNvSpPr>
              <p:nvPr>
                <p:ph type="title"/>
              </p:nvPr>
            </p:nvSpPr>
            <p:spPr>
              <a:blipFill>
                <a:blip r:embed="rId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内容占位符 2"/>
              <p:cNvSpPr>
                <a:spLocks noGrp="1"/>
              </p:cNvSpPr>
              <p:nvPr>
                <p:ph idx="1"/>
              </p:nvPr>
            </p:nvSpPr>
            <p:spPr>
              <a:xfrm>
                <a:off x="546811" y="4074290"/>
                <a:ext cx="8229600" cy="2060459"/>
              </a:xfrm>
            </p:spPr>
            <p:txBody>
              <a:bodyPr>
                <a:normAutofit/>
              </a:bodyPr>
              <a:lstStyle/>
              <a:p>
                <a:pPr>
                  <a:spcBef>
                    <a:spcPts val="2400"/>
                  </a:spcBef>
                </a:pPr>
                <a:r>
                  <a:rPr lang="en-US" altLang="zh-CN" sz="2800" b="1" dirty="0"/>
                  <a:t>Method 1:  array</a:t>
                </a:r>
              </a:p>
              <a:p>
                <a:pPr marL="0" indent="0" algn="ctr">
                  <a:buNone/>
                </a:pPr>
                <a14:m>
                  <m:oMathPara xmlns:m="http://schemas.openxmlformats.org/officeDocument/2006/math">
                    <m:oMathParaPr>
                      <m:jc m:val="centerGroup"/>
                    </m:oMathParaPr>
                    <m:oMath xmlns:m="http://schemas.openxmlformats.org/officeDocument/2006/math">
                      <m:r>
                        <a:rPr lang="en-US" altLang="en-US" sz="2800" b="1" i="1" dirty="0">
                          <a:latin typeface="Cambria Math" panose="02040503050406030204" pitchFamily="18" charset="0"/>
                          <a:cs typeface="Arial" charset="0"/>
                        </a:rPr>
                        <m:t>𝒇</m:t>
                      </m:r>
                      <m:d>
                        <m:dPr>
                          <m:ctrlPr>
                            <a:rPr lang="en-US" altLang="en-US" sz="2800" b="1" i="1" dirty="0">
                              <a:latin typeface="Cambria Math" panose="02040503050406030204" pitchFamily="18" charset="0"/>
                              <a:cs typeface="Arial" charset="0"/>
                            </a:rPr>
                          </m:ctrlPr>
                        </m:dPr>
                        <m:e>
                          <m:r>
                            <a:rPr lang="en-US" altLang="en-US" sz="2800" b="1" i="1" dirty="0">
                              <a:latin typeface="Cambria Math" panose="02040503050406030204" pitchFamily="18" charset="0"/>
                              <a:cs typeface="Arial" charset="0"/>
                            </a:rPr>
                            <m:t>𝒙</m:t>
                          </m:r>
                        </m:e>
                      </m:d>
                      <m:r>
                        <a:rPr lang="en-US" altLang="en-US" sz="2800" b="1" i="1" dirty="0">
                          <a:latin typeface="Cambria Math" panose="02040503050406030204" pitchFamily="18" charset="0"/>
                          <a:cs typeface="Arial" charset="0"/>
                        </a:rPr>
                        <m:t>=</m:t>
                      </m:r>
                      <m:r>
                        <a:rPr lang="en-US" altLang="en-US" sz="2800" b="1" i="1" dirty="0">
                          <a:latin typeface="Cambria Math" panose="02040503050406030204" pitchFamily="18" charset="0"/>
                          <a:cs typeface="Arial" charset="0"/>
                        </a:rPr>
                        <m:t>𝟒</m:t>
                      </m:r>
                      <m:sSup>
                        <m:sSupPr>
                          <m:ctrlPr>
                            <a:rPr lang="en-US" altLang="en-US" sz="2800" b="1" i="1" dirty="0">
                              <a:latin typeface="Cambria Math" panose="02040503050406030204" pitchFamily="18" charset="0"/>
                              <a:cs typeface="Arial" charset="0"/>
                            </a:rPr>
                          </m:ctrlPr>
                        </m:sSupPr>
                        <m:e>
                          <m:r>
                            <a:rPr lang="en-US" altLang="en-US" sz="2800" b="1" i="1" dirty="0">
                              <a:latin typeface="Cambria Math" panose="02040503050406030204" pitchFamily="18" charset="0"/>
                              <a:cs typeface="Arial" charset="0"/>
                            </a:rPr>
                            <m:t>𝒙</m:t>
                          </m:r>
                        </m:e>
                        <m:sup>
                          <m:r>
                            <a:rPr lang="en-US" altLang="en-US" sz="2800" b="1" i="1" dirty="0">
                              <a:latin typeface="Cambria Math" panose="02040503050406030204" pitchFamily="18" charset="0"/>
                              <a:cs typeface="Arial" charset="0"/>
                            </a:rPr>
                            <m:t>𝟓</m:t>
                          </m:r>
                        </m:sup>
                      </m:sSup>
                      <m:r>
                        <a:rPr lang="en-US" altLang="en-US" sz="2800" b="1" i="1" dirty="0" smtClean="0">
                          <a:latin typeface="Cambria Math" panose="02040503050406030204" pitchFamily="18" charset="0"/>
                          <a:cs typeface="Arial" charset="0"/>
                        </a:rPr>
                        <m:t>−</m:t>
                      </m:r>
                      <m:r>
                        <a:rPr lang="en-US" altLang="en-US" sz="2800" b="1" i="1" dirty="0">
                          <a:latin typeface="Cambria Math" panose="02040503050406030204" pitchFamily="18" charset="0"/>
                          <a:cs typeface="Arial" charset="0"/>
                        </a:rPr>
                        <m:t>𝟑</m:t>
                      </m:r>
                      <m:sSup>
                        <m:sSupPr>
                          <m:ctrlPr>
                            <a:rPr lang="en-US" altLang="en-US" sz="2800" b="1" i="1" dirty="0">
                              <a:latin typeface="Cambria Math" panose="02040503050406030204" pitchFamily="18" charset="0"/>
                              <a:cs typeface="Arial" charset="0"/>
                            </a:rPr>
                          </m:ctrlPr>
                        </m:sSupPr>
                        <m:e>
                          <m:r>
                            <a:rPr lang="en-US" altLang="en-US" sz="2800" b="1" i="1" dirty="0">
                              <a:latin typeface="Cambria Math" panose="02040503050406030204" pitchFamily="18" charset="0"/>
                              <a:cs typeface="Arial" charset="0"/>
                            </a:rPr>
                            <m:t>𝒙</m:t>
                          </m:r>
                        </m:e>
                        <m:sup>
                          <m:r>
                            <a:rPr lang="en-US" altLang="en-US" sz="2800" b="1" i="1" dirty="0">
                              <a:latin typeface="Cambria Math" panose="02040503050406030204" pitchFamily="18" charset="0"/>
                              <a:cs typeface="Arial" charset="0"/>
                            </a:rPr>
                            <m:t>𝟐</m:t>
                          </m:r>
                        </m:sup>
                      </m:sSup>
                      <m:r>
                        <a:rPr lang="en-US" altLang="en-US" sz="2800" b="1" i="1" dirty="0" smtClean="0">
                          <a:latin typeface="Cambria Math" panose="02040503050406030204" pitchFamily="18" charset="0"/>
                          <a:cs typeface="Arial" charset="0"/>
                        </a:rPr>
                        <m:t>+</m:t>
                      </m:r>
                      <m:r>
                        <a:rPr lang="en-US" altLang="en-US" sz="2800" b="1" i="1" dirty="0" smtClean="0">
                          <a:latin typeface="Cambria Math" panose="02040503050406030204" pitchFamily="18" charset="0"/>
                          <a:cs typeface="Arial" charset="0"/>
                        </a:rPr>
                        <m:t>𝟏</m:t>
                      </m:r>
                    </m:oMath>
                  </m:oMathPara>
                </a14:m>
                <a:endParaRPr lang="en-US" altLang="zh-CN" sz="2800" dirty="0"/>
              </a:p>
              <a:p>
                <a:pPr marL="0" indent="0" algn="ctr">
                  <a:buNone/>
                </a:pPr>
                <a:endParaRPr lang="en-US" altLang="zh-CN" sz="2800"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546811" y="4074290"/>
                <a:ext cx="8229600" cy="2060459"/>
              </a:xfrm>
              <a:blipFill>
                <a:blip r:embed="rId3"/>
                <a:stretch>
                  <a:fillRect l="-1333" t="-2959"/>
                </a:stretch>
              </a:blipFill>
            </p:spPr>
            <p:txBody>
              <a:bodyPr/>
              <a:lstStyle/>
              <a:p>
                <a:r>
                  <a:rPr lang="zh-CN" altLang="en-US">
                    <a:noFill/>
                  </a:rPr>
                  <a:t> </a:t>
                </a:r>
              </a:p>
            </p:txBody>
          </p:sp>
        </mc:Fallback>
      </mc:AlternateContent>
      <p:grpSp>
        <p:nvGrpSpPr>
          <p:cNvPr id="37" name="组合 36"/>
          <p:cNvGrpSpPr/>
          <p:nvPr/>
        </p:nvGrpSpPr>
        <p:grpSpPr>
          <a:xfrm>
            <a:off x="519412" y="5161100"/>
            <a:ext cx="7495297" cy="983313"/>
            <a:chOff x="477833" y="5339018"/>
            <a:chExt cx="7495297" cy="983313"/>
          </a:xfrm>
        </p:grpSpPr>
        <p:grpSp>
          <p:nvGrpSpPr>
            <p:cNvPr id="17" name="组合 16"/>
            <p:cNvGrpSpPr/>
            <p:nvPr/>
          </p:nvGrpSpPr>
          <p:grpSpPr>
            <a:xfrm>
              <a:off x="2068474" y="5339018"/>
              <a:ext cx="5904656" cy="589136"/>
              <a:chOff x="1187624" y="5179399"/>
              <a:chExt cx="8058952" cy="504855"/>
            </a:xfrm>
          </p:grpSpPr>
          <p:sp>
            <p:nvSpPr>
              <p:cNvPr id="4" name="矩形 3"/>
              <p:cNvSpPr/>
              <p:nvPr/>
            </p:nvSpPr>
            <p:spPr>
              <a:xfrm>
                <a:off x="1187624" y="5179399"/>
                <a:ext cx="1152128" cy="50405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2339752" y="5179399"/>
                <a:ext cx="1152128" cy="50405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8094448" y="5179399"/>
                <a:ext cx="1152128" cy="50405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6942320" y="5180198"/>
                <a:ext cx="1152128" cy="50405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3491880" y="5180198"/>
                <a:ext cx="1152128" cy="50405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4644008" y="5180198"/>
                <a:ext cx="1152128" cy="50405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5796136" y="5180198"/>
                <a:ext cx="1152128" cy="50405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mc:AlternateContent xmlns:mc="http://schemas.openxmlformats.org/markup-compatibility/2006" xmlns:a14="http://schemas.microsoft.com/office/drawing/2010/main">
          <mc:Choice Requires="a14">
            <p:sp>
              <p:nvSpPr>
                <p:cNvPr id="19" name="文本框 18"/>
                <p:cNvSpPr txBox="1"/>
                <p:nvPr/>
              </p:nvSpPr>
              <p:spPr>
                <a:xfrm>
                  <a:off x="724437" y="5417676"/>
                  <a:ext cx="688009"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2000" b="1" i="1">
                            <a:latin typeface="Cambria Math" panose="02040503050406030204" pitchFamily="18" charset="0"/>
                          </a:rPr>
                          <m:t>𝒂</m:t>
                        </m:r>
                        <m:r>
                          <a:rPr lang="en-US" altLang="zh-CN" sz="2000" b="1" i="1">
                            <a:latin typeface="Cambria Math" panose="02040503050406030204" pitchFamily="18" charset="0"/>
                          </a:rPr>
                          <m:t>[</m:t>
                        </m:r>
                        <m:r>
                          <a:rPr lang="en-US" altLang="zh-CN" sz="2000" b="1" i="1">
                            <a:latin typeface="Cambria Math" panose="02040503050406030204" pitchFamily="18" charset="0"/>
                          </a:rPr>
                          <m:t>𝒊</m:t>
                        </m:r>
                        <m:r>
                          <a:rPr lang="en-US" altLang="zh-CN" sz="2000" b="1" i="1">
                            <a:latin typeface="Cambria Math" panose="02040503050406030204" pitchFamily="18" charset="0"/>
                          </a:rPr>
                          <m:t>]</m:t>
                        </m:r>
                      </m:oMath>
                    </m:oMathPara>
                  </a14:m>
                  <a:endParaRPr lang="zh-CN" altLang="en-US" sz="2000" b="1" dirty="0"/>
                </a:p>
              </p:txBody>
            </p:sp>
          </mc:Choice>
          <mc:Fallback xmlns="">
            <p:sp>
              <p:nvSpPr>
                <p:cNvPr id="19" name="文本框 18"/>
                <p:cNvSpPr txBox="1">
                  <a:spLocks noRot="1" noChangeAspect="1" noMove="1" noResize="1" noEditPoints="1" noAdjustHandles="1" noChangeArrowheads="1" noChangeShapeType="1" noTextEdit="1"/>
                </p:cNvSpPr>
                <p:nvPr/>
              </p:nvSpPr>
              <p:spPr>
                <a:xfrm>
                  <a:off x="724437" y="5417676"/>
                  <a:ext cx="688009" cy="400110"/>
                </a:xfrm>
                <a:prstGeom prst="rect">
                  <a:avLst/>
                </a:prstGeom>
                <a:blipFill>
                  <a:blip r:embed="rId4"/>
                  <a:stretch>
                    <a:fillRect b="-18462"/>
                  </a:stretch>
                </a:blipFill>
              </p:spPr>
              <p:txBody>
                <a:bodyPr/>
                <a:lstStyle/>
                <a:p>
                  <a:r>
                    <a:rPr lang="zh-CN" altLang="en-US">
                      <a:noFill/>
                    </a:rPr>
                    <a:t> </a:t>
                  </a:r>
                </a:p>
              </p:txBody>
            </p:sp>
          </mc:Fallback>
        </mc:AlternateContent>
        <p:sp>
          <p:nvSpPr>
            <p:cNvPr id="20" name="文本框 19"/>
            <p:cNvSpPr txBox="1"/>
            <p:nvPr/>
          </p:nvSpPr>
          <p:spPr>
            <a:xfrm>
              <a:off x="477833" y="5952999"/>
              <a:ext cx="1518364" cy="369332"/>
            </a:xfrm>
            <a:prstGeom prst="rect">
              <a:avLst/>
            </a:prstGeom>
            <a:noFill/>
          </p:spPr>
          <p:txBody>
            <a:bodyPr wrap="none" rtlCol="0">
              <a:spAutoFit/>
            </a:bodyPr>
            <a:lstStyle/>
            <a:p>
              <a:r>
                <a:rPr lang="en-US" altLang="zh-CN" dirty="0"/>
                <a:t>Array indices</a:t>
              </a:r>
              <a:endParaRPr lang="zh-CN" altLang="en-US" dirty="0"/>
            </a:p>
          </p:txBody>
        </p:sp>
        <p:sp>
          <p:nvSpPr>
            <p:cNvPr id="21" name="文本框 20"/>
            <p:cNvSpPr txBox="1"/>
            <p:nvPr/>
          </p:nvSpPr>
          <p:spPr>
            <a:xfrm>
              <a:off x="2321279" y="5944972"/>
              <a:ext cx="312906" cy="369332"/>
            </a:xfrm>
            <a:prstGeom prst="rect">
              <a:avLst/>
            </a:prstGeom>
            <a:noFill/>
          </p:spPr>
          <p:txBody>
            <a:bodyPr wrap="none" rtlCol="0">
              <a:spAutoFit/>
            </a:bodyPr>
            <a:lstStyle/>
            <a:p>
              <a:r>
                <a:rPr lang="en-US" altLang="zh-CN" dirty="0"/>
                <a:t>0</a:t>
              </a:r>
              <a:endParaRPr lang="zh-CN" altLang="en-US" dirty="0"/>
            </a:p>
          </p:txBody>
        </p:sp>
        <p:sp>
          <p:nvSpPr>
            <p:cNvPr id="22" name="文本框 21"/>
            <p:cNvSpPr txBox="1"/>
            <p:nvPr/>
          </p:nvSpPr>
          <p:spPr>
            <a:xfrm>
              <a:off x="3979454" y="5944972"/>
              <a:ext cx="312906" cy="369332"/>
            </a:xfrm>
            <a:prstGeom prst="rect">
              <a:avLst/>
            </a:prstGeom>
            <a:noFill/>
          </p:spPr>
          <p:txBody>
            <a:bodyPr wrap="none" rtlCol="0">
              <a:spAutoFit/>
            </a:bodyPr>
            <a:lstStyle/>
            <a:p>
              <a:r>
                <a:rPr lang="en-US" altLang="zh-CN" dirty="0"/>
                <a:t>2</a:t>
              </a:r>
              <a:endParaRPr lang="zh-CN" altLang="en-US" dirty="0"/>
            </a:p>
          </p:txBody>
        </p:sp>
        <p:sp>
          <p:nvSpPr>
            <p:cNvPr id="23" name="文本框 22"/>
            <p:cNvSpPr txBox="1"/>
            <p:nvPr/>
          </p:nvSpPr>
          <p:spPr>
            <a:xfrm>
              <a:off x="3165786" y="5952294"/>
              <a:ext cx="312906" cy="369332"/>
            </a:xfrm>
            <a:prstGeom prst="rect">
              <a:avLst/>
            </a:prstGeom>
            <a:noFill/>
          </p:spPr>
          <p:txBody>
            <a:bodyPr wrap="none" rtlCol="0">
              <a:spAutoFit/>
            </a:bodyPr>
            <a:lstStyle/>
            <a:p>
              <a:r>
                <a:rPr lang="en-US" altLang="zh-CN" dirty="0"/>
                <a:t>1</a:t>
              </a:r>
              <a:endParaRPr lang="zh-CN" altLang="en-US" dirty="0"/>
            </a:p>
          </p:txBody>
        </p:sp>
        <p:sp>
          <p:nvSpPr>
            <p:cNvPr id="24" name="文本框 23"/>
            <p:cNvSpPr txBox="1"/>
            <p:nvPr/>
          </p:nvSpPr>
          <p:spPr>
            <a:xfrm>
              <a:off x="4853712" y="5943617"/>
              <a:ext cx="312906" cy="369332"/>
            </a:xfrm>
            <a:prstGeom prst="rect">
              <a:avLst/>
            </a:prstGeom>
            <a:noFill/>
          </p:spPr>
          <p:txBody>
            <a:bodyPr wrap="none" rtlCol="0">
              <a:spAutoFit/>
            </a:bodyPr>
            <a:lstStyle/>
            <a:p>
              <a:r>
                <a:rPr lang="en-US" altLang="zh-CN" dirty="0"/>
                <a:t>3</a:t>
              </a:r>
              <a:endParaRPr lang="zh-CN" altLang="en-US" dirty="0"/>
            </a:p>
          </p:txBody>
        </p:sp>
        <p:sp>
          <p:nvSpPr>
            <p:cNvPr id="25" name="文本框 24"/>
            <p:cNvSpPr txBox="1"/>
            <p:nvPr/>
          </p:nvSpPr>
          <p:spPr>
            <a:xfrm>
              <a:off x="5685136" y="5942342"/>
              <a:ext cx="312906" cy="369332"/>
            </a:xfrm>
            <a:prstGeom prst="rect">
              <a:avLst/>
            </a:prstGeom>
            <a:noFill/>
          </p:spPr>
          <p:txBody>
            <a:bodyPr wrap="none" rtlCol="0">
              <a:spAutoFit/>
            </a:bodyPr>
            <a:lstStyle/>
            <a:p>
              <a:r>
                <a:rPr lang="en-US" altLang="zh-CN" dirty="0"/>
                <a:t>4</a:t>
              </a:r>
              <a:endParaRPr lang="zh-CN" altLang="en-US" dirty="0"/>
            </a:p>
          </p:txBody>
        </p:sp>
        <mc:AlternateContent xmlns:mc="http://schemas.openxmlformats.org/markup-compatibility/2006" xmlns:a14="http://schemas.microsoft.com/office/drawing/2010/main">
          <mc:Choice Requires="a14">
            <p:sp>
              <p:nvSpPr>
                <p:cNvPr id="26" name="文本框 25"/>
                <p:cNvSpPr txBox="1"/>
                <p:nvPr/>
              </p:nvSpPr>
              <p:spPr>
                <a:xfrm>
                  <a:off x="7315266" y="5945449"/>
                  <a:ext cx="44595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zh-CN" altLang="en-US" i="1" smtClean="0">
                            <a:latin typeface="Cambria Math" panose="02040503050406030204" pitchFamily="18" charset="0"/>
                          </a:rPr>
                          <m:t>⋯</m:t>
                        </m:r>
                      </m:oMath>
                    </m:oMathPara>
                  </a14:m>
                  <a:endParaRPr lang="zh-CN" altLang="en-US" dirty="0"/>
                </a:p>
              </p:txBody>
            </p:sp>
          </mc:Choice>
          <mc:Fallback xmlns="">
            <p:sp>
              <p:nvSpPr>
                <p:cNvPr id="26" name="文本框 25"/>
                <p:cNvSpPr txBox="1">
                  <a:spLocks noRot="1" noChangeAspect="1" noMove="1" noResize="1" noEditPoints="1" noAdjustHandles="1" noChangeArrowheads="1" noChangeShapeType="1" noTextEdit="1"/>
                </p:cNvSpPr>
                <p:nvPr/>
              </p:nvSpPr>
              <p:spPr>
                <a:xfrm>
                  <a:off x="7315266" y="5945449"/>
                  <a:ext cx="445956" cy="369332"/>
                </a:xfrm>
                <a:prstGeom prst="rect">
                  <a:avLst/>
                </a:prstGeom>
                <a:blipFill>
                  <a:blip r:embed="rId5"/>
                  <a:stretch>
                    <a:fillRect/>
                  </a:stretch>
                </a:blipFill>
              </p:spPr>
              <p:txBody>
                <a:bodyPr/>
                <a:lstStyle/>
                <a:p>
                  <a:r>
                    <a:rPr lang="zh-CN" altLang="en-US">
                      <a:noFill/>
                    </a:rPr>
                    <a:t> </a:t>
                  </a:r>
                </a:p>
              </p:txBody>
            </p:sp>
          </mc:Fallback>
        </mc:AlternateContent>
        <p:sp>
          <p:nvSpPr>
            <p:cNvPr id="27" name="文本框 26"/>
            <p:cNvSpPr txBox="1"/>
            <p:nvPr/>
          </p:nvSpPr>
          <p:spPr>
            <a:xfrm>
              <a:off x="6537646" y="5942342"/>
              <a:ext cx="312906" cy="369332"/>
            </a:xfrm>
            <a:prstGeom prst="rect">
              <a:avLst/>
            </a:prstGeom>
            <a:noFill/>
          </p:spPr>
          <p:txBody>
            <a:bodyPr wrap="none" rtlCol="0">
              <a:spAutoFit/>
            </a:bodyPr>
            <a:lstStyle/>
            <a:p>
              <a:r>
                <a:rPr lang="en-US" altLang="zh-CN" dirty="0"/>
                <a:t>5</a:t>
              </a:r>
              <a:endParaRPr lang="zh-CN" altLang="en-US" dirty="0"/>
            </a:p>
          </p:txBody>
        </p:sp>
        <mc:AlternateContent xmlns:mc="http://schemas.openxmlformats.org/markup-compatibility/2006" xmlns:a14="http://schemas.microsoft.com/office/drawing/2010/main">
          <mc:Choice Requires="a14">
            <p:sp>
              <p:nvSpPr>
                <p:cNvPr id="28" name="文本框 27"/>
                <p:cNvSpPr txBox="1"/>
                <p:nvPr/>
              </p:nvSpPr>
              <p:spPr>
                <a:xfrm>
                  <a:off x="7328080" y="5448454"/>
                  <a:ext cx="44595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zh-CN" altLang="en-US" i="1" smtClean="0">
                            <a:latin typeface="Cambria Math" panose="02040503050406030204" pitchFamily="18" charset="0"/>
                          </a:rPr>
                          <m:t>⋯</m:t>
                        </m:r>
                      </m:oMath>
                    </m:oMathPara>
                  </a14:m>
                  <a:endParaRPr lang="zh-CN" altLang="en-US" dirty="0"/>
                </a:p>
              </p:txBody>
            </p:sp>
          </mc:Choice>
          <mc:Fallback xmlns="">
            <p:sp>
              <p:nvSpPr>
                <p:cNvPr id="28" name="文本框 27"/>
                <p:cNvSpPr txBox="1">
                  <a:spLocks noRot="1" noChangeAspect="1" noMove="1" noResize="1" noEditPoints="1" noAdjustHandles="1" noChangeArrowheads="1" noChangeShapeType="1" noTextEdit="1"/>
                </p:cNvSpPr>
                <p:nvPr/>
              </p:nvSpPr>
              <p:spPr>
                <a:xfrm>
                  <a:off x="7328080" y="5448454"/>
                  <a:ext cx="445956" cy="369332"/>
                </a:xfrm>
                <a:prstGeom prst="rect">
                  <a:avLst/>
                </a:prstGeom>
                <a:blipFill>
                  <a:blip r:embed="rId6"/>
                  <a:stretch>
                    <a:fillRect/>
                  </a:stretch>
                </a:blipFill>
              </p:spPr>
              <p:txBody>
                <a:bodyPr/>
                <a:lstStyle/>
                <a:p>
                  <a:r>
                    <a:rPr lang="zh-CN" altLang="en-US">
                      <a:noFill/>
                    </a:rPr>
                    <a:t> </a:t>
                  </a:r>
                </a:p>
              </p:txBody>
            </p:sp>
          </mc:Fallback>
        </mc:AlternateContent>
        <p:sp>
          <p:nvSpPr>
            <p:cNvPr id="29" name="文本框 28"/>
            <p:cNvSpPr txBox="1"/>
            <p:nvPr/>
          </p:nvSpPr>
          <p:spPr>
            <a:xfrm>
              <a:off x="2332481" y="5463812"/>
              <a:ext cx="312906" cy="369332"/>
            </a:xfrm>
            <a:prstGeom prst="rect">
              <a:avLst/>
            </a:prstGeom>
            <a:noFill/>
          </p:spPr>
          <p:txBody>
            <a:bodyPr wrap="none" rtlCol="0">
              <a:spAutoFit/>
            </a:bodyPr>
            <a:lstStyle/>
            <a:p>
              <a:r>
                <a:rPr lang="en-US" altLang="zh-CN" dirty="0"/>
                <a:t>1</a:t>
              </a:r>
              <a:endParaRPr lang="zh-CN" altLang="en-US" dirty="0"/>
            </a:p>
          </p:txBody>
        </p:sp>
        <p:sp>
          <p:nvSpPr>
            <p:cNvPr id="30" name="文本框 29"/>
            <p:cNvSpPr txBox="1"/>
            <p:nvPr/>
          </p:nvSpPr>
          <p:spPr>
            <a:xfrm>
              <a:off x="3978320" y="5465768"/>
              <a:ext cx="389850" cy="369332"/>
            </a:xfrm>
            <a:prstGeom prst="rect">
              <a:avLst/>
            </a:prstGeom>
            <a:noFill/>
          </p:spPr>
          <p:txBody>
            <a:bodyPr wrap="none" rtlCol="0">
              <a:spAutoFit/>
            </a:bodyPr>
            <a:lstStyle/>
            <a:p>
              <a:r>
                <a:rPr lang="en-US" altLang="zh-CN" dirty="0"/>
                <a:t>-3</a:t>
              </a:r>
              <a:endParaRPr lang="zh-CN" altLang="en-US" dirty="0"/>
            </a:p>
          </p:txBody>
        </p:sp>
        <p:sp>
          <p:nvSpPr>
            <p:cNvPr id="31" name="文本框 30"/>
            <p:cNvSpPr txBox="1"/>
            <p:nvPr/>
          </p:nvSpPr>
          <p:spPr>
            <a:xfrm>
              <a:off x="3214324" y="5463812"/>
              <a:ext cx="312906" cy="369332"/>
            </a:xfrm>
            <a:prstGeom prst="rect">
              <a:avLst/>
            </a:prstGeom>
            <a:noFill/>
          </p:spPr>
          <p:txBody>
            <a:bodyPr wrap="none" rtlCol="0">
              <a:spAutoFit/>
            </a:bodyPr>
            <a:lstStyle/>
            <a:p>
              <a:r>
                <a:rPr lang="en-US" altLang="zh-CN" dirty="0"/>
                <a:t>0</a:t>
              </a:r>
              <a:endParaRPr lang="zh-CN" altLang="en-US" dirty="0"/>
            </a:p>
          </p:txBody>
        </p:sp>
        <p:sp>
          <p:nvSpPr>
            <p:cNvPr id="32" name="文本框 31"/>
            <p:cNvSpPr txBox="1"/>
            <p:nvPr/>
          </p:nvSpPr>
          <p:spPr>
            <a:xfrm>
              <a:off x="4871791" y="5448454"/>
              <a:ext cx="312906" cy="369332"/>
            </a:xfrm>
            <a:prstGeom prst="rect">
              <a:avLst/>
            </a:prstGeom>
            <a:noFill/>
          </p:spPr>
          <p:txBody>
            <a:bodyPr wrap="none" rtlCol="0">
              <a:spAutoFit/>
            </a:bodyPr>
            <a:lstStyle/>
            <a:p>
              <a:r>
                <a:rPr lang="en-US" altLang="zh-CN" dirty="0"/>
                <a:t>0</a:t>
              </a:r>
              <a:endParaRPr lang="zh-CN" altLang="en-US" dirty="0"/>
            </a:p>
          </p:txBody>
        </p:sp>
        <p:sp>
          <p:nvSpPr>
            <p:cNvPr id="33" name="文本框 32"/>
            <p:cNvSpPr txBox="1"/>
            <p:nvPr/>
          </p:nvSpPr>
          <p:spPr>
            <a:xfrm>
              <a:off x="5708492" y="5463812"/>
              <a:ext cx="312906" cy="369332"/>
            </a:xfrm>
            <a:prstGeom prst="rect">
              <a:avLst/>
            </a:prstGeom>
            <a:noFill/>
          </p:spPr>
          <p:txBody>
            <a:bodyPr wrap="none" rtlCol="0">
              <a:spAutoFit/>
            </a:bodyPr>
            <a:lstStyle/>
            <a:p>
              <a:r>
                <a:rPr lang="en-US" altLang="zh-CN" dirty="0"/>
                <a:t>0</a:t>
              </a:r>
              <a:endParaRPr lang="zh-CN" altLang="en-US" dirty="0"/>
            </a:p>
          </p:txBody>
        </p:sp>
        <p:sp>
          <p:nvSpPr>
            <p:cNvPr id="34" name="文本框 33"/>
            <p:cNvSpPr txBox="1"/>
            <p:nvPr/>
          </p:nvSpPr>
          <p:spPr>
            <a:xfrm>
              <a:off x="6555726" y="5463812"/>
              <a:ext cx="312906" cy="369332"/>
            </a:xfrm>
            <a:prstGeom prst="rect">
              <a:avLst/>
            </a:prstGeom>
            <a:noFill/>
          </p:spPr>
          <p:txBody>
            <a:bodyPr wrap="none" rtlCol="0">
              <a:spAutoFit/>
            </a:bodyPr>
            <a:lstStyle/>
            <a:p>
              <a:r>
                <a:rPr lang="en-US" altLang="zh-CN"/>
                <a:t>4</a:t>
              </a:r>
              <a:endParaRPr lang="zh-CN" altLang="en-US" dirty="0"/>
            </a:p>
          </p:txBody>
        </p:sp>
        <p:sp>
          <p:nvSpPr>
            <p:cNvPr id="36" name="矩形 35"/>
            <p:cNvSpPr/>
            <p:nvPr/>
          </p:nvSpPr>
          <p:spPr>
            <a:xfrm>
              <a:off x="2055660" y="6026737"/>
              <a:ext cx="5904656" cy="216024"/>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8" name="椭圆 37"/>
          <p:cNvSpPr/>
          <p:nvPr/>
        </p:nvSpPr>
        <p:spPr>
          <a:xfrm>
            <a:off x="4173245" y="2957351"/>
            <a:ext cx="288032" cy="43204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p:cNvSpPr/>
          <p:nvPr/>
        </p:nvSpPr>
        <p:spPr>
          <a:xfrm>
            <a:off x="2852114" y="2957351"/>
            <a:ext cx="470125" cy="48457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40" name="Rectangle 3"/>
              <p:cNvSpPr txBox="1">
                <a:spLocks noChangeArrowheads="1"/>
              </p:cNvSpPr>
              <p:nvPr/>
            </p:nvSpPr>
            <p:spPr bwMode="auto">
              <a:xfrm>
                <a:off x="457200" y="1199468"/>
                <a:ext cx="8229600" cy="745809"/>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342900" indent="-342900" algn="l" rtl="0" eaLnBrk="0" fontAlgn="base" hangingPunct="0">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charset="0"/>
                  <a:buChar char="–"/>
                  <a:defRPr sz="1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charset="0"/>
                  <a:buChar char="•"/>
                  <a:defRPr sz="16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charset="0"/>
                  <a:buChar char="–"/>
                  <a:defRPr sz="14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charset="0"/>
                  <a:buChar char="»"/>
                  <a:defRPr sz="14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Aft>
                    <a:spcPts val="600"/>
                  </a:spcAft>
                  <a:buNone/>
                </a:pPr>
                <a14:m>
                  <m:oMathPara xmlns:m="http://schemas.openxmlformats.org/officeDocument/2006/math">
                    <m:oMathParaPr>
                      <m:jc m:val="centerGroup"/>
                    </m:oMathParaPr>
                    <m:oMath xmlns:m="http://schemas.openxmlformats.org/officeDocument/2006/math">
                      <m:r>
                        <a:rPr lang="en-US" altLang="en-US" sz="2300" b="1" i="1" dirty="0" smtClean="0">
                          <a:latin typeface="Cambria Math" panose="02040503050406030204" pitchFamily="18" charset="0"/>
                          <a:cs typeface="Arial" charset="0"/>
                        </a:rPr>
                        <m:t>𝒇</m:t>
                      </m:r>
                      <m:d>
                        <m:dPr>
                          <m:ctrlPr>
                            <a:rPr lang="en-US" altLang="en-US" sz="2300" b="1" i="1" dirty="0" smtClean="0">
                              <a:latin typeface="Cambria Math" panose="02040503050406030204" pitchFamily="18" charset="0"/>
                              <a:cs typeface="Arial" charset="0"/>
                            </a:rPr>
                          </m:ctrlPr>
                        </m:dPr>
                        <m:e>
                          <m:r>
                            <a:rPr lang="en-US" altLang="en-US" sz="2300" b="1" i="1" dirty="0" smtClean="0">
                              <a:latin typeface="Cambria Math" panose="02040503050406030204" pitchFamily="18" charset="0"/>
                              <a:cs typeface="Arial" charset="0"/>
                            </a:rPr>
                            <m:t>𝒙</m:t>
                          </m:r>
                        </m:e>
                      </m:d>
                      <m:r>
                        <a:rPr lang="en-US" altLang="en-US" sz="2300" b="1" i="1" dirty="0" smtClean="0">
                          <a:latin typeface="Cambria Math" panose="02040503050406030204" pitchFamily="18" charset="0"/>
                          <a:cs typeface="Arial" charset="0"/>
                        </a:rPr>
                        <m:t>=</m:t>
                      </m:r>
                      <m:sSub>
                        <m:sSubPr>
                          <m:ctrlPr>
                            <a:rPr lang="en-US" altLang="en-US" sz="2300" b="1" i="1" dirty="0" smtClean="0">
                              <a:latin typeface="Cambria Math" panose="02040503050406030204" pitchFamily="18" charset="0"/>
                              <a:cs typeface="Arial" charset="0"/>
                            </a:rPr>
                          </m:ctrlPr>
                        </m:sSubPr>
                        <m:e>
                          <m:r>
                            <a:rPr lang="en-US" altLang="en-US" sz="2300" b="1" i="1" dirty="0" smtClean="0">
                              <a:latin typeface="Cambria Math" panose="02040503050406030204" pitchFamily="18" charset="0"/>
                              <a:cs typeface="Arial" charset="0"/>
                            </a:rPr>
                            <m:t>𝒂</m:t>
                          </m:r>
                        </m:e>
                        <m:sub>
                          <m:r>
                            <a:rPr lang="en-US" altLang="en-US" sz="2300" b="1" i="1" dirty="0" smtClean="0">
                              <a:latin typeface="Cambria Math" panose="02040503050406030204" pitchFamily="18" charset="0"/>
                              <a:cs typeface="Arial" charset="0"/>
                            </a:rPr>
                            <m:t>𝟎</m:t>
                          </m:r>
                        </m:sub>
                      </m:sSub>
                      <m:r>
                        <a:rPr lang="en-US" altLang="en-US" sz="2300" b="1" i="1" dirty="0" smtClean="0">
                          <a:latin typeface="Cambria Math" panose="02040503050406030204" pitchFamily="18" charset="0"/>
                          <a:cs typeface="Arial" charset="0"/>
                        </a:rPr>
                        <m:t>+</m:t>
                      </m:r>
                      <m:sSub>
                        <m:sSubPr>
                          <m:ctrlPr>
                            <a:rPr lang="en-US" altLang="en-US" sz="2300" b="1" i="1" dirty="0">
                              <a:latin typeface="Cambria Math" panose="02040503050406030204" pitchFamily="18" charset="0"/>
                              <a:cs typeface="Arial" charset="0"/>
                            </a:rPr>
                          </m:ctrlPr>
                        </m:sSubPr>
                        <m:e>
                          <m:r>
                            <a:rPr lang="en-US" altLang="en-US" sz="2300" b="1" i="1" dirty="0">
                              <a:latin typeface="Cambria Math" panose="02040503050406030204" pitchFamily="18" charset="0"/>
                              <a:cs typeface="Arial" charset="0"/>
                            </a:rPr>
                            <m:t>𝒂</m:t>
                          </m:r>
                        </m:e>
                        <m:sub>
                          <m:r>
                            <a:rPr lang="en-US" altLang="en-US" sz="2300" b="1" i="1" dirty="0" smtClean="0">
                              <a:latin typeface="Cambria Math" panose="02040503050406030204" pitchFamily="18" charset="0"/>
                              <a:cs typeface="Arial" charset="0"/>
                            </a:rPr>
                            <m:t>𝟏</m:t>
                          </m:r>
                        </m:sub>
                      </m:sSub>
                      <m:r>
                        <a:rPr lang="en-US" altLang="en-US" sz="2300" b="1" i="1" dirty="0" smtClean="0">
                          <a:latin typeface="Cambria Math" panose="02040503050406030204" pitchFamily="18" charset="0"/>
                          <a:cs typeface="Arial" charset="0"/>
                        </a:rPr>
                        <m:t>𝒙</m:t>
                      </m:r>
                      <m:r>
                        <a:rPr lang="en-US" altLang="en-US" sz="2300" b="1" i="0" dirty="0" smtClean="0">
                          <a:latin typeface="Cambria Math" panose="02040503050406030204" pitchFamily="18" charset="0"/>
                          <a:cs typeface="Arial" charset="0"/>
                        </a:rPr>
                        <m:t>+</m:t>
                      </m:r>
                      <m:sSub>
                        <m:sSubPr>
                          <m:ctrlPr>
                            <a:rPr lang="en-US" altLang="en-US" sz="2300" b="1" i="1" dirty="0">
                              <a:latin typeface="Cambria Math" panose="02040503050406030204" pitchFamily="18" charset="0"/>
                              <a:cs typeface="Arial" charset="0"/>
                            </a:rPr>
                          </m:ctrlPr>
                        </m:sSubPr>
                        <m:e>
                          <m:r>
                            <a:rPr lang="en-US" altLang="en-US" sz="2300" b="1" i="1" dirty="0">
                              <a:latin typeface="Cambria Math" panose="02040503050406030204" pitchFamily="18" charset="0"/>
                              <a:cs typeface="Arial" charset="0"/>
                            </a:rPr>
                            <m:t>𝒂</m:t>
                          </m:r>
                        </m:e>
                        <m:sub>
                          <m:r>
                            <a:rPr lang="en-US" altLang="en-US" sz="2300" b="1" i="1" dirty="0" smtClean="0">
                              <a:latin typeface="Cambria Math" panose="02040503050406030204" pitchFamily="18" charset="0"/>
                              <a:cs typeface="Arial" charset="0"/>
                            </a:rPr>
                            <m:t>𝟐</m:t>
                          </m:r>
                        </m:sub>
                      </m:sSub>
                      <m:sSup>
                        <m:sSupPr>
                          <m:ctrlPr>
                            <a:rPr lang="en-US" altLang="en-US" sz="2300" b="1" i="1" dirty="0" smtClean="0">
                              <a:latin typeface="Cambria Math" panose="02040503050406030204" pitchFamily="18" charset="0"/>
                              <a:cs typeface="Arial" charset="0"/>
                            </a:rPr>
                          </m:ctrlPr>
                        </m:sSupPr>
                        <m:e>
                          <m:r>
                            <a:rPr lang="en-US" altLang="en-US" sz="2300" b="1" i="1" dirty="0" smtClean="0">
                              <a:latin typeface="Cambria Math" panose="02040503050406030204" pitchFamily="18" charset="0"/>
                              <a:cs typeface="Arial" charset="0"/>
                            </a:rPr>
                            <m:t>𝒙</m:t>
                          </m:r>
                        </m:e>
                        <m:sup>
                          <m:r>
                            <a:rPr lang="en-US" altLang="en-US" sz="2300" b="1" i="1" dirty="0" smtClean="0">
                              <a:latin typeface="Cambria Math" panose="02040503050406030204" pitchFamily="18" charset="0"/>
                              <a:cs typeface="Arial" charset="0"/>
                            </a:rPr>
                            <m:t>𝟐</m:t>
                          </m:r>
                        </m:sup>
                      </m:sSup>
                      <m:r>
                        <a:rPr lang="en-US" altLang="en-US" sz="2300" b="1" i="1" dirty="0" smtClean="0">
                          <a:latin typeface="Cambria Math" panose="02040503050406030204" pitchFamily="18" charset="0"/>
                          <a:cs typeface="Arial" charset="0"/>
                        </a:rPr>
                        <m:t>+</m:t>
                      </m:r>
                      <m:r>
                        <a:rPr lang="en-US" altLang="en-US" sz="2300" b="1" i="1" dirty="0" smtClean="0">
                          <a:latin typeface="Cambria Math" panose="02040503050406030204" pitchFamily="18" charset="0"/>
                          <a:ea typeface="Cambria Math" panose="02040503050406030204" pitchFamily="18" charset="0"/>
                          <a:cs typeface="Arial" charset="0"/>
                        </a:rPr>
                        <m:t>⋯+</m:t>
                      </m:r>
                      <m:sSub>
                        <m:sSubPr>
                          <m:ctrlPr>
                            <a:rPr lang="en-US" altLang="en-US" sz="2300" b="1" i="1" dirty="0">
                              <a:latin typeface="Cambria Math" panose="02040503050406030204" pitchFamily="18" charset="0"/>
                              <a:cs typeface="Arial" charset="0"/>
                            </a:rPr>
                          </m:ctrlPr>
                        </m:sSubPr>
                        <m:e>
                          <m:r>
                            <a:rPr lang="en-US" altLang="en-US" sz="2300" b="1" i="1" dirty="0">
                              <a:latin typeface="Cambria Math" panose="02040503050406030204" pitchFamily="18" charset="0"/>
                              <a:cs typeface="Arial" charset="0"/>
                            </a:rPr>
                            <m:t>𝒂</m:t>
                          </m:r>
                        </m:e>
                        <m:sub>
                          <m:r>
                            <a:rPr lang="en-US" altLang="en-US" sz="2300" b="1" i="1" dirty="0" smtClean="0">
                              <a:latin typeface="Cambria Math" panose="02040503050406030204" pitchFamily="18" charset="0"/>
                              <a:cs typeface="Arial" charset="0"/>
                            </a:rPr>
                            <m:t>𝒏</m:t>
                          </m:r>
                          <m:r>
                            <a:rPr lang="en-US" altLang="en-US" sz="2300" b="1" i="1" dirty="0" smtClean="0">
                              <a:latin typeface="Cambria Math" panose="02040503050406030204" pitchFamily="18" charset="0"/>
                              <a:cs typeface="Arial" charset="0"/>
                            </a:rPr>
                            <m:t>−</m:t>
                          </m:r>
                          <m:r>
                            <a:rPr lang="en-US" altLang="en-US" sz="2300" b="1" i="1" dirty="0" smtClean="0">
                              <a:latin typeface="Cambria Math" panose="02040503050406030204" pitchFamily="18" charset="0"/>
                              <a:cs typeface="Arial" charset="0"/>
                            </a:rPr>
                            <m:t>𝟏</m:t>
                          </m:r>
                        </m:sub>
                      </m:sSub>
                      <m:sSup>
                        <m:sSupPr>
                          <m:ctrlPr>
                            <a:rPr lang="en-US" altLang="en-US" sz="2300" b="1" i="1" dirty="0">
                              <a:latin typeface="Cambria Math" panose="02040503050406030204" pitchFamily="18" charset="0"/>
                              <a:cs typeface="Arial" charset="0"/>
                            </a:rPr>
                          </m:ctrlPr>
                        </m:sSupPr>
                        <m:e>
                          <m:r>
                            <a:rPr lang="en-US" altLang="en-US" sz="2300" b="1" i="1" dirty="0">
                              <a:latin typeface="Cambria Math" panose="02040503050406030204" pitchFamily="18" charset="0"/>
                              <a:cs typeface="Arial" charset="0"/>
                            </a:rPr>
                            <m:t>𝒙</m:t>
                          </m:r>
                        </m:e>
                        <m:sup>
                          <m:r>
                            <a:rPr lang="en-US" altLang="en-US" sz="2300" b="1" i="1" dirty="0" smtClean="0">
                              <a:latin typeface="Cambria Math" panose="02040503050406030204" pitchFamily="18" charset="0"/>
                              <a:cs typeface="Arial" charset="0"/>
                            </a:rPr>
                            <m:t>𝒏</m:t>
                          </m:r>
                          <m:r>
                            <a:rPr lang="en-US" altLang="en-US" sz="2300" b="1" i="1" dirty="0" smtClean="0">
                              <a:latin typeface="Cambria Math" panose="02040503050406030204" pitchFamily="18" charset="0"/>
                              <a:cs typeface="Arial" charset="0"/>
                            </a:rPr>
                            <m:t>−</m:t>
                          </m:r>
                          <m:r>
                            <a:rPr lang="en-US" altLang="en-US" sz="2300" b="1" i="1" dirty="0" smtClean="0">
                              <a:latin typeface="Cambria Math" panose="02040503050406030204" pitchFamily="18" charset="0"/>
                              <a:cs typeface="Arial" charset="0"/>
                            </a:rPr>
                            <m:t>𝟏</m:t>
                          </m:r>
                        </m:sup>
                      </m:sSup>
                      <m:r>
                        <a:rPr lang="en-US" altLang="en-US" sz="2300" b="1" i="0" dirty="0" smtClean="0">
                          <a:latin typeface="Cambria Math" panose="02040503050406030204" pitchFamily="18" charset="0"/>
                          <a:cs typeface="Arial" charset="0"/>
                        </a:rPr>
                        <m:t>+</m:t>
                      </m:r>
                      <m:sSub>
                        <m:sSubPr>
                          <m:ctrlPr>
                            <a:rPr lang="en-US" altLang="en-US" sz="2300" b="1" i="1" dirty="0">
                              <a:latin typeface="Cambria Math" panose="02040503050406030204" pitchFamily="18" charset="0"/>
                              <a:cs typeface="Arial" charset="0"/>
                            </a:rPr>
                          </m:ctrlPr>
                        </m:sSubPr>
                        <m:e>
                          <m:r>
                            <a:rPr lang="en-US" altLang="en-US" sz="2300" b="1" i="1" dirty="0">
                              <a:latin typeface="Cambria Math" panose="02040503050406030204" pitchFamily="18" charset="0"/>
                              <a:cs typeface="Arial" charset="0"/>
                            </a:rPr>
                            <m:t>𝒂</m:t>
                          </m:r>
                        </m:e>
                        <m:sub>
                          <m:r>
                            <a:rPr lang="en-US" altLang="en-US" sz="2300" b="1" i="1" dirty="0" smtClean="0">
                              <a:latin typeface="Cambria Math" panose="02040503050406030204" pitchFamily="18" charset="0"/>
                              <a:cs typeface="Arial" charset="0"/>
                            </a:rPr>
                            <m:t>𝒏</m:t>
                          </m:r>
                        </m:sub>
                      </m:sSub>
                      <m:sSup>
                        <m:sSupPr>
                          <m:ctrlPr>
                            <a:rPr lang="en-US" altLang="en-US" sz="2300" b="1" i="1" dirty="0">
                              <a:latin typeface="Cambria Math" panose="02040503050406030204" pitchFamily="18" charset="0"/>
                              <a:cs typeface="Arial" charset="0"/>
                            </a:rPr>
                          </m:ctrlPr>
                        </m:sSupPr>
                        <m:e>
                          <m:r>
                            <a:rPr lang="en-US" altLang="en-US" sz="2300" b="1" i="1" dirty="0">
                              <a:latin typeface="Cambria Math" panose="02040503050406030204" pitchFamily="18" charset="0"/>
                              <a:cs typeface="Arial" charset="0"/>
                            </a:rPr>
                            <m:t>𝒙</m:t>
                          </m:r>
                        </m:e>
                        <m:sup>
                          <m:r>
                            <a:rPr lang="en-US" altLang="en-US" sz="2300" b="1" i="1" dirty="0" smtClean="0">
                              <a:latin typeface="Cambria Math" panose="02040503050406030204" pitchFamily="18" charset="0"/>
                              <a:cs typeface="Arial" charset="0"/>
                            </a:rPr>
                            <m:t>𝒏</m:t>
                          </m:r>
                        </m:sup>
                      </m:sSup>
                    </m:oMath>
                  </m:oMathPara>
                </a14:m>
                <a:endParaRPr lang="en-US" altLang="en-US" sz="2300" b="1" dirty="0">
                  <a:latin typeface="Arial" charset="0"/>
                  <a:cs typeface="Arial" charset="0"/>
                </a:endParaRPr>
              </a:p>
              <a:p>
                <a:endParaRPr lang="en-US" altLang="en-US" sz="2300" dirty="0">
                  <a:latin typeface="Arial" charset="0"/>
                  <a:cs typeface="Arial" charset="0"/>
                </a:endParaRPr>
              </a:p>
              <a:p>
                <a:endParaRPr lang="en-US" altLang="en-US" dirty="0">
                  <a:latin typeface="Arial" charset="0"/>
                  <a:cs typeface="Arial" charset="0"/>
                </a:endParaRPr>
              </a:p>
              <a:p>
                <a:endParaRPr lang="en-US" altLang="en-US" dirty="0">
                  <a:latin typeface="Arial" charset="0"/>
                  <a:cs typeface="Arial" charset="0"/>
                </a:endParaRPr>
              </a:p>
              <a:p>
                <a:endParaRPr lang="en-US" altLang="en-US" dirty="0">
                  <a:latin typeface="Arial" charset="0"/>
                  <a:cs typeface="Arial" charset="0"/>
                </a:endParaRPr>
              </a:p>
              <a:p>
                <a:endParaRPr lang="en-US" altLang="en-US" dirty="0">
                  <a:latin typeface="Arial" charset="0"/>
                  <a:cs typeface="Arial" charset="0"/>
                </a:endParaRPr>
              </a:p>
              <a:p>
                <a:endParaRPr lang="en-US" altLang="en-US" dirty="0">
                  <a:latin typeface="Arial" charset="0"/>
                  <a:cs typeface="Arial" charset="0"/>
                </a:endParaRPr>
              </a:p>
              <a:p>
                <a:endParaRPr lang="en-US" altLang="en-US" dirty="0">
                  <a:latin typeface="Arial" charset="0"/>
                  <a:cs typeface="Arial" charset="0"/>
                </a:endParaRPr>
              </a:p>
              <a:p>
                <a:endParaRPr lang="en-US" altLang="en-US" dirty="0">
                  <a:latin typeface="Arial" charset="0"/>
                  <a:cs typeface="Arial" charset="0"/>
                </a:endParaRPr>
              </a:p>
              <a:p>
                <a:endParaRPr lang="en-US" altLang="en-US" dirty="0">
                  <a:solidFill>
                    <a:schemeClr val="bg2"/>
                  </a:solidFill>
                  <a:latin typeface="Arial" charset="0"/>
                  <a:cs typeface="Arial" charset="0"/>
                </a:endParaRPr>
              </a:p>
            </p:txBody>
          </p:sp>
        </mc:Choice>
        <mc:Fallback xmlns="">
          <p:sp>
            <p:nvSpPr>
              <p:cNvPr id="40" name="Rectangle 3"/>
              <p:cNvSpPr txBox="1">
                <a:spLocks noRot="1" noChangeAspect="1" noMove="1" noResize="1" noEditPoints="1" noAdjustHandles="1" noChangeArrowheads="1" noChangeShapeType="1" noTextEdit="1"/>
              </p:cNvSpPr>
              <p:nvPr/>
            </p:nvSpPr>
            <p:spPr bwMode="auto">
              <a:xfrm>
                <a:off x="457200" y="1199468"/>
                <a:ext cx="8229600" cy="745809"/>
              </a:xfrm>
              <a:prstGeom prst="rect">
                <a:avLst/>
              </a:prstGeom>
              <a:blipFill>
                <a:blip r:embed="rId7"/>
                <a:stretch>
                  <a:fillRect/>
                </a:stretch>
              </a:blipFill>
              <a:ln w="9525">
                <a:noFill/>
                <a:miter lim="800000"/>
                <a:headEnd/>
                <a:tailEnd/>
              </a:ln>
            </p:spPr>
            <p:txBody>
              <a:bodyPr/>
              <a:lstStyle/>
              <a:p>
                <a:r>
                  <a:rPr lang="zh-CN" altLang="en-US">
                    <a:noFill/>
                  </a:rPr>
                  <a:t> </a:t>
                </a:r>
              </a:p>
            </p:txBody>
          </p:sp>
        </mc:Fallback>
      </mc:AlternateContent>
      <p:grpSp>
        <p:nvGrpSpPr>
          <p:cNvPr id="41" name="组合 40"/>
          <p:cNvGrpSpPr/>
          <p:nvPr/>
        </p:nvGrpSpPr>
        <p:grpSpPr>
          <a:xfrm>
            <a:off x="1331640" y="1844824"/>
            <a:ext cx="6624736" cy="2160240"/>
            <a:chOff x="899592" y="2852936"/>
            <a:chExt cx="3816424" cy="2304256"/>
          </a:xfrm>
        </p:grpSpPr>
        <p:sp>
          <p:nvSpPr>
            <p:cNvPr id="42" name="矩形 41"/>
            <p:cNvSpPr/>
            <p:nvPr/>
          </p:nvSpPr>
          <p:spPr>
            <a:xfrm>
              <a:off x="899592" y="2852936"/>
              <a:ext cx="3816424" cy="2304256"/>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文本框 42"/>
            <p:cNvSpPr txBox="1"/>
            <p:nvPr/>
          </p:nvSpPr>
          <p:spPr>
            <a:xfrm>
              <a:off x="1187624" y="2910423"/>
              <a:ext cx="3374032" cy="2166747"/>
            </a:xfrm>
            <a:prstGeom prst="rect">
              <a:avLst/>
            </a:prstGeom>
            <a:noFill/>
          </p:spPr>
          <p:txBody>
            <a:bodyPr wrap="square" rtlCol="0">
              <a:spAutoFit/>
            </a:bodyPr>
            <a:lstStyle/>
            <a:p>
              <a:r>
                <a:rPr lang="en-US" altLang="zh-CN" dirty="0">
                  <a:solidFill>
                    <a:srgbClr val="0000FF"/>
                  </a:solidFill>
                  <a:latin typeface="Arial" panose="020B0604020202020204" pitchFamily="34" charset="0"/>
                  <a:cs typeface="Arial" panose="020B0604020202020204" pitchFamily="34" charset="0"/>
                </a:rPr>
                <a:t>double</a:t>
              </a:r>
              <a:r>
                <a:rPr lang="en-US" altLang="zh-CN" dirty="0">
                  <a:latin typeface="Arial" panose="020B0604020202020204" pitchFamily="34" charset="0"/>
                  <a:cs typeface="Arial" panose="020B0604020202020204" pitchFamily="34" charset="0"/>
                </a:rPr>
                <a:t> fpoly1 (</a:t>
              </a:r>
              <a:r>
                <a:rPr lang="en-US" altLang="zh-CN" dirty="0">
                  <a:solidFill>
                    <a:srgbClr val="0000FF"/>
                  </a:solidFill>
                  <a:latin typeface="Arial" panose="020B0604020202020204" pitchFamily="34" charset="0"/>
                  <a:cs typeface="Arial" panose="020B0604020202020204" pitchFamily="34" charset="0"/>
                </a:rPr>
                <a:t> </a:t>
              </a:r>
              <a:r>
                <a:rPr lang="en-US" altLang="zh-CN" dirty="0" err="1">
                  <a:solidFill>
                    <a:srgbClr val="0000FF"/>
                  </a:solidFill>
                  <a:latin typeface="Arial" panose="020B0604020202020204" pitchFamily="34" charset="0"/>
                  <a:cs typeface="Arial" panose="020B0604020202020204" pitchFamily="34" charset="0"/>
                </a:rPr>
                <a:t>int</a:t>
              </a:r>
              <a:r>
                <a:rPr lang="en-US" altLang="zh-CN" dirty="0">
                  <a:solidFill>
                    <a:srgbClr val="0000FF"/>
                  </a:solidFill>
                  <a:latin typeface="Arial" panose="020B0604020202020204" pitchFamily="34" charset="0"/>
                  <a:cs typeface="Arial" panose="020B0604020202020204" pitchFamily="34" charset="0"/>
                </a:rPr>
                <a:t> </a:t>
              </a:r>
              <a:r>
                <a:rPr lang="en-US" altLang="zh-CN" dirty="0">
                  <a:latin typeface="Arial" panose="020B0604020202020204" pitchFamily="34" charset="0"/>
                  <a:cs typeface="Arial" panose="020B0604020202020204" pitchFamily="34" charset="0"/>
                </a:rPr>
                <a:t>n, </a:t>
              </a:r>
              <a:r>
                <a:rPr lang="en-US" altLang="zh-CN" dirty="0">
                  <a:solidFill>
                    <a:srgbClr val="0000FF"/>
                  </a:solidFill>
                  <a:latin typeface="Arial" panose="020B0604020202020204" pitchFamily="34" charset="0"/>
                  <a:cs typeface="Arial" panose="020B0604020202020204" pitchFamily="34" charset="0"/>
                </a:rPr>
                <a:t>double </a:t>
              </a:r>
              <a:r>
                <a:rPr lang="en-US" altLang="zh-CN" dirty="0">
                  <a:latin typeface="Arial" panose="020B0604020202020204" pitchFamily="34" charset="0"/>
                  <a:cs typeface="Arial" panose="020B0604020202020204" pitchFamily="34" charset="0"/>
                </a:rPr>
                <a:t>a[ ], </a:t>
              </a:r>
              <a:r>
                <a:rPr lang="en-US" altLang="zh-CN" dirty="0">
                  <a:solidFill>
                    <a:srgbClr val="0000FF"/>
                  </a:solidFill>
                  <a:latin typeface="Arial" panose="020B0604020202020204" pitchFamily="34" charset="0"/>
                  <a:cs typeface="Arial" panose="020B0604020202020204" pitchFamily="34" charset="0"/>
                </a:rPr>
                <a:t>double </a:t>
              </a:r>
              <a:r>
                <a:rPr lang="en-US" altLang="zh-CN" dirty="0">
                  <a:latin typeface="Arial" panose="020B0604020202020204" pitchFamily="34" charset="0"/>
                  <a:cs typeface="Arial" panose="020B0604020202020204" pitchFamily="34" charset="0"/>
                </a:rPr>
                <a:t>x )</a:t>
              </a:r>
            </a:p>
            <a:p>
              <a:r>
                <a:rPr lang="en-US" altLang="zh-CN" dirty="0">
                  <a:latin typeface="Arial" panose="020B0604020202020204" pitchFamily="34" charset="0"/>
                  <a:cs typeface="Arial" panose="020B0604020202020204" pitchFamily="34" charset="0"/>
                </a:rPr>
                <a:t>{ </a:t>
              </a:r>
              <a:r>
                <a:rPr lang="en-US" altLang="zh-CN" dirty="0" err="1">
                  <a:solidFill>
                    <a:srgbClr val="0000FF"/>
                  </a:solidFill>
                  <a:latin typeface="Arial" panose="020B0604020202020204" pitchFamily="34" charset="0"/>
                  <a:cs typeface="Arial" panose="020B0604020202020204" pitchFamily="34" charset="0"/>
                </a:rPr>
                <a:t>int</a:t>
              </a:r>
              <a:r>
                <a:rPr lang="en-US" altLang="zh-CN" dirty="0">
                  <a:latin typeface="Arial" panose="020B0604020202020204" pitchFamily="34" charset="0"/>
                  <a:cs typeface="Arial" panose="020B0604020202020204" pitchFamily="34" charset="0"/>
                </a:rPr>
                <a:t> </a:t>
              </a:r>
              <a:r>
                <a:rPr lang="en-US" altLang="zh-CN" dirty="0" err="1">
                  <a:latin typeface="Arial" panose="020B0604020202020204" pitchFamily="34" charset="0"/>
                  <a:cs typeface="Arial" panose="020B0604020202020204" pitchFamily="34" charset="0"/>
                </a:rPr>
                <a:t>i</a:t>
              </a:r>
              <a:r>
                <a:rPr lang="en-US" altLang="zh-CN" dirty="0">
                  <a:latin typeface="Arial" panose="020B0604020202020204" pitchFamily="34" charset="0"/>
                  <a:cs typeface="Arial" panose="020B0604020202020204" pitchFamily="34" charset="0"/>
                </a:rPr>
                <a:t>;</a:t>
              </a:r>
            </a:p>
            <a:p>
              <a:r>
                <a:rPr lang="en-US" altLang="zh-CN" dirty="0">
                  <a:latin typeface="Arial" panose="020B0604020202020204" pitchFamily="34" charset="0"/>
                  <a:cs typeface="Arial" panose="020B0604020202020204" pitchFamily="34" charset="0"/>
                </a:rPr>
                <a:t> </a:t>
              </a:r>
              <a:r>
                <a:rPr lang="en-US" altLang="zh-CN" dirty="0">
                  <a:solidFill>
                    <a:srgbClr val="0000FF"/>
                  </a:solidFill>
                  <a:latin typeface="Arial" panose="020B0604020202020204" pitchFamily="34" charset="0"/>
                  <a:cs typeface="Arial" panose="020B0604020202020204" pitchFamily="34" charset="0"/>
                </a:rPr>
                <a:t> double </a:t>
              </a:r>
              <a:r>
                <a:rPr lang="en-US" altLang="zh-CN" dirty="0">
                  <a:latin typeface="Arial" panose="020B0604020202020204" pitchFamily="34" charset="0"/>
                  <a:cs typeface="Arial" panose="020B0604020202020204" pitchFamily="34" charset="0"/>
                </a:rPr>
                <a:t>p = a[0];</a:t>
              </a:r>
            </a:p>
            <a:p>
              <a:r>
                <a:rPr lang="en-US" altLang="zh-CN" dirty="0">
                  <a:latin typeface="Arial" panose="020B0604020202020204" pitchFamily="34" charset="0"/>
                  <a:cs typeface="Arial" panose="020B0604020202020204" pitchFamily="34" charset="0"/>
                </a:rPr>
                <a:t>  </a:t>
              </a:r>
              <a:r>
                <a:rPr lang="en-US" altLang="zh-CN" dirty="0">
                  <a:solidFill>
                    <a:srgbClr val="0000FF"/>
                  </a:solidFill>
                  <a:latin typeface="Arial" panose="020B0604020202020204" pitchFamily="34" charset="0"/>
                  <a:cs typeface="Arial" panose="020B0604020202020204" pitchFamily="34" charset="0"/>
                </a:rPr>
                <a:t>for</a:t>
              </a:r>
              <a:r>
                <a:rPr lang="en-US" altLang="zh-CN" dirty="0">
                  <a:latin typeface="Arial" panose="020B0604020202020204" pitchFamily="34" charset="0"/>
                  <a:cs typeface="Arial" panose="020B0604020202020204" pitchFamily="34" charset="0"/>
                </a:rPr>
                <a:t> (</a:t>
              </a:r>
              <a:r>
                <a:rPr lang="en-US" altLang="zh-CN" dirty="0" err="1">
                  <a:latin typeface="Arial" panose="020B0604020202020204" pitchFamily="34" charset="0"/>
                  <a:cs typeface="Arial" panose="020B0604020202020204" pitchFamily="34" charset="0"/>
                </a:rPr>
                <a:t>i</a:t>
              </a:r>
              <a:r>
                <a:rPr lang="en-US" altLang="zh-CN" dirty="0">
                  <a:latin typeface="Arial" panose="020B0604020202020204" pitchFamily="34" charset="0"/>
                  <a:cs typeface="Arial" panose="020B0604020202020204" pitchFamily="34" charset="0"/>
                </a:rPr>
                <a:t> = 1; </a:t>
              </a:r>
              <a:r>
                <a:rPr lang="en-US" altLang="zh-CN" dirty="0" err="1">
                  <a:latin typeface="Arial" panose="020B0604020202020204" pitchFamily="34" charset="0"/>
                  <a:cs typeface="Arial" panose="020B0604020202020204" pitchFamily="34" charset="0"/>
                </a:rPr>
                <a:t>i</a:t>
              </a:r>
              <a:r>
                <a:rPr lang="en-US" altLang="zh-CN" dirty="0">
                  <a:latin typeface="Arial" panose="020B0604020202020204" pitchFamily="34" charset="0"/>
                  <a:cs typeface="Arial" panose="020B0604020202020204" pitchFamily="34" charset="0"/>
                </a:rPr>
                <a:t> &lt;=n; </a:t>
              </a:r>
              <a:r>
                <a:rPr lang="en-US" altLang="zh-CN" dirty="0" err="1">
                  <a:latin typeface="Arial" panose="020B0604020202020204" pitchFamily="34" charset="0"/>
                  <a:cs typeface="Arial" panose="020B0604020202020204" pitchFamily="34" charset="0"/>
                </a:rPr>
                <a:t>i</a:t>
              </a:r>
              <a:r>
                <a:rPr lang="en-US" altLang="zh-CN" dirty="0">
                  <a:latin typeface="Arial" panose="020B0604020202020204" pitchFamily="34" charset="0"/>
                  <a:cs typeface="Arial" panose="020B0604020202020204" pitchFamily="34" charset="0"/>
                </a:rPr>
                <a:t>++)</a:t>
              </a:r>
            </a:p>
            <a:p>
              <a:r>
                <a:rPr lang="en-US" altLang="zh-CN" dirty="0">
                  <a:latin typeface="Arial" panose="020B0604020202020204" pitchFamily="34" charset="0"/>
                  <a:cs typeface="Arial" panose="020B0604020202020204" pitchFamily="34" charset="0"/>
                </a:rPr>
                <a:t>       p += (a[</a:t>
              </a:r>
              <a:r>
                <a:rPr lang="en-US" altLang="zh-CN" dirty="0" err="1">
                  <a:latin typeface="Arial" panose="020B0604020202020204" pitchFamily="34" charset="0"/>
                  <a:cs typeface="Arial" panose="020B0604020202020204" pitchFamily="34" charset="0"/>
                </a:rPr>
                <a:t>i</a:t>
              </a:r>
              <a:r>
                <a:rPr lang="en-US" altLang="zh-CN" dirty="0">
                  <a:latin typeface="Arial" panose="020B0604020202020204" pitchFamily="34" charset="0"/>
                  <a:cs typeface="Arial" panose="020B0604020202020204" pitchFamily="34" charset="0"/>
                </a:rPr>
                <a:t>] * pow( x, </a:t>
              </a:r>
              <a:r>
                <a:rPr lang="en-US" altLang="zh-CN" dirty="0" err="1">
                  <a:latin typeface="Arial" panose="020B0604020202020204" pitchFamily="34" charset="0"/>
                  <a:cs typeface="Arial" panose="020B0604020202020204" pitchFamily="34" charset="0"/>
                </a:rPr>
                <a:t>i</a:t>
              </a:r>
              <a:r>
                <a:rPr lang="en-US" altLang="zh-CN" dirty="0">
                  <a:latin typeface="Arial" panose="020B0604020202020204" pitchFamily="34" charset="0"/>
                  <a:cs typeface="Arial" panose="020B0604020202020204" pitchFamily="34" charset="0"/>
                </a:rPr>
                <a:t>) );</a:t>
              </a:r>
            </a:p>
            <a:p>
              <a:r>
                <a:rPr lang="en-US" altLang="zh-CN" dirty="0">
                  <a:solidFill>
                    <a:srgbClr val="0000FF"/>
                  </a:solidFill>
                  <a:latin typeface="Arial" panose="020B0604020202020204" pitchFamily="34" charset="0"/>
                  <a:cs typeface="Arial" panose="020B0604020202020204" pitchFamily="34" charset="0"/>
                </a:rPr>
                <a:t>  return </a:t>
              </a:r>
              <a:r>
                <a:rPr lang="en-US" altLang="zh-CN" dirty="0">
                  <a:latin typeface="Arial" panose="020B0604020202020204" pitchFamily="34" charset="0"/>
                  <a:cs typeface="Arial" panose="020B0604020202020204" pitchFamily="34" charset="0"/>
                </a:rPr>
                <a:t>p;</a:t>
              </a:r>
            </a:p>
            <a:p>
              <a:r>
                <a:rPr lang="en-US" altLang="zh-CN" dirty="0">
                  <a:latin typeface="Arial" panose="020B0604020202020204" pitchFamily="34" charset="0"/>
                  <a:cs typeface="Arial" panose="020B0604020202020204" pitchFamily="34" charset="0"/>
                </a:rPr>
                <a:t>}</a:t>
              </a:r>
              <a:endParaRPr lang="zh-CN" altLang="en-US" dirty="0">
                <a:latin typeface="Arial" panose="020B0604020202020204" pitchFamily="34" charset="0"/>
                <a:cs typeface="Arial" panose="020B0604020202020204" pitchFamily="34" charset="0"/>
              </a:endParaRPr>
            </a:p>
          </p:txBody>
        </p:sp>
      </p:grpSp>
      <p:sp>
        <p:nvSpPr>
          <p:cNvPr id="44" name="Text Box 13"/>
          <p:cNvSpPr txBox="1">
            <a:spLocks noChangeArrowheads="1"/>
          </p:cNvSpPr>
          <p:nvPr/>
        </p:nvSpPr>
        <p:spPr bwMode="auto">
          <a:xfrm>
            <a:off x="7384244" y="6273003"/>
            <a:ext cx="150393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zh-CN" sz="2400" dirty="0">
                <a:solidFill>
                  <a:srgbClr val="FF0000"/>
                </a:solidFill>
                <a:ea typeface="宋体" panose="02010600030101010101" pitchFamily="2" charset="-122"/>
              </a:rPr>
              <a:t>Problem?</a:t>
            </a:r>
          </a:p>
        </p:txBody>
      </p:sp>
    </p:spTree>
    <p:extLst>
      <p:ext uri="{BB962C8B-B14F-4D97-AF65-F5344CB8AC3E}">
        <p14:creationId xmlns:p14="http://schemas.microsoft.com/office/powerpoint/2010/main" val="26902877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fade">
                                      <p:cBhvr>
                                        <p:cTn id="7" dur="500"/>
                                        <p:tgtEl>
                                          <p:spTgt spid="39"/>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8"/>
                                        </p:tgtEl>
                                        <p:attrNameLst>
                                          <p:attrName>style.visibility</p:attrName>
                                        </p:attrNameLst>
                                      </p:cBhvr>
                                      <p:to>
                                        <p:strVal val="visible"/>
                                      </p:to>
                                    </p:set>
                                    <p:animEffect transition="in" filter="fade">
                                      <p:cBhvr>
                                        <p:cTn id="11" dur="500"/>
                                        <p:tgtEl>
                                          <p:spTgt spid="38"/>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3">
                                            <p:txEl>
                                              <p:pRg st="0" end="0"/>
                                            </p:txEl>
                                          </p:spTgt>
                                        </p:tgtEl>
                                        <p:attrNameLst>
                                          <p:attrName>style.visibility</p:attrName>
                                        </p:attrNameLst>
                                      </p:cBhvr>
                                      <p:to>
                                        <p:strVal val="visible"/>
                                      </p:to>
                                    </p:set>
                                    <p:animEffect transition="in" filter="fade">
                                      <p:cBhvr>
                                        <p:cTn id="16" dur="500"/>
                                        <p:tgtEl>
                                          <p:spTgt spid="3">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500"/>
                                        <p:tgtEl>
                                          <p:spTgt spid="3">
                                            <p:txEl>
                                              <p:pRg st="1" end="1"/>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37"/>
                                        </p:tgtEl>
                                        <p:attrNameLst>
                                          <p:attrName>style.visibility</p:attrName>
                                        </p:attrNameLst>
                                      </p:cBhvr>
                                      <p:to>
                                        <p:strVal val="visible"/>
                                      </p:to>
                                    </p:set>
                                    <p:animEffect transition="in" filter="fade">
                                      <p:cBhvr>
                                        <p:cTn id="26" dur="500"/>
                                        <p:tgtEl>
                                          <p:spTgt spid="37"/>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8" grpId="0" animBg="1"/>
      <p:bldP spid="39" grpId="0" animBg="1"/>
      <p:bldP spid="44" grpId="0"/>
    </p:bldLst>
  </p:timing>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r>
              <a:rPr lang="en-US" dirty="0" err="1">
                <a:latin typeface="Consolas" pitchFamily="49" charset="0"/>
                <a:cs typeface="Consolas" pitchFamily="49" charset="0"/>
              </a:rPr>
              <a:t>int</a:t>
            </a:r>
            <a:r>
              <a:rPr lang="en-US" dirty="0">
                <a:latin typeface="Consolas" pitchFamily="49" charset="0"/>
                <a:cs typeface="Consolas" pitchFamily="49" charset="0"/>
              </a:rPr>
              <a:t> front() const</a:t>
            </a:r>
            <a:endParaRPr lang="en-US" dirty="0">
              <a:latin typeface="Arial" charset="0"/>
              <a:cs typeface="Arial" charset="0"/>
            </a:endParaRPr>
          </a:p>
        </p:txBody>
      </p:sp>
      <p:sp>
        <p:nvSpPr>
          <p:cNvPr id="33795" name="Rectangle 3"/>
          <p:cNvSpPr>
            <a:spLocks noGrp="1" noChangeArrowheads="1"/>
          </p:cNvSpPr>
          <p:nvPr>
            <p:ph type="body" idx="1"/>
          </p:nvPr>
        </p:nvSpPr>
        <p:spPr/>
        <p:txBody>
          <a:bodyPr/>
          <a:lstStyle/>
          <a:p>
            <a:pPr eaLnBrk="1" hangingPunct="1">
              <a:buFont typeface="Arial" charset="0"/>
              <a:buNone/>
            </a:pPr>
            <a:r>
              <a:rPr lang="en-US" dirty="0">
                <a:latin typeface="Arial" charset="0"/>
                <a:cs typeface="Arial" charset="0"/>
              </a:rPr>
              <a:t>	Thus, the full function is</a:t>
            </a:r>
          </a:p>
          <a:p>
            <a:pPr eaLnBrk="1" hangingPunct="1">
              <a:buFontTx/>
              <a:buNone/>
            </a:pPr>
            <a:endParaRPr lang="en-US" sz="900" dirty="0">
              <a:latin typeface="Consolas" pitchFamily="49" charset="0"/>
              <a:cs typeface="Consolas" pitchFamily="49" charset="0"/>
            </a:endParaRPr>
          </a:p>
          <a:p>
            <a:pPr eaLnBrk="1" hangingPunct="1">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int</a:t>
            </a:r>
            <a:r>
              <a:rPr lang="en-US" sz="1800" dirty="0">
                <a:latin typeface="Consolas" pitchFamily="49" charset="0"/>
                <a:cs typeface="Consolas" pitchFamily="49" charset="0"/>
              </a:rPr>
              <a:t> List::front() const {</a:t>
            </a:r>
          </a:p>
          <a:p>
            <a:pPr eaLnBrk="1" hangingPunct="1">
              <a:buFontTx/>
              <a:buNone/>
            </a:pPr>
            <a:r>
              <a:rPr lang="en-US" sz="1800" dirty="0">
                <a:solidFill>
                  <a:srgbClr val="D20000"/>
                </a:solidFill>
                <a:latin typeface="Consolas" pitchFamily="49" charset="0"/>
                <a:cs typeface="Consolas" pitchFamily="49" charset="0"/>
              </a:rPr>
              <a:t>		    if ( empty() ) {</a:t>
            </a:r>
          </a:p>
          <a:p>
            <a:pPr eaLnBrk="1" hangingPunct="1">
              <a:buFontTx/>
              <a:buNone/>
            </a:pPr>
            <a:r>
              <a:rPr lang="en-US" sz="1800" dirty="0">
                <a:solidFill>
                  <a:srgbClr val="D20000"/>
                </a:solidFill>
                <a:latin typeface="Consolas" pitchFamily="49" charset="0"/>
                <a:cs typeface="Consolas" pitchFamily="49" charset="0"/>
              </a:rPr>
              <a:t>		        throw underflow();</a:t>
            </a:r>
            <a:br>
              <a:rPr lang="en-US" sz="1800" dirty="0">
                <a:solidFill>
                  <a:srgbClr val="D20000"/>
                </a:solidFill>
                <a:latin typeface="Consolas" pitchFamily="49" charset="0"/>
                <a:cs typeface="Consolas" pitchFamily="49" charset="0"/>
              </a:rPr>
            </a:br>
            <a:r>
              <a:rPr lang="en-US" sz="1800" dirty="0">
                <a:solidFill>
                  <a:srgbClr val="D20000"/>
                </a:solidFill>
                <a:latin typeface="Consolas" pitchFamily="49" charset="0"/>
                <a:cs typeface="Consolas" pitchFamily="49" charset="0"/>
              </a:rPr>
              <a:t>	    }</a:t>
            </a:r>
          </a:p>
          <a:p>
            <a:pPr eaLnBrk="1" hangingPunct="1">
              <a:buFontTx/>
              <a:buNone/>
            </a:pPr>
            <a:endParaRPr lang="en-US" sz="1800" dirty="0">
              <a:solidFill>
                <a:srgbClr val="D20000"/>
              </a:solidFill>
              <a:latin typeface="Consolas" pitchFamily="49" charset="0"/>
              <a:cs typeface="Consolas" pitchFamily="49" charset="0"/>
            </a:endParaRPr>
          </a:p>
          <a:p>
            <a:pPr eaLnBrk="1" hangingPunct="1">
              <a:buFontTx/>
              <a:buNone/>
            </a:pPr>
            <a:r>
              <a:rPr lang="en-US" sz="1800" dirty="0">
                <a:latin typeface="Consolas" pitchFamily="49" charset="0"/>
                <a:cs typeface="Consolas" pitchFamily="49" charset="0"/>
              </a:rPr>
              <a:t>		    return head()-&gt;retrieve();</a:t>
            </a:r>
          </a:p>
          <a:p>
            <a:pPr eaLnBrk="1" hangingPunct="1">
              <a:buFontTx/>
              <a:buNone/>
            </a:pPr>
            <a:r>
              <a:rPr lang="en-US" sz="1800" dirty="0">
                <a:latin typeface="Consolas" pitchFamily="49" charset="0"/>
                <a:cs typeface="Consolas" pitchFamily="49" charset="0"/>
              </a:rPr>
              <a:t>		}</a:t>
            </a:r>
          </a:p>
          <a:p>
            <a:pPr eaLnBrk="1" hangingPunct="1">
              <a:buFontTx/>
              <a:buNone/>
            </a:pPr>
            <a:endParaRPr lang="en-US" dirty="0">
              <a:latin typeface="Consolas" pitchFamily="49" charset="0"/>
              <a:cs typeface="Consolas" pitchFamily="49" charset="0"/>
            </a:endParaRPr>
          </a:p>
        </p:txBody>
      </p:sp>
    </p:spTree>
    <p:extLst>
      <p:ext uri="{BB962C8B-B14F-4D97-AF65-F5344CB8AC3E}">
        <p14:creationId xmlns:p14="http://schemas.microsoft.com/office/powerpoint/2010/main" val="367175116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en-US" dirty="0" err="1">
                <a:latin typeface="Consolas" pitchFamily="49" charset="0"/>
                <a:cs typeface="Consolas" pitchFamily="49" charset="0"/>
              </a:rPr>
              <a:t>int</a:t>
            </a:r>
            <a:r>
              <a:rPr lang="en-US" dirty="0">
                <a:latin typeface="Consolas" pitchFamily="49" charset="0"/>
                <a:cs typeface="Consolas" pitchFamily="49" charset="0"/>
              </a:rPr>
              <a:t> front() const</a:t>
            </a:r>
            <a:endParaRPr lang="en-US" dirty="0">
              <a:latin typeface="Arial" charset="0"/>
              <a:cs typeface="Arial" charset="0"/>
            </a:endParaRPr>
          </a:p>
        </p:txBody>
      </p:sp>
      <p:sp>
        <p:nvSpPr>
          <p:cNvPr id="34819" name="Rectangle 3"/>
          <p:cNvSpPr>
            <a:spLocks noGrp="1" noChangeArrowheads="1"/>
          </p:cNvSpPr>
          <p:nvPr>
            <p:ph type="body" idx="1"/>
          </p:nvPr>
        </p:nvSpPr>
        <p:spPr/>
        <p:txBody>
          <a:bodyPr>
            <a:normAutofit lnSpcReduction="10000"/>
          </a:bodyPr>
          <a:lstStyle/>
          <a:p>
            <a:pPr eaLnBrk="1" hangingPunct="1">
              <a:buFont typeface="Arial" charset="0"/>
              <a:buNone/>
            </a:pPr>
            <a:r>
              <a:rPr lang="en-US" dirty="0">
                <a:latin typeface="Arial" charset="0"/>
                <a:cs typeface="Arial" charset="0"/>
              </a:rPr>
              <a:t>	Why is </a:t>
            </a:r>
            <a:r>
              <a:rPr lang="en-US" dirty="0" err="1">
                <a:solidFill>
                  <a:srgbClr val="FF0000"/>
                </a:solidFill>
                <a:latin typeface="Consolas" pitchFamily="49" charset="0"/>
                <a:cs typeface="Consolas" pitchFamily="49" charset="0"/>
              </a:rPr>
              <a:t>emtpy</a:t>
            </a:r>
            <a:r>
              <a:rPr lang="en-US" dirty="0">
                <a:solidFill>
                  <a:srgbClr val="FF0000"/>
                </a:solidFill>
                <a:latin typeface="Consolas" pitchFamily="49" charset="0"/>
                <a:cs typeface="Consolas" pitchFamily="49" charset="0"/>
              </a:rPr>
              <a:t>()</a:t>
            </a:r>
            <a:r>
              <a:rPr lang="en-US" dirty="0">
                <a:latin typeface="Arial" charset="0"/>
                <a:cs typeface="Arial" charset="0"/>
              </a:rPr>
              <a:t> better than</a:t>
            </a:r>
          </a:p>
          <a:p>
            <a:pPr eaLnBrk="1" hangingPunct="1">
              <a:buFont typeface="Arial" charset="0"/>
              <a:buNone/>
            </a:pPr>
            <a:endParaRPr lang="en-US" sz="900" dirty="0">
              <a:latin typeface="Arial" charset="0"/>
              <a:cs typeface="Arial" charset="0"/>
            </a:endParaRPr>
          </a:p>
          <a:p>
            <a:pPr lvl="2" eaLnBrk="1" hangingPunct="1">
              <a:buFontTx/>
              <a:buNone/>
            </a:pPr>
            <a:r>
              <a:rPr lang="en-US" sz="1800" dirty="0" err="1">
                <a:latin typeface="Consolas" pitchFamily="49" charset="0"/>
                <a:cs typeface="Consolas" pitchFamily="49" charset="0"/>
              </a:rPr>
              <a:t>int</a:t>
            </a:r>
            <a:r>
              <a:rPr lang="en-US" sz="1800" dirty="0">
                <a:latin typeface="Consolas" pitchFamily="49" charset="0"/>
                <a:cs typeface="Consolas" pitchFamily="49" charset="0"/>
              </a:rPr>
              <a:t> List::front() const {</a:t>
            </a:r>
          </a:p>
          <a:p>
            <a:pPr lvl="2" eaLnBrk="1" hangingPunct="1">
              <a:buFontTx/>
              <a:buNone/>
            </a:pPr>
            <a:r>
              <a:rPr lang="en-US" sz="1800" dirty="0">
                <a:latin typeface="Consolas" pitchFamily="49" charset="0"/>
                <a:cs typeface="Consolas" pitchFamily="49" charset="0"/>
              </a:rPr>
              <a:t>    if ( </a:t>
            </a:r>
            <a:r>
              <a:rPr lang="en-US" sz="1800" dirty="0" err="1">
                <a:solidFill>
                  <a:srgbClr val="FF0000"/>
                </a:solidFill>
                <a:latin typeface="Consolas" pitchFamily="49" charset="0"/>
                <a:cs typeface="Consolas" pitchFamily="49" charset="0"/>
              </a:rPr>
              <a:t>list_head</a:t>
            </a:r>
            <a:r>
              <a:rPr lang="en-US" sz="1800" dirty="0">
                <a:solidFill>
                  <a:srgbClr val="FF0000"/>
                </a:solidFill>
                <a:latin typeface="Consolas" pitchFamily="49" charset="0"/>
                <a:cs typeface="Consolas" pitchFamily="49" charset="0"/>
              </a:rPr>
              <a:t> == </a:t>
            </a:r>
            <a:r>
              <a:rPr lang="en-US" sz="1800" dirty="0" err="1">
                <a:solidFill>
                  <a:srgbClr val="FF0000"/>
                </a:solidFill>
                <a:latin typeface="Consolas" pitchFamily="49" charset="0"/>
                <a:cs typeface="Consolas" pitchFamily="49" charset="0"/>
              </a:rPr>
              <a:t>nullptr</a:t>
            </a:r>
            <a:r>
              <a:rPr lang="en-US" sz="1800" dirty="0">
                <a:latin typeface="Consolas" pitchFamily="49" charset="0"/>
                <a:cs typeface="Consolas" pitchFamily="49" charset="0"/>
              </a:rPr>
              <a:t> ) {</a:t>
            </a:r>
          </a:p>
          <a:p>
            <a:pPr lvl="2" eaLnBrk="1" hangingPunct="1">
              <a:buFontTx/>
              <a:buNone/>
            </a:pPr>
            <a:r>
              <a:rPr lang="en-US" sz="1800" dirty="0">
                <a:latin typeface="Consolas" pitchFamily="49" charset="0"/>
                <a:cs typeface="Consolas" pitchFamily="49" charset="0"/>
              </a:rPr>
              <a:t>        throw underflow();</a:t>
            </a:r>
            <a:br>
              <a:rPr lang="en-US" sz="1800" dirty="0">
                <a:latin typeface="Consolas" pitchFamily="49" charset="0"/>
                <a:cs typeface="Consolas" pitchFamily="49" charset="0"/>
              </a:rPr>
            </a:br>
            <a:r>
              <a:rPr lang="en-US" sz="1800" dirty="0">
                <a:latin typeface="Consolas" pitchFamily="49" charset="0"/>
                <a:cs typeface="Consolas" pitchFamily="49" charset="0"/>
              </a:rPr>
              <a:t>  }</a:t>
            </a:r>
          </a:p>
          <a:p>
            <a:pPr lvl="2" eaLnBrk="1" hangingPunct="1">
              <a:buFontTx/>
              <a:buNone/>
            </a:pPr>
            <a:endParaRPr lang="en-US" sz="1800" dirty="0">
              <a:latin typeface="Consolas" pitchFamily="49" charset="0"/>
              <a:cs typeface="Consolas" pitchFamily="49" charset="0"/>
            </a:endParaRPr>
          </a:p>
          <a:p>
            <a:pPr lvl="2" eaLnBrk="1" hangingPunct="1">
              <a:buFontTx/>
              <a:buNone/>
            </a:pPr>
            <a:r>
              <a:rPr lang="en-US" sz="1800" dirty="0">
                <a:latin typeface="Consolas" pitchFamily="49" charset="0"/>
                <a:cs typeface="Consolas" pitchFamily="49" charset="0"/>
              </a:rPr>
              <a:t>    return </a:t>
            </a:r>
            <a:r>
              <a:rPr lang="en-US" sz="1800" dirty="0" err="1">
                <a:latin typeface="Consolas" pitchFamily="49" charset="0"/>
                <a:cs typeface="Consolas" pitchFamily="49" charset="0"/>
              </a:rPr>
              <a:t>list_head</a:t>
            </a:r>
            <a:r>
              <a:rPr lang="en-US" sz="1800" dirty="0">
                <a:latin typeface="Consolas" pitchFamily="49" charset="0"/>
                <a:cs typeface="Consolas" pitchFamily="49" charset="0"/>
              </a:rPr>
              <a:t>-&gt;element;</a:t>
            </a:r>
          </a:p>
          <a:p>
            <a:pPr lvl="2" eaLnBrk="1" hangingPunct="1">
              <a:buFontTx/>
              <a:buNone/>
            </a:pPr>
            <a:r>
              <a:rPr lang="en-US" sz="1800" dirty="0">
                <a:latin typeface="Consolas" pitchFamily="49" charset="0"/>
                <a:cs typeface="Consolas" pitchFamily="49" charset="0"/>
              </a:rPr>
              <a:t>}</a:t>
            </a:r>
            <a:endParaRPr lang="en-US" dirty="0">
              <a:latin typeface="Consolas" pitchFamily="49" charset="0"/>
              <a:cs typeface="Consolas" pitchFamily="49" charset="0"/>
            </a:endParaRPr>
          </a:p>
          <a:p>
            <a:pPr eaLnBrk="1" hangingPunct="1">
              <a:buFont typeface="Arial" charset="0"/>
              <a:buNone/>
            </a:pPr>
            <a:r>
              <a:rPr lang="en-US" dirty="0">
                <a:latin typeface="Arial" charset="0"/>
                <a:cs typeface="Arial" charset="0"/>
              </a:rPr>
              <a:t>	</a:t>
            </a:r>
          </a:p>
          <a:p>
            <a:pPr eaLnBrk="1" hangingPunct="1">
              <a:buFont typeface="Arial" charset="0"/>
              <a:buNone/>
            </a:pPr>
            <a:endParaRPr lang="en-US" dirty="0">
              <a:latin typeface="Arial" charset="0"/>
              <a:cs typeface="Arial" charset="0"/>
            </a:endParaRPr>
          </a:p>
          <a:p>
            <a:pPr eaLnBrk="1" hangingPunct="1">
              <a:buFont typeface="Arial" charset="0"/>
              <a:buNone/>
            </a:pPr>
            <a:r>
              <a:rPr lang="en-US" dirty="0">
                <a:latin typeface="Arial" charset="0"/>
                <a:cs typeface="Arial" charset="0"/>
              </a:rPr>
              <a:t>	Two benefits:</a:t>
            </a:r>
          </a:p>
          <a:p>
            <a:pPr lvl="1" eaLnBrk="1" hangingPunct="1"/>
            <a:r>
              <a:rPr lang="en-US" dirty="0">
                <a:latin typeface="Arial" charset="0"/>
                <a:cs typeface="Arial" charset="0"/>
              </a:rPr>
              <a:t>More readable</a:t>
            </a:r>
          </a:p>
          <a:p>
            <a:pPr lvl="1" eaLnBrk="1" hangingPunct="1"/>
            <a:r>
              <a:rPr lang="en-US" dirty="0">
                <a:latin typeface="Arial" charset="0"/>
                <a:cs typeface="Arial" charset="0"/>
              </a:rPr>
              <a:t>If the implementation changes, we do nothing</a:t>
            </a:r>
          </a:p>
        </p:txBody>
      </p:sp>
    </p:spTree>
    <p:extLst>
      <p:ext uri="{BB962C8B-B14F-4D97-AF65-F5344CB8AC3E}">
        <p14:creationId xmlns:p14="http://schemas.microsoft.com/office/powerpoint/2010/main" val="28393295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4819">
                                            <p:txEl>
                                              <p:pRg st="10" end="1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4819">
                                            <p:txEl>
                                              <p:pRg st="11" end="1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4819">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en-US" dirty="0">
                <a:latin typeface="Consolas" pitchFamily="49" charset="0"/>
                <a:cs typeface="Consolas" pitchFamily="49" charset="0"/>
              </a:rPr>
              <a:t>void </a:t>
            </a:r>
            <a:r>
              <a:rPr lang="en-US" dirty="0" err="1">
                <a:latin typeface="Consolas" pitchFamily="49" charset="0"/>
                <a:cs typeface="Consolas" pitchFamily="49" charset="0"/>
              </a:rPr>
              <a:t>push_front</a:t>
            </a:r>
            <a:r>
              <a:rPr lang="en-US" dirty="0">
                <a:latin typeface="Consolas" pitchFamily="49" charset="0"/>
                <a:cs typeface="Consolas" pitchFamily="49" charset="0"/>
              </a:rPr>
              <a:t>( </a:t>
            </a:r>
            <a:r>
              <a:rPr lang="en-US" dirty="0" err="1">
                <a:latin typeface="Consolas" pitchFamily="49" charset="0"/>
                <a:cs typeface="Consolas" pitchFamily="49" charset="0"/>
              </a:rPr>
              <a:t>int</a:t>
            </a:r>
            <a:r>
              <a:rPr lang="en-US" dirty="0">
                <a:latin typeface="Consolas" pitchFamily="49" charset="0"/>
                <a:cs typeface="Consolas" pitchFamily="49" charset="0"/>
              </a:rPr>
              <a:t> )</a:t>
            </a:r>
            <a:endParaRPr lang="en-US" dirty="0">
              <a:latin typeface="Arial" charset="0"/>
              <a:cs typeface="Arial" charset="0"/>
            </a:endParaRPr>
          </a:p>
        </p:txBody>
      </p:sp>
      <p:sp>
        <p:nvSpPr>
          <p:cNvPr id="35843" name="Rectangle 3"/>
          <p:cNvSpPr>
            <a:spLocks noGrp="1" noChangeArrowheads="1"/>
          </p:cNvSpPr>
          <p:nvPr>
            <p:ph type="body" idx="1"/>
          </p:nvPr>
        </p:nvSpPr>
        <p:spPr/>
        <p:txBody>
          <a:bodyPr/>
          <a:lstStyle/>
          <a:p>
            <a:pPr eaLnBrk="1" hangingPunct="1">
              <a:buFont typeface="Arial" charset="0"/>
              <a:buNone/>
            </a:pPr>
            <a:r>
              <a:rPr lang="en-US" dirty="0">
                <a:latin typeface="Arial" charset="0"/>
                <a:cs typeface="Arial" charset="0"/>
              </a:rPr>
              <a:t>	Next, let us add an element to the list</a:t>
            </a:r>
          </a:p>
          <a:p>
            <a:pPr eaLnBrk="1" hangingPunct="1">
              <a:buFont typeface="Arial" charset="0"/>
              <a:buNone/>
            </a:pPr>
            <a:r>
              <a:rPr lang="en-US" dirty="0">
                <a:latin typeface="Arial" charset="0"/>
                <a:cs typeface="Arial" charset="0"/>
              </a:rPr>
              <a:t>	If it is empty, we start with:</a:t>
            </a:r>
          </a:p>
          <a:p>
            <a:pPr eaLnBrk="1" hangingPunct="1">
              <a:buFontTx/>
              <a:buNone/>
            </a:pPr>
            <a:endParaRPr lang="en-US" dirty="0">
              <a:latin typeface="Arial" charset="0"/>
              <a:cs typeface="Arial" charset="0"/>
            </a:endParaRPr>
          </a:p>
          <a:p>
            <a:pPr eaLnBrk="1" hangingPunct="1">
              <a:buFontTx/>
              <a:buNone/>
            </a:pPr>
            <a:endParaRPr lang="en-US" dirty="0">
              <a:latin typeface="Arial" charset="0"/>
              <a:cs typeface="Arial" charset="0"/>
            </a:endParaRPr>
          </a:p>
          <a:p>
            <a:pPr eaLnBrk="1" hangingPunct="1">
              <a:buFontTx/>
              <a:buNone/>
            </a:pPr>
            <a:r>
              <a:rPr lang="en-US" dirty="0">
                <a:latin typeface="Arial" charset="0"/>
                <a:cs typeface="Arial" charset="0"/>
              </a:rPr>
              <a:t>	and, if we try to add 81, we should end up with:</a:t>
            </a:r>
          </a:p>
        </p:txBody>
      </p:sp>
      <p:pic>
        <p:nvPicPr>
          <p:cNvPr id="35844" name="Picture 6" descr="s1"/>
          <p:cNvPicPr>
            <a:picLocks noChangeAspect="1" noChangeArrowheads="1"/>
          </p:cNvPicPr>
          <p:nvPr/>
        </p:nvPicPr>
        <p:blipFill>
          <a:blip r:embed="rId2" cstate="print"/>
          <a:srcRect/>
          <a:stretch>
            <a:fillRect/>
          </a:stretch>
        </p:blipFill>
        <p:spPr bwMode="auto">
          <a:xfrm>
            <a:off x="1835150" y="4221163"/>
            <a:ext cx="4892675" cy="568325"/>
          </a:xfrm>
          <a:prstGeom prst="rect">
            <a:avLst/>
          </a:prstGeom>
          <a:noFill/>
          <a:ln w="9525">
            <a:noFill/>
            <a:miter lim="800000"/>
            <a:headEnd/>
            <a:tailEnd/>
          </a:ln>
        </p:spPr>
      </p:pic>
      <p:pic>
        <p:nvPicPr>
          <p:cNvPr id="35845" name="Picture 7" descr="s0"/>
          <p:cNvPicPr>
            <a:picLocks noChangeAspect="1" noChangeArrowheads="1"/>
          </p:cNvPicPr>
          <p:nvPr/>
        </p:nvPicPr>
        <p:blipFill>
          <a:blip r:embed="rId3" cstate="print"/>
          <a:srcRect/>
          <a:stretch>
            <a:fillRect/>
          </a:stretch>
        </p:blipFill>
        <p:spPr bwMode="auto">
          <a:xfrm>
            <a:off x="1835150" y="2420938"/>
            <a:ext cx="3162300" cy="568325"/>
          </a:xfrm>
          <a:prstGeom prst="rect">
            <a:avLst/>
          </a:prstGeom>
          <a:noFill/>
          <a:ln w="9525">
            <a:noFill/>
            <a:miter lim="800000"/>
            <a:headEnd/>
            <a:tailEnd/>
          </a:ln>
        </p:spPr>
      </p:pic>
    </p:spTree>
    <p:extLst>
      <p:ext uri="{BB962C8B-B14F-4D97-AF65-F5344CB8AC3E}">
        <p14:creationId xmlns:p14="http://schemas.microsoft.com/office/powerpoint/2010/main" val="112127151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r>
              <a:rPr lang="en-US" dirty="0">
                <a:latin typeface="Consolas" pitchFamily="49" charset="0"/>
                <a:cs typeface="Consolas" pitchFamily="49" charset="0"/>
              </a:rPr>
              <a:t>void </a:t>
            </a:r>
            <a:r>
              <a:rPr lang="en-US" dirty="0" err="1">
                <a:latin typeface="Consolas" pitchFamily="49" charset="0"/>
                <a:cs typeface="Consolas" pitchFamily="49" charset="0"/>
              </a:rPr>
              <a:t>push_front</a:t>
            </a:r>
            <a:r>
              <a:rPr lang="en-US" dirty="0">
                <a:latin typeface="Consolas" pitchFamily="49" charset="0"/>
                <a:cs typeface="Consolas" pitchFamily="49" charset="0"/>
              </a:rPr>
              <a:t>( </a:t>
            </a:r>
            <a:r>
              <a:rPr lang="en-US" dirty="0" err="1">
                <a:latin typeface="Consolas" pitchFamily="49" charset="0"/>
                <a:cs typeface="Consolas" pitchFamily="49" charset="0"/>
              </a:rPr>
              <a:t>int</a:t>
            </a:r>
            <a:r>
              <a:rPr lang="en-US" dirty="0">
                <a:latin typeface="Consolas" pitchFamily="49" charset="0"/>
                <a:cs typeface="Consolas" pitchFamily="49" charset="0"/>
              </a:rPr>
              <a:t> )</a:t>
            </a:r>
            <a:endParaRPr lang="en-US" dirty="0">
              <a:latin typeface="Arial" charset="0"/>
              <a:cs typeface="Arial" charset="0"/>
            </a:endParaRPr>
          </a:p>
        </p:txBody>
      </p:sp>
      <p:sp>
        <p:nvSpPr>
          <p:cNvPr id="36867" name="Rectangle 3"/>
          <p:cNvSpPr>
            <a:spLocks noGrp="1" noChangeArrowheads="1"/>
          </p:cNvSpPr>
          <p:nvPr>
            <p:ph type="body" idx="1"/>
          </p:nvPr>
        </p:nvSpPr>
        <p:spPr/>
        <p:txBody>
          <a:bodyPr/>
          <a:lstStyle/>
          <a:p>
            <a:pPr eaLnBrk="1" hangingPunct="1">
              <a:buFont typeface="Arial" charset="0"/>
              <a:buNone/>
            </a:pPr>
            <a:r>
              <a:rPr lang="en-US" dirty="0">
                <a:latin typeface="Arial" charset="0"/>
                <a:cs typeface="Arial" charset="0"/>
              </a:rPr>
              <a:t>	We must:</a:t>
            </a:r>
          </a:p>
          <a:p>
            <a:pPr lvl="1" eaLnBrk="1" hangingPunct="1"/>
            <a:r>
              <a:rPr lang="en-US" dirty="0">
                <a:latin typeface="Arial" charset="0"/>
                <a:cs typeface="Arial" charset="0"/>
              </a:rPr>
              <a:t>create a new node which:</a:t>
            </a:r>
          </a:p>
          <a:p>
            <a:pPr lvl="2" eaLnBrk="1" hangingPunct="1"/>
            <a:r>
              <a:rPr lang="en-US" dirty="0">
                <a:latin typeface="Arial" charset="0"/>
                <a:cs typeface="Arial" charset="0"/>
              </a:rPr>
              <a:t>stores the value </a:t>
            </a:r>
            <a:r>
              <a:rPr lang="en-US" b="1" dirty="0">
                <a:solidFill>
                  <a:srgbClr val="990099"/>
                </a:solidFill>
                <a:latin typeface="Courier New" pitchFamily="49" charset="0"/>
                <a:cs typeface="Arial" charset="0"/>
              </a:rPr>
              <a:t>81</a:t>
            </a:r>
            <a:r>
              <a:rPr lang="en-US" dirty="0">
                <a:latin typeface="Arial" charset="0"/>
                <a:cs typeface="Arial" charset="0"/>
              </a:rPr>
              <a:t>, and</a:t>
            </a:r>
          </a:p>
          <a:p>
            <a:pPr lvl="2" eaLnBrk="1" hangingPunct="1"/>
            <a:r>
              <a:rPr lang="en-US" dirty="0">
                <a:latin typeface="Arial" charset="0"/>
                <a:cs typeface="Arial" charset="0"/>
              </a:rPr>
              <a:t>is pointing to </a:t>
            </a:r>
            <a:r>
              <a:rPr lang="en-US" b="1" dirty="0">
                <a:solidFill>
                  <a:srgbClr val="D20000"/>
                </a:solidFill>
                <a:latin typeface="Courier New" pitchFamily="49" charset="0"/>
                <a:cs typeface="Arial" charset="0"/>
              </a:rPr>
              <a:t>0(null)</a:t>
            </a:r>
          </a:p>
          <a:p>
            <a:pPr lvl="1" eaLnBrk="1" hangingPunct="1"/>
            <a:r>
              <a:rPr lang="en-US" dirty="0">
                <a:latin typeface="Arial" charset="0"/>
                <a:cs typeface="Arial" charset="0"/>
              </a:rPr>
              <a:t>assign its address to </a:t>
            </a:r>
            <a:r>
              <a:rPr lang="en-US" dirty="0" err="1">
                <a:latin typeface="Consolas" pitchFamily="49" charset="0"/>
                <a:cs typeface="Consolas" pitchFamily="49" charset="0"/>
              </a:rPr>
              <a:t>list_head</a:t>
            </a:r>
            <a:endParaRPr lang="en-US" sz="2400" dirty="0">
              <a:latin typeface="Consolas" pitchFamily="49" charset="0"/>
              <a:cs typeface="Consolas" pitchFamily="49" charset="0"/>
            </a:endParaRPr>
          </a:p>
          <a:p>
            <a:pPr eaLnBrk="1" hangingPunct="1">
              <a:buFont typeface="Arial" charset="0"/>
              <a:buNone/>
            </a:pPr>
            <a:endParaRPr lang="en-US" dirty="0">
              <a:latin typeface="Arial" charset="0"/>
              <a:cs typeface="Arial" charset="0"/>
            </a:endParaRPr>
          </a:p>
          <a:p>
            <a:pPr eaLnBrk="1" hangingPunct="1">
              <a:buFont typeface="Arial" charset="0"/>
              <a:buNone/>
            </a:pPr>
            <a:r>
              <a:rPr lang="en-US" dirty="0">
                <a:latin typeface="Arial" charset="0"/>
                <a:cs typeface="Arial" charset="0"/>
              </a:rPr>
              <a:t>	We can do this as follows:</a:t>
            </a:r>
          </a:p>
          <a:p>
            <a:pPr eaLnBrk="1" hangingPunct="1">
              <a:buFontTx/>
              <a:buNone/>
            </a:pPr>
            <a:r>
              <a:rPr lang="en-US" b="1" dirty="0">
                <a:latin typeface="Courier New" pitchFamily="49" charset="0"/>
                <a:cs typeface="Arial" charset="0"/>
              </a:rPr>
              <a:t>		</a:t>
            </a:r>
            <a:r>
              <a:rPr lang="en-US" sz="1800" dirty="0" err="1">
                <a:latin typeface="Consolas" pitchFamily="49" charset="0"/>
                <a:cs typeface="Consolas" pitchFamily="49" charset="0"/>
              </a:rPr>
              <a:t>list_head</a:t>
            </a:r>
            <a:r>
              <a:rPr lang="en-US" sz="1800" dirty="0">
                <a:latin typeface="Consolas" pitchFamily="49" charset="0"/>
                <a:cs typeface="Consolas" pitchFamily="49" charset="0"/>
              </a:rPr>
              <a:t> = new Node( </a:t>
            </a:r>
            <a:r>
              <a:rPr lang="en-US" sz="1800" dirty="0">
                <a:solidFill>
                  <a:srgbClr val="990099"/>
                </a:solidFill>
                <a:latin typeface="Consolas" pitchFamily="49" charset="0"/>
                <a:cs typeface="Consolas" pitchFamily="49" charset="0"/>
              </a:rPr>
              <a:t>81</a:t>
            </a:r>
            <a:r>
              <a:rPr lang="en-US" sz="1800" dirty="0">
                <a:latin typeface="Consolas" pitchFamily="49" charset="0"/>
                <a:cs typeface="Consolas" pitchFamily="49" charset="0"/>
              </a:rPr>
              <a:t>, </a:t>
            </a:r>
            <a:r>
              <a:rPr lang="en-US" sz="1800" dirty="0" err="1">
                <a:solidFill>
                  <a:srgbClr val="D20000"/>
                </a:solidFill>
                <a:latin typeface="Consolas" pitchFamily="49" charset="0"/>
                <a:cs typeface="Consolas" pitchFamily="49" charset="0"/>
              </a:rPr>
              <a:t>nullptr</a:t>
            </a:r>
            <a:r>
              <a:rPr lang="en-US" sz="1800" dirty="0">
                <a:latin typeface="Consolas" pitchFamily="49" charset="0"/>
                <a:cs typeface="Consolas" pitchFamily="49" charset="0"/>
              </a:rPr>
              <a:t> );</a:t>
            </a:r>
          </a:p>
        </p:txBody>
      </p:sp>
    </p:spTree>
    <p:extLst>
      <p:ext uri="{BB962C8B-B14F-4D97-AF65-F5344CB8AC3E}">
        <p14:creationId xmlns:p14="http://schemas.microsoft.com/office/powerpoint/2010/main" val="106112662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eaLnBrk="1" hangingPunct="1"/>
            <a:r>
              <a:rPr lang="en-US" dirty="0">
                <a:latin typeface="Consolas" pitchFamily="49" charset="0"/>
                <a:cs typeface="Consolas" pitchFamily="49" charset="0"/>
              </a:rPr>
              <a:t>void </a:t>
            </a:r>
            <a:r>
              <a:rPr lang="en-US" dirty="0" err="1">
                <a:latin typeface="Consolas" pitchFamily="49" charset="0"/>
                <a:cs typeface="Consolas" pitchFamily="49" charset="0"/>
              </a:rPr>
              <a:t>push_front</a:t>
            </a:r>
            <a:r>
              <a:rPr lang="en-US" dirty="0">
                <a:latin typeface="Consolas" pitchFamily="49" charset="0"/>
                <a:cs typeface="Consolas" pitchFamily="49" charset="0"/>
              </a:rPr>
              <a:t>( </a:t>
            </a:r>
            <a:r>
              <a:rPr lang="en-US" dirty="0" err="1">
                <a:latin typeface="Consolas" pitchFamily="49" charset="0"/>
                <a:cs typeface="Consolas" pitchFamily="49" charset="0"/>
              </a:rPr>
              <a:t>int</a:t>
            </a:r>
            <a:r>
              <a:rPr lang="en-US" dirty="0">
                <a:latin typeface="Consolas" pitchFamily="49" charset="0"/>
                <a:cs typeface="Consolas" pitchFamily="49" charset="0"/>
              </a:rPr>
              <a:t> )</a:t>
            </a:r>
            <a:endParaRPr lang="en-US" dirty="0">
              <a:latin typeface="Arial" charset="0"/>
              <a:cs typeface="Arial" charset="0"/>
            </a:endParaRPr>
          </a:p>
        </p:txBody>
      </p:sp>
      <p:sp>
        <p:nvSpPr>
          <p:cNvPr id="37891" name="Rectangle 3"/>
          <p:cNvSpPr>
            <a:spLocks noGrp="1" noChangeArrowheads="1"/>
          </p:cNvSpPr>
          <p:nvPr>
            <p:ph type="body" idx="1"/>
          </p:nvPr>
        </p:nvSpPr>
        <p:spPr/>
        <p:txBody>
          <a:bodyPr/>
          <a:lstStyle/>
          <a:p>
            <a:pPr eaLnBrk="1" hangingPunct="1">
              <a:buFont typeface="Arial" charset="0"/>
              <a:buNone/>
            </a:pPr>
            <a:r>
              <a:rPr lang="en-US" dirty="0">
                <a:latin typeface="Arial" charset="0"/>
                <a:cs typeface="Arial" charset="0"/>
              </a:rPr>
              <a:t>	Suppose however, we already have a non-empty list</a:t>
            </a:r>
          </a:p>
          <a:p>
            <a:pPr eaLnBrk="1" hangingPunct="1"/>
            <a:endParaRPr lang="en-US" dirty="0">
              <a:latin typeface="Arial" charset="0"/>
              <a:cs typeface="Arial" charset="0"/>
            </a:endParaRPr>
          </a:p>
          <a:p>
            <a:pPr eaLnBrk="1" hangingPunct="1">
              <a:buFont typeface="Arial" charset="0"/>
              <a:buNone/>
            </a:pPr>
            <a:r>
              <a:rPr lang="en-US" dirty="0">
                <a:latin typeface="Arial" charset="0"/>
                <a:cs typeface="Arial" charset="0"/>
              </a:rPr>
              <a:t>	Adding </a:t>
            </a:r>
            <a:r>
              <a:rPr lang="en-US" b="1" dirty="0">
                <a:solidFill>
                  <a:schemeClr val="hlink"/>
                </a:solidFill>
                <a:latin typeface="Courier New" pitchFamily="49" charset="0"/>
                <a:cs typeface="Arial" charset="0"/>
              </a:rPr>
              <a:t>70</a:t>
            </a:r>
            <a:r>
              <a:rPr lang="en-US" dirty="0">
                <a:latin typeface="Arial" charset="0"/>
                <a:cs typeface="Arial" charset="0"/>
              </a:rPr>
              <a:t>, we want:</a:t>
            </a:r>
          </a:p>
          <a:p>
            <a:pPr eaLnBrk="1" hangingPunct="1"/>
            <a:endParaRPr lang="en-US" dirty="0">
              <a:latin typeface="Arial" charset="0"/>
              <a:cs typeface="Arial" charset="0"/>
            </a:endParaRPr>
          </a:p>
        </p:txBody>
      </p:sp>
      <p:pic>
        <p:nvPicPr>
          <p:cNvPr id="37892" name="Picture 5" descr="s1"/>
          <p:cNvPicPr>
            <a:picLocks noChangeAspect="1" noChangeArrowheads="1"/>
          </p:cNvPicPr>
          <p:nvPr/>
        </p:nvPicPr>
        <p:blipFill>
          <a:blip r:embed="rId3" cstate="print"/>
          <a:srcRect/>
          <a:stretch>
            <a:fillRect/>
          </a:stretch>
        </p:blipFill>
        <p:spPr bwMode="auto">
          <a:xfrm>
            <a:off x="2051050" y="3292475"/>
            <a:ext cx="4892675" cy="568325"/>
          </a:xfrm>
          <a:prstGeom prst="rect">
            <a:avLst/>
          </a:prstGeom>
          <a:noFill/>
          <a:ln w="9525">
            <a:noFill/>
            <a:miter lim="800000"/>
            <a:headEnd/>
            <a:tailEnd/>
          </a:ln>
        </p:spPr>
      </p:pic>
      <p:pic>
        <p:nvPicPr>
          <p:cNvPr id="37893" name="Picture 8" descr="s2"/>
          <p:cNvPicPr>
            <a:picLocks noChangeAspect="1" noChangeArrowheads="1"/>
          </p:cNvPicPr>
          <p:nvPr/>
        </p:nvPicPr>
        <p:blipFill>
          <a:blip r:embed="rId4" cstate="print"/>
          <a:srcRect/>
          <a:stretch>
            <a:fillRect/>
          </a:stretch>
        </p:blipFill>
        <p:spPr bwMode="auto">
          <a:xfrm>
            <a:off x="2124075" y="4076700"/>
            <a:ext cx="4897438" cy="1436688"/>
          </a:xfrm>
          <a:prstGeom prst="rect">
            <a:avLst/>
          </a:prstGeom>
          <a:noFill/>
          <a:ln w="9525">
            <a:noFill/>
            <a:miter lim="800000"/>
            <a:headEnd/>
            <a:tailEnd/>
          </a:ln>
        </p:spPr>
      </p:pic>
    </p:spTree>
    <p:extLst>
      <p:ext uri="{BB962C8B-B14F-4D97-AF65-F5344CB8AC3E}">
        <p14:creationId xmlns:p14="http://schemas.microsoft.com/office/powerpoint/2010/main" val="59630272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r>
              <a:rPr lang="en-US" dirty="0">
                <a:latin typeface="Consolas" pitchFamily="49" charset="0"/>
                <a:cs typeface="Consolas" pitchFamily="49" charset="0"/>
              </a:rPr>
              <a:t>void </a:t>
            </a:r>
            <a:r>
              <a:rPr lang="en-US" dirty="0" err="1">
                <a:latin typeface="Consolas" pitchFamily="49" charset="0"/>
                <a:cs typeface="Consolas" pitchFamily="49" charset="0"/>
              </a:rPr>
              <a:t>push_front</a:t>
            </a:r>
            <a:r>
              <a:rPr lang="en-US" dirty="0">
                <a:latin typeface="Consolas" pitchFamily="49" charset="0"/>
                <a:cs typeface="Consolas" pitchFamily="49" charset="0"/>
              </a:rPr>
              <a:t>( </a:t>
            </a:r>
            <a:r>
              <a:rPr lang="en-US" dirty="0" err="1">
                <a:latin typeface="Consolas" pitchFamily="49" charset="0"/>
                <a:cs typeface="Consolas" pitchFamily="49" charset="0"/>
              </a:rPr>
              <a:t>int</a:t>
            </a:r>
            <a:r>
              <a:rPr lang="en-US" dirty="0">
                <a:latin typeface="Consolas" pitchFamily="49" charset="0"/>
                <a:cs typeface="Consolas" pitchFamily="49" charset="0"/>
              </a:rPr>
              <a:t> )</a:t>
            </a:r>
            <a:endParaRPr lang="en-US" dirty="0">
              <a:latin typeface="Arial" charset="0"/>
              <a:cs typeface="Arial" charset="0"/>
            </a:endParaRPr>
          </a:p>
        </p:txBody>
      </p:sp>
      <p:sp>
        <p:nvSpPr>
          <p:cNvPr id="38915" name="Rectangle 3"/>
          <p:cNvSpPr>
            <a:spLocks noGrp="1" noChangeArrowheads="1"/>
          </p:cNvSpPr>
          <p:nvPr>
            <p:ph type="body" idx="1"/>
          </p:nvPr>
        </p:nvSpPr>
        <p:spPr/>
        <p:txBody>
          <a:bodyPr/>
          <a:lstStyle/>
          <a:p>
            <a:pPr eaLnBrk="1" hangingPunct="1">
              <a:buFont typeface="Arial" charset="0"/>
              <a:buNone/>
            </a:pPr>
            <a:r>
              <a:rPr lang="en-US" dirty="0">
                <a:latin typeface="Arial" charset="0"/>
                <a:cs typeface="Arial" charset="0"/>
              </a:rPr>
              <a:t>	To achieve this, we must we must create a new node which:</a:t>
            </a:r>
          </a:p>
          <a:p>
            <a:pPr lvl="2" eaLnBrk="1" hangingPunct="1"/>
            <a:r>
              <a:rPr lang="en-US" sz="1800" dirty="0">
                <a:latin typeface="Arial" charset="0"/>
                <a:cs typeface="Arial" charset="0"/>
              </a:rPr>
              <a:t>stores the value </a:t>
            </a:r>
            <a:r>
              <a:rPr lang="en-US" sz="1800" dirty="0">
                <a:solidFill>
                  <a:schemeClr val="hlink"/>
                </a:solidFill>
                <a:latin typeface="Consolas" pitchFamily="49" charset="0"/>
                <a:cs typeface="Consolas" pitchFamily="49" charset="0"/>
              </a:rPr>
              <a:t>70</a:t>
            </a:r>
            <a:r>
              <a:rPr lang="en-US" sz="1800" dirty="0">
                <a:latin typeface="Arial" charset="0"/>
                <a:cs typeface="Arial" charset="0"/>
              </a:rPr>
              <a:t>, and</a:t>
            </a:r>
          </a:p>
          <a:p>
            <a:pPr lvl="2" eaLnBrk="1" hangingPunct="1"/>
            <a:r>
              <a:rPr lang="en-US" sz="1800" dirty="0">
                <a:latin typeface="Arial" charset="0"/>
                <a:cs typeface="Arial" charset="0"/>
              </a:rPr>
              <a:t>is pointing to the current list head</a:t>
            </a:r>
            <a:endParaRPr lang="en-US" sz="1800" b="1" dirty="0">
              <a:solidFill>
                <a:srgbClr val="D20000"/>
              </a:solidFill>
              <a:latin typeface="Courier New" pitchFamily="49" charset="0"/>
              <a:cs typeface="Arial" charset="0"/>
            </a:endParaRPr>
          </a:p>
          <a:p>
            <a:pPr lvl="1" eaLnBrk="1" hangingPunct="1"/>
            <a:r>
              <a:rPr lang="en-US" dirty="0">
                <a:latin typeface="Arial" charset="0"/>
                <a:cs typeface="Arial" charset="0"/>
              </a:rPr>
              <a:t>we must then assign its address to </a:t>
            </a:r>
            <a:r>
              <a:rPr lang="en-US" sz="2000" dirty="0" err="1">
                <a:latin typeface="Consolas" pitchFamily="49" charset="0"/>
                <a:cs typeface="Consolas" pitchFamily="49" charset="0"/>
              </a:rPr>
              <a:t>list_head</a:t>
            </a:r>
            <a:endParaRPr lang="en-US" sz="2400" dirty="0">
              <a:latin typeface="Consolas" pitchFamily="49" charset="0"/>
              <a:cs typeface="Consolas" pitchFamily="49" charset="0"/>
            </a:endParaRPr>
          </a:p>
          <a:p>
            <a:pPr eaLnBrk="1" hangingPunct="1">
              <a:buFont typeface="Arial" charset="0"/>
              <a:buNone/>
            </a:pPr>
            <a:endParaRPr lang="en-US" dirty="0">
              <a:latin typeface="Arial" charset="0"/>
              <a:cs typeface="Arial" charset="0"/>
            </a:endParaRPr>
          </a:p>
          <a:p>
            <a:pPr eaLnBrk="1" hangingPunct="1">
              <a:buFont typeface="Arial" charset="0"/>
              <a:buNone/>
            </a:pPr>
            <a:r>
              <a:rPr lang="en-US" dirty="0">
                <a:latin typeface="Arial" charset="0"/>
                <a:cs typeface="Arial" charset="0"/>
              </a:rPr>
              <a:t>	We can do this as follows:</a:t>
            </a:r>
          </a:p>
          <a:p>
            <a:pPr eaLnBrk="1" hangingPunct="1">
              <a:buFontTx/>
              <a:buNone/>
            </a:pPr>
            <a:r>
              <a:rPr lang="en-US" b="1" dirty="0">
                <a:latin typeface="Courier New" pitchFamily="49" charset="0"/>
                <a:cs typeface="Arial" charset="0"/>
              </a:rPr>
              <a:t>	  </a:t>
            </a:r>
            <a:r>
              <a:rPr lang="en-US" dirty="0" err="1">
                <a:latin typeface="Consolas" pitchFamily="49" charset="0"/>
                <a:cs typeface="Consolas" pitchFamily="49" charset="0"/>
              </a:rPr>
              <a:t>list_head</a:t>
            </a:r>
            <a:r>
              <a:rPr lang="en-US" dirty="0">
                <a:latin typeface="Consolas" pitchFamily="49" charset="0"/>
                <a:cs typeface="Consolas" pitchFamily="49" charset="0"/>
              </a:rPr>
              <a:t> = new Node( </a:t>
            </a:r>
            <a:r>
              <a:rPr lang="en-US" dirty="0">
                <a:solidFill>
                  <a:schemeClr val="hlink"/>
                </a:solidFill>
                <a:latin typeface="Consolas" pitchFamily="49" charset="0"/>
                <a:cs typeface="Consolas" pitchFamily="49" charset="0"/>
              </a:rPr>
              <a:t>70</a:t>
            </a:r>
            <a:r>
              <a:rPr lang="en-US" dirty="0">
                <a:latin typeface="Consolas" pitchFamily="49" charset="0"/>
                <a:cs typeface="Consolas" pitchFamily="49" charset="0"/>
              </a:rPr>
              <a:t>, </a:t>
            </a:r>
            <a:r>
              <a:rPr lang="en-US" dirty="0" err="1">
                <a:solidFill>
                  <a:srgbClr val="D20000"/>
                </a:solidFill>
                <a:latin typeface="Consolas" pitchFamily="49" charset="0"/>
                <a:cs typeface="Consolas" pitchFamily="49" charset="0"/>
              </a:rPr>
              <a:t>list_head</a:t>
            </a:r>
            <a:r>
              <a:rPr lang="en-US" dirty="0">
                <a:latin typeface="Consolas" pitchFamily="49" charset="0"/>
                <a:cs typeface="Consolas" pitchFamily="49" charset="0"/>
              </a:rPr>
              <a:t> );</a:t>
            </a:r>
          </a:p>
        </p:txBody>
      </p:sp>
    </p:spTree>
    <p:extLst>
      <p:ext uri="{BB962C8B-B14F-4D97-AF65-F5344CB8AC3E}">
        <p14:creationId xmlns:p14="http://schemas.microsoft.com/office/powerpoint/2010/main" val="141999308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en-US" dirty="0">
                <a:latin typeface="Consolas" pitchFamily="49" charset="0"/>
                <a:cs typeface="Consolas" pitchFamily="49" charset="0"/>
              </a:rPr>
              <a:t>void </a:t>
            </a:r>
            <a:r>
              <a:rPr lang="en-US" dirty="0" err="1">
                <a:latin typeface="Consolas" pitchFamily="49" charset="0"/>
                <a:cs typeface="Consolas" pitchFamily="49" charset="0"/>
              </a:rPr>
              <a:t>push_front</a:t>
            </a:r>
            <a:r>
              <a:rPr lang="en-US" dirty="0">
                <a:latin typeface="Consolas" pitchFamily="49" charset="0"/>
                <a:cs typeface="Consolas" pitchFamily="49" charset="0"/>
              </a:rPr>
              <a:t>( </a:t>
            </a:r>
            <a:r>
              <a:rPr lang="en-US" dirty="0" err="1">
                <a:latin typeface="Consolas" pitchFamily="49" charset="0"/>
                <a:cs typeface="Consolas" pitchFamily="49" charset="0"/>
              </a:rPr>
              <a:t>int</a:t>
            </a:r>
            <a:r>
              <a:rPr lang="en-US" dirty="0">
                <a:latin typeface="Consolas" pitchFamily="49" charset="0"/>
                <a:cs typeface="Consolas" pitchFamily="49" charset="0"/>
              </a:rPr>
              <a:t> )</a:t>
            </a:r>
            <a:endParaRPr lang="en-US" dirty="0">
              <a:latin typeface="Arial" charset="0"/>
              <a:cs typeface="Arial" charset="0"/>
            </a:endParaRPr>
          </a:p>
        </p:txBody>
      </p:sp>
      <p:sp>
        <p:nvSpPr>
          <p:cNvPr id="39939" name="Rectangle 3"/>
          <p:cNvSpPr>
            <a:spLocks noGrp="1" noChangeArrowheads="1"/>
          </p:cNvSpPr>
          <p:nvPr>
            <p:ph type="body" idx="1"/>
          </p:nvPr>
        </p:nvSpPr>
        <p:spPr/>
        <p:txBody>
          <a:bodyPr/>
          <a:lstStyle/>
          <a:p>
            <a:pPr eaLnBrk="1" hangingPunct="1">
              <a:buFont typeface="Arial" charset="0"/>
              <a:buNone/>
            </a:pPr>
            <a:r>
              <a:rPr lang="en-US" dirty="0">
                <a:latin typeface="Arial" charset="0"/>
                <a:cs typeface="Arial" charset="0"/>
              </a:rPr>
              <a:t>	Thus, our implementation could be:</a:t>
            </a:r>
          </a:p>
          <a:p>
            <a:pPr eaLnBrk="1" hangingPunct="1">
              <a:buFontTx/>
              <a:buNone/>
            </a:pPr>
            <a:endParaRPr lang="en-US" b="1" dirty="0">
              <a:latin typeface="Courier New" pitchFamily="49" charset="0"/>
              <a:cs typeface="Arial" charset="0"/>
            </a:endParaRPr>
          </a:p>
          <a:p>
            <a:pPr lvl="2" eaLnBrk="1" hangingPunct="1">
              <a:buFontTx/>
              <a:buNone/>
            </a:pPr>
            <a:r>
              <a:rPr lang="en-US" sz="1800" dirty="0">
                <a:latin typeface="Consolas" pitchFamily="49" charset="0"/>
                <a:cs typeface="Consolas" pitchFamily="49" charset="0"/>
              </a:rPr>
              <a:t>void List::</a:t>
            </a:r>
            <a:r>
              <a:rPr lang="en-US" sz="1800" dirty="0" err="1">
                <a:latin typeface="Consolas" pitchFamily="49" charset="0"/>
                <a:cs typeface="Consolas" pitchFamily="49" charset="0"/>
              </a:rPr>
              <a:t>push_front</a:t>
            </a:r>
            <a:r>
              <a:rPr lang="en-US" sz="1800" dirty="0">
                <a:latin typeface="Consolas" pitchFamily="49" charset="0"/>
                <a:cs typeface="Consolas" pitchFamily="49" charset="0"/>
              </a:rPr>
              <a:t>( </a:t>
            </a:r>
            <a:r>
              <a:rPr lang="en-US" sz="1800" dirty="0" err="1">
                <a:latin typeface="Consolas" pitchFamily="49" charset="0"/>
                <a:cs typeface="Consolas" pitchFamily="49" charset="0"/>
              </a:rPr>
              <a:t>int</a:t>
            </a:r>
            <a:r>
              <a:rPr lang="en-US" sz="1800" dirty="0">
                <a:latin typeface="Consolas" pitchFamily="49" charset="0"/>
                <a:cs typeface="Consolas" pitchFamily="49" charset="0"/>
              </a:rPr>
              <a:t> n ) {</a:t>
            </a:r>
          </a:p>
          <a:p>
            <a:pPr lvl="2" eaLnBrk="1" hangingPunct="1">
              <a:buFontTx/>
              <a:buNone/>
            </a:pPr>
            <a:r>
              <a:rPr lang="en-US" sz="1800" dirty="0">
                <a:latin typeface="Consolas" pitchFamily="49" charset="0"/>
                <a:cs typeface="Consolas" pitchFamily="49" charset="0"/>
              </a:rPr>
              <a:t>    if ( empty() ) {</a:t>
            </a:r>
          </a:p>
          <a:p>
            <a:pPr lvl="2" eaLnBrk="1" hangingPunct="1">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list_head</a:t>
            </a:r>
            <a:r>
              <a:rPr lang="en-US" sz="1800" dirty="0">
                <a:latin typeface="Consolas" pitchFamily="49" charset="0"/>
                <a:cs typeface="Consolas" pitchFamily="49" charset="0"/>
              </a:rPr>
              <a:t> = new Node( n, </a:t>
            </a:r>
            <a:r>
              <a:rPr lang="en-US" sz="1800" dirty="0" err="1">
                <a:latin typeface="Consolas" pitchFamily="49" charset="0"/>
                <a:cs typeface="Consolas" pitchFamily="49" charset="0"/>
              </a:rPr>
              <a:t>nullptr</a:t>
            </a:r>
            <a:r>
              <a:rPr lang="en-US" sz="1800" dirty="0">
                <a:latin typeface="Consolas" pitchFamily="49" charset="0"/>
                <a:cs typeface="Consolas" pitchFamily="49" charset="0"/>
              </a:rPr>
              <a:t> );</a:t>
            </a:r>
          </a:p>
          <a:p>
            <a:pPr lvl="2" eaLnBrk="1" hangingPunct="1">
              <a:buFontTx/>
              <a:buNone/>
            </a:pPr>
            <a:r>
              <a:rPr lang="en-US" sz="1800" dirty="0">
                <a:latin typeface="Consolas" pitchFamily="49" charset="0"/>
                <a:cs typeface="Consolas" pitchFamily="49" charset="0"/>
              </a:rPr>
              <a:t>    } else {</a:t>
            </a:r>
          </a:p>
          <a:p>
            <a:pPr lvl="2" eaLnBrk="1" hangingPunct="1">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list_head</a:t>
            </a:r>
            <a:r>
              <a:rPr lang="en-US" sz="1800" dirty="0">
                <a:latin typeface="Consolas" pitchFamily="49" charset="0"/>
                <a:cs typeface="Consolas" pitchFamily="49" charset="0"/>
              </a:rPr>
              <a:t> = new Node( n, head() );</a:t>
            </a:r>
          </a:p>
          <a:p>
            <a:pPr lvl="2" eaLnBrk="1" hangingPunct="1">
              <a:buFontTx/>
              <a:buNone/>
            </a:pPr>
            <a:r>
              <a:rPr lang="en-US" sz="1800" dirty="0">
                <a:latin typeface="Consolas" pitchFamily="49" charset="0"/>
                <a:cs typeface="Consolas" pitchFamily="49" charset="0"/>
              </a:rPr>
              <a:t>    }</a:t>
            </a:r>
          </a:p>
          <a:p>
            <a:pPr lvl="2" eaLnBrk="1" hangingPunct="1">
              <a:buFontTx/>
              <a:buNone/>
            </a:pPr>
            <a:r>
              <a:rPr lang="en-US" sz="1800" dirty="0">
                <a:latin typeface="Consolas" pitchFamily="49" charset="0"/>
                <a:cs typeface="Consolas" pitchFamily="49" charset="0"/>
              </a:rPr>
              <a:t>}</a:t>
            </a:r>
          </a:p>
        </p:txBody>
      </p:sp>
    </p:spTree>
    <p:extLst>
      <p:ext uri="{BB962C8B-B14F-4D97-AF65-F5344CB8AC3E}">
        <p14:creationId xmlns:p14="http://schemas.microsoft.com/office/powerpoint/2010/main" val="361661358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lang="en-US" dirty="0">
                <a:latin typeface="Consolas" pitchFamily="49" charset="0"/>
                <a:cs typeface="Consolas" pitchFamily="49" charset="0"/>
              </a:rPr>
              <a:t>void </a:t>
            </a:r>
            <a:r>
              <a:rPr lang="en-US" dirty="0" err="1">
                <a:latin typeface="Consolas" pitchFamily="49" charset="0"/>
                <a:cs typeface="Consolas" pitchFamily="49" charset="0"/>
              </a:rPr>
              <a:t>push_front</a:t>
            </a:r>
            <a:r>
              <a:rPr lang="en-US" dirty="0">
                <a:latin typeface="Consolas" pitchFamily="49" charset="0"/>
                <a:cs typeface="Consolas" pitchFamily="49" charset="0"/>
              </a:rPr>
              <a:t>( </a:t>
            </a:r>
            <a:r>
              <a:rPr lang="en-US" dirty="0" err="1">
                <a:latin typeface="Consolas" pitchFamily="49" charset="0"/>
                <a:cs typeface="Consolas" pitchFamily="49" charset="0"/>
              </a:rPr>
              <a:t>int</a:t>
            </a:r>
            <a:r>
              <a:rPr lang="en-US" dirty="0">
                <a:latin typeface="Consolas" pitchFamily="49" charset="0"/>
                <a:cs typeface="Consolas" pitchFamily="49" charset="0"/>
              </a:rPr>
              <a:t> )</a:t>
            </a:r>
            <a:endParaRPr lang="en-US" dirty="0">
              <a:latin typeface="Arial" charset="0"/>
              <a:cs typeface="Arial" charset="0"/>
            </a:endParaRPr>
          </a:p>
        </p:txBody>
      </p:sp>
      <p:sp>
        <p:nvSpPr>
          <p:cNvPr id="40963" name="Rectangle 3"/>
          <p:cNvSpPr>
            <a:spLocks noGrp="1" noChangeArrowheads="1"/>
          </p:cNvSpPr>
          <p:nvPr>
            <p:ph type="body" idx="1"/>
          </p:nvPr>
        </p:nvSpPr>
        <p:spPr/>
        <p:txBody>
          <a:bodyPr/>
          <a:lstStyle/>
          <a:p>
            <a:pPr eaLnBrk="1" hangingPunct="1">
              <a:buFont typeface="Arial" charset="0"/>
              <a:buNone/>
            </a:pPr>
            <a:r>
              <a:rPr lang="en-US" dirty="0">
                <a:latin typeface="Arial" charset="0"/>
                <a:cs typeface="Arial" charset="0"/>
              </a:rPr>
              <a:t>	We could, however, note that when the list is empty,</a:t>
            </a:r>
            <a:br>
              <a:rPr lang="en-US" dirty="0">
                <a:latin typeface="Arial" charset="0"/>
                <a:cs typeface="Arial" charset="0"/>
              </a:rPr>
            </a:br>
            <a:r>
              <a:rPr lang="en-US" dirty="0" err="1">
                <a:latin typeface="Consolas" pitchFamily="49" charset="0"/>
                <a:cs typeface="Consolas" pitchFamily="49" charset="0"/>
              </a:rPr>
              <a:t>list_head</a:t>
            </a:r>
            <a:r>
              <a:rPr lang="en-US" dirty="0">
                <a:latin typeface="Consolas" pitchFamily="49" charset="0"/>
                <a:cs typeface="Consolas" pitchFamily="49" charset="0"/>
              </a:rPr>
              <a:t> == 0</a:t>
            </a:r>
            <a:r>
              <a:rPr lang="en-US" dirty="0">
                <a:latin typeface="Arial" charset="0"/>
                <a:cs typeface="Arial" charset="0"/>
              </a:rPr>
              <a:t>, thus we could shorten this to:</a:t>
            </a:r>
          </a:p>
          <a:p>
            <a:pPr eaLnBrk="1" hangingPunct="1">
              <a:buFontTx/>
              <a:buNone/>
            </a:pPr>
            <a:endParaRPr lang="en-US" b="1" dirty="0">
              <a:latin typeface="Courier New" pitchFamily="49" charset="0"/>
              <a:cs typeface="Arial" charset="0"/>
            </a:endParaRPr>
          </a:p>
          <a:p>
            <a:pPr lvl="2" eaLnBrk="1" hangingPunct="1">
              <a:buFontTx/>
              <a:buNone/>
            </a:pPr>
            <a:r>
              <a:rPr lang="en-US" dirty="0">
                <a:latin typeface="Consolas" pitchFamily="49" charset="0"/>
                <a:cs typeface="Consolas" pitchFamily="49" charset="0"/>
              </a:rPr>
              <a:t>void List::</a:t>
            </a:r>
            <a:r>
              <a:rPr lang="en-US" dirty="0" err="1">
                <a:latin typeface="Consolas" pitchFamily="49" charset="0"/>
                <a:cs typeface="Consolas" pitchFamily="49" charset="0"/>
              </a:rPr>
              <a:t>push_front</a:t>
            </a:r>
            <a:r>
              <a:rPr lang="en-US" dirty="0">
                <a:latin typeface="Consolas" pitchFamily="49" charset="0"/>
                <a:cs typeface="Consolas" pitchFamily="49" charset="0"/>
              </a:rPr>
              <a:t>( int n ) {</a:t>
            </a:r>
          </a:p>
          <a:p>
            <a:pPr lvl="2" eaLnBrk="1" hangingPunct="1">
              <a:buFontTx/>
              <a:buNone/>
            </a:pPr>
            <a:r>
              <a:rPr lang="en-US" dirty="0">
                <a:latin typeface="Consolas" pitchFamily="49" charset="0"/>
                <a:cs typeface="Consolas" pitchFamily="49" charset="0"/>
              </a:rPr>
              <a:t>    </a:t>
            </a:r>
            <a:r>
              <a:rPr lang="en-US" dirty="0" err="1">
                <a:latin typeface="Consolas" pitchFamily="49" charset="0"/>
                <a:cs typeface="Consolas" pitchFamily="49" charset="0"/>
              </a:rPr>
              <a:t>list_head</a:t>
            </a:r>
            <a:r>
              <a:rPr lang="en-US" dirty="0">
                <a:latin typeface="Consolas" pitchFamily="49" charset="0"/>
                <a:cs typeface="Consolas" pitchFamily="49" charset="0"/>
              </a:rPr>
              <a:t> = new Node( n, </a:t>
            </a:r>
            <a:r>
              <a:rPr lang="en-US" dirty="0" err="1">
                <a:latin typeface="Consolas" pitchFamily="49" charset="0"/>
                <a:cs typeface="Consolas" pitchFamily="49" charset="0"/>
              </a:rPr>
              <a:t>list_head</a:t>
            </a:r>
            <a:r>
              <a:rPr lang="en-US" dirty="0">
                <a:latin typeface="Consolas" pitchFamily="49" charset="0"/>
                <a:cs typeface="Consolas" pitchFamily="49" charset="0"/>
              </a:rPr>
              <a:t> );</a:t>
            </a:r>
          </a:p>
          <a:p>
            <a:pPr lvl="2" eaLnBrk="1" hangingPunct="1">
              <a:buFontTx/>
              <a:buNone/>
            </a:pPr>
            <a:r>
              <a:rPr lang="en-US" dirty="0">
                <a:latin typeface="Consolas" pitchFamily="49" charset="0"/>
                <a:cs typeface="Consolas" pitchFamily="49" charset="0"/>
              </a:rPr>
              <a:t>}</a:t>
            </a:r>
          </a:p>
        </p:txBody>
      </p:sp>
    </p:spTree>
    <p:extLst>
      <p:ext uri="{BB962C8B-B14F-4D97-AF65-F5344CB8AC3E}">
        <p14:creationId xmlns:p14="http://schemas.microsoft.com/office/powerpoint/2010/main" val="223392543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eaLnBrk="1" hangingPunct="1"/>
            <a:r>
              <a:rPr lang="en-US" dirty="0">
                <a:latin typeface="Consolas" pitchFamily="49" charset="0"/>
                <a:cs typeface="Consolas" pitchFamily="49" charset="0"/>
              </a:rPr>
              <a:t>void </a:t>
            </a:r>
            <a:r>
              <a:rPr lang="en-US" dirty="0" err="1">
                <a:latin typeface="Consolas" pitchFamily="49" charset="0"/>
                <a:cs typeface="Consolas" pitchFamily="49" charset="0"/>
              </a:rPr>
              <a:t>push_front</a:t>
            </a:r>
            <a:r>
              <a:rPr lang="en-US" dirty="0">
                <a:latin typeface="Consolas" pitchFamily="49" charset="0"/>
                <a:cs typeface="Consolas" pitchFamily="49" charset="0"/>
              </a:rPr>
              <a:t>( </a:t>
            </a:r>
            <a:r>
              <a:rPr lang="en-US" dirty="0" err="1">
                <a:latin typeface="Consolas" pitchFamily="49" charset="0"/>
                <a:cs typeface="Consolas" pitchFamily="49" charset="0"/>
              </a:rPr>
              <a:t>int</a:t>
            </a:r>
            <a:r>
              <a:rPr lang="en-US" dirty="0">
                <a:latin typeface="Consolas" pitchFamily="49" charset="0"/>
                <a:cs typeface="Consolas" pitchFamily="49" charset="0"/>
              </a:rPr>
              <a:t> )</a:t>
            </a:r>
            <a:endParaRPr lang="en-US" dirty="0">
              <a:latin typeface="Arial" charset="0"/>
              <a:cs typeface="Arial" charset="0"/>
            </a:endParaRPr>
          </a:p>
        </p:txBody>
      </p:sp>
      <p:sp>
        <p:nvSpPr>
          <p:cNvPr id="41987" name="Rectangle 3"/>
          <p:cNvSpPr>
            <a:spLocks noGrp="1" noChangeArrowheads="1"/>
          </p:cNvSpPr>
          <p:nvPr>
            <p:ph type="body" idx="1"/>
          </p:nvPr>
        </p:nvSpPr>
        <p:spPr/>
        <p:txBody>
          <a:bodyPr/>
          <a:lstStyle/>
          <a:p>
            <a:pPr eaLnBrk="1" hangingPunct="1">
              <a:buFont typeface="Arial" charset="0"/>
              <a:buNone/>
            </a:pPr>
            <a:r>
              <a:rPr lang="en-US" dirty="0">
                <a:latin typeface="Arial" charset="0"/>
                <a:cs typeface="Arial" charset="0"/>
              </a:rPr>
              <a:t>	Are we allowed to do this?</a:t>
            </a:r>
          </a:p>
          <a:p>
            <a:pPr lvl="2" eaLnBrk="1" hangingPunct="1">
              <a:buFontTx/>
              <a:buNone/>
            </a:pPr>
            <a:r>
              <a:rPr lang="en-US" dirty="0">
                <a:latin typeface="Consolas" pitchFamily="49" charset="0"/>
                <a:cs typeface="Consolas" pitchFamily="49" charset="0"/>
              </a:rPr>
              <a:t>void List::</a:t>
            </a:r>
            <a:r>
              <a:rPr lang="en-US" dirty="0" err="1">
                <a:latin typeface="Consolas" pitchFamily="49" charset="0"/>
                <a:cs typeface="Consolas" pitchFamily="49" charset="0"/>
              </a:rPr>
              <a:t>push_front</a:t>
            </a:r>
            <a:r>
              <a:rPr lang="en-US" dirty="0">
                <a:latin typeface="Consolas" pitchFamily="49" charset="0"/>
                <a:cs typeface="Consolas" pitchFamily="49" charset="0"/>
              </a:rPr>
              <a:t>( </a:t>
            </a:r>
            <a:r>
              <a:rPr lang="en-US" dirty="0" err="1">
                <a:latin typeface="Consolas" pitchFamily="49" charset="0"/>
                <a:cs typeface="Consolas" pitchFamily="49" charset="0"/>
              </a:rPr>
              <a:t>int</a:t>
            </a:r>
            <a:r>
              <a:rPr lang="en-US" dirty="0">
                <a:latin typeface="Consolas" pitchFamily="49" charset="0"/>
                <a:cs typeface="Consolas" pitchFamily="49" charset="0"/>
              </a:rPr>
              <a:t> n ) {</a:t>
            </a:r>
          </a:p>
          <a:p>
            <a:pPr lvl="2" eaLnBrk="1" hangingPunct="1">
              <a:buFontTx/>
              <a:buNone/>
            </a:pPr>
            <a:r>
              <a:rPr lang="en-US" dirty="0">
                <a:latin typeface="Consolas" pitchFamily="49" charset="0"/>
                <a:cs typeface="Consolas" pitchFamily="49" charset="0"/>
              </a:rPr>
              <a:t>    </a:t>
            </a:r>
            <a:r>
              <a:rPr lang="en-US" dirty="0" err="1">
                <a:solidFill>
                  <a:srgbClr val="FF0000"/>
                </a:solidFill>
                <a:latin typeface="Consolas" pitchFamily="49" charset="0"/>
                <a:cs typeface="Consolas" pitchFamily="49" charset="0"/>
              </a:rPr>
              <a:t>list_head</a:t>
            </a:r>
            <a:r>
              <a:rPr lang="en-US" dirty="0">
                <a:latin typeface="Consolas" pitchFamily="49" charset="0"/>
                <a:cs typeface="Consolas" pitchFamily="49" charset="0"/>
              </a:rPr>
              <a:t> = new Node( n, </a:t>
            </a:r>
            <a:r>
              <a:rPr lang="en-US" dirty="0">
                <a:solidFill>
                  <a:srgbClr val="FF0000"/>
                </a:solidFill>
                <a:latin typeface="Consolas" pitchFamily="49" charset="0"/>
                <a:cs typeface="Consolas" pitchFamily="49" charset="0"/>
              </a:rPr>
              <a:t>head() </a:t>
            </a:r>
            <a:r>
              <a:rPr lang="en-US" dirty="0">
                <a:latin typeface="Consolas" pitchFamily="49" charset="0"/>
                <a:cs typeface="Consolas" pitchFamily="49" charset="0"/>
              </a:rPr>
              <a:t>);</a:t>
            </a:r>
          </a:p>
          <a:p>
            <a:pPr lvl="2" eaLnBrk="1" hangingPunct="1">
              <a:buFontTx/>
              <a:buNone/>
            </a:pPr>
            <a:r>
              <a:rPr lang="en-US" dirty="0">
                <a:latin typeface="Consolas" pitchFamily="49" charset="0"/>
                <a:cs typeface="Consolas" pitchFamily="49" charset="0"/>
              </a:rPr>
              <a:t>}</a:t>
            </a:r>
          </a:p>
          <a:p>
            <a:pPr eaLnBrk="1" hangingPunct="1">
              <a:buFont typeface="Arial" charset="0"/>
              <a:buNone/>
            </a:pPr>
            <a:endParaRPr lang="en-US" dirty="0">
              <a:latin typeface="Arial" charset="0"/>
              <a:cs typeface="Arial" charset="0"/>
            </a:endParaRPr>
          </a:p>
          <a:p>
            <a:pPr eaLnBrk="1" hangingPunct="1">
              <a:buFont typeface="Arial" charset="0"/>
              <a:buNone/>
            </a:pPr>
            <a:r>
              <a:rPr lang="en-US" dirty="0">
                <a:latin typeface="Arial" charset="0"/>
                <a:cs typeface="Arial" charset="0"/>
              </a:rPr>
              <a:t>	Yes:  the right-hand side of an assignment is evaluated first</a:t>
            </a:r>
          </a:p>
          <a:p>
            <a:pPr lvl="1" eaLnBrk="1" hangingPunct="1"/>
            <a:r>
              <a:rPr lang="en-US" dirty="0">
                <a:latin typeface="Arial" charset="0"/>
                <a:cs typeface="Arial" charset="0"/>
              </a:rPr>
              <a:t>The original value of </a:t>
            </a:r>
            <a:r>
              <a:rPr lang="en-US" dirty="0" err="1">
                <a:solidFill>
                  <a:srgbClr val="FF0000"/>
                </a:solidFill>
                <a:latin typeface="Consolas" pitchFamily="49" charset="0"/>
                <a:cs typeface="Consolas" pitchFamily="49" charset="0"/>
              </a:rPr>
              <a:t>list_head</a:t>
            </a:r>
            <a:r>
              <a:rPr lang="en-US" dirty="0">
                <a:latin typeface="Consolas" pitchFamily="49" charset="0"/>
                <a:cs typeface="Consolas" pitchFamily="49" charset="0"/>
              </a:rPr>
              <a:t> </a:t>
            </a:r>
            <a:r>
              <a:rPr lang="en-US" dirty="0">
                <a:latin typeface="Arial" charset="0"/>
                <a:cs typeface="Arial" charset="0"/>
              </a:rPr>
              <a:t>is accessed first before the function call is made </a:t>
            </a:r>
          </a:p>
        </p:txBody>
      </p:sp>
      <p:sp>
        <p:nvSpPr>
          <p:cNvPr id="4" name="Arc 3"/>
          <p:cNvSpPr/>
          <p:nvPr/>
        </p:nvSpPr>
        <p:spPr>
          <a:xfrm>
            <a:off x="2195736" y="332656"/>
            <a:ext cx="3456384" cy="2592288"/>
          </a:xfrm>
          <a:prstGeom prst="arc">
            <a:avLst>
              <a:gd name="adj1" fmla="val 2667582"/>
              <a:gd name="adj2" fmla="val 8217332"/>
            </a:avLst>
          </a:prstGeom>
          <a:ln w="28575">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Tree>
    <p:extLst>
      <p:ext uri="{BB962C8B-B14F-4D97-AF65-F5344CB8AC3E}">
        <p14:creationId xmlns:p14="http://schemas.microsoft.com/office/powerpoint/2010/main" val="12465420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987">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1987">
                                            <p:txEl>
                                              <p:pRg st="6" end="6"/>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lang="en-US" dirty="0">
                <a:latin typeface="Consolas" pitchFamily="49" charset="0"/>
                <a:cs typeface="Consolas" pitchFamily="49" charset="0"/>
              </a:rPr>
              <a:t>void </a:t>
            </a:r>
            <a:r>
              <a:rPr lang="en-US" dirty="0" err="1">
                <a:latin typeface="Consolas" pitchFamily="49" charset="0"/>
                <a:cs typeface="Consolas" pitchFamily="49" charset="0"/>
              </a:rPr>
              <a:t>push_front</a:t>
            </a:r>
            <a:r>
              <a:rPr lang="en-US" dirty="0">
                <a:latin typeface="Consolas" pitchFamily="49" charset="0"/>
                <a:cs typeface="Consolas" pitchFamily="49" charset="0"/>
              </a:rPr>
              <a:t>( </a:t>
            </a:r>
            <a:r>
              <a:rPr lang="en-US" dirty="0" err="1">
                <a:latin typeface="Consolas" pitchFamily="49" charset="0"/>
                <a:cs typeface="Consolas" pitchFamily="49" charset="0"/>
              </a:rPr>
              <a:t>int</a:t>
            </a:r>
            <a:r>
              <a:rPr lang="en-US" dirty="0">
                <a:latin typeface="Consolas" pitchFamily="49" charset="0"/>
                <a:cs typeface="Consolas" pitchFamily="49" charset="0"/>
              </a:rPr>
              <a:t> )</a:t>
            </a:r>
            <a:endParaRPr lang="en-US" dirty="0">
              <a:latin typeface="Arial" charset="0"/>
              <a:cs typeface="Arial" charset="0"/>
            </a:endParaRPr>
          </a:p>
        </p:txBody>
      </p:sp>
      <p:sp>
        <p:nvSpPr>
          <p:cNvPr id="40963" name="Rectangle 3"/>
          <p:cNvSpPr>
            <a:spLocks noGrp="1" noChangeArrowheads="1"/>
          </p:cNvSpPr>
          <p:nvPr>
            <p:ph type="body" idx="1"/>
          </p:nvPr>
        </p:nvSpPr>
        <p:spPr/>
        <p:txBody>
          <a:bodyPr>
            <a:normAutofit lnSpcReduction="10000"/>
          </a:bodyPr>
          <a:lstStyle/>
          <a:p>
            <a:pPr eaLnBrk="1" hangingPunct="1">
              <a:buFont typeface="Arial" charset="0"/>
              <a:buNone/>
            </a:pPr>
            <a:r>
              <a:rPr lang="en-US" dirty="0">
                <a:latin typeface="Arial" charset="0"/>
                <a:cs typeface="Arial" charset="0"/>
              </a:rPr>
              <a:t>	Question:  does this work?</a:t>
            </a:r>
          </a:p>
          <a:p>
            <a:pPr eaLnBrk="1" hangingPunct="1">
              <a:buFontTx/>
              <a:buNone/>
            </a:pPr>
            <a:endParaRPr lang="en-US" b="1" dirty="0">
              <a:latin typeface="Courier New" pitchFamily="49" charset="0"/>
              <a:cs typeface="Arial" charset="0"/>
            </a:endParaRPr>
          </a:p>
          <a:p>
            <a:pPr lvl="2" eaLnBrk="1" hangingPunct="1">
              <a:buFontTx/>
              <a:buNone/>
            </a:pPr>
            <a:r>
              <a:rPr lang="en-US" dirty="0">
                <a:latin typeface="Consolas" pitchFamily="49" charset="0"/>
                <a:cs typeface="Consolas" pitchFamily="49" charset="0"/>
              </a:rPr>
              <a:t>void List::push_front( </a:t>
            </a:r>
            <a:r>
              <a:rPr lang="en-US" dirty="0" err="1">
                <a:latin typeface="Consolas" pitchFamily="49" charset="0"/>
                <a:cs typeface="Consolas" pitchFamily="49" charset="0"/>
              </a:rPr>
              <a:t>int</a:t>
            </a:r>
            <a:r>
              <a:rPr lang="en-US" dirty="0">
                <a:latin typeface="Consolas" pitchFamily="49" charset="0"/>
                <a:cs typeface="Consolas" pitchFamily="49" charset="0"/>
              </a:rPr>
              <a:t> n ) {</a:t>
            </a:r>
          </a:p>
          <a:p>
            <a:pPr lvl="2" eaLnBrk="1" hangingPunct="1">
              <a:buFontTx/>
              <a:buNone/>
            </a:pPr>
            <a:r>
              <a:rPr lang="en-US" dirty="0">
                <a:latin typeface="Consolas" pitchFamily="49" charset="0"/>
                <a:cs typeface="Consolas" pitchFamily="49" charset="0"/>
              </a:rPr>
              <a:t>    Node new_node( n, head() );</a:t>
            </a:r>
          </a:p>
          <a:p>
            <a:pPr lvl="2" eaLnBrk="1" hangingPunct="1">
              <a:buFontTx/>
              <a:buNone/>
            </a:pPr>
            <a:r>
              <a:rPr lang="en-US" dirty="0">
                <a:latin typeface="Consolas" pitchFamily="49" charset="0"/>
                <a:cs typeface="Consolas" pitchFamily="49" charset="0"/>
              </a:rPr>
              <a:t>    </a:t>
            </a:r>
            <a:r>
              <a:rPr lang="en-US" dirty="0" err="1">
                <a:latin typeface="Consolas" pitchFamily="49" charset="0"/>
                <a:cs typeface="Consolas" pitchFamily="49" charset="0"/>
              </a:rPr>
              <a:t>list_head</a:t>
            </a:r>
            <a:r>
              <a:rPr lang="en-US" dirty="0">
                <a:latin typeface="Consolas" pitchFamily="49" charset="0"/>
                <a:cs typeface="Consolas" pitchFamily="49" charset="0"/>
              </a:rPr>
              <a:t> = &amp;new_node;</a:t>
            </a:r>
          </a:p>
          <a:p>
            <a:pPr lvl="2" eaLnBrk="1" hangingPunct="1">
              <a:buFontTx/>
              <a:buNone/>
            </a:pPr>
            <a:r>
              <a:rPr lang="en-US" dirty="0">
                <a:latin typeface="Consolas" pitchFamily="49" charset="0"/>
                <a:cs typeface="Consolas" pitchFamily="49" charset="0"/>
              </a:rPr>
              <a:t>}</a:t>
            </a:r>
          </a:p>
          <a:p>
            <a:pPr lvl="2" eaLnBrk="1" hangingPunct="1">
              <a:buFontTx/>
              <a:buNone/>
            </a:pPr>
            <a:endParaRPr lang="en-US" dirty="0">
              <a:latin typeface="Consolas" pitchFamily="49" charset="0"/>
              <a:cs typeface="Consolas" pitchFamily="49" charset="0"/>
            </a:endParaRPr>
          </a:p>
          <a:p>
            <a:pPr lvl="1" eaLnBrk="1" hangingPunct="1">
              <a:buNone/>
            </a:pPr>
            <a:r>
              <a:rPr lang="en-US" sz="2000" dirty="0">
                <a:latin typeface="Arial" charset="0"/>
                <a:cs typeface="Arial" charset="0"/>
              </a:rPr>
              <a:t>Why or why not?  What happens to </a:t>
            </a:r>
            <a:r>
              <a:rPr lang="en-US" sz="2000" dirty="0">
                <a:latin typeface="Consolas" panose="020B0609020204030204" pitchFamily="49" charset="0"/>
                <a:cs typeface="Consolas" panose="020B0609020204030204" pitchFamily="49" charset="0"/>
              </a:rPr>
              <a:t>new_node</a:t>
            </a:r>
            <a:r>
              <a:rPr lang="en-US" sz="2000" dirty="0">
                <a:latin typeface="Arial" charset="0"/>
                <a:cs typeface="Arial" charset="0"/>
              </a:rPr>
              <a:t>?</a:t>
            </a:r>
          </a:p>
          <a:p>
            <a:pPr lvl="1" eaLnBrk="1" hangingPunct="1">
              <a:buNone/>
            </a:pPr>
            <a:endParaRPr lang="en-US" sz="2000" dirty="0">
              <a:latin typeface="Arial" charset="0"/>
              <a:cs typeface="Arial" charset="0"/>
            </a:endParaRPr>
          </a:p>
          <a:p>
            <a:pPr lvl="1" eaLnBrk="1" hangingPunct="1">
              <a:buNone/>
            </a:pPr>
            <a:r>
              <a:rPr lang="en-US" sz="2000" dirty="0">
                <a:latin typeface="Arial" charset="0"/>
                <a:cs typeface="Arial" charset="0"/>
              </a:rPr>
              <a:t>How does this differ from</a:t>
            </a:r>
          </a:p>
          <a:p>
            <a:pPr lvl="2" eaLnBrk="1" hangingPunct="1">
              <a:buFontTx/>
              <a:buNone/>
            </a:pPr>
            <a:endParaRPr lang="en-US" dirty="0">
              <a:latin typeface="Consolas" pitchFamily="49" charset="0"/>
              <a:cs typeface="Consolas" pitchFamily="49" charset="0"/>
            </a:endParaRPr>
          </a:p>
          <a:p>
            <a:pPr lvl="2" eaLnBrk="1" hangingPunct="1">
              <a:buFontTx/>
              <a:buNone/>
            </a:pPr>
            <a:r>
              <a:rPr lang="en-US" dirty="0">
                <a:latin typeface="Consolas" pitchFamily="49" charset="0"/>
                <a:cs typeface="Consolas" pitchFamily="49" charset="0"/>
              </a:rPr>
              <a:t>void List::push_front( </a:t>
            </a:r>
            <a:r>
              <a:rPr lang="en-US" dirty="0" err="1">
                <a:latin typeface="Consolas" pitchFamily="49" charset="0"/>
                <a:cs typeface="Consolas" pitchFamily="49" charset="0"/>
              </a:rPr>
              <a:t>int</a:t>
            </a:r>
            <a:r>
              <a:rPr lang="en-US" dirty="0">
                <a:latin typeface="Consolas" pitchFamily="49" charset="0"/>
                <a:cs typeface="Consolas" pitchFamily="49" charset="0"/>
              </a:rPr>
              <a:t> n ) {</a:t>
            </a:r>
          </a:p>
          <a:p>
            <a:pPr lvl="2" eaLnBrk="1" hangingPunct="1">
              <a:buFontTx/>
              <a:buNone/>
            </a:pPr>
            <a:r>
              <a:rPr lang="en-US" dirty="0">
                <a:latin typeface="Consolas" pitchFamily="49" charset="0"/>
                <a:cs typeface="Consolas" pitchFamily="49" charset="0"/>
              </a:rPr>
              <a:t>    Node *new_node = new Node( n, head() );</a:t>
            </a:r>
          </a:p>
          <a:p>
            <a:pPr lvl="2" eaLnBrk="1" hangingPunct="1">
              <a:buFontTx/>
              <a:buNone/>
            </a:pPr>
            <a:r>
              <a:rPr lang="en-US" dirty="0">
                <a:latin typeface="Consolas" pitchFamily="49" charset="0"/>
                <a:cs typeface="Consolas" pitchFamily="49" charset="0"/>
              </a:rPr>
              <a:t>    </a:t>
            </a:r>
            <a:r>
              <a:rPr lang="en-US" dirty="0" err="1">
                <a:latin typeface="Consolas" pitchFamily="49" charset="0"/>
                <a:cs typeface="Consolas" pitchFamily="49" charset="0"/>
              </a:rPr>
              <a:t>list_head</a:t>
            </a:r>
            <a:r>
              <a:rPr lang="en-US" dirty="0">
                <a:latin typeface="Consolas" pitchFamily="49" charset="0"/>
                <a:cs typeface="Consolas" pitchFamily="49" charset="0"/>
              </a:rPr>
              <a:t> = new_node;</a:t>
            </a:r>
          </a:p>
          <a:p>
            <a:pPr lvl="2" eaLnBrk="1" hangingPunct="1">
              <a:buFontTx/>
              <a:buNone/>
            </a:pPr>
            <a:r>
              <a:rPr lang="en-US" dirty="0">
                <a:latin typeface="Consolas" pitchFamily="49" charset="0"/>
                <a:cs typeface="Consolas" pitchFamily="49" charset="0"/>
              </a:rPr>
              <a:t>}</a:t>
            </a:r>
          </a:p>
          <a:p>
            <a:pPr lvl="1" eaLnBrk="1" hangingPunct="1">
              <a:buNone/>
            </a:pPr>
            <a:endParaRPr lang="en-US" dirty="0">
              <a:latin typeface="Consolas" pitchFamily="49" charset="0"/>
              <a:cs typeface="Consolas" pitchFamily="49" charset="0"/>
            </a:endParaRPr>
          </a:p>
        </p:txBody>
      </p:sp>
    </p:spTree>
    <p:extLst>
      <p:ext uri="{BB962C8B-B14F-4D97-AF65-F5344CB8AC3E}">
        <p14:creationId xmlns:p14="http://schemas.microsoft.com/office/powerpoint/2010/main" val="36047266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963">
                                            <p:txEl>
                                              <p:pRg st="9" end="9"/>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0963">
                                            <p:txEl>
                                              <p:pRg st="11" end="1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0963">
                                            <p:txEl>
                                              <p:pRg st="12" end="1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0963">
                                            <p:txEl>
                                              <p:pRg st="13" end="1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0963">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Discussion 1</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457200" y="1988840"/>
                <a:ext cx="8229600" cy="4137323"/>
              </a:xfrm>
            </p:spPr>
            <p:txBody>
              <a:bodyPr/>
              <a:lstStyle/>
              <a:p>
                <a:pPr marL="0" indent="0" algn="ctr">
                  <a:buNone/>
                </a:pPr>
                <a:r>
                  <a:rPr lang="en-US" altLang="zh-CN" sz="2400" dirty="0"/>
                  <a:t>How to present coefficients for</a:t>
                </a:r>
                <a14:m>
                  <m:oMath xmlns:m="http://schemas.openxmlformats.org/officeDocument/2006/math">
                    <m:r>
                      <a:rPr lang="en-US" altLang="en-US" sz="2400" b="0" i="0" dirty="0" smtClean="0">
                        <a:latin typeface="Cambria Math" panose="02040503050406030204" pitchFamily="18" charset="0"/>
                        <a:cs typeface="Arial" charset="0"/>
                      </a:rPr>
                      <m:t>  </m:t>
                    </m:r>
                    <m:r>
                      <a:rPr lang="en-US" altLang="en-US" sz="2400" b="1" i="1" dirty="0">
                        <a:latin typeface="Cambria Math" panose="02040503050406030204" pitchFamily="18" charset="0"/>
                        <a:cs typeface="Arial" charset="0"/>
                      </a:rPr>
                      <m:t>𝒇</m:t>
                    </m:r>
                    <m:d>
                      <m:dPr>
                        <m:ctrlPr>
                          <a:rPr lang="en-US" altLang="en-US" sz="2400" b="1" i="1" dirty="0">
                            <a:latin typeface="Cambria Math" panose="02040503050406030204" pitchFamily="18" charset="0"/>
                            <a:cs typeface="Arial" charset="0"/>
                          </a:rPr>
                        </m:ctrlPr>
                      </m:dPr>
                      <m:e>
                        <m:r>
                          <a:rPr lang="en-US" altLang="en-US" sz="2400" b="1" i="1" dirty="0">
                            <a:latin typeface="Cambria Math" panose="02040503050406030204" pitchFamily="18" charset="0"/>
                            <a:cs typeface="Arial" charset="0"/>
                          </a:rPr>
                          <m:t>𝒙</m:t>
                        </m:r>
                      </m:e>
                    </m:d>
                    <m:r>
                      <a:rPr lang="en-US" altLang="en-US" sz="2400" b="1" i="1" dirty="0">
                        <a:latin typeface="Cambria Math" panose="02040503050406030204" pitchFamily="18" charset="0"/>
                        <a:cs typeface="Arial" charset="0"/>
                      </a:rPr>
                      <m:t>=</m:t>
                    </m:r>
                    <m:r>
                      <a:rPr lang="en-US" altLang="en-US" sz="2400" b="1" i="1" dirty="0" smtClean="0">
                        <a:latin typeface="Cambria Math" panose="02040503050406030204" pitchFamily="18" charset="0"/>
                        <a:cs typeface="Arial" charset="0"/>
                      </a:rPr>
                      <m:t>𝟒</m:t>
                    </m:r>
                    <m:r>
                      <a:rPr lang="en-US" altLang="en-US" sz="2400" b="1" i="1" dirty="0" smtClean="0">
                        <a:latin typeface="Cambria Math" panose="02040503050406030204" pitchFamily="18" charset="0"/>
                        <a:cs typeface="Arial" charset="0"/>
                      </a:rPr>
                      <m:t>+</m:t>
                    </m:r>
                    <m:r>
                      <a:rPr lang="en-US" altLang="en-US" sz="2400" b="1" i="1" dirty="0" smtClean="0">
                        <a:latin typeface="Cambria Math" panose="02040503050406030204" pitchFamily="18" charset="0"/>
                        <a:cs typeface="Arial" charset="0"/>
                      </a:rPr>
                      <m:t>𝟑</m:t>
                    </m:r>
                    <m:sSup>
                      <m:sSupPr>
                        <m:ctrlPr>
                          <a:rPr lang="en-US" altLang="en-US" sz="2400" b="1" i="1" dirty="0">
                            <a:latin typeface="Cambria Math" panose="02040503050406030204" pitchFamily="18" charset="0"/>
                            <a:cs typeface="Arial" charset="0"/>
                          </a:rPr>
                        </m:ctrlPr>
                      </m:sSupPr>
                      <m:e>
                        <m:r>
                          <a:rPr lang="en-US" altLang="en-US" sz="2400" b="1" i="1" dirty="0">
                            <a:latin typeface="Cambria Math" panose="02040503050406030204" pitchFamily="18" charset="0"/>
                            <a:cs typeface="Arial" charset="0"/>
                          </a:rPr>
                          <m:t>𝒙</m:t>
                        </m:r>
                      </m:e>
                      <m:sup>
                        <m:r>
                          <a:rPr lang="en-US" altLang="en-US" sz="2400" b="1" i="1" dirty="0" smtClean="0">
                            <a:latin typeface="Cambria Math" panose="02040503050406030204" pitchFamily="18" charset="0"/>
                            <a:cs typeface="Arial" charset="0"/>
                          </a:rPr>
                          <m:t>𝟐𝟎𝟎𝟏</m:t>
                        </m:r>
                      </m:sup>
                    </m:sSup>
                  </m:oMath>
                </a14:m>
                <a:r>
                  <a:rPr lang="en-US" altLang="zh-CN" sz="2400" dirty="0"/>
                  <a:t>?</a:t>
                </a:r>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457200" y="1988840"/>
                <a:ext cx="8229600" cy="4137323"/>
              </a:xfrm>
              <a:blipFill>
                <a:blip r:embed="rId3"/>
                <a:stretch>
                  <a:fillRect t="-884"/>
                </a:stretch>
              </a:blipFill>
            </p:spPr>
            <p:txBody>
              <a:bodyPr/>
              <a:lstStyle/>
              <a:p>
                <a:r>
                  <a:rPr lang="zh-CN" altLang="en-US">
                    <a:noFill/>
                  </a:rPr>
                  <a:t> </a:t>
                </a:r>
              </a:p>
            </p:txBody>
          </p:sp>
        </mc:Fallback>
      </mc:AlternateContent>
      <p:grpSp>
        <p:nvGrpSpPr>
          <p:cNvPr id="36" name="组合 35"/>
          <p:cNvGrpSpPr/>
          <p:nvPr/>
        </p:nvGrpSpPr>
        <p:grpSpPr>
          <a:xfrm>
            <a:off x="1115616" y="3429000"/>
            <a:ext cx="7128792" cy="1250564"/>
            <a:chOff x="1043608" y="2178436"/>
            <a:chExt cx="7128792" cy="1250564"/>
          </a:xfrm>
        </p:grpSpPr>
        <p:cxnSp>
          <p:nvCxnSpPr>
            <p:cNvPr id="31" name="直接连接符 30"/>
            <p:cNvCxnSpPr/>
            <p:nvPr/>
          </p:nvCxnSpPr>
          <p:spPr>
            <a:xfrm>
              <a:off x="1043608" y="2204864"/>
              <a:ext cx="7128792" cy="1152128"/>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flipV="1">
              <a:off x="1115616" y="2178436"/>
              <a:ext cx="6912768" cy="1250564"/>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grpSp>
      <p:grpSp>
        <p:nvGrpSpPr>
          <p:cNvPr id="37" name="组合 36"/>
          <p:cNvGrpSpPr/>
          <p:nvPr/>
        </p:nvGrpSpPr>
        <p:grpSpPr>
          <a:xfrm>
            <a:off x="673224" y="3624243"/>
            <a:ext cx="7495297" cy="983313"/>
            <a:chOff x="477833" y="5339018"/>
            <a:chExt cx="7495297" cy="983313"/>
          </a:xfrm>
        </p:grpSpPr>
        <p:grpSp>
          <p:nvGrpSpPr>
            <p:cNvPr id="38" name="组合 37"/>
            <p:cNvGrpSpPr/>
            <p:nvPr/>
          </p:nvGrpSpPr>
          <p:grpSpPr>
            <a:xfrm>
              <a:off x="2068474" y="5339018"/>
              <a:ext cx="5904656" cy="589136"/>
              <a:chOff x="1187624" y="5179399"/>
              <a:chExt cx="8058952" cy="504855"/>
            </a:xfrm>
          </p:grpSpPr>
          <p:sp>
            <p:nvSpPr>
              <p:cNvPr id="56" name="矩形 55"/>
              <p:cNvSpPr/>
              <p:nvPr/>
            </p:nvSpPr>
            <p:spPr>
              <a:xfrm>
                <a:off x="1187624" y="5179399"/>
                <a:ext cx="1152128" cy="50405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矩形 56"/>
              <p:cNvSpPr/>
              <p:nvPr/>
            </p:nvSpPr>
            <p:spPr>
              <a:xfrm>
                <a:off x="2339752" y="5179399"/>
                <a:ext cx="1152128" cy="50405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矩形 57"/>
              <p:cNvSpPr/>
              <p:nvPr/>
            </p:nvSpPr>
            <p:spPr>
              <a:xfrm>
                <a:off x="8094448" y="5179399"/>
                <a:ext cx="1152128" cy="50405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矩形 58"/>
              <p:cNvSpPr/>
              <p:nvPr/>
            </p:nvSpPr>
            <p:spPr>
              <a:xfrm>
                <a:off x="6942320" y="5180198"/>
                <a:ext cx="1152128" cy="50405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矩形 59"/>
              <p:cNvSpPr/>
              <p:nvPr/>
            </p:nvSpPr>
            <p:spPr>
              <a:xfrm>
                <a:off x="3491880" y="5180198"/>
                <a:ext cx="1152128" cy="50405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矩形 60"/>
              <p:cNvSpPr/>
              <p:nvPr/>
            </p:nvSpPr>
            <p:spPr>
              <a:xfrm>
                <a:off x="4644008" y="5180198"/>
                <a:ext cx="1152128" cy="50405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矩形 61"/>
              <p:cNvSpPr/>
              <p:nvPr/>
            </p:nvSpPr>
            <p:spPr>
              <a:xfrm>
                <a:off x="5796136" y="5180198"/>
                <a:ext cx="1152128" cy="50405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mc:AlternateContent xmlns:mc="http://schemas.openxmlformats.org/markup-compatibility/2006" xmlns:a14="http://schemas.microsoft.com/office/drawing/2010/main">
          <mc:Choice Requires="a14">
            <p:sp>
              <p:nvSpPr>
                <p:cNvPr id="39" name="文本框 38"/>
                <p:cNvSpPr txBox="1"/>
                <p:nvPr/>
              </p:nvSpPr>
              <p:spPr>
                <a:xfrm>
                  <a:off x="724437" y="5417676"/>
                  <a:ext cx="688009"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2000" b="1" i="1">
                            <a:latin typeface="Cambria Math" panose="02040503050406030204" pitchFamily="18" charset="0"/>
                          </a:rPr>
                          <m:t>𝒂</m:t>
                        </m:r>
                        <m:r>
                          <a:rPr lang="en-US" altLang="zh-CN" sz="2000" b="1" i="1">
                            <a:latin typeface="Cambria Math" panose="02040503050406030204" pitchFamily="18" charset="0"/>
                          </a:rPr>
                          <m:t>[</m:t>
                        </m:r>
                        <m:r>
                          <a:rPr lang="en-US" altLang="zh-CN" sz="2000" b="1" i="1">
                            <a:latin typeface="Cambria Math" panose="02040503050406030204" pitchFamily="18" charset="0"/>
                          </a:rPr>
                          <m:t>𝒊</m:t>
                        </m:r>
                        <m:r>
                          <a:rPr lang="en-US" altLang="zh-CN" sz="2000" b="1" i="1">
                            <a:latin typeface="Cambria Math" panose="02040503050406030204" pitchFamily="18" charset="0"/>
                          </a:rPr>
                          <m:t>]</m:t>
                        </m:r>
                      </m:oMath>
                    </m:oMathPara>
                  </a14:m>
                  <a:endParaRPr lang="zh-CN" altLang="en-US" sz="2000" b="1" dirty="0"/>
                </a:p>
              </p:txBody>
            </p:sp>
          </mc:Choice>
          <mc:Fallback xmlns="">
            <p:sp>
              <p:nvSpPr>
                <p:cNvPr id="39" name="文本框 38"/>
                <p:cNvSpPr txBox="1">
                  <a:spLocks noRot="1" noChangeAspect="1" noMove="1" noResize="1" noEditPoints="1" noAdjustHandles="1" noChangeArrowheads="1" noChangeShapeType="1" noTextEdit="1"/>
                </p:cNvSpPr>
                <p:nvPr/>
              </p:nvSpPr>
              <p:spPr>
                <a:xfrm>
                  <a:off x="724437" y="5417676"/>
                  <a:ext cx="688009" cy="400110"/>
                </a:xfrm>
                <a:prstGeom prst="rect">
                  <a:avLst/>
                </a:prstGeom>
                <a:blipFill>
                  <a:blip r:embed="rId4"/>
                  <a:stretch>
                    <a:fillRect b="-18182"/>
                  </a:stretch>
                </a:blipFill>
              </p:spPr>
              <p:txBody>
                <a:bodyPr/>
                <a:lstStyle/>
                <a:p>
                  <a:r>
                    <a:rPr lang="zh-CN" altLang="en-US">
                      <a:noFill/>
                    </a:rPr>
                    <a:t> </a:t>
                  </a:r>
                </a:p>
              </p:txBody>
            </p:sp>
          </mc:Fallback>
        </mc:AlternateContent>
        <p:sp>
          <p:nvSpPr>
            <p:cNvPr id="40" name="文本框 39"/>
            <p:cNvSpPr txBox="1"/>
            <p:nvPr/>
          </p:nvSpPr>
          <p:spPr>
            <a:xfrm>
              <a:off x="477833" y="5952999"/>
              <a:ext cx="1518364" cy="369332"/>
            </a:xfrm>
            <a:prstGeom prst="rect">
              <a:avLst/>
            </a:prstGeom>
            <a:noFill/>
          </p:spPr>
          <p:txBody>
            <a:bodyPr wrap="none" rtlCol="0">
              <a:spAutoFit/>
            </a:bodyPr>
            <a:lstStyle/>
            <a:p>
              <a:r>
                <a:rPr lang="en-US" altLang="zh-CN" dirty="0"/>
                <a:t>Array indices</a:t>
              </a:r>
              <a:endParaRPr lang="zh-CN" altLang="en-US" dirty="0"/>
            </a:p>
          </p:txBody>
        </p:sp>
        <p:sp>
          <p:nvSpPr>
            <p:cNvPr id="41" name="文本框 40"/>
            <p:cNvSpPr txBox="1"/>
            <p:nvPr/>
          </p:nvSpPr>
          <p:spPr>
            <a:xfrm>
              <a:off x="2321279" y="5944972"/>
              <a:ext cx="312906" cy="369332"/>
            </a:xfrm>
            <a:prstGeom prst="rect">
              <a:avLst/>
            </a:prstGeom>
            <a:noFill/>
          </p:spPr>
          <p:txBody>
            <a:bodyPr wrap="none" rtlCol="0">
              <a:spAutoFit/>
            </a:bodyPr>
            <a:lstStyle/>
            <a:p>
              <a:r>
                <a:rPr lang="en-US" altLang="zh-CN" dirty="0"/>
                <a:t>0</a:t>
              </a:r>
              <a:endParaRPr lang="zh-CN" altLang="en-US" dirty="0"/>
            </a:p>
          </p:txBody>
        </p:sp>
        <p:sp>
          <p:nvSpPr>
            <p:cNvPr id="42" name="文本框 41"/>
            <p:cNvSpPr txBox="1"/>
            <p:nvPr/>
          </p:nvSpPr>
          <p:spPr>
            <a:xfrm>
              <a:off x="3979454" y="5944972"/>
              <a:ext cx="312906" cy="369332"/>
            </a:xfrm>
            <a:prstGeom prst="rect">
              <a:avLst/>
            </a:prstGeom>
            <a:noFill/>
          </p:spPr>
          <p:txBody>
            <a:bodyPr wrap="none" rtlCol="0">
              <a:spAutoFit/>
            </a:bodyPr>
            <a:lstStyle/>
            <a:p>
              <a:r>
                <a:rPr lang="en-US" altLang="zh-CN" dirty="0"/>
                <a:t>2</a:t>
              </a:r>
              <a:endParaRPr lang="zh-CN" altLang="en-US" dirty="0"/>
            </a:p>
          </p:txBody>
        </p:sp>
        <p:sp>
          <p:nvSpPr>
            <p:cNvPr id="43" name="文本框 42"/>
            <p:cNvSpPr txBox="1"/>
            <p:nvPr/>
          </p:nvSpPr>
          <p:spPr>
            <a:xfrm>
              <a:off x="3165786" y="5952294"/>
              <a:ext cx="312906" cy="369332"/>
            </a:xfrm>
            <a:prstGeom prst="rect">
              <a:avLst/>
            </a:prstGeom>
            <a:noFill/>
          </p:spPr>
          <p:txBody>
            <a:bodyPr wrap="none" rtlCol="0">
              <a:spAutoFit/>
            </a:bodyPr>
            <a:lstStyle/>
            <a:p>
              <a:r>
                <a:rPr lang="en-US" altLang="zh-CN" dirty="0"/>
                <a:t>1</a:t>
              </a:r>
              <a:endParaRPr lang="zh-CN" altLang="en-US" dirty="0"/>
            </a:p>
          </p:txBody>
        </p:sp>
        <p:sp>
          <p:nvSpPr>
            <p:cNvPr id="44" name="文本框 43"/>
            <p:cNvSpPr txBox="1"/>
            <p:nvPr/>
          </p:nvSpPr>
          <p:spPr>
            <a:xfrm>
              <a:off x="4853712" y="5943617"/>
              <a:ext cx="312906" cy="369332"/>
            </a:xfrm>
            <a:prstGeom prst="rect">
              <a:avLst/>
            </a:prstGeom>
            <a:noFill/>
          </p:spPr>
          <p:txBody>
            <a:bodyPr wrap="none" rtlCol="0">
              <a:spAutoFit/>
            </a:bodyPr>
            <a:lstStyle/>
            <a:p>
              <a:r>
                <a:rPr lang="en-US" altLang="zh-CN" dirty="0"/>
                <a:t>3</a:t>
              </a:r>
              <a:endParaRPr lang="zh-CN" altLang="en-US" dirty="0"/>
            </a:p>
          </p:txBody>
        </p:sp>
        <mc:AlternateContent xmlns:mc="http://schemas.openxmlformats.org/markup-compatibility/2006" xmlns:a14="http://schemas.microsoft.com/office/drawing/2010/main">
          <mc:Choice Requires="a14">
            <p:sp>
              <p:nvSpPr>
                <p:cNvPr id="45" name="文本框 44"/>
                <p:cNvSpPr txBox="1"/>
                <p:nvPr/>
              </p:nvSpPr>
              <p:spPr>
                <a:xfrm>
                  <a:off x="5685136" y="5942342"/>
                  <a:ext cx="44595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zh-CN" altLang="en-US" i="1">
                            <a:latin typeface="Cambria Math" panose="02040503050406030204" pitchFamily="18" charset="0"/>
                          </a:rPr>
                          <m:t>⋯</m:t>
                        </m:r>
                      </m:oMath>
                    </m:oMathPara>
                  </a14:m>
                  <a:endParaRPr lang="zh-CN" altLang="en-US" dirty="0"/>
                </a:p>
              </p:txBody>
            </p:sp>
          </mc:Choice>
          <mc:Fallback xmlns="">
            <p:sp>
              <p:nvSpPr>
                <p:cNvPr id="45" name="文本框 44"/>
                <p:cNvSpPr txBox="1">
                  <a:spLocks noRot="1" noChangeAspect="1" noMove="1" noResize="1" noEditPoints="1" noAdjustHandles="1" noChangeArrowheads="1" noChangeShapeType="1" noTextEdit="1"/>
                </p:cNvSpPr>
                <p:nvPr/>
              </p:nvSpPr>
              <p:spPr>
                <a:xfrm>
                  <a:off x="5685136" y="5942342"/>
                  <a:ext cx="445956" cy="369332"/>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6" name="文本框 45"/>
                <p:cNvSpPr txBox="1"/>
                <p:nvPr/>
              </p:nvSpPr>
              <p:spPr>
                <a:xfrm>
                  <a:off x="7223080" y="5950083"/>
                  <a:ext cx="697627" cy="369332"/>
                </a:xfrm>
                <a:prstGeom prst="rect">
                  <a:avLst/>
                </a:prstGeom>
                <a:noFill/>
              </p:spPr>
              <p:txBody>
                <a:bodyPr wrap="none" rtlCol="0">
                  <a:spAutoFit/>
                </a:bodyPr>
                <a:lstStyle/>
                <a:p>
                  <a14:m>
                    <m:oMath xmlns:m="http://schemas.openxmlformats.org/officeDocument/2006/math">
                      <m:r>
                        <a:rPr lang="en-US" altLang="zh-CN" b="0" i="1" smtClean="0">
                          <a:latin typeface="Cambria Math" panose="02040503050406030204" pitchFamily="18" charset="0"/>
                        </a:rPr>
                        <m:t>200</m:t>
                      </m:r>
                    </m:oMath>
                  </a14:m>
                  <a:r>
                    <a:rPr lang="en-US" altLang="zh-CN" dirty="0"/>
                    <a:t>1</a:t>
                  </a:r>
                  <a:endParaRPr lang="zh-CN" altLang="en-US" dirty="0"/>
                </a:p>
              </p:txBody>
            </p:sp>
          </mc:Choice>
          <mc:Fallback xmlns="">
            <p:sp>
              <p:nvSpPr>
                <p:cNvPr id="46" name="文本框 45"/>
                <p:cNvSpPr txBox="1">
                  <a:spLocks noRot="1" noChangeAspect="1" noMove="1" noResize="1" noEditPoints="1" noAdjustHandles="1" noChangeArrowheads="1" noChangeShapeType="1" noTextEdit="1"/>
                </p:cNvSpPr>
                <p:nvPr/>
              </p:nvSpPr>
              <p:spPr>
                <a:xfrm>
                  <a:off x="7223080" y="5950083"/>
                  <a:ext cx="697627" cy="369332"/>
                </a:xfrm>
                <a:prstGeom prst="rect">
                  <a:avLst/>
                </a:prstGeom>
                <a:blipFill>
                  <a:blip r:embed="rId6"/>
                  <a:stretch>
                    <a:fillRect t="-10000" r="-7018" b="-26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7" name="文本框 46"/>
                <p:cNvSpPr txBox="1"/>
                <p:nvPr/>
              </p:nvSpPr>
              <p:spPr>
                <a:xfrm>
                  <a:off x="6537646" y="5942342"/>
                  <a:ext cx="44595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zh-CN" altLang="en-US" i="1">
                            <a:latin typeface="Cambria Math" panose="02040503050406030204" pitchFamily="18" charset="0"/>
                          </a:rPr>
                          <m:t>⋯</m:t>
                        </m:r>
                      </m:oMath>
                    </m:oMathPara>
                  </a14:m>
                  <a:endParaRPr lang="zh-CN" altLang="en-US" dirty="0"/>
                </a:p>
              </p:txBody>
            </p:sp>
          </mc:Choice>
          <mc:Fallback xmlns="">
            <p:sp>
              <p:nvSpPr>
                <p:cNvPr id="47" name="文本框 46"/>
                <p:cNvSpPr txBox="1">
                  <a:spLocks noRot="1" noChangeAspect="1" noMove="1" noResize="1" noEditPoints="1" noAdjustHandles="1" noChangeArrowheads="1" noChangeShapeType="1" noTextEdit="1"/>
                </p:cNvSpPr>
                <p:nvPr/>
              </p:nvSpPr>
              <p:spPr>
                <a:xfrm>
                  <a:off x="6537646" y="5942342"/>
                  <a:ext cx="445956" cy="369332"/>
                </a:xfrm>
                <a:prstGeom prst="rect">
                  <a:avLst/>
                </a:prstGeom>
                <a:blipFill>
                  <a:blip r:embed="rId7"/>
                  <a:stretch>
                    <a:fillRect/>
                  </a:stretch>
                </a:blipFill>
              </p:spPr>
              <p:txBody>
                <a:bodyPr/>
                <a:lstStyle/>
                <a:p>
                  <a:r>
                    <a:rPr lang="zh-CN" altLang="en-US">
                      <a:noFill/>
                    </a:rPr>
                    <a:t> </a:t>
                  </a:r>
                </a:p>
              </p:txBody>
            </p:sp>
          </mc:Fallback>
        </mc:AlternateContent>
        <p:sp>
          <p:nvSpPr>
            <p:cNvPr id="48" name="文本框 47"/>
            <p:cNvSpPr txBox="1"/>
            <p:nvPr/>
          </p:nvSpPr>
          <p:spPr>
            <a:xfrm>
              <a:off x="7394605" y="5448454"/>
              <a:ext cx="312906" cy="369332"/>
            </a:xfrm>
            <a:prstGeom prst="rect">
              <a:avLst/>
            </a:prstGeom>
            <a:noFill/>
          </p:spPr>
          <p:txBody>
            <a:bodyPr wrap="none" rtlCol="0">
              <a:spAutoFit/>
            </a:bodyPr>
            <a:lstStyle/>
            <a:p>
              <a:r>
                <a:rPr lang="en-US" altLang="zh-CN" dirty="0"/>
                <a:t>3</a:t>
              </a:r>
              <a:endParaRPr lang="zh-CN" altLang="en-US" dirty="0"/>
            </a:p>
          </p:txBody>
        </p:sp>
        <p:sp>
          <p:nvSpPr>
            <p:cNvPr id="49" name="文本框 48"/>
            <p:cNvSpPr txBox="1"/>
            <p:nvPr/>
          </p:nvSpPr>
          <p:spPr>
            <a:xfrm>
              <a:off x="2332481" y="5463812"/>
              <a:ext cx="312906" cy="369332"/>
            </a:xfrm>
            <a:prstGeom prst="rect">
              <a:avLst/>
            </a:prstGeom>
            <a:noFill/>
          </p:spPr>
          <p:txBody>
            <a:bodyPr wrap="none" rtlCol="0">
              <a:spAutoFit/>
            </a:bodyPr>
            <a:lstStyle/>
            <a:p>
              <a:r>
                <a:rPr lang="en-US" altLang="zh-CN" dirty="0"/>
                <a:t>4</a:t>
              </a:r>
              <a:endParaRPr lang="zh-CN" altLang="en-US" dirty="0"/>
            </a:p>
          </p:txBody>
        </p:sp>
        <p:sp>
          <p:nvSpPr>
            <p:cNvPr id="50" name="文本框 49"/>
            <p:cNvSpPr txBox="1"/>
            <p:nvPr/>
          </p:nvSpPr>
          <p:spPr>
            <a:xfrm>
              <a:off x="4019377" y="5463812"/>
              <a:ext cx="312906" cy="369332"/>
            </a:xfrm>
            <a:prstGeom prst="rect">
              <a:avLst/>
            </a:prstGeom>
            <a:noFill/>
          </p:spPr>
          <p:txBody>
            <a:bodyPr wrap="none" rtlCol="0">
              <a:spAutoFit/>
            </a:bodyPr>
            <a:lstStyle/>
            <a:p>
              <a:r>
                <a:rPr lang="en-US" altLang="zh-CN" dirty="0"/>
                <a:t>0</a:t>
              </a:r>
              <a:endParaRPr lang="zh-CN" altLang="en-US" dirty="0"/>
            </a:p>
          </p:txBody>
        </p:sp>
        <p:sp>
          <p:nvSpPr>
            <p:cNvPr id="51" name="文本框 50"/>
            <p:cNvSpPr txBox="1"/>
            <p:nvPr/>
          </p:nvSpPr>
          <p:spPr>
            <a:xfrm>
              <a:off x="3214324" y="5463812"/>
              <a:ext cx="312906" cy="369332"/>
            </a:xfrm>
            <a:prstGeom prst="rect">
              <a:avLst/>
            </a:prstGeom>
            <a:noFill/>
          </p:spPr>
          <p:txBody>
            <a:bodyPr wrap="none" rtlCol="0">
              <a:spAutoFit/>
            </a:bodyPr>
            <a:lstStyle/>
            <a:p>
              <a:r>
                <a:rPr lang="en-US" altLang="zh-CN" dirty="0"/>
                <a:t>0</a:t>
              </a:r>
              <a:endParaRPr lang="zh-CN" altLang="en-US" dirty="0"/>
            </a:p>
          </p:txBody>
        </p:sp>
        <p:sp>
          <p:nvSpPr>
            <p:cNvPr id="52" name="文本框 51"/>
            <p:cNvSpPr txBox="1"/>
            <p:nvPr/>
          </p:nvSpPr>
          <p:spPr>
            <a:xfrm>
              <a:off x="4871791" y="5448454"/>
              <a:ext cx="312906" cy="369332"/>
            </a:xfrm>
            <a:prstGeom prst="rect">
              <a:avLst/>
            </a:prstGeom>
            <a:noFill/>
          </p:spPr>
          <p:txBody>
            <a:bodyPr wrap="none" rtlCol="0">
              <a:spAutoFit/>
            </a:bodyPr>
            <a:lstStyle/>
            <a:p>
              <a:r>
                <a:rPr lang="en-US" altLang="zh-CN" dirty="0"/>
                <a:t>0</a:t>
              </a:r>
              <a:endParaRPr lang="zh-CN" altLang="en-US" dirty="0"/>
            </a:p>
          </p:txBody>
        </p:sp>
        <mc:AlternateContent xmlns:mc="http://schemas.openxmlformats.org/markup-compatibility/2006" xmlns:a14="http://schemas.microsoft.com/office/drawing/2010/main">
          <mc:Choice Requires="a14">
            <p:sp>
              <p:nvSpPr>
                <p:cNvPr id="53" name="文本框 52"/>
                <p:cNvSpPr txBox="1"/>
                <p:nvPr/>
              </p:nvSpPr>
              <p:spPr>
                <a:xfrm>
                  <a:off x="5708492" y="5463812"/>
                  <a:ext cx="44595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zh-CN" altLang="en-US" i="1">
                            <a:latin typeface="Cambria Math" panose="02040503050406030204" pitchFamily="18" charset="0"/>
                          </a:rPr>
                          <m:t>⋯</m:t>
                        </m:r>
                      </m:oMath>
                    </m:oMathPara>
                  </a14:m>
                  <a:endParaRPr lang="zh-CN" altLang="en-US" dirty="0"/>
                </a:p>
              </p:txBody>
            </p:sp>
          </mc:Choice>
          <mc:Fallback xmlns="">
            <p:sp>
              <p:nvSpPr>
                <p:cNvPr id="53" name="文本框 52"/>
                <p:cNvSpPr txBox="1">
                  <a:spLocks noRot="1" noChangeAspect="1" noMove="1" noResize="1" noEditPoints="1" noAdjustHandles="1" noChangeArrowheads="1" noChangeShapeType="1" noTextEdit="1"/>
                </p:cNvSpPr>
                <p:nvPr/>
              </p:nvSpPr>
              <p:spPr>
                <a:xfrm>
                  <a:off x="5708492" y="5463812"/>
                  <a:ext cx="445956" cy="369332"/>
                </a:xfrm>
                <a:prstGeom prst="rect">
                  <a:avLst/>
                </a:prstGeom>
                <a:blipFill>
                  <a:blip r:embed="rId8"/>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4" name="文本框 53"/>
                <p:cNvSpPr txBox="1"/>
                <p:nvPr/>
              </p:nvSpPr>
              <p:spPr>
                <a:xfrm>
                  <a:off x="6555726" y="5463812"/>
                  <a:ext cx="44595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zh-CN" altLang="en-US" i="1">
                            <a:latin typeface="Cambria Math" panose="02040503050406030204" pitchFamily="18" charset="0"/>
                          </a:rPr>
                          <m:t>⋯</m:t>
                        </m:r>
                      </m:oMath>
                    </m:oMathPara>
                  </a14:m>
                  <a:endParaRPr lang="zh-CN" altLang="en-US" dirty="0"/>
                </a:p>
              </p:txBody>
            </p:sp>
          </mc:Choice>
          <mc:Fallback xmlns="">
            <p:sp>
              <p:nvSpPr>
                <p:cNvPr id="54" name="文本框 53"/>
                <p:cNvSpPr txBox="1">
                  <a:spLocks noRot="1" noChangeAspect="1" noMove="1" noResize="1" noEditPoints="1" noAdjustHandles="1" noChangeArrowheads="1" noChangeShapeType="1" noTextEdit="1"/>
                </p:cNvSpPr>
                <p:nvPr/>
              </p:nvSpPr>
              <p:spPr>
                <a:xfrm>
                  <a:off x="6555726" y="5463812"/>
                  <a:ext cx="445956" cy="369332"/>
                </a:xfrm>
                <a:prstGeom prst="rect">
                  <a:avLst/>
                </a:prstGeom>
                <a:blipFill>
                  <a:blip r:embed="rId9"/>
                  <a:stretch>
                    <a:fillRect/>
                  </a:stretch>
                </a:blipFill>
              </p:spPr>
              <p:txBody>
                <a:bodyPr/>
                <a:lstStyle/>
                <a:p>
                  <a:r>
                    <a:rPr lang="zh-CN" altLang="en-US">
                      <a:noFill/>
                    </a:rPr>
                    <a:t> </a:t>
                  </a:r>
                </a:p>
              </p:txBody>
            </p:sp>
          </mc:Fallback>
        </mc:AlternateContent>
        <p:sp>
          <p:nvSpPr>
            <p:cNvPr id="55" name="矩形 54"/>
            <p:cNvSpPr/>
            <p:nvPr/>
          </p:nvSpPr>
          <p:spPr>
            <a:xfrm>
              <a:off x="2055660" y="6026737"/>
              <a:ext cx="5904656" cy="216024"/>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3" name="Rectangle 3"/>
          <p:cNvSpPr>
            <a:spLocks noChangeArrowheads="1"/>
          </p:cNvSpPr>
          <p:nvPr/>
        </p:nvSpPr>
        <p:spPr bwMode="auto">
          <a:xfrm>
            <a:off x="76200" y="1182638"/>
            <a:ext cx="89916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r>
              <a:rPr lang="en-US" altLang="zh-CN" sz="1000" b="1" dirty="0">
                <a:latin typeface="Courier New" panose="02070309020205020404" pitchFamily="49" charset="0"/>
                <a:ea typeface="宋体" panose="02010600030101010101" pitchFamily="2" charset="-122"/>
              </a:rPr>
              <a:t>( </a:t>
            </a:r>
            <a:r>
              <a:rPr lang="en-US" altLang="zh-CN" sz="1000" b="1" dirty="0">
                <a:solidFill>
                  <a:srgbClr val="FF0000"/>
                </a:solidFill>
                <a:latin typeface="Courier New" panose="02070309020205020404" pitchFamily="49" charset="0"/>
                <a:ea typeface="宋体" panose="02010600030101010101" pitchFamily="2" charset="-122"/>
              </a:rPr>
              <a:t>4</a:t>
            </a:r>
            <a:r>
              <a:rPr lang="en-US" altLang="zh-CN" sz="1000" b="1" dirty="0">
                <a:latin typeface="Courier New" panose="02070309020205020404" pitchFamily="49" charset="0"/>
                <a:ea typeface="宋体" panose="02010600030101010101" pitchFamily="2" charset="-122"/>
              </a:rPr>
              <a:t>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0 010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a:t>
            </a:r>
            <a:r>
              <a:rPr lang="en-US" altLang="zh-CN" sz="1000" b="1" dirty="0">
                <a:solidFill>
                  <a:srgbClr val="FF0000"/>
                </a:solidFill>
                <a:latin typeface="Courier New" panose="02070309020205020404" pitchFamily="49" charset="0"/>
                <a:ea typeface="宋体" panose="02010600030101010101" pitchFamily="2" charset="-122"/>
              </a:rPr>
              <a:t>3</a:t>
            </a:r>
            <a:r>
              <a:rPr lang="en-US" altLang="zh-CN" sz="1000" b="1" dirty="0">
                <a:latin typeface="Courier New" panose="02070309020205020404" pitchFamily="49" charset="0"/>
                <a:ea typeface="宋体" panose="02010600030101010101" pitchFamily="2" charset="-122"/>
              </a:rPr>
              <a:t> )</a:t>
            </a:r>
          </a:p>
        </p:txBody>
      </p:sp>
    </p:spTree>
    <p:extLst>
      <p:ext uri="{BB962C8B-B14F-4D97-AF65-F5344CB8AC3E}">
        <p14:creationId xmlns:p14="http://schemas.microsoft.com/office/powerpoint/2010/main" val="31266333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6"/>
                                        </p:tgtEl>
                                        <p:attrNameLst>
                                          <p:attrName>style.visibility</p:attrName>
                                        </p:attrNameLst>
                                      </p:cBhvr>
                                      <p:to>
                                        <p:strVal val="visible"/>
                                      </p:to>
                                    </p:set>
                                  </p:childTnLst>
                                  <p:subTnLst>
                                    <p:audio>
                                      <p:cMediaNode>
                                        <p:cTn display="0" masterRel="sameClick">
                                          <p:stCondLst>
                                            <p:cond evt="begin" delay="0">
                                              <p:tn val="13"/>
                                            </p:cond>
                                          </p:stCondLst>
                                          <p:endCondLst>
                                            <p:cond evt="onStopAudio" delay="0">
                                              <p:tgtEl>
                                                <p:sldTgt/>
                                              </p:tgtEl>
                                            </p:cond>
                                          </p:endCondLst>
                                        </p:cTn>
                                        <p:tgtEl>
                                          <p:sndTgt r:embed="rId2" name="hammer.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eaLnBrk="1" hangingPunct="1"/>
            <a:r>
              <a:rPr lang="en-US" dirty="0" err="1">
                <a:latin typeface="Consolas" pitchFamily="49" charset="0"/>
                <a:cs typeface="Consolas" pitchFamily="49" charset="0"/>
              </a:rPr>
              <a:t>int</a:t>
            </a:r>
            <a:r>
              <a:rPr lang="en-US" dirty="0">
                <a:latin typeface="Consolas" pitchFamily="49" charset="0"/>
                <a:cs typeface="Consolas" pitchFamily="49" charset="0"/>
              </a:rPr>
              <a:t> </a:t>
            </a:r>
            <a:r>
              <a:rPr lang="en-US" dirty="0" err="1">
                <a:latin typeface="Consolas" pitchFamily="49" charset="0"/>
                <a:cs typeface="Consolas" pitchFamily="49" charset="0"/>
              </a:rPr>
              <a:t>pop_front</a:t>
            </a:r>
            <a:r>
              <a:rPr lang="en-US" dirty="0">
                <a:latin typeface="Consolas" pitchFamily="49" charset="0"/>
                <a:cs typeface="Consolas" pitchFamily="49" charset="0"/>
              </a:rPr>
              <a:t>()</a:t>
            </a:r>
            <a:endParaRPr lang="en-US" dirty="0">
              <a:latin typeface="Arial" charset="0"/>
              <a:cs typeface="Arial" charset="0"/>
            </a:endParaRPr>
          </a:p>
        </p:txBody>
      </p:sp>
      <p:sp>
        <p:nvSpPr>
          <p:cNvPr id="43011" name="Rectangle 3"/>
          <p:cNvSpPr>
            <a:spLocks noGrp="1" noChangeArrowheads="1"/>
          </p:cNvSpPr>
          <p:nvPr>
            <p:ph type="body" idx="1"/>
          </p:nvPr>
        </p:nvSpPr>
        <p:spPr/>
        <p:txBody>
          <a:bodyPr/>
          <a:lstStyle/>
          <a:p>
            <a:pPr eaLnBrk="1" hangingPunct="1">
              <a:buFont typeface="Arial" charset="0"/>
              <a:buNone/>
            </a:pPr>
            <a:r>
              <a:rPr lang="en-US" dirty="0">
                <a:latin typeface="Arial" charset="0"/>
                <a:cs typeface="Arial" charset="0"/>
              </a:rPr>
              <a:t>	Erasing from the front of a linked list is even easier:</a:t>
            </a:r>
          </a:p>
          <a:p>
            <a:pPr lvl="1" eaLnBrk="1" hangingPunct="1"/>
            <a:r>
              <a:rPr lang="en-US" dirty="0">
                <a:latin typeface="Arial" charset="0"/>
                <a:cs typeface="Arial" charset="0"/>
              </a:rPr>
              <a:t>We assign the list head to the next pointer of the first node</a:t>
            </a:r>
          </a:p>
          <a:p>
            <a:pPr eaLnBrk="1" hangingPunct="1">
              <a:buFont typeface="Arial" charset="0"/>
              <a:buNone/>
            </a:pPr>
            <a:endParaRPr lang="en-US" dirty="0">
              <a:latin typeface="Arial" charset="0"/>
              <a:cs typeface="Arial" charset="0"/>
            </a:endParaRPr>
          </a:p>
          <a:p>
            <a:pPr eaLnBrk="1" hangingPunct="1">
              <a:buFont typeface="Arial" charset="0"/>
              <a:buNone/>
            </a:pPr>
            <a:r>
              <a:rPr lang="en-US" dirty="0">
                <a:latin typeface="Arial" charset="0"/>
                <a:cs typeface="Arial" charset="0"/>
              </a:rPr>
              <a:t>	Graphically, given:</a:t>
            </a:r>
          </a:p>
          <a:p>
            <a:pPr eaLnBrk="1" hangingPunct="1"/>
            <a:endParaRPr lang="en-US" dirty="0">
              <a:latin typeface="Arial" charset="0"/>
              <a:cs typeface="Arial" charset="0"/>
            </a:endParaRPr>
          </a:p>
          <a:p>
            <a:pPr eaLnBrk="1" hangingPunct="1">
              <a:buFontTx/>
              <a:buNone/>
            </a:pPr>
            <a:br>
              <a:rPr lang="en-US" dirty="0">
                <a:latin typeface="Arial" charset="0"/>
                <a:cs typeface="Arial" charset="0"/>
              </a:rPr>
            </a:br>
            <a:endParaRPr lang="en-US" dirty="0">
              <a:latin typeface="Arial" charset="0"/>
              <a:cs typeface="Arial" charset="0"/>
            </a:endParaRPr>
          </a:p>
          <a:p>
            <a:pPr eaLnBrk="1" hangingPunct="1">
              <a:buFontTx/>
              <a:buNone/>
            </a:pPr>
            <a:r>
              <a:rPr lang="en-US" dirty="0">
                <a:latin typeface="Arial" charset="0"/>
                <a:cs typeface="Arial" charset="0"/>
              </a:rPr>
              <a:t>	we want:</a:t>
            </a:r>
          </a:p>
        </p:txBody>
      </p:sp>
      <p:pic>
        <p:nvPicPr>
          <p:cNvPr id="43012" name="Picture 4" descr="d1"/>
          <p:cNvPicPr>
            <a:picLocks noChangeAspect="1" noChangeArrowheads="1"/>
          </p:cNvPicPr>
          <p:nvPr/>
        </p:nvPicPr>
        <p:blipFill>
          <a:blip r:embed="rId2" cstate="print"/>
          <a:srcRect/>
          <a:stretch>
            <a:fillRect/>
          </a:stretch>
        </p:blipFill>
        <p:spPr bwMode="auto">
          <a:xfrm>
            <a:off x="1692275" y="3101975"/>
            <a:ext cx="6045200" cy="542925"/>
          </a:xfrm>
          <a:prstGeom prst="rect">
            <a:avLst/>
          </a:prstGeom>
          <a:noFill/>
          <a:ln w="9525">
            <a:noFill/>
            <a:miter lim="800000"/>
            <a:headEnd/>
            <a:tailEnd/>
          </a:ln>
        </p:spPr>
      </p:pic>
      <p:pic>
        <p:nvPicPr>
          <p:cNvPr id="43013" name="Picture 5" descr="d2"/>
          <p:cNvPicPr>
            <a:picLocks noChangeAspect="1" noChangeArrowheads="1"/>
          </p:cNvPicPr>
          <p:nvPr/>
        </p:nvPicPr>
        <p:blipFill>
          <a:blip r:embed="rId3" cstate="print"/>
          <a:srcRect/>
          <a:stretch>
            <a:fillRect/>
          </a:stretch>
        </p:blipFill>
        <p:spPr bwMode="auto">
          <a:xfrm>
            <a:off x="1619250" y="4437063"/>
            <a:ext cx="6045200" cy="612775"/>
          </a:xfrm>
          <a:prstGeom prst="rect">
            <a:avLst/>
          </a:prstGeom>
          <a:noFill/>
          <a:ln w="9525">
            <a:noFill/>
            <a:miter lim="800000"/>
            <a:headEnd/>
            <a:tailEnd/>
          </a:ln>
        </p:spPr>
      </p:pic>
      <p:sp>
        <p:nvSpPr>
          <p:cNvPr id="2" name="矩形 1"/>
          <p:cNvSpPr/>
          <p:nvPr/>
        </p:nvSpPr>
        <p:spPr>
          <a:xfrm>
            <a:off x="5076056" y="4725144"/>
            <a:ext cx="900000" cy="28803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64700765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eaLnBrk="1" hangingPunct="1"/>
            <a:r>
              <a:rPr lang="en-US" dirty="0" err="1">
                <a:latin typeface="Consolas" pitchFamily="49" charset="0"/>
                <a:cs typeface="Consolas" pitchFamily="49" charset="0"/>
              </a:rPr>
              <a:t>int</a:t>
            </a:r>
            <a:r>
              <a:rPr lang="en-US" dirty="0">
                <a:latin typeface="Consolas" pitchFamily="49" charset="0"/>
                <a:cs typeface="Consolas" pitchFamily="49" charset="0"/>
              </a:rPr>
              <a:t> </a:t>
            </a:r>
            <a:r>
              <a:rPr lang="en-US" dirty="0" err="1">
                <a:latin typeface="Consolas" pitchFamily="49" charset="0"/>
                <a:cs typeface="Consolas" pitchFamily="49" charset="0"/>
              </a:rPr>
              <a:t>pop_front</a:t>
            </a:r>
            <a:r>
              <a:rPr lang="en-US" dirty="0">
                <a:latin typeface="Consolas" pitchFamily="49" charset="0"/>
                <a:cs typeface="Consolas" pitchFamily="49" charset="0"/>
              </a:rPr>
              <a:t>()</a:t>
            </a:r>
            <a:endParaRPr lang="en-US" dirty="0">
              <a:latin typeface="Arial" charset="0"/>
              <a:cs typeface="Arial" charset="0"/>
            </a:endParaRPr>
          </a:p>
        </p:txBody>
      </p:sp>
      <p:sp>
        <p:nvSpPr>
          <p:cNvPr id="44035" name="Rectangle 3"/>
          <p:cNvSpPr>
            <a:spLocks noGrp="1" noChangeArrowheads="1"/>
          </p:cNvSpPr>
          <p:nvPr>
            <p:ph type="body" idx="1"/>
          </p:nvPr>
        </p:nvSpPr>
        <p:spPr/>
        <p:txBody>
          <a:bodyPr/>
          <a:lstStyle/>
          <a:p>
            <a:pPr eaLnBrk="1" hangingPunct="1">
              <a:buFont typeface="Arial" charset="0"/>
              <a:buNone/>
            </a:pPr>
            <a:r>
              <a:rPr lang="en-US" dirty="0">
                <a:latin typeface="Arial" charset="0"/>
                <a:cs typeface="Arial" charset="0"/>
              </a:rPr>
              <a:t>	Easy enough:</a:t>
            </a:r>
          </a:p>
          <a:p>
            <a:pPr lvl="2" eaLnBrk="1" hangingPunct="1">
              <a:buFontTx/>
              <a:buNone/>
            </a:pPr>
            <a:r>
              <a:rPr lang="en-US" dirty="0" err="1">
                <a:latin typeface="Consolas" pitchFamily="49" charset="0"/>
                <a:cs typeface="Consolas" pitchFamily="49" charset="0"/>
              </a:rPr>
              <a:t>int</a:t>
            </a:r>
            <a:r>
              <a:rPr lang="en-US" dirty="0">
                <a:latin typeface="Consolas" pitchFamily="49" charset="0"/>
                <a:cs typeface="Consolas" pitchFamily="49" charset="0"/>
              </a:rPr>
              <a:t> List::</a:t>
            </a:r>
            <a:r>
              <a:rPr lang="en-US" dirty="0" err="1">
                <a:latin typeface="Consolas" pitchFamily="49" charset="0"/>
                <a:cs typeface="Consolas" pitchFamily="49" charset="0"/>
              </a:rPr>
              <a:t>pop_front</a:t>
            </a:r>
            <a:r>
              <a:rPr lang="en-US" dirty="0">
                <a:latin typeface="Consolas" pitchFamily="49" charset="0"/>
                <a:cs typeface="Consolas" pitchFamily="49" charset="0"/>
              </a:rPr>
              <a:t>() {</a:t>
            </a:r>
          </a:p>
          <a:p>
            <a:pPr lvl="2" eaLnBrk="1" hangingPunct="1">
              <a:buFontTx/>
              <a:buNone/>
            </a:pPr>
            <a:r>
              <a:rPr lang="en-US" dirty="0">
                <a:latin typeface="Consolas" pitchFamily="49" charset="0"/>
                <a:cs typeface="Consolas" pitchFamily="49" charset="0"/>
              </a:rPr>
              <a:t>    </a:t>
            </a:r>
            <a:r>
              <a:rPr lang="en-US" dirty="0" err="1">
                <a:latin typeface="Consolas" pitchFamily="49" charset="0"/>
                <a:cs typeface="Consolas" pitchFamily="49" charset="0"/>
              </a:rPr>
              <a:t>int</a:t>
            </a:r>
            <a:r>
              <a:rPr lang="en-US" dirty="0">
                <a:latin typeface="Consolas" pitchFamily="49" charset="0"/>
                <a:cs typeface="Consolas" pitchFamily="49" charset="0"/>
              </a:rPr>
              <a:t> e = front();</a:t>
            </a:r>
          </a:p>
          <a:p>
            <a:pPr lvl="2" eaLnBrk="1" hangingPunct="1">
              <a:buFontTx/>
              <a:buNone/>
            </a:pPr>
            <a:r>
              <a:rPr lang="en-US" dirty="0">
                <a:latin typeface="Consolas" pitchFamily="49" charset="0"/>
                <a:cs typeface="Consolas" pitchFamily="49" charset="0"/>
              </a:rPr>
              <a:t>    </a:t>
            </a:r>
            <a:r>
              <a:rPr lang="en-US" dirty="0" err="1">
                <a:latin typeface="Consolas" pitchFamily="49" charset="0"/>
                <a:cs typeface="Consolas" pitchFamily="49" charset="0"/>
              </a:rPr>
              <a:t>list_head</a:t>
            </a:r>
            <a:r>
              <a:rPr lang="en-US" dirty="0">
                <a:latin typeface="Consolas" pitchFamily="49" charset="0"/>
                <a:cs typeface="Consolas" pitchFamily="49" charset="0"/>
              </a:rPr>
              <a:t> = head()-&gt;next();</a:t>
            </a:r>
          </a:p>
          <a:p>
            <a:pPr lvl="2" eaLnBrk="1" hangingPunct="1">
              <a:buFontTx/>
              <a:buNone/>
            </a:pPr>
            <a:r>
              <a:rPr lang="en-US" dirty="0">
                <a:latin typeface="Consolas" pitchFamily="49" charset="0"/>
                <a:cs typeface="Consolas" pitchFamily="49" charset="0"/>
              </a:rPr>
              <a:t>    return e;</a:t>
            </a:r>
          </a:p>
          <a:p>
            <a:pPr lvl="2" eaLnBrk="1" hangingPunct="1">
              <a:buFontTx/>
              <a:buNone/>
            </a:pPr>
            <a:r>
              <a:rPr lang="en-US" dirty="0">
                <a:latin typeface="Consolas" pitchFamily="49" charset="0"/>
                <a:cs typeface="Consolas" pitchFamily="49" charset="0"/>
              </a:rPr>
              <a:t>}</a:t>
            </a:r>
          </a:p>
          <a:p>
            <a:pPr eaLnBrk="1" hangingPunct="1">
              <a:buFont typeface="Arial" charset="0"/>
              <a:buNone/>
            </a:pPr>
            <a:r>
              <a:rPr lang="en-US" dirty="0">
                <a:latin typeface="Arial" charset="0"/>
                <a:cs typeface="Arial" charset="0"/>
              </a:rPr>
              <a:t>	</a:t>
            </a:r>
          </a:p>
          <a:p>
            <a:pPr eaLnBrk="1" hangingPunct="1">
              <a:buFont typeface="Arial" charset="0"/>
              <a:buNone/>
            </a:pPr>
            <a:r>
              <a:rPr lang="en-US" dirty="0">
                <a:latin typeface="Arial" charset="0"/>
                <a:cs typeface="Arial" charset="0"/>
              </a:rPr>
              <a:t>	Unfortunately, we have some </a:t>
            </a:r>
            <a:r>
              <a:rPr lang="en-US" dirty="0">
                <a:solidFill>
                  <a:srgbClr val="C00000"/>
                </a:solidFill>
                <a:latin typeface="Arial" charset="0"/>
                <a:cs typeface="Arial" charset="0"/>
              </a:rPr>
              <a:t>problems</a:t>
            </a:r>
            <a:r>
              <a:rPr lang="en-US" dirty="0">
                <a:latin typeface="Arial" charset="0"/>
                <a:cs typeface="Arial" charset="0"/>
              </a:rPr>
              <a:t>:</a:t>
            </a:r>
          </a:p>
          <a:p>
            <a:pPr lvl="1" eaLnBrk="1" hangingPunct="1"/>
            <a:r>
              <a:rPr lang="en-US" dirty="0">
                <a:latin typeface="Arial" charset="0"/>
                <a:cs typeface="Arial" charset="0"/>
              </a:rPr>
              <a:t>The list may be empty</a:t>
            </a:r>
          </a:p>
          <a:p>
            <a:pPr lvl="1" eaLnBrk="1" hangingPunct="1"/>
            <a:r>
              <a:rPr lang="en-US" dirty="0">
                <a:latin typeface="Arial" charset="0"/>
                <a:cs typeface="Arial" charset="0"/>
              </a:rPr>
              <a:t>We still have the memory allocated for the node containing </a:t>
            </a:r>
            <a:r>
              <a:rPr lang="en-US" b="1" dirty="0">
                <a:solidFill>
                  <a:schemeClr val="hlink"/>
                </a:solidFill>
                <a:latin typeface="Courier New" pitchFamily="49" charset="0"/>
                <a:cs typeface="Arial" charset="0"/>
              </a:rPr>
              <a:t>70</a:t>
            </a:r>
            <a:endParaRPr lang="en-US" b="1" dirty="0">
              <a:latin typeface="Courier New" pitchFamily="49" charset="0"/>
              <a:cs typeface="Arial" charset="0"/>
            </a:endParaRPr>
          </a:p>
        </p:txBody>
      </p:sp>
    </p:spTree>
    <p:extLst>
      <p:ext uri="{BB962C8B-B14F-4D97-AF65-F5344CB8AC3E}">
        <p14:creationId xmlns:p14="http://schemas.microsoft.com/office/powerpoint/2010/main" val="586305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4035">
                                            <p:txEl>
                                              <p:pRg st="7" end="7"/>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4035">
                                            <p:txEl>
                                              <p:pRg st="8" end="8"/>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403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eaLnBrk="1" hangingPunct="1"/>
            <a:r>
              <a:rPr lang="en-US" dirty="0" err="1">
                <a:latin typeface="Consolas" pitchFamily="49" charset="0"/>
                <a:cs typeface="Consolas" pitchFamily="49" charset="0"/>
              </a:rPr>
              <a:t>int</a:t>
            </a:r>
            <a:r>
              <a:rPr lang="en-US" dirty="0">
                <a:latin typeface="Consolas" pitchFamily="49" charset="0"/>
                <a:cs typeface="Consolas" pitchFamily="49" charset="0"/>
              </a:rPr>
              <a:t> </a:t>
            </a:r>
            <a:r>
              <a:rPr lang="en-US" dirty="0" err="1">
                <a:latin typeface="Consolas" pitchFamily="49" charset="0"/>
                <a:cs typeface="Consolas" pitchFamily="49" charset="0"/>
              </a:rPr>
              <a:t>pop_front</a:t>
            </a:r>
            <a:r>
              <a:rPr lang="en-US" dirty="0">
                <a:latin typeface="Consolas" pitchFamily="49" charset="0"/>
                <a:cs typeface="Consolas" pitchFamily="49" charset="0"/>
              </a:rPr>
              <a:t>()</a:t>
            </a:r>
            <a:endParaRPr lang="en-US" dirty="0">
              <a:latin typeface="Arial" charset="0"/>
              <a:cs typeface="Arial" charset="0"/>
            </a:endParaRPr>
          </a:p>
        </p:txBody>
      </p:sp>
      <p:sp>
        <p:nvSpPr>
          <p:cNvPr id="45059" name="Rectangle 3"/>
          <p:cNvSpPr>
            <a:spLocks noGrp="1" noChangeArrowheads="1"/>
          </p:cNvSpPr>
          <p:nvPr>
            <p:ph type="body" idx="1"/>
          </p:nvPr>
        </p:nvSpPr>
        <p:spPr/>
        <p:txBody>
          <a:bodyPr/>
          <a:lstStyle/>
          <a:p>
            <a:pPr lvl="0" eaLnBrk="1" hangingPunct="1">
              <a:buNone/>
            </a:pPr>
            <a:r>
              <a:rPr lang="en-US" dirty="0">
                <a:solidFill>
                  <a:prstClr val="black"/>
                </a:solidFill>
                <a:latin typeface="Arial" charset="0"/>
                <a:cs typeface="Arial" charset="0"/>
              </a:rPr>
              <a:t>	Does this work?</a:t>
            </a:r>
          </a:p>
          <a:p>
            <a:pPr lvl="2" eaLnBrk="1" hangingPunct="1">
              <a:buFontTx/>
              <a:buNone/>
            </a:pPr>
            <a:endParaRPr lang="en-US" dirty="0">
              <a:latin typeface="Consolas" pitchFamily="49" charset="0"/>
              <a:cs typeface="Consolas" pitchFamily="49" charset="0"/>
            </a:endParaRPr>
          </a:p>
          <a:p>
            <a:pPr lvl="2" eaLnBrk="1" hangingPunct="1">
              <a:buFontTx/>
              <a:buNone/>
            </a:pPr>
            <a:r>
              <a:rPr lang="en-US" dirty="0" err="1">
                <a:latin typeface="Consolas" pitchFamily="49" charset="0"/>
                <a:cs typeface="Consolas" pitchFamily="49" charset="0"/>
              </a:rPr>
              <a:t>int</a:t>
            </a:r>
            <a:r>
              <a:rPr lang="en-US" dirty="0">
                <a:latin typeface="Consolas" pitchFamily="49" charset="0"/>
                <a:cs typeface="Consolas" pitchFamily="49" charset="0"/>
              </a:rPr>
              <a:t> List::</a:t>
            </a:r>
            <a:r>
              <a:rPr lang="en-US" dirty="0" err="1">
                <a:latin typeface="Consolas" pitchFamily="49" charset="0"/>
                <a:cs typeface="Consolas" pitchFamily="49" charset="0"/>
              </a:rPr>
              <a:t>pop_front</a:t>
            </a:r>
            <a:r>
              <a:rPr lang="en-US" dirty="0">
                <a:latin typeface="Consolas" pitchFamily="49" charset="0"/>
                <a:cs typeface="Consolas" pitchFamily="49" charset="0"/>
              </a:rPr>
              <a:t>() {</a:t>
            </a:r>
          </a:p>
          <a:p>
            <a:pPr lvl="2" eaLnBrk="1" hangingPunct="1">
              <a:buFontTx/>
              <a:buNone/>
            </a:pPr>
            <a:r>
              <a:rPr lang="en-US" dirty="0">
                <a:latin typeface="Consolas" pitchFamily="49" charset="0"/>
                <a:cs typeface="Consolas" pitchFamily="49" charset="0"/>
              </a:rPr>
              <a:t>    if ( empty() ) {</a:t>
            </a:r>
          </a:p>
          <a:p>
            <a:pPr lvl="2" eaLnBrk="1" hangingPunct="1">
              <a:buFontTx/>
              <a:buNone/>
            </a:pPr>
            <a:r>
              <a:rPr lang="en-US" dirty="0">
                <a:latin typeface="Consolas" pitchFamily="49" charset="0"/>
                <a:cs typeface="Consolas" pitchFamily="49" charset="0"/>
              </a:rPr>
              <a:t>        throw underflow();</a:t>
            </a:r>
          </a:p>
          <a:p>
            <a:pPr lvl="2" eaLnBrk="1" hangingPunct="1">
              <a:buFontTx/>
              <a:buNone/>
            </a:pPr>
            <a:r>
              <a:rPr lang="en-US" dirty="0">
                <a:latin typeface="Consolas" pitchFamily="49" charset="0"/>
                <a:cs typeface="Consolas" pitchFamily="49" charset="0"/>
              </a:rPr>
              <a:t>    }</a:t>
            </a:r>
          </a:p>
          <a:p>
            <a:pPr lvl="2" eaLnBrk="1" hangingPunct="1">
              <a:buFontTx/>
              <a:buNone/>
            </a:pPr>
            <a:endParaRPr lang="en-US" dirty="0">
              <a:latin typeface="Consolas" pitchFamily="49" charset="0"/>
              <a:cs typeface="Consolas" pitchFamily="49" charset="0"/>
            </a:endParaRPr>
          </a:p>
          <a:p>
            <a:pPr lvl="2" eaLnBrk="1" hangingPunct="1">
              <a:buFontTx/>
              <a:buNone/>
            </a:pPr>
            <a:r>
              <a:rPr lang="en-US" dirty="0">
                <a:latin typeface="Consolas" pitchFamily="49" charset="0"/>
                <a:cs typeface="Consolas" pitchFamily="49" charset="0"/>
              </a:rPr>
              <a:t>    </a:t>
            </a:r>
            <a:r>
              <a:rPr lang="en-US" dirty="0" err="1">
                <a:latin typeface="Consolas" pitchFamily="49" charset="0"/>
                <a:cs typeface="Consolas" pitchFamily="49" charset="0"/>
              </a:rPr>
              <a:t>int</a:t>
            </a:r>
            <a:r>
              <a:rPr lang="en-US" dirty="0">
                <a:latin typeface="Consolas" pitchFamily="49" charset="0"/>
                <a:cs typeface="Consolas" pitchFamily="49" charset="0"/>
              </a:rPr>
              <a:t> e = front();</a:t>
            </a:r>
          </a:p>
          <a:p>
            <a:pPr lvl="2" eaLnBrk="1" hangingPunct="1">
              <a:buFontTx/>
              <a:buNone/>
            </a:pPr>
            <a:r>
              <a:rPr lang="en-US" dirty="0">
                <a:latin typeface="Consolas" pitchFamily="49" charset="0"/>
                <a:cs typeface="Consolas" pitchFamily="49" charset="0"/>
              </a:rPr>
              <a:t>    </a:t>
            </a:r>
            <a:r>
              <a:rPr lang="en-US" dirty="0">
                <a:solidFill>
                  <a:srgbClr val="D20000"/>
                </a:solidFill>
                <a:latin typeface="Consolas" pitchFamily="49" charset="0"/>
                <a:cs typeface="Consolas" pitchFamily="49" charset="0"/>
              </a:rPr>
              <a:t>delete head();</a:t>
            </a:r>
          </a:p>
          <a:p>
            <a:pPr lvl="2" eaLnBrk="1" hangingPunct="1">
              <a:buFontTx/>
              <a:buNone/>
            </a:pPr>
            <a:r>
              <a:rPr lang="en-US" dirty="0">
                <a:solidFill>
                  <a:srgbClr val="D20000"/>
                </a:solidFill>
                <a:latin typeface="Consolas" pitchFamily="49" charset="0"/>
                <a:cs typeface="Consolas" pitchFamily="49" charset="0"/>
              </a:rPr>
              <a:t>    </a:t>
            </a:r>
            <a:r>
              <a:rPr lang="en-US" dirty="0" err="1">
                <a:solidFill>
                  <a:srgbClr val="D20000"/>
                </a:solidFill>
                <a:latin typeface="Consolas" pitchFamily="49" charset="0"/>
                <a:cs typeface="Consolas" pitchFamily="49" charset="0"/>
              </a:rPr>
              <a:t>list_head</a:t>
            </a:r>
            <a:r>
              <a:rPr lang="en-US" dirty="0">
                <a:solidFill>
                  <a:srgbClr val="D20000"/>
                </a:solidFill>
                <a:latin typeface="Consolas" pitchFamily="49" charset="0"/>
                <a:cs typeface="Consolas" pitchFamily="49" charset="0"/>
              </a:rPr>
              <a:t> = head()-&gt;next();</a:t>
            </a:r>
          </a:p>
          <a:p>
            <a:pPr lvl="2" eaLnBrk="1" hangingPunct="1">
              <a:buFontTx/>
              <a:buNone/>
            </a:pPr>
            <a:r>
              <a:rPr lang="en-US" dirty="0">
                <a:latin typeface="Consolas" pitchFamily="49" charset="0"/>
                <a:cs typeface="Consolas" pitchFamily="49" charset="0"/>
              </a:rPr>
              <a:t>    return e;</a:t>
            </a:r>
          </a:p>
          <a:p>
            <a:pPr lvl="2" eaLnBrk="1" hangingPunct="1">
              <a:buFontTx/>
              <a:buNone/>
            </a:pPr>
            <a:r>
              <a:rPr lang="en-US" dirty="0">
                <a:latin typeface="Consolas" pitchFamily="49" charset="0"/>
                <a:cs typeface="Consolas" pitchFamily="49" charset="0"/>
              </a:rPr>
              <a:t>}</a:t>
            </a:r>
            <a:endParaRPr lang="en-US" b="1" dirty="0">
              <a:latin typeface="Consolas" pitchFamily="49" charset="0"/>
              <a:cs typeface="Consolas" pitchFamily="49" charset="0"/>
            </a:endParaRPr>
          </a:p>
        </p:txBody>
      </p:sp>
    </p:spTree>
    <p:extLst>
      <p:ext uri="{BB962C8B-B14F-4D97-AF65-F5344CB8AC3E}">
        <p14:creationId xmlns:p14="http://schemas.microsoft.com/office/powerpoint/2010/main" val="388882188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eaLnBrk="1" hangingPunct="1"/>
            <a:r>
              <a:rPr lang="en-US" dirty="0" err="1">
                <a:latin typeface="Consolas" pitchFamily="49" charset="0"/>
                <a:cs typeface="Consolas" pitchFamily="49" charset="0"/>
              </a:rPr>
              <a:t>int</a:t>
            </a:r>
            <a:r>
              <a:rPr lang="en-US" dirty="0">
                <a:latin typeface="Consolas" pitchFamily="49" charset="0"/>
                <a:cs typeface="Consolas" pitchFamily="49" charset="0"/>
              </a:rPr>
              <a:t> </a:t>
            </a:r>
            <a:r>
              <a:rPr lang="en-US" dirty="0" err="1">
                <a:latin typeface="Consolas" pitchFamily="49" charset="0"/>
                <a:cs typeface="Consolas" pitchFamily="49" charset="0"/>
              </a:rPr>
              <a:t>pop_front</a:t>
            </a:r>
            <a:r>
              <a:rPr lang="en-US" dirty="0">
                <a:latin typeface="Consolas" pitchFamily="49" charset="0"/>
                <a:cs typeface="Consolas" pitchFamily="49" charset="0"/>
              </a:rPr>
              <a:t>()</a:t>
            </a:r>
            <a:endParaRPr lang="en-US" dirty="0">
              <a:latin typeface="Arial" charset="0"/>
              <a:cs typeface="Arial" charset="0"/>
            </a:endParaRPr>
          </a:p>
        </p:txBody>
      </p:sp>
      <p:sp>
        <p:nvSpPr>
          <p:cNvPr id="46083" name="Rectangle 3"/>
          <p:cNvSpPr>
            <a:spLocks noGrp="1" noChangeArrowheads="1"/>
          </p:cNvSpPr>
          <p:nvPr>
            <p:ph type="body" idx="1"/>
          </p:nvPr>
        </p:nvSpPr>
        <p:spPr/>
        <p:txBody>
          <a:bodyPr/>
          <a:lstStyle/>
          <a:p>
            <a:pPr eaLnBrk="1" hangingPunct="1">
              <a:buFontTx/>
              <a:buNone/>
            </a:pPr>
            <a:r>
              <a:rPr lang="en-US" dirty="0" err="1">
                <a:latin typeface="Consolas" pitchFamily="49" charset="0"/>
                <a:cs typeface="Consolas" pitchFamily="49" charset="0"/>
              </a:rPr>
              <a:t>int</a:t>
            </a:r>
            <a:r>
              <a:rPr lang="en-US" dirty="0">
                <a:latin typeface="Consolas" pitchFamily="49" charset="0"/>
                <a:cs typeface="Consolas" pitchFamily="49" charset="0"/>
              </a:rPr>
              <a:t> List::</a:t>
            </a:r>
            <a:r>
              <a:rPr lang="en-US" dirty="0" err="1">
                <a:latin typeface="Consolas" pitchFamily="49" charset="0"/>
                <a:cs typeface="Consolas" pitchFamily="49" charset="0"/>
              </a:rPr>
              <a:t>pop_front</a:t>
            </a:r>
            <a:r>
              <a:rPr lang="en-US" dirty="0">
                <a:latin typeface="Consolas" pitchFamily="49" charset="0"/>
                <a:cs typeface="Consolas" pitchFamily="49" charset="0"/>
              </a:rPr>
              <a:t>() {</a:t>
            </a:r>
          </a:p>
          <a:p>
            <a:pPr eaLnBrk="1" hangingPunct="1">
              <a:buFontTx/>
              <a:buNone/>
            </a:pPr>
            <a:r>
              <a:rPr lang="en-US" sz="1000" dirty="0">
                <a:latin typeface="Consolas" pitchFamily="49" charset="0"/>
                <a:cs typeface="Consolas" pitchFamily="49" charset="0"/>
              </a:rPr>
              <a:t>        if ( empty() ) {</a:t>
            </a:r>
          </a:p>
          <a:p>
            <a:pPr eaLnBrk="1" hangingPunct="1">
              <a:buFontTx/>
              <a:buNone/>
            </a:pPr>
            <a:r>
              <a:rPr lang="en-US" sz="1000" dirty="0">
                <a:latin typeface="Consolas" pitchFamily="49" charset="0"/>
                <a:cs typeface="Consolas" pitchFamily="49" charset="0"/>
              </a:rPr>
              <a:t>             throw underflow();</a:t>
            </a:r>
          </a:p>
          <a:p>
            <a:pPr eaLnBrk="1" hangingPunct="1">
              <a:buFontTx/>
              <a:buNone/>
            </a:pPr>
            <a:r>
              <a:rPr lang="en-US" sz="1000" dirty="0">
                <a:latin typeface="Consolas" pitchFamily="49" charset="0"/>
                <a:cs typeface="Consolas" pitchFamily="49" charset="0"/>
              </a:rPr>
              <a:t>        }</a:t>
            </a:r>
          </a:p>
          <a:p>
            <a:pPr eaLnBrk="1" hangingPunct="1">
              <a:buFontTx/>
              <a:buNone/>
            </a:pPr>
            <a:endParaRPr lang="en-US" sz="1000" dirty="0">
              <a:latin typeface="Consolas" pitchFamily="49" charset="0"/>
              <a:cs typeface="Consolas" pitchFamily="49" charset="0"/>
            </a:endParaRPr>
          </a:p>
          <a:p>
            <a:pPr eaLnBrk="1" hangingPunct="1">
              <a:buFontTx/>
              <a:buNone/>
            </a:pPr>
            <a:r>
              <a:rPr lang="en-US" dirty="0">
                <a:latin typeface="Consolas" pitchFamily="49" charset="0"/>
                <a:cs typeface="Consolas" pitchFamily="49" charset="0"/>
              </a:rPr>
              <a:t>    </a:t>
            </a:r>
            <a:r>
              <a:rPr lang="en-US" dirty="0" err="1">
                <a:solidFill>
                  <a:srgbClr val="D20000"/>
                </a:solidFill>
                <a:latin typeface="Consolas" pitchFamily="49" charset="0"/>
                <a:cs typeface="Consolas" pitchFamily="49" charset="0"/>
              </a:rPr>
              <a:t>int</a:t>
            </a:r>
            <a:r>
              <a:rPr lang="en-US" dirty="0">
                <a:solidFill>
                  <a:srgbClr val="D20000"/>
                </a:solidFill>
                <a:latin typeface="Consolas" pitchFamily="49" charset="0"/>
                <a:cs typeface="Consolas" pitchFamily="49" charset="0"/>
              </a:rPr>
              <a:t> e = front();</a:t>
            </a:r>
          </a:p>
          <a:p>
            <a:pPr eaLnBrk="1" hangingPunct="1">
              <a:buFontTx/>
              <a:buNone/>
            </a:pPr>
            <a:endParaRPr lang="en-US" dirty="0">
              <a:latin typeface="Consolas" pitchFamily="49" charset="0"/>
              <a:cs typeface="Consolas" pitchFamily="49" charset="0"/>
            </a:endParaRPr>
          </a:p>
          <a:p>
            <a:pPr eaLnBrk="1" hangingPunct="1">
              <a:buFontTx/>
              <a:buNone/>
            </a:pPr>
            <a:r>
              <a:rPr lang="en-US" dirty="0">
                <a:latin typeface="Consolas" pitchFamily="49" charset="0"/>
                <a:cs typeface="Consolas" pitchFamily="49" charset="0"/>
              </a:rPr>
              <a:t>    delete head();</a:t>
            </a:r>
          </a:p>
          <a:p>
            <a:pPr eaLnBrk="1" hangingPunct="1">
              <a:buFontTx/>
              <a:buNone/>
            </a:pPr>
            <a:endParaRPr lang="en-US" dirty="0">
              <a:latin typeface="Consolas" pitchFamily="49" charset="0"/>
              <a:cs typeface="Consolas" pitchFamily="49" charset="0"/>
            </a:endParaRPr>
          </a:p>
          <a:p>
            <a:pPr eaLnBrk="1" hangingPunct="1">
              <a:buFontTx/>
              <a:buNone/>
            </a:pPr>
            <a:r>
              <a:rPr lang="en-US" dirty="0">
                <a:latin typeface="Consolas" pitchFamily="49" charset="0"/>
                <a:cs typeface="Consolas" pitchFamily="49" charset="0"/>
              </a:rPr>
              <a:t>    </a:t>
            </a:r>
            <a:r>
              <a:rPr lang="en-US" dirty="0" err="1">
                <a:latin typeface="Consolas" pitchFamily="49" charset="0"/>
                <a:cs typeface="Consolas" pitchFamily="49" charset="0"/>
              </a:rPr>
              <a:t>list_head</a:t>
            </a:r>
            <a:r>
              <a:rPr lang="en-US" dirty="0">
                <a:latin typeface="Consolas" pitchFamily="49" charset="0"/>
                <a:cs typeface="Consolas" pitchFamily="49" charset="0"/>
              </a:rPr>
              <a:t> = head()-&gt;next();</a:t>
            </a:r>
          </a:p>
          <a:p>
            <a:pPr eaLnBrk="1" hangingPunct="1">
              <a:buFontTx/>
              <a:buNone/>
            </a:pPr>
            <a:endParaRPr lang="en-US" dirty="0">
              <a:latin typeface="Consolas" pitchFamily="49" charset="0"/>
              <a:cs typeface="Consolas" pitchFamily="49" charset="0"/>
            </a:endParaRPr>
          </a:p>
          <a:p>
            <a:pPr eaLnBrk="1" hangingPunct="1">
              <a:buFontTx/>
              <a:buNone/>
            </a:pPr>
            <a:r>
              <a:rPr lang="en-US" dirty="0">
                <a:latin typeface="Consolas" pitchFamily="49" charset="0"/>
                <a:cs typeface="Consolas" pitchFamily="49" charset="0"/>
              </a:rPr>
              <a:t>    return e;</a:t>
            </a:r>
          </a:p>
          <a:p>
            <a:pPr eaLnBrk="1" hangingPunct="1">
              <a:buFontTx/>
              <a:buNone/>
            </a:pPr>
            <a:r>
              <a:rPr lang="en-US" dirty="0">
                <a:latin typeface="Consolas" pitchFamily="49" charset="0"/>
                <a:cs typeface="Consolas" pitchFamily="49" charset="0"/>
              </a:rPr>
              <a:t>}</a:t>
            </a:r>
          </a:p>
        </p:txBody>
      </p:sp>
      <p:pic>
        <p:nvPicPr>
          <p:cNvPr id="46084" name="Picture 8" descr="d3"/>
          <p:cNvPicPr>
            <a:picLocks noChangeAspect="1" noChangeArrowheads="1"/>
          </p:cNvPicPr>
          <p:nvPr/>
        </p:nvPicPr>
        <p:blipFill>
          <a:blip r:embed="rId2" cstate="print"/>
          <a:srcRect/>
          <a:stretch>
            <a:fillRect/>
          </a:stretch>
        </p:blipFill>
        <p:spPr bwMode="auto">
          <a:xfrm>
            <a:off x="3779838" y="2492375"/>
            <a:ext cx="4965700" cy="847725"/>
          </a:xfrm>
          <a:prstGeom prst="rect">
            <a:avLst/>
          </a:prstGeom>
          <a:noFill/>
          <a:ln w="9525">
            <a:noFill/>
            <a:miter lim="800000"/>
            <a:headEnd/>
            <a:tailEnd/>
          </a:ln>
        </p:spPr>
      </p:pic>
    </p:spTree>
    <p:extLst>
      <p:ext uri="{BB962C8B-B14F-4D97-AF65-F5344CB8AC3E}">
        <p14:creationId xmlns:p14="http://schemas.microsoft.com/office/powerpoint/2010/main" val="245624067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pPr eaLnBrk="1" hangingPunct="1"/>
            <a:r>
              <a:rPr lang="en-US" dirty="0" err="1">
                <a:latin typeface="Consolas" pitchFamily="49" charset="0"/>
                <a:cs typeface="Consolas" pitchFamily="49" charset="0"/>
              </a:rPr>
              <a:t>int</a:t>
            </a:r>
            <a:r>
              <a:rPr lang="en-US" dirty="0">
                <a:latin typeface="Consolas" pitchFamily="49" charset="0"/>
                <a:cs typeface="Consolas" pitchFamily="49" charset="0"/>
              </a:rPr>
              <a:t> </a:t>
            </a:r>
            <a:r>
              <a:rPr lang="en-US" dirty="0" err="1">
                <a:latin typeface="Consolas" pitchFamily="49" charset="0"/>
                <a:cs typeface="Consolas" pitchFamily="49" charset="0"/>
              </a:rPr>
              <a:t>pop_front</a:t>
            </a:r>
            <a:r>
              <a:rPr lang="en-US" dirty="0">
                <a:latin typeface="Consolas" pitchFamily="49" charset="0"/>
                <a:cs typeface="Consolas" pitchFamily="49" charset="0"/>
              </a:rPr>
              <a:t>()</a:t>
            </a:r>
            <a:endParaRPr lang="en-US" dirty="0">
              <a:latin typeface="Arial" charset="0"/>
              <a:cs typeface="Arial" charset="0"/>
            </a:endParaRPr>
          </a:p>
        </p:txBody>
      </p:sp>
      <p:sp>
        <p:nvSpPr>
          <p:cNvPr id="47107" name="Rectangle 3"/>
          <p:cNvSpPr>
            <a:spLocks noGrp="1" noChangeArrowheads="1"/>
          </p:cNvSpPr>
          <p:nvPr>
            <p:ph type="body" idx="1"/>
          </p:nvPr>
        </p:nvSpPr>
        <p:spPr/>
        <p:txBody>
          <a:bodyPr/>
          <a:lstStyle/>
          <a:p>
            <a:pPr eaLnBrk="1" hangingPunct="1">
              <a:buFontTx/>
              <a:buNone/>
            </a:pPr>
            <a:r>
              <a:rPr lang="en-US" dirty="0" err="1">
                <a:latin typeface="Consolas" pitchFamily="49" charset="0"/>
                <a:cs typeface="Consolas" pitchFamily="49" charset="0"/>
              </a:rPr>
              <a:t>int</a:t>
            </a:r>
            <a:r>
              <a:rPr lang="en-US" dirty="0">
                <a:latin typeface="Consolas" pitchFamily="49" charset="0"/>
                <a:cs typeface="Consolas" pitchFamily="49" charset="0"/>
              </a:rPr>
              <a:t> List::</a:t>
            </a:r>
            <a:r>
              <a:rPr lang="en-US" dirty="0" err="1">
                <a:latin typeface="Consolas" pitchFamily="49" charset="0"/>
                <a:cs typeface="Consolas" pitchFamily="49" charset="0"/>
              </a:rPr>
              <a:t>pop_front</a:t>
            </a:r>
            <a:r>
              <a:rPr lang="en-US" dirty="0">
                <a:latin typeface="Consolas" pitchFamily="49" charset="0"/>
                <a:cs typeface="Consolas" pitchFamily="49" charset="0"/>
              </a:rPr>
              <a:t>() {</a:t>
            </a:r>
          </a:p>
          <a:p>
            <a:pPr eaLnBrk="1" hangingPunct="1">
              <a:buFontTx/>
              <a:buNone/>
            </a:pPr>
            <a:r>
              <a:rPr lang="en-US" sz="1000" dirty="0">
                <a:latin typeface="Consolas" pitchFamily="49" charset="0"/>
                <a:cs typeface="Consolas" pitchFamily="49" charset="0"/>
              </a:rPr>
              <a:t>        if ( empty() ) {</a:t>
            </a:r>
          </a:p>
          <a:p>
            <a:pPr eaLnBrk="1" hangingPunct="1">
              <a:buFontTx/>
              <a:buNone/>
            </a:pPr>
            <a:r>
              <a:rPr lang="en-US" sz="1000" dirty="0">
                <a:latin typeface="Consolas" pitchFamily="49" charset="0"/>
                <a:cs typeface="Consolas" pitchFamily="49" charset="0"/>
              </a:rPr>
              <a:t>             throw underflow();</a:t>
            </a:r>
          </a:p>
          <a:p>
            <a:pPr eaLnBrk="1" hangingPunct="1">
              <a:buFontTx/>
              <a:buNone/>
            </a:pPr>
            <a:r>
              <a:rPr lang="en-US" sz="1000" dirty="0">
                <a:latin typeface="Consolas" pitchFamily="49" charset="0"/>
                <a:cs typeface="Consolas" pitchFamily="49" charset="0"/>
              </a:rPr>
              <a:t>        }</a:t>
            </a:r>
          </a:p>
          <a:p>
            <a:pPr eaLnBrk="1" hangingPunct="1">
              <a:buFontTx/>
              <a:buNone/>
            </a:pPr>
            <a:endParaRPr lang="en-US" sz="1000" dirty="0">
              <a:latin typeface="Consolas" pitchFamily="49" charset="0"/>
              <a:cs typeface="Consolas" pitchFamily="49" charset="0"/>
            </a:endParaRPr>
          </a:p>
          <a:p>
            <a:pPr eaLnBrk="1" hangingPunct="1">
              <a:buFontTx/>
              <a:buNone/>
            </a:pPr>
            <a:r>
              <a:rPr lang="en-US" dirty="0">
                <a:latin typeface="Consolas" pitchFamily="49" charset="0"/>
                <a:cs typeface="Consolas" pitchFamily="49" charset="0"/>
              </a:rPr>
              <a:t>    </a:t>
            </a:r>
            <a:r>
              <a:rPr lang="en-US" dirty="0" err="1">
                <a:latin typeface="Consolas" pitchFamily="49" charset="0"/>
                <a:cs typeface="Consolas" pitchFamily="49" charset="0"/>
              </a:rPr>
              <a:t>int</a:t>
            </a:r>
            <a:r>
              <a:rPr lang="en-US" dirty="0">
                <a:latin typeface="Consolas" pitchFamily="49" charset="0"/>
                <a:cs typeface="Consolas" pitchFamily="49" charset="0"/>
              </a:rPr>
              <a:t> e = front();</a:t>
            </a:r>
          </a:p>
          <a:p>
            <a:pPr eaLnBrk="1" hangingPunct="1">
              <a:buFontTx/>
              <a:buNone/>
            </a:pPr>
            <a:endParaRPr lang="en-US" dirty="0">
              <a:latin typeface="Consolas" pitchFamily="49" charset="0"/>
              <a:cs typeface="Consolas" pitchFamily="49" charset="0"/>
            </a:endParaRPr>
          </a:p>
          <a:p>
            <a:pPr eaLnBrk="1" hangingPunct="1">
              <a:buFontTx/>
              <a:buNone/>
            </a:pPr>
            <a:r>
              <a:rPr lang="en-US" dirty="0">
                <a:latin typeface="Consolas" pitchFamily="49" charset="0"/>
                <a:cs typeface="Consolas" pitchFamily="49" charset="0"/>
              </a:rPr>
              <a:t>    </a:t>
            </a:r>
            <a:r>
              <a:rPr lang="en-US" dirty="0">
                <a:solidFill>
                  <a:srgbClr val="D20000"/>
                </a:solidFill>
                <a:latin typeface="Consolas" pitchFamily="49" charset="0"/>
                <a:cs typeface="Consolas" pitchFamily="49" charset="0"/>
              </a:rPr>
              <a:t>delete head();</a:t>
            </a:r>
          </a:p>
          <a:p>
            <a:pPr eaLnBrk="1" hangingPunct="1">
              <a:buFontTx/>
              <a:buNone/>
            </a:pPr>
            <a:endParaRPr lang="en-US" dirty="0">
              <a:solidFill>
                <a:srgbClr val="D20000"/>
              </a:solidFill>
              <a:latin typeface="Consolas" pitchFamily="49" charset="0"/>
              <a:cs typeface="Consolas" pitchFamily="49" charset="0"/>
            </a:endParaRPr>
          </a:p>
          <a:p>
            <a:pPr eaLnBrk="1" hangingPunct="1">
              <a:buFontTx/>
              <a:buNone/>
            </a:pPr>
            <a:r>
              <a:rPr lang="en-US" dirty="0">
                <a:latin typeface="Consolas" pitchFamily="49" charset="0"/>
                <a:cs typeface="Consolas" pitchFamily="49" charset="0"/>
              </a:rPr>
              <a:t>    </a:t>
            </a:r>
            <a:r>
              <a:rPr lang="en-US" dirty="0" err="1">
                <a:latin typeface="Consolas" pitchFamily="49" charset="0"/>
                <a:cs typeface="Consolas" pitchFamily="49" charset="0"/>
              </a:rPr>
              <a:t>list_head</a:t>
            </a:r>
            <a:r>
              <a:rPr lang="en-US" dirty="0">
                <a:latin typeface="Consolas" pitchFamily="49" charset="0"/>
                <a:cs typeface="Consolas" pitchFamily="49" charset="0"/>
              </a:rPr>
              <a:t> = head()-&gt;next();</a:t>
            </a:r>
          </a:p>
          <a:p>
            <a:pPr eaLnBrk="1" hangingPunct="1">
              <a:buFontTx/>
              <a:buNone/>
            </a:pPr>
            <a:endParaRPr lang="en-US" dirty="0">
              <a:latin typeface="Consolas" pitchFamily="49" charset="0"/>
              <a:cs typeface="Consolas" pitchFamily="49" charset="0"/>
            </a:endParaRPr>
          </a:p>
          <a:p>
            <a:pPr eaLnBrk="1" hangingPunct="1">
              <a:buFontTx/>
              <a:buNone/>
            </a:pPr>
            <a:r>
              <a:rPr lang="en-US" dirty="0">
                <a:latin typeface="Consolas" pitchFamily="49" charset="0"/>
                <a:cs typeface="Consolas" pitchFamily="49" charset="0"/>
              </a:rPr>
              <a:t>    return e;</a:t>
            </a:r>
          </a:p>
          <a:p>
            <a:pPr eaLnBrk="1" hangingPunct="1">
              <a:buFontTx/>
              <a:buNone/>
            </a:pPr>
            <a:r>
              <a:rPr lang="en-US" dirty="0">
                <a:latin typeface="Consolas" pitchFamily="49" charset="0"/>
                <a:cs typeface="Consolas" pitchFamily="49" charset="0"/>
              </a:rPr>
              <a:t>}</a:t>
            </a:r>
          </a:p>
        </p:txBody>
      </p:sp>
      <p:pic>
        <p:nvPicPr>
          <p:cNvPr id="47108" name="Picture 5" descr="d4"/>
          <p:cNvPicPr>
            <a:picLocks noChangeAspect="1" noChangeArrowheads="1"/>
          </p:cNvPicPr>
          <p:nvPr/>
        </p:nvPicPr>
        <p:blipFill>
          <a:blip r:embed="rId2" cstate="print"/>
          <a:srcRect/>
          <a:stretch>
            <a:fillRect/>
          </a:stretch>
        </p:blipFill>
        <p:spPr bwMode="auto">
          <a:xfrm>
            <a:off x="3924300" y="3213100"/>
            <a:ext cx="4865688" cy="739775"/>
          </a:xfrm>
          <a:prstGeom prst="rect">
            <a:avLst/>
          </a:prstGeom>
          <a:noFill/>
          <a:ln w="9525">
            <a:noFill/>
            <a:miter lim="800000"/>
            <a:headEnd/>
            <a:tailEnd/>
          </a:ln>
        </p:spPr>
      </p:pic>
    </p:spTree>
    <p:extLst>
      <p:ext uri="{BB962C8B-B14F-4D97-AF65-F5344CB8AC3E}">
        <p14:creationId xmlns:p14="http://schemas.microsoft.com/office/powerpoint/2010/main" val="72611972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pPr eaLnBrk="1" hangingPunct="1"/>
            <a:r>
              <a:rPr lang="en-US" dirty="0" err="1">
                <a:latin typeface="Consolas" pitchFamily="49" charset="0"/>
                <a:cs typeface="Consolas" pitchFamily="49" charset="0"/>
              </a:rPr>
              <a:t>int</a:t>
            </a:r>
            <a:r>
              <a:rPr lang="en-US" dirty="0">
                <a:latin typeface="Consolas" pitchFamily="49" charset="0"/>
                <a:cs typeface="Consolas" pitchFamily="49" charset="0"/>
              </a:rPr>
              <a:t> </a:t>
            </a:r>
            <a:r>
              <a:rPr lang="en-US" dirty="0" err="1">
                <a:latin typeface="Consolas" pitchFamily="49" charset="0"/>
                <a:cs typeface="Consolas" pitchFamily="49" charset="0"/>
              </a:rPr>
              <a:t>pop_front</a:t>
            </a:r>
            <a:r>
              <a:rPr lang="en-US" dirty="0">
                <a:latin typeface="Consolas" pitchFamily="49" charset="0"/>
                <a:cs typeface="Consolas" pitchFamily="49" charset="0"/>
              </a:rPr>
              <a:t>()</a:t>
            </a:r>
            <a:endParaRPr lang="en-US" dirty="0">
              <a:latin typeface="Arial" charset="0"/>
              <a:cs typeface="Arial" charset="0"/>
            </a:endParaRPr>
          </a:p>
        </p:txBody>
      </p:sp>
      <p:sp>
        <p:nvSpPr>
          <p:cNvPr id="48131" name="Rectangle 3"/>
          <p:cNvSpPr>
            <a:spLocks noGrp="1" noChangeArrowheads="1"/>
          </p:cNvSpPr>
          <p:nvPr>
            <p:ph type="body" idx="1"/>
          </p:nvPr>
        </p:nvSpPr>
        <p:spPr/>
        <p:txBody>
          <a:bodyPr/>
          <a:lstStyle/>
          <a:p>
            <a:pPr eaLnBrk="1" hangingPunct="1">
              <a:buFontTx/>
              <a:buNone/>
            </a:pPr>
            <a:r>
              <a:rPr lang="en-US" dirty="0" err="1">
                <a:latin typeface="Consolas" pitchFamily="49" charset="0"/>
                <a:cs typeface="Consolas" pitchFamily="49" charset="0"/>
              </a:rPr>
              <a:t>int</a:t>
            </a:r>
            <a:r>
              <a:rPr lang="en-US" dirty="0">
                <a:latin typeface="Consolas" pitchFamily="49" charset="0"/>
                <a:cs typeface="Consolas" pitchFamily="49" charset="0"/>
              </a:rPr>
              <a:t> List::</a:t>
            </a:r>
            <a:r>
              <a:rPr lang="en-US" dirty="0" err="1">
                <a:latin typeface="Consolas" pitchFamily="49" charset="0"/>
                <a:cs typeface="Consolas" pitchFamily="49" charset="0"/>
              </a:rPr>
              <a:t>pop_front</a:t>
            </a:r>
            <a:r>
              <a:rPr lang="en-US" dirty="0">
                <a:latin typeface="Consolas" pitchFamily="49" charset="0"/>
                <a:cs typeface="Consolas" pitchFamily="49" charset="0"/>
              </a:rPr>
              <a:t>() {</a:t>
            </a:r>
          </a:p>
          <a:p>
            <a:pPr eaLnBrk="1" hangingPunct="1">
              <a:buFontTx/>
              <a:buNone/>
            </a:pPr>
            <a:r>
              <a:rPr lang="en-US" sz="1000" dirty="0">
                <a:latin typeface="Consolas" pitchFamily="49" charset="0"/>
                <a:cs typeface="Consolas" pitchFamily="49" charset="0"/>
              </a:rPr>
              <a:t>        if ( empty() ) {</a:t>
            </a:r>
          </a:p>
          <a:p>
            <a:pPr eaLnBrk="1" hangingPunct="1">
              <a:buFontTx/>
              <a:buNone/>
            </a:pPr>
            <a:r>
              <a:rPr lang="en-US" sz="1000" dirty="0">
                <a:latin typeface="Consolas" pitchFamily="49" charset="0"/>
                <a:cs typeface="Consolas" pitchFamily="49" charset="0"/>
              </a:rPr>
              <a:t>             throw underflow();</a:t>
            </a:r>
          </a:p>
          <a:p>
            <a:pPr eaLnBrk="1" hangingPunct="1">
              <a:buFontTx/>
              <a:buNone/>
            </a:pPr>
            <a:r>
              <a:rPr lang="en-US" sz="1000" dirty="0">
                <a:latin typeface="Consolas" pitchFamily="49" charset="0"/>
                <a:cs typeface="Consolas" pitchFamily="49" charset="0"/>
              </a:rPr>
              <a:t>        }</a:t>
            </a:r>
          </a:p>
          <a:p>
            <a:pPr eaLnBrk="1" hangingPunct="1">
              <a:buFontTx/>
              <a:buNone/>
            </a:pPr>
            <a:endParaRPr lang="en-US" sz="1000" dirty="0">
              <a:latin typeface="Consolas" pitchFamily="49" charset="0"/>
              <a:cs typeface="Consolas" pitchFamily="49" charset="0"/>
            </a:endParaRPr>
          </a:p>
          <a:p>
            <a:pPr eaLnBrk="1" hangingPunct="1">
              <a:buFontTx/>
              <a:buNone/>
            </a:pPr>
            <a:r>
              <a:rPr lang="en-US" dirty="0">
                <a:latin typeface="Consolas" pitchFamily="49" charset="0"/>
                <a:cs typeface="Consolas" pitchFamily="49" charset="0"/>
              </a:rPr>
              <a:t>    </a:t>
            </a:r>
            <a:r>
              <a:rPr lang="en-US" dirty="0" err="1">
                <a:latin typeface="Consolas" pitchFamily="49" charset="0"/>
                <a:cs typeface="Consolas" pitchFamily="49" charset="0"/>
              </a:rPr>
              <a:t>int</a:t>
            </a:r>
            <a:r>
              <a:rPr lang="en-US" dirty="0">
                <a:latin typeface="Consolas" pitchFamily="49" charset="0"/>
                <a:cs typeface="Consolas" pitchFamily="49" charset="0"/>
              </a:rPr>
              <a:t> e = front();</a:t>
            </a:r>
          </a:p>
          <a:p>
            <a:pPr eaLnBrk="1" hangingPunct="1">
              <a:buFontTx/>
              <a:buNone/>
            </a:pPr>
            <a:endParaRPr lang="en-US" dirty="0">
              <a:latin typeface="Consolas" pitchFamily="49" charset="0"/>
              <a:cs typeface="Consolas" pitchFamily="49" charset="0"/>
            </a:endParaRPr>
          </a:p>
          <a:p>
            <a:pPr eaLnBrk="1" hangingPunct="1">
              <a:buFontTx/>
              <a:buNone/>
            </a:pPr>
            <a:r>
              <a:rPr lang="en-US" dirty="0">
                <a:latin typeface="Consolas" pitchFamily="49" charset="0"/>
                <a:cs typeface="Consolas" pitchFamily="49" charset="0"/>
              </a:rPr>
              <a:t>    delete head();</a:t>
            </a:r>
          </a:p>
          <a:p>
            <a:pPr eaLnBrk="1" hangingPunct="1">
              <a:buFontTx/>
              <a:buNone/>
            </a:pPr>
            <a:endParaRPr lang="en-US" dirty="0">
              <a:latin typeface="Consolas" pitchFamily="49" charset="0"/>
              <a:cs typeface="Consolas" pitchFamily="49" charset="0"/>
            </a:endParaRPr>
          </a:p>
          <a:p>
            <a:pPr eaLnBrk="1" hangingPunct="1">
              <a:buFontTx/>
              <a:buNone/>
            </a:pPr>
            <a:r>
              <a:rPr lang="en-US" dirty="0">
                <a:latin typeface="Consolas" pitchFamily="49" charset="0"/>
                <a:cs typeface="Consolas" pitchFamily="49" charset="0"/>
              </a:rPr>
              <a:t>    </a:t>
            </a:r>
            <a:r>
              <a:rPr lang="en-US" dirty="0" err="1">
                <a:latin typeface="Consolas" pitchFamily="49" charset="0"/>
                <a:cs typeface="Consolas" pitchFamily="49" charset="0"/>
              </a:rPr>
              <a:t>list_head</a:t>
            </a:r>
            <a:r>
              <a:rPr lang="en-US" dirty="0">
                <a:latin typeface="Consolas" pitchFamily="49" charset="0"/>
                <a:cs typeface="Consolas" pitchFamily="49" charset="0"/>
              </a:rPr>
              <a:t> = head()-&gt;next();</a:t>
            </a:r>
          </a:p>
          <a:p>
            <a:pPr eaLnBrk="1" hangingPunct="1">
              <a:buFontTx/>
              <a:buNone/>
            </a:pPr>
            <a:endParaRPr lang="en-US" dirty="0">
              <a:latin typeface="Consolas" pitchFamily="49" charset="0"/>
              <a:cs typeface="Consolas" pitchFamily="49" charset="0"/>
            </a:endParaRPr>
          </a:p>
          <a:p>
            <a:pPr eaLnBrk="1" hangingPunct="1">
              <a:buFontTx/>
              <a:buNone/>
            </a:pPr>
            <a:r>
              <a:rPr lang="en-US" dirty="0">
                <a:latin typeface="Consolas" pitchFamily="49" charset="0"/>
                <a:cs typeface="Consolas" pitchFamily="49" charset="0"/>
              </a:rPr>
              <a:t>    return e;</a:t>
            </a:r>
          </a:p>
          <a:p>
            <a:pPr eaLnBrk="1" hangingPunct="1">
              <a:buFontTx/>
              <a:buNone/>
            </a:pPr>
            <a:r>
              <a:rPr lang="en-US" dirty="0">
                <a:latin typeface="Consolas" pitchFamily="49" charset="0"/>
                <a:cs typeface="Consolas" pitchFamily="49" charset="0"/>
              </a:rPr>
              <a:t>}</a:t>
            </a:r>
          </a:p>
        </p:txBody>
      </p:sp>
      <p:pic>
        <p:nvPicPr>
          <p:cNvPr id="48132" name="Picture 6" descr="d5"/>
          <p:cNvPicPr>
            <a:picLocks noChangeAspect="1" noChangeArrowheads="1"/>
          </p:cNvPicPr>
          <p:nvPr/>
        </p:nvPicPr>
        <p:blipFill>
          <a:blip r:embed="rId3" cstate="print"/>
          <a:srcRect/>
          <a:stretch>
            <a:fillRect/>
          </a:stretch>
        </p:blipFill>
        <p:spPr bwMode="auto">
          <a:xfrm>
            <a:off x="3203575" y="4797425"/>
            <a:ext cx="4965700" cy="847725"/>
          </a:xfrm>
          <a:prstGeom prst="rect">
            <a:avLst/>
          </a:prstGeom>
          <a:noFill/>
          <a:ln w="9525">
            <a:noFill/>
            <a:miter lim="800000"/>
            <a:headEnd/>
            <a:tailEnd/>
          </a:ln>
        </p:spPr>
      </p:pic>
      <p:sp>
        <p:nvSpPr>
          <p:cNvPr id="2" name="TextBox 1"/>
          <p:cNvSpPr txBox="1"/>
          <p:nvPr/>
        </p:nvSpPr>
        <p:spPr>
          <a:xfrm>
            <a:off x="1043608" y="6124059"/>
            <a:ext cx="3724096" cy="369332"/>
          </a:xfrm>
          <a:prstGeom prst="rect">
            <a:avLst/>
          </a:prstGeom>
          <a:noFill/>
        </p:spPr>
        <p:txBody>
          <a:bodyPr wrap="none" rtlCol="0">
            <a:spAutoFit/>
          </a:bodyPr>
          <a:lstStyle/>
          <a:p>
            <a:r>
              <a:rPr lang="en-US" dirty="0">
                <a:solidFill>
                  <a:srgbClr val="C00000"/>
                </a:solidFill>
              </a:rPr>
              <a:t>Any problem </a:t>
            </a:r>
            <a:r>
              <a:rPr lang="en-US">
                <a:solidFill>
                  <a:srgbClr val="C00000"/>
                </a:solidFill>
              </a:rPr>
              <a:t>with the above code?</a:t>
            </a:r>
          </a:p>
        </p:txBody>
      </p:sp>
    </p:spTree>
    <p:extLst>
      <p:ext uri="{BB962C8B-B14F-4D97-AF65-F5344CB8AC3E}">
        <p14:creationId xmlns:p14="http://schemas.microsoft.com/office/powerpoint/2010/main" val="29648290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pPr eaLnBrk="1" hangingPunct="1"/>
            <a:r>
              <a:rPr lang="en-US" dirty="0" err="1">
                <a:latin typeface="Consolas" pitchFamily="49" charset="0"/>
                <a:cs typeface="Consolas" pitchFamily="49" charset="0"/>
              </a:rPr>
              <a:t>int</a:t>
            </a:r>
            <a:r>
              <a:rPr lang="en-US" dirty="0">
                <a:latin typeface="Consolas" pitchFamily="49" charset="0"/>
                <a:cs typeface="Consolas" pitchFamily="49" charset="0"/>
              </a:rPr>
              <a:t> </a:t>
            </a:r>
            <a:r>
              <a:rPr lang="en-US" dirty="0" err="1">
                <a:latin typeface="Consolas" pitchFamily="49" charset="0"/>
                <a:cs typeface="Consolas" pitchFamily="49" charset="0"/>
              </a:rPr>
              <a:t>pop_front</a:t>
            </a:r>
            <a:r>
              <a:rPr lang="en-US" dirty="0">
                <a:latin typeface="Consolas" pitchFamily="49" charset="0"/>
                <a:cs typeface="Consolas" pitchFamily="49" charset="0"/>
              </a:rPr>
              <a:t>()</a:t>
            </a:r>
            <a:endParaRPr lang="en-US" dirty="0">
              <a:latin typeface="Arial" charset="0"/>
              <a:cs typeface="Arial" charset="0"/>
            </a:endParaRPr>
          </a:p>
        </p:txBody>
      </p:sp>
      <p:sp>
        <p:nvSpPr>
          <p:cNvPr id="50179" name="Rectangle 3"/>
          <p:cNvSpPr>
            <a:spLocks noGrp="1" noChangeArrowheads="1"/>
          </p:cNvSpPr>
          <p:nvPr>
            <p:ph type="body" idx="1"/>
          </p:nvPr>
        </p:nvSpPr>
        <p:spPr/>
        <p:txBody>
          <a:bodyPr/>
          <a:lstStyle/>
          <a:p>
            <a:pPr eaLnBrk="1" hangingPunct="1">
              <a:buFont typeface="Arial" charset="0"/>
              <a:buNone/>
            </a:pPr>
            <a:r>
              <a:rPr lang="en-US" dirty="0">
                <a:latin typeface="Arial" charset="0"/>
                <a:cs typeface="Arial" charset="0"/>
              </a:rPr>
              <a:t>	The correct implementation assigns a temporary pointer to point to the node being deleted:</a:t>
            </a:r>
          </a:p>
          <a:p>
            <a:pPr eaLnBrk="1" hangingPunct="1">
              <a:buFont typeface="Arial" charset="0"/>
              <a:buNone/>
            </a:pPr>
            <a:endParaRPr lang="en-US" dirty="0">
              <a:latin typeface="Arial" charset="0"/>
              <a:cs typeface="Arial" charset="0"/>
            </a:endParaRPr>
          </a:p>
          <a:p>
            <a:pPr lvl="2" eaLnBrk="1" hangingPunct="1">
              <a:buFontTx/>
              <a:buNone/>
            </a:pPr>
            <a:r>
              <a:rPr lang="en-US" dirty="0" err="1">
                <a:latin typeface="Consolas" pitchFamily="49" charset="0"/>
                <a:cs typeface="Consolas" pitchFamily="49" charset="0"/>
              </a:rPr>
              <a:t>int</a:t>
            </a:r>
            <a:r>
              <a:rPr lang="en-US" dirty="0">
                <a:latin typeface="Consolas" pitchFamily="49" charset="0"/>
                <a:cs typeface="Consolas" pitchFamily="49" charset="0"/>
              </a:rPr>
              <a:t> List::</a:t>
            </a:r>
            <a:r>
              <a:rPr lang="en-US" dirty="0" err="1">
                <a:latin typeface="Consolas" pitchFamily="49" charset="0"/>
                <a:cs typeface="Consolas" pitchFamily="49" charset="0"/>
              </a:rPr>
              <a:t>pop_front</a:t>
            </a:r>
            <a:r>
              <a:rPr lang="en-US" dirty="0">
                <a:latin typeface="Consolas" pitchFamily="49" charset="0"/>
                <a:cs typeface="Consolas" pitchFamily="49" charset="0"/>
              </a:rPr>
              <a:t>() {</a:t>
            </a:r>
          </a:p>
          <a:p>
            <a:pPr lvl="2" eaLnBrk="1" hangingPunct="1">
              <a:buFontTx/>
              <a:buNone/>
            </a:pPr>
            <a:r>
              <a:rPr lang="en-US" sz="1200" dirty="0">
                <a:latin typeface="Consolas" pitchFamily="49" charset="0"/>
                <a:cs typeface="Consolas" pitchFamily="49" charset="0"/>
              </a:rPr>
              <a:t>     if ( empty() ) {</a:t>
            </a:r>
          </a:p>
          <a:p>
            <a:pPr lvl="2" eaLnBrk="1" hangingPunct="1">
              <a:buFontTx/>
              <a:buNone/>
            </a:pPr>
            <a:r>
              <a:rPr lang="en-US" sz="1200" dirty="0">
                <a:latin typeface="Consolas" pitchFamily="49" charset="0"/>
                <a:cs typeface="Consolas" pitchFamily="49" charset="0"/>
              </a:rPr>
              <a:t>          throw underflow();</a:t>
            </a:r>
          </a:p>
          <a:p>
            <a:pPr lvl="2" eaLnBrk="1" hangingPunct="1">
              <a:buFontTx/>
              <a:buNone/>
            </a:pPr>
            <a:r>
              <a:rPr lang="en-US" sz="1200" dirty="0">
                <a:latin typeface="Consolas" pitchFamily="49" charset="0"/>
                <a:cs typeface="Consolas" pitchFamily="49" charset="0"/>
              </a:rPr>
              <a:t>     }</a:t>
            </a:r>
          </a:p>
          <a:p>
            <a:pPr lvl="2" eaLnBrk="1" hangingPunct="1">
              <a:buFontTx/>
              <a:buNone/>
            </a:pPr>
            <a:endParaRPr lang="en-US" sz="1200" dirty="0">
              <a:latin typeface="Consolas" pitchFamily="49" charset="0"/>
              <a:cs typeface="Consolas" pitchFamily="49" charset="0"/>
            </a:endParaRPr>
          </a:p>
          <a:p>
            <a:pPr lvl="2" eaLnBrk="1" hangingPunct="1">
              <a:buFontTx/>
              <a:buNone/>
            </a:pPr>
            <a:r>
              <a:rPr lang="en-US" dirty="0">
                <a:latin typeface="Consolas" pitchFamily="49" charset="0"/>
                <a:cs typeface="Consolas" pitchFamily="49" charset="0"/>
              </a:rPr>
              <a:t>    </a:t>
            </a:r>
            <a:r>
              <a:rPr lang="en-US" dirty="0" err="1">
                <a:latin typeface="Consolas" pitchFamily="49" charset="0"/>
                <a:cs typeface="Consolas" pitchFamily="49" charset="0"/>
              </a:rPr>
              <a:t>int</a:t>
            </a:r>
            <a:r>
              <a:rPr lang="en-US" dirty="0">
                <a:latin typeface="Consolas" pitchFamily="49" charset="0"/>
                <a:cs typeface="Consolas" pitchFamily="49" charset="0"/>
              </a:rPr>
              <a:t> e = front();</a:t>
            </a:r>
          </a:p>
          <a:p>
            <a:pPr lvl="2" eaLnBrk="1" hangingPunct="1">
              <a:buFontTx/>
              <a:buNone/>
            </a:pPr>
            <a:r>
              <a:rPr lang="en-US" dirty="0">
                <a:latin typeface="Consolas" pitchFamily="49" charset="0"/>
                <a:cs typeface="Consolas" pitchFamily="49" charset="0"/>
              </a:rPr>
              <a:t>    Node *</a:t>
            </a:r>
            <a:r>
              <a:rPr lang="en-US" dirty="0" err="1">
                <a:latin typeface="Consolas" pitchFamily="49" charset="0"/>
                <a:cs typeface="Consolas" pitchFamily="49" charset="0"/>
              </a:rPr>
              <a:t>ptr</a:t>
            </a:r>
            <a:r>
              <a:rPr lang="en-US" dirty="0">
                <a:latin typeface="Consolas" pitchFamily="49" charset="0"/>
                <a:cs typeface="Consolas" pitchFamily="49" charset="0"/>
              </a:rPr>
              <a:t> = </a:t>
            </a:r>
            <a:r>
              <a:rPr lang="en-US" dirty="0" err="1">
                <a:latin typeface="Consolas" pitchFamily="49" charset="0"/>
                <a:cs typeface="Consolas" pitchFamily="49" charset="0"/>
              </a:rPr>
              <a:t>list_head</a:t>
            </a:r>
            <a:r>
              <a:rPr lang="en-US" dirty="0">
                <a:latin typeface="Consolas" pitchFamily="49" charset="0"/>
                <a:cs typeface="Consolas" pitchFamily="49" charset="0"/>
              </a:rPr>
              <a:t>;</a:t>
            </a:r>
          </a:p>
          <a:p>
            <a:pPr lvl="2" eaLnBrk="1" hangingPunct="1">
              <a:buFontTx/>
              <a:buNone/>
            </a:pPr>
            <a:r>
              <a:rPr lang="en-US" dirty="0">
                <a:latin typeface="Consolas" pitchFamily="49" charset="0"/>
                <a:cs typeface="Consolas" pitchFamily="49" charset="0"/>
              </a:rPr>
              <a:t>    </a:t>
            </a:r>
            <a:r>
              <a:rPr lang="en-US" dirty="0" err="1">
                <a:latin typeface="Consolas" pitchFamily="49" charset="0"/>
                <a:cs typeface="Consolas" pitchFamily="49" charset="0"/>
              </a:rPr>
              <a:t>list_head</a:t>
            </a:r>
            <a:r>
              <a:rPr lang="en-US" dirty="0">
                <a:latin typeface="Consolas" pitchFamily="49" charset="0"/>
                <a:cs typeface="Consolas" pitchFamily="49" charset="0"/>
              </a:rPr>
              <a:t> = </a:t>
            </a:r>
            <a:r>
              <a:rPr lang="en-US" dirty="0" err="1">
                <a:latin typeface="Consolas" pitchFamily="49" charset="0"/>
                <a:cs typeface="Consolas" pitchFamily="49" charset="0"/>
              </a:rPr>
              <a:t>list_head</a:t>
            </a:r>
            <a:r>
              <a:rPr lang="en-US" dirty="0">
                <a:latin typeface="Consolas" pitchFamily="49" charset="0"/>
                <a:cs typeface="Consolas" pitchFamily="49" charset="0"/>
              </a:rPr>
              <a:t>-&gt;next();</a:t>
            </a:r>
          </a:p>
          <a:p>
            <a:pPr lvl="2" eaLnBrk="1" hangingPunct="1">
              <a:buFontTx/>
              <a:buNone/>
            </a:pPr>
            <a:r>
              <a:rPr lang="en-US" dirty="0">
                <a:latin typeface="Consolas" pitchFamily="49" charset="0"/>
                <a:cs typeface="Consolas" pitchFamily="49" charset="0"/>
              </a:rPr>
              <a:t>    delete </a:t>
            </a:r>
            <a:r>
              <a:rPr lang="en-US" dirty="0" err="1">
                <a:latin typeface="Consolas" pitchFamily="49" charset="0"/>
                <a:cs typeface="Consolas" pitchFamily="49" charset="0"/>
              </a:rPr>
              <a:t>ptr</a:t>
            </a:r>
            <a:r>
              <a:rPr lang="en-US" dirty="0">
                <a:latin typeface="Consolas" pitchFamily="49" charset="0"/>
                <a:cs typeface="Consolas" pitchFamily="49" charset="0"/>
              </a:rPr>
              <a:t>;</a:t>
            </a:r>
          </a:p>
          <a:p>
            <a:pPr lvl="2" eaLnBrk="1" hangingPunct="1">
              <a:buFontTx/>
              <a:buNone/>
            </a:pPr>
            <a:r>
              <a:rPr lang="en-US" dirty="0">
                <a:latin typeface="Consolas" pitchFamily="49" charset="0"/>
                <a:cs typeface="Consolas" pitchFamily="49" charset="0"/>
              </a:rPr>
              <a:t>    return e;</a:t>
            </a:r>
          </a:p>
          <a:p>
            <a:pPr lvl="2" eaLnBrk="1" hangingPunct="1">
              <a:buFontTx/>
              <a:buNone/>
            </a:pPr>
            <a:r>
              <a:rPr lang="en-US" dirty="0">
                <a:latin typeface="Consolas" pitchFamily="49" charset="0"/>
                <a:cs typeface="Consolas" pitchFamily="49" charset="0"/>
              </a:rPr>
              <a:t>}</a:t>
            </a:r>
          </a:p>
        </p:txBody>
      </p:sp>
    </p:spTree>
    <p:extLst>
      <p:ext uri="{BB962C8B-B14F-4D97-AF65-F5344CB8AC3E}">
        <p14:creationId xmlns:p14="http://schemas.microsoft.com/office/powerpoint/2010/main" val="195953916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pPr eaLnBrk="1" hangingPunct="1"/>
            <a:r>
              <a:rPr lang="en-US" dirty="0">
                <a:latin typeface="Arial" charset="0"/>
                <a:cs typeface="Arial" charset="0"/>
              </a:rPr>
              <a:t>Stepping through a Linked List</a:t>
            </a:r>
          </a:p>
        </p:txBody>
      </p:sp>
      <p:sp>
        <p:nvSpPr>
          <p:cNvPr id="55299" name="Rectangle 3"/>
          <p:cNvSpPr>
            <a:spLocks noGrp="1" noChangeArrowheads="1"/>
          </p:cNvSpPr>
          <p:nvPr>
            <p:ph type="body" idx="1"/>
          </p:nvPr>
        </p:nvSpPr>
        <p:spPr/>
        <p:txBody>
          <a:bodyPr/>
          <a:lstStyle/>
          <a:p>
            <a:pPr eaLnBrk="1" hangingPunct="1">
              <a:buFont typeface="Arial" charset="0"/>
              <a:buNone/>
            </a:pPr>
            <a:r>
              <a:rPr lang="en-US" dirty="0">
                <a:latin typeface="Arial" charset="0"/>
                <a:cs typeface="Arial" charset="0"/>
              </a:rPr>
              <a:t>	The next step is to look at member functions which potentially require us to step through the entire list:</a:t>
            </a:r>
          </a:p>
          <a:p>
            <a:pPr eaLnBrk="1" hangingPunct="1">
              <a:buFontTx/>
              <a:buNone/>
            </a:pPr>
            <a:r>
              <a:rPr lang="en-US" dirty="0">
                <a:latin typeface="Consolas" pitchFamily="49" charset="0"/>
                <a:cs typeface="Consolas" pitchFamily="49" charset="0"/>
              </a:rPr>
              <a:t>		</a:t>
            </a:r>
            <a:r>
              <a:rPr lang="en-US" dirty="0" err="1">
                <a:latin typeface="Consolas" pitchFamily="49" charset="0"/>
                <a:cs typeface="Consolas" pitchFamily="49" charset="0"/>
              </a:rPr>
              <a:t>int</a:t>
            </a:r>
            <a:r>
              <a:rPr lang="en-US" dirty="0">
                <a:latin typeface="Consolas" pitchFamily="49" charset="0"/>
                <a:cs typeface="Consolas" pitchFamily="49" charset="0"/>
              </a:rPr>
              <a:t> size() const;</a:t>
            </a:r>
          </a:p>
          <a:p>
            <a:pPr eaLnBrk="1" hangingPunct="1">
              <a:buFontTx/>
              <a:buNone/>
            </a:pPr>
            <a:r>
              <a:rPr lang="en-US" dirty="0">
                <a:latin typeface="Consolas" pitchFamily="49" charset="0"/>
                <a:cs typeface="Consolas" pitchFamily="49" charset="0"/>
              </a:rPr>
              <a:t>		</a:t>
            </a:r>
            <a:r>
              <a:rPr lang="en-US" dirty="0" err="1">
                <a:latin typeface="Consolas" pitchFamily="49" charset="0"/>
                <a:cs typeface="Consolas" pitchFamily="49" charset="0"/>
              </a:rPr>
              <a:t>int</a:t>
            </a:r>
            <a:r>
              <a:rPr lang="en-US" dirty="0">
                <a:latin typeface="Consolas" pitchFamily="49" charset="0"/>
                <a:cs typeface="Consolas" pitchFamily="49" charset="0"/>
              </a:rPr>
              <a:t> count( </a:t>
            </a:r>
            <a:r>
              <a:rPr lang="en-US" dirty="0" err="1">
                <a:latin typeface="Consolas" pitchFamily="49" charset="0"/>
                <a:cs typeface="Consolas" pitchFamily="49" charset="0"/>
              </a:rPr>
              <a:t>int</a:t>
            </a:r>
            <a:r>
              <a:rPr lang="en-US" dirty="0">
                <a:latin typeface="Consolas" pitchFamily="49" charset="0"/>
                <a:cs typeface="Consolas" pitchFamily="49" charset="0"/>
              </a:rPr>
              <a:t> ) const;</a:t>
            </a:r>
          </a:p>
          <a:p>
            <a:pPr eaLnBrk="1" hangingPunct="1">
              <a:buFontTx/>
              <a:buNone/>
            </a:pPr>
            <a:r>
              <a:rPr lang="en-US" dirty="0">
                <a:latin typeface="Consolas" pitchFamily="49" charset="0"/>
                <a:cs typeface="Consolas" pitchFamily="49" charset="0"/>
              </a:rPr>
              <a:t>		</a:t>
            </a:r>
            <a:r>
              <a:rPr lang="en-US" dirty="0" err="1">
                <a:latin typeface="Consolas" pitchFamily="49" charset="0"/>
                <a:cs typeface="Consolas" pitchFamily="49" charset="0"/>
              </a:rPr>
              <a:t>int</a:t>
            </a:r>
            <a:r>
              <a:rPr lang="en-US" dirty="0">
                <a:latin typeface="Consolas" pitchFamily="49" charset="0"/>
                <a:cs typeface="Consolas" pitchFamily="49" charset="0"/>
              </a:rPr>
              <a:t> erase( </a:t>
            </a:r>
            <a:r>
              <a:rPr lang="en-US" dirty="0" err="1">
                <a:latin typeface="Consolas" pitchFamily="49" charset="0"/>
                <a:cs typeface="Consolas" pitchFamily="49" charset="0"/>
              </a:rPr>
              <a:t>int</a:t>
            </a:r>
            <a:r>
              <a:rPr lang="en-US" dirty="0">
                <a:latin typeface="Consolas" pitchFamily="49" charset="0"/>
                <a:cs typeface="Consolas" pitchFamily="49" charset="0"/>
              </a:rPr>
              <a:t> );</a:t>
            </a:r>
          </a:p>
          <a:p>
            <a:pPr eaLnBrk="1" hangingPunct="1">
              <a:buFont typeface="Arial" charset="0"/>
              <a:buNone/>
            </a:pPr>
            <a:endParaRPr lang="en-US" dirty="0">
              <a:latin typeface="Arial" charset="0"/>
              <a:cs typeface="Arial" charset="0"/>
            </a:endParaRPr>
          </a:p>
          <a:p>
            <a:pPr eaLnBrk="1" hangingPunct="1">
              <a:buFont typeface="Arial" charset="0"/>
              <a:buNone/>
            </a:pPr>
            <a:r>
              <a:rPr lang="en-US" dirty="0">
                <a:latin typeface="Arial" charset="0"/>
                <a:cs typeface="Arial" charset="0"/>
              </a:rPr>
              <a:t>	The second counts the number of instances of an integer, and the last removes the nodes containing that integer</a:t>
            </a:r>
          </a:p>
        </p:txBody>
      </p:sp>
    </p:spTree>
    <p:extLst>
      <p:ext uri="{BB962C8B-B14F-4D97-AF65-F5344CB8AC3E}">
        <p14:creationId xmlns:p14="http://schemas.microsoft.com/office/powerpoint/2010/main" val="35561986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pPr eaLnBrk="1" hangingPunct="1"/>
            <a:r>
              <a:rPr lang="en-US" dirty="0">
                <a:latin typeface="Arial" charset="0"/>
                <a:cs typeface="Arial" charset="0"/>
              </a:rPr>
              <a:t>Stepping through a Linked List</a:t>
            </a:r>
          </a:p>
        </p:txBody>
      </p:sp>
      <p:sp>
        <p:nvSpPr>
          <p:cNvPr id="56323" name="Rectangle 3"/>
          <p:cNvSpPr>
            <a:spLocks noGrp="1" noChangeArrowheads="1"/>
          </p:cNvSpPr>
          <p:nvPr>
            <p:ph type="body" idx="1"/>
          </p:nvPr>
        </p:nvSpPr>
        <p:spPr/>
        <p:txBody>
          <a:bodyPr/>
          <a:lstStyle/>
          <a:p>
            <a:pPr eaLnBrk="1" hangingPunct="1">
              <a:buFont typeface="Arial" charset="0"/>
              <a:buNone/>
            </a:pPr>
            <a:r>
              <a:rPr lang="en-US" dirty="0">
                <a:latin typeface="Arial" charset="0"/>
                <a:cs typeface="Arial" charset="0"/>
              </a:rPr>
              <a:t>	The process of stepping through a linked list can be thought of as being analogous to a for-loop:</a:t>
            </a:r>
          </a:p>
          <a:p>
            <a:pPr lvl="1" eaLnBrk="1" hangingPunct="1"/>
            <a:r>
              <a:rPr lang="en-US" dirty="0">
                <a:latin typeface="Arial" charset="0"/>
                <a:cs typeface="Arial" charset="0"/>
              </a:rPr>
              <a:t>We initialize a temporary pointer with the list head</a:t>
            </a:r>
          </a:p>
          <a:p>
            <a:pPr lvl="1" eaLnBrk="1" hangingPunct="1"/>
            <a:r>
              <a:rPr lang="en-US" dirty="0">
                <a:latin typeface="Arial" charset="0"/>
                <a:cs typeface="Arial" charset="0"/>
              </a:rPr>
              <a:t>We continue iterating until the pointer equals </a:t>
            </a:r>
            <a:r>
              <a:rPr lang="en-US" dirty="0">
                <a:latin typeface="Consolas" panose="020B0609020204030204" pitchFamily="49" charset="0"/>
                <a:cs typeface="Consolas" panose="020B0609020204030204" pitchFamily="49" charset="0"/>
              </a:rPr>
              <a:t>nullptr</a:t>
            </a:r>
          </a:p>
          <a:p>
            <a:pPr lvl="1" eaLnBrk="1" hangingPunct="1"/>
            <a:r>
              <a:rPr lang="en-US" dirty="0">
                <a:latin typeface="Arial" charset="0"/>
                <a:cs typeface="Arial" charset="0"/>
              </a:rPr>
              <a:t>With each step, we set the pointer to point to the next object</a:t>
            </a:r>
          </a:p>
        </p:txBody>
      </p:sp>
    </p:spTree>
    <p:extLst>
      <p:ext uri="{BB962C8B-B14F-4D97-AF65-F5344CB8AC3E}">
        <p14:creationId xmlns:p14="http://schemas.microsoft.com/office/powerpoint/2010/main" val="17841982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pPr eaLnBrk="1" hangingPunct="1"/>
            <a:r>
              <a:rPr lang="en-US" dirty="0">
                <a:latin typeface="Arial" charset="0"/>
                <a:cs typeface="Arial" charset="0"/>
              </a:rPr>
              <a:t>Stepping through a Linked List</a:t>
            </a:r>
          </a:p>
        </p:txBody>
      </p:sp>
      <p:sp>
        <p:nvSpPr>
          <p:cNvPr id="57347" name="Rectangle 3"/>
          <p:cNvSpPr>
            <a:spLocks noGrp="1" noChangeArrowheads="1"/>
          </p:cNvSpPr>
          <p:nvPr>
            <p:ph type="body" idx="1"/>
          </p:nvPr>
        </p:nvSpPr>
        <p:spPr>
          <a:xfrm>
            <a:off x="457200" y="1600200"/>
            <a:ext cx="8363272" cy="4525963"/>
          </a:xfrm>
        </p:spPr>
        <p:txBody>
          <a:bodyPr/>
          <a:lstStyle/>
          <a:p>
            <a:pPr eaLnBrk="1" hangingPunct="1">
              <a:buFont typeface="Arial" charset="0"/>
              <a:buNone/>
            </a:pPr>
            <a:r>
              <a:rPr lang="en-US" dirty="0">
                <a:latin typeface="Arial" charset="0"/>
                <a:cs typeface="Arial" charset="0"/>
              </a:rPr>
              <a:t>	Thus, we have:</a:t>
            </a:r>
          </a:p>
          <a:p>
            <a:pPr lvl="2" eaLnBrk="1" hangingPunct="1">
              <a:buFontTx/>
              <a:buNone/>
            </a:pPr>
            <a:endParaRPr lang="en-US" dirty="0">
              <a:latin typeface="Consolas" pitchFamily="49" charset="0"/>
              <a:cs typeface="Consolas" pitchFamily="49" charset="0"/>
            </a:endParaRPr>
          </a:p>
          <a:p>
            <a:pPr lvl="2" eaLnBrk="1" hangingPunct="1">
              <a:buFontTx/>
              <a:buNone/>
            </a:pPr>
            <a:r>
              <a:rPr lang="en-US" dirty="0">
                <a:latin typeface="Consolas" pitchFamily="49" charset="0"/>
                <a:cs typeface="Consolas" pitchFamily="49" charset="0"/>
              </a:rPr>
              <a:t>  for ( Node *</a:t>
            </a:r>
            <a:r>
              <a:rPr lang="en-US" dirty="0" err="1">
                <a:latin typeface="Consolas" pitchFamily="49" charset="0"/>
                <a:cs typeface="Consolas" pitchFamily="49" charset="0"/>
              </a:rPr>
              <a:t>ptr</a:t>
            </a:r>
            <a:r>
              <a:rPr lang="en-US" dirty="0">
                <a:latin typeface="Consolas" pitchFamily="49" charset="0"/>
                <a:cs typeface="Consolas" pitchFamily="49" charset="0"/>
              </a:rPr>
              <a:t> = head(); </a:t>
            </a:r>
            <a:r>
              <a:rPr lang="en-US" dirty="0" err="1">
                <a:latin typeface="Consolas" pitchFamily="49" charset="0"/>
                <a:cs typeface="Consolas" pitchFamily="49" charset="0"/>
              </a:rPr>
              <a:t>ptr</a:t>
            </a:r>
            <a:r>
              <a:rPr lang="en-US" dirty="0">
                <a:latin typeface="Consolas" pitchFamily="49" charset="0"/>
                <a:cs typeface="Consolas" pitchFamily="49" charset="0"/>
              </a:rPr>
              <a:t> != </a:t>
            </a:r>
            <a:r>
              <a:rPr lang="en-US" dirty="0" err="1">
                <a:latin typeface="Consolas" pitchFamily="49" charset="0"/>
                <a:cs typeface="Consolas" pitchFamily="49" charset="0"/>
              </a:rPr>
              <a:t>nullptr</a:t>
            </a:r>
            <a:r>
              <a:rPr lang="en-US" dirty="0">
                <a:latin typeface="Consolas" pitchFamily="49" charset="0"/>
                <a:cs typeface="Consolas" pitchFamily="49" charset="0"/>
              </a:rPr>
              <a:t>; </a:t>
            </a:r>
            <a:r>
              <a:rPr lang="en-US" dirty="0" err="1">
                <a:latin typeface="Consolas" pitchFamily="49" charset="0"/>
                <a:cs typeface="Consolas" pitchFamily="49" charset="0"/>
              </a:rPr>
              <a:t>ptr</a:t>
            </a:r>
            <a:r>
              <a:rPr lang="en-US" dirty="0">
                <a:latin typeface="Consolas" pitchFamily="49" charset="0"/>
                <a:cs typeface="Consolas" pitchFamily="49" charset="0"/>
              </a:rPr>
              <a:t> = </a:t>
            </a:r>
            <a:r>
              <a:rPr lang="en-US" dirty="0" err="1">
                <a:latin typeface="Consolas" pitchFamily="49" charset="0"/>
                <a:cs typeface="Consolas" pitchFamily="49" charset="0"/>
              </a:rPr>
              <a:t>ptr</a:t>
            </a:r>
            <a:r>
              <a:rPr lang="en-US" dirty="0">
                <a:latin typeface="Consolas" pitchFamily="49" charset="0"/>
                <a:cs typeface="Consolas" pitchFamily="49" charset="0"/>
              </a:rPr>
              <a:t>-&gt;next() ) {</a:t>
            </a:r>
          </a:p>
          <a:p>
            <a:pPr lvl="2" eaLnBrk="1" hangingPunct="1">
              <a:buFontTx/>
              <a:buNone/>
            </a:pPr>
            <a:r>
              <a:rPr lang="en-US" sz="1400" dirty="0">
                <a:latin typeface="Consolas" pitchFamily="49" charset="0"/>
                <a:cs typeface="Consolas" pitchFamily="49" charset="0"/>
              </a:rPr>
              <a:t>       // do something</a:t>
            </a:r>
          </a:p>
          <a:p>
            <a:pPr lvl="2" eaLnBrk="1" hangingPunct="1">
              <a:buFontTx/>
              <a:buNone/>
            </a:pPr>
            <a:r>
              <a:rPr lang="en-US" sz="1400" dirty="0">
                <a:latin typeface="Consolas" pitchFamily="49" charset="0"/>
                <a:cs typeface="Consolas" pitchFamily="49" charset="0"/>
              </a:rPr>
              <a:t>       // use </a:t>
            </a:r>
            <a:r>
              <a:rPr lang="en-US" sz="1400" dirty="0" err="1">
                <a:latin typeface="Consolas" pitchFamily="49" charset="0"/>
                <a:cs typeface="Consolas" pitchFamily="49" charset="0"/>
              </a:rPr>
              <a:t>ptr</a:t>
            </a:r>
            <a:r>
              <a:rPr lang="en-US" sz="1400" dirty="0">
                <a:latin typeface="Consolas" pitchFamily="49" charset="0"/>
                <a:cs typeface="Consolas" pitchFamily="49" charset="0"/>
              </a:rPr>
              <a:t>-&gt;fn() to call member functions</a:t>
            </a:r>
          </a:p>
          <a:p>
            <a:pPr lvl="2" eaLnBrk="1" hangingPunct="1">
              <a:buFontTx/>
              <a:buNone/>
            </a:pPr>
            <a:r>
              <a:rPr lang="en-US" sz="1400" dirty="0">
                <a:latin typeface="Consolas" pitchFamily="49" charset="0"/>
                <a:cs typeface="Consolas" pitchFamily="49" charset="0"/>
              </a:rPr>
              <a:t>       // use </a:t>
            </a:r>
            <a:r>
              <a:rPr lang="en-US" sz="1400" dirty="0" err="1">
                <a:latin typeface="Consolas" pitchFamily="49" charset="0"/>
                <a:cs typeface="Consolas" pitchFamily="49" charset="0"/>
              </a:rPr>
              <a:t>ptr</a:t>
            </a:r>
            <a:r>
              <a:rPr lang="en-US" sz="1400" dirty="0">
                <a:latin typeface="Consolas" pitchFamily="49" charset="0"/>
                <a:cs typeface="Consolas" pitchFamily="49" charset="0"/>
              </a:rPr>
              <a:t>-&gt;</a:t>
            </a:r>
            <a:r>
              <a:rPr lang="en-US" sz="1400" dirty="0" err="1">
                <a:latin typeface="Consolas" pitchFamily="49" charset="0"/>
                <a:cs typeface="Consolas" pitchFamily="49" charset="0"/>
              </a:rPr>
              <a:t>var</a:t>
            </a:r>
            <a:r>
              <a:rPr lang="en-US" sz="1400" dirty="0">
                <a:latin typeface="Consolas" pitchFamily="49" charset="0"/>
                <a:cs typeface="Consolas" pitchFamily="49" charset="0"/>
              </a:rPr>
              <a:t> to assign/access member variables</a:t>
            </a:r>
          </a:p>
          <a:p>
            <a:pPr lvl="2" eaLnBrk="1" hangingPunct="1">
              <a:buFontTx/>
              <a:buNone/>
            </a:pPr>
            <a:r>
              <a:rPr lang="en-US" dirty="0">
                <a:latin typeface="Consolas" pitchFamily="49" charset="0"/>
                <a:cs typeface="Consolas" pitchFamily="49" charset="0"/>
              </a:rPr>
              <a:t>  }</a:t>
            </a:r>
          </a:p>
        </p:txBody>
      </p:sp>
    </p:spTree>
    <p:extLst>
      <p:ext uri="{BB962C8B-B14F-4D97-AF65-F5344CB8AC3E}">
        <p14:creationId xmlns:p14="http://schemas.microsoft.com/office/powerpoint/2010/main" val="35835621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p:cNvSpPr>
                <a:spLocks noGrp="1"/>
              </p:cNvSpPr>
              <p:nvPr>
                <p:ph idx="1"/>
              </p:nvPr>
            </p:nvSpPr>
            <p:spPr>
              <a:xfrm>
                <a:off x="467544" y="404664"/>
                <a:ext cx="8229600" cy="3600400"/>
              </a:xfrm>
            </p:spPr>
            <p:txBody>
              <a:bodyPr>
                <a:normAutofit/>
              </a:bodyPr>
              <a:lstStyle/>
              <a:p>
                <a:pPr marL="0" indent="0">
                  <a:spcBef>
                    <a:spcPts val="1200"/>
                  </a:spcBef>
                  <a:spcAft>
                    <a:spcPts val="600"/>
                  </a:spcAft>
                  <a:buNone/>
                </a:pPr>
                <a:r>
                  <a:rPr lang="en-US" altLang="zh-CN" sz="2800" dirty="0"/>
                  <a:t>Method 2: structure array </a:t>
                </a:r>
              </a:p>
              <a:p>
                <a:pPr>
                  <a:spcBef>
                    <a:spcPts val="1200"/>
                  </a:spcBef>
                  <a:spcAft>
                    <a:spcPts val="600"/>
                  </a:spcAft>
                  <a:buFont typeface="Arial" panose="020B0604020202020204" pitchFamily="34" charset="0"/>
                  <a:buChar char="•"/>
                </a:pPr>
                <a:r>
                  <a:rPr lang="en-US" altLang="zh-CN" sz="2400" dirty="0"/>
                  <a:t>For each non-zero term, need to know two components: the coefficient </a:t>
                </a:r>
                <a14:m>
                  <m:oMath xmlns:m="http://schemas.openxmlformats.org/officeDocument/2006/math">
                    <m:sSub>
                      <m:sSubPr>
                        <m:ctrlPr>
                          <a:rPr lang="en-US" altLang="zh-CN" sz="2400" b="1" i="1" smtClean="0">
                            <a:latin typeface="Cambria Math" panose="02040503050406030204" pitchFamily="18" charset="0"/>
                          </a:rPr>
                        </m:ctrlPr>
                      </m:sSubPr>
                      <m:e>
                        <m:r>
                          <a:rPr lang="en-US" altLang="zh-CN" sz="2400" b="1" i="1" smtClean="0">
                            <a:latin typeface="Cambria Math" panose="02040503050406030204" pitchFamily="18" charset="0"/>
                          </a:rPr>
                          <m:t>𝒂</m:t>
                        </m:r>
                      </m:e>
                      <m:sub>
                        <m:r>
                          <a:rPr lang="en-US" altLang="zh-CN" sz="2400" b="1" i="1" smtClean="0">
                            <a:latin typeface="Cambria Math" panose="02040503050406030204" pitchFamily="18" charset="0"/>
                          </a:rPr>
                          <m:t>𝒊</m:t>
                        </m:r>
                      </m:sub>
                    </m:sSub>
                  </m:oMath>
                </a14:m>
                <a:r>
                  <a:rPr lang="en-US" altLang="zh-CN" sz="2400" dirty="0"/>
                  <a:t>, the index no. </a:t>
                </a:r>
                <a14:m>
                  <m:oMath xmlns:m="http://schemas.openxmlformats.org/officeDocument/2006/math">
                    <m:r>
                      <a:rPr lang="en-US" altLang="zh-CN" sz="2400" b="1" i="1" smtClean="0">
                        <a:latin typeface="Cambria Math" panose="02040503050406030204" pitchFamily="18" charset="0"/>
                      </a:rPr>
                      <m:t>𝒊</m:t>
                    </m:r>
                    <m:r>
                      <a:rPr lang="en-US" altLang="zh-CN" sz="2400" b="0" i="1" smtClean="0">
                        <a:latin typeface="Cambria Math" panose="02040503050406030204" pitchFamily="18" charset="0"/>
                      </a:rPr>
                      <m:t>.</m:t>
                    </m:r>
                  </m:oMath>
                </a14:m>
                <a:endParaRPr lang="en-US" altLang="zh-CN" sz="2400" dirty="0"/>
              </a:p>
              <a:p>
                <a:pPr>
                  <a:spcBef>
                    <a:spcPts val="1200"/>
                  </a:spcBef>
                  <a:spcAft>
                    <a:spcPts val="600"/>
                  </a:spcAft>
                  <a:buFont typeface="Arial" panose="020B0604020202020204" pitchFamily="34" charset="0"/>
                  <a:buChar char="•"/>
                </a:pPr>
                <a:r>
                  <a:rPr lang="en-US" altLang="zh-CN" sz="2400" dirty="0"/>
                  <a:t>We can use a structure array (</a:t>
                </a:r>
                <a14:m>
                  <m:oMath xmlns:m="http://schemas.openxmlformats.org/officeDocument/2006/math">
                    <m:sSub>
                      <m:sSubPr>
                        <m:ctrlPr>
                          <a:rPr lang="en-US" altLang="zh-CN" sz="2400" b="1" i="1">
                            <a:latin typeface="Cambria Math" panose="02040503050406030204" pitchFamily="18" charset="0"/>
                          </a:rPr>
                        </m:ctrlPr>
                      </m:sSubPr>
                      <m:e>
                        <m:r>
                          <a:rPr lang="en-US" altLang="zh-CN" sz="2400" b="1" i="1">
                            <a:latin typeface="Cambria Math" panose="02040503050406030204" pitchFamily="18" charset="0"/>
                          </a:rPr>
                          <m:t>𝒂</m:t>
                        </m:r>
                      </m:e>
                      <m:sub>
                        <m:r>
                          <a:rPr lang="en-US" altLang="zh-CN" sz="2400" b="1" i="1">
                            <a:latin typeface="Cambria Math" panose="02040503050406030204" pitchFamily="18" charset="0"/>
                          </a:rPr>
                          <m:t>𝒊</m:t>
                        </m:r>
                      </m:sub>
                    </m:sSub>
                  </m:oMath>
                </a14:m>
                <a:r>
                  <a:rPr lang="en-US" altLang="zh-CN" sz="2400" dirty="0"/>
                  <a:t>,</a:t>
                </a:r>
                <a:r>
                  <a:rPr lang="en-US" altLang="zh-CN" sz="2400" b="1" dirty="0"/>
                  <a:t> </a:t>
                </a:r>
                <a14:m>
                  <m:oMath xmlns:m="http://schemas.openxmlformats.org/officeDocument/2006/math">
                    <m:r>
                      <a:rPr lang="en-US" altLang="zh-CN" sz="2400" b="1" i="1">
                        <a:latin typeface="Cambria Math" panose="02040503050406030204" pitchFamily="18" charset="0"/>
                      </a:rPr>
                      <m:t>𝒊</m:t>
                    </m:r>
                  </m:oMath>
                </a14:m>
                <a:r>
                  <a:rPr lang="en-US" altLang="zh-CN" sz="2400" dirty="0"/>
                  <a:t>).</a:t>
                </a:r>
              </a:p>
              <a:p>
                <a:pPr>
                  <a:spcBef>
                    <a:spcPts val="1200"/>
                  </a:spcBef>
                  <a:spcAft>
                    <a:spcPts val="600"/>
                  </a:spcAft>
                  <a:buFont typeface="Arial" panose="020B0604020202020204" pitchFamily="34" charset="0"/>
                  <a:buChar char="•"/>
                </a:pPr>
                <a:r>
                  <a:rPr lang="en-US" altLang="zh-CN" sz="2400" dirty="0"/>
                  <a:t>Ex: </a:t>
                </a:r>
                <a:endParaRPr lang="en-US" altLang="zh-CN" b="0" i="1" dirty="0">
                  <a:latin typeface="Cambria Math" panose="02040503050406030204" pitchFamily="18" charset="0"/>
                </a:endParaRPr>
              </a:p>
              <a:p>
                <a:pPr marL="0" indent="0" algn="r">
                  <a:spcBef>
                    <a:spcPts val="1200"/>
                  </a:spcBef>
                  <a:spcAft>
                    <a:spcPts val="600"/>
                  </a:spcAft>
                  <a:buNone/>
                </a:pPr>
                <a14:m>
                  <m:oMath xmlns:m="http://schemas.openxmlformats.org/officeDocument/2006/math">
                    <m:sSub>
                      <m:sSubPr>
                        <m:ctrlPr>
                          <a:rPr lang="en-US" altLang="zh-CN" b="0" i="1" smtClean="0">
                            <a:latin typeface="Cambria Math" panose="02040503050406030204" pitchFamily="18" charset="0"/>
                          </a:rPr>
                        </m:ctrlPr>
                      </m:sSubPr>
                      <m:e>
                        <m:r>
                          <a:rPr lang="en-US" altLang="zh-CN" i="1">
                            <a:latin typeface="Cambria Math" panose="02040503050406030204" pitchFamily="18" charset="0"/>
                          </a:rPr>
                          <m:t>𝑃</m:t>
                        </m:r>
                      </m:e>
                      <m:sub>
                        <m:r>
                          <a:rPr lang="en-US" altLang="zh-CN" b="0" i="1" smtClean="0">
                            <a:latin typeface="Cambria Math" panose="02040503050406030204" pitchFamily="18" charset="0"/>
                          </a:rPr>
                          <m:t>1</m:t>
                        </m:r>
                      </m:sub>
                    </m:sSub>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=3</m:t>
                    </m:r>
                    <m:sSup>
                      <m:sSupPr>
                        <m:ctrlPr>
                          <a:rPr lang="en-US" altLang="en-US" i="1" dirty="0">
                            <a:latin typeface="Cambria Math" panose="02040503050406030204" pitchFamily="18" charset="0"/>
                            <a:cs typeface="Arial" charset="0"/>
                          </a:rPr>
                        </m:ctrlPr>
                      </m:sSupPr>
                      <m:e>
                        <m:r>
                          <a:rPr lang="en-US" altLang="en-US" b="0" i="1" dirty="0">
                            <a:latin typeface="Cambria Math" panose="02040503050406030204" pitchFamily="18" charset="0"/>
                            <a:cs typeface="Arial" charset="0"/>
                          </a:rPr>
                          <m:t>𝑥</m:t>
                        </m:r>
                      </m:e>
                      <m:sup>
                        <m:r>
                          <a:rPr lang="en-US" altLang="en-US" b="0" i="1" dirty="0" smtClean="0">
                            <a:latin typeface="Cambria Math" panose="02040503050406030204" pitchFamily="18" charset="0"/>
                            <a:cs typeface="Arial" charset="0"/>
                          </a:rPr>
                          <m:t>100</m:t>
                        </m:r>
                      </m:sup>
                    </m:sSup>
                    <m:r>
                      <a:rPr lang="en-US" altLang="en-US" b="0" i="1" dirty="0" smtClean="0">
                        <a:latin typeface="Cambria Math" panose="02040503050406030204" pitchFamily="18" charset="0"/>
                        <a:cs typeface="Arial" charset="0"/>
                      </a:rPr>
                      <m:t>+10</m:t>
                    </m:r>
                    <m:sSup>
                      <m:sSupPr>
                        <m:ctrlPr>
                          <a:rPr lang="en-US" altLang="en-US" i="1" dirty="0">
                            <a:latin typeface="Cambria Math" panose="02040503050406030204" pitchFamily="18" charset="0"/>
                            <a:cs typeface="Arial" charset="0"/>
                          </a:rPr>
                        </m:ctrlPr>
                      </m:sSupPr>
                      <m:e>
                        <m:r>
                          <a:rPr lang="en-US" altLang="en-US" b="0" i="1" dirty="0">
                            <a:latin typeface="Cambria Math" panose="02040503050406030204" pitchFamily="18" charset="0"/>
                            <a:cs typeface="Arial" charset="0"/>
                          </a:rPr>
                          <m:t>𝑥</m:t>
                        </m:r>
                      </m:e>
                      <m:sup>
                        <m:r>
                          <a:rPr lang="en-US" altLang="en-US" b="0" i="1" dirty="0" smtClean="0">
                            <a:latin typeface="Cambria Math" panose="02040503050406030204" pitchFamily="18" charset="0"/>
                            <a:cs typeface="Arial" charset="0"/>
                          </a:rPr>
                          <m:t>50</m:t>
                        </m:r>
                      </m:sup>
                    </m:sSup>
                  </m:oMath>
                </a14:m>
                <a:r>
                  <a:rPr lang="en-US" altLang="zh-CN" dirty="0"/>
                  <a:t>+</a:t>
                </a:r>
                <a14:m>
                  <m:oMath xmlns:m="http://schemas.openxmlformats.org/officeDocument/2006/math">
                    <m:r>
                      <a:rPr lang="en-US" altLang="en-US" b="0" i="1" dirty="0" smtClean="0">
                        <a:latin typeface="Cambria Math" panose="02040503050406030204" pitchFamily="18" charset="0"/>
                        <a:cs typeface="Arial" charset="0"/>
                      </a:rPr>
                      <m:t>15</m:t>
                    </m:r>
                  </m:oMath>
                </a14:m>
                <a:r>
                  <a:rPr lang="en-US" altLang="zh-CN" dirty="0"/>
                  <a:t>   &amp;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𝑃</m:t>
                        </m:r>
                      </m:e>
                      <m:sub>
                        <m:r>
                          <a:rPr lang="en-US" altLang="zh-CN" b="0" i="1" smtClean="0">
                            <a:latin typeface="Cambria Math" panose="02040503050406030204" pitchFamily="18" charset="0"/>
                          </a:rPr>
                          <m:t>2</m:t>
                        </m:r>
                      </m:sub>
                    </m:sSub>
                    <m:d>
                      <m:dPr>
                        <m:ctrlPr>
                          <a:rPr lang="en-US" altLang="zh-CN" i="1">
                            <a:latin typeface="Cambria Math" panose="02040503050406030204" pitchFamily="18" charset="0"/>
                          </a:rPr>
                        </m:ctrlPr>
                      </m:dPr>
                      <m:e>
                        <m:r>
                          <a:rPr lang="en-US" altLang="zh-CN" i="1">
                            <a:latin typeface="Cambria Math" panose="02040503050406030204" pitchFamily="18" charset="0"/>
                          </a:rPr>
                          <m:t>𝑥</m:t>
                        </m:r>
                      </m:e>
                    </m:d>
                    <m:r>
                      <a:rPr lang="en-US" altLang="zh-CN" i="1">
                        <a:latin typeface="Cambria Math" panose="02040503050406030204" pitchFamily="18" charset="0"/>
                      </a:rPr>
                      <m:t>=</m:t>
                    </m:r>
                    <m:r>
                      <a:rPr lang="en-US" altLang="zh-CN" b="0" i="1" smtClean="0">
                        <a:latin typeface="Cambria Math" panose="02040503050406030204" pitchFamily="18" charset="0"/>
                      </a:rPr>
                      <m:t>4</m:t>
                    </m:r>
                    <m:sSup>
                      <m:sSupPr>
                        <m:ctrlPr>
                          <a:rPr lang="en-US" altLang="en-US" i="1" dirty="0">
                            <a:latin typeface="Cambria Math" panose="02040503050406030204" pitchFamily="18" charset="0"/>
                            <a:cs typeface="Arial" charset="0"/>
                          </a:rPr>
                        </m:ctrlPr>
                      </m:sSupPr>
                      <m:e>
                        <m:r>
                          <a:rPr lang="en-US" altLang="en-US" i="1" dirty="0">
                            <a:latin typeface="Cambria Math" panose="02040503050406030204" pitchFamily="18" charset="0"/>
                            <a:cs typeface="Arial" charset="0"/>
                          </a:rPr>
                          <m:t>𝑥</m:t>
                        </m:r>
                      </m:e>
                      <m:sup>
                        <m:r>
                          <a:rPr lang="en-US" altLang="en-US" i="1" dirty="0">
                            <a:latin typeface="Cambria Math" panose="02040503050406030204" pitchFamily="18" charset="0"/>
                            <a:cs typeface="Arial" charset="0"/>
                          </a:rPr>
                          <m:t>1</m:t>
                        </m:r>
                        <m:r>
                          <a:rPr lang="en-US" altLang="en-US" b="0" i="1" dirty="0" smtClean="0">
                            <a:latin typeface="Cambria Math" panose="02040503050406030204" pitchFamily="18" charset="0"/>
                            <a:cs typeface="Arial" charset="0"/>
                          </a:rPr>
                          <m:t>00</m:t>
                        </m:r>
                      </m:sup>
                    </m:sSup>
                    <m:r>
                      <a:rPr lang="en-US" altLang="zh-CN" i="1" dirty="0">
                        <a:latin typeface="Cambria Math" panose="02040503050406030204" pitchFamily="18" charset="0"/>
                        <a:cs typeface="Arial" charset="0"/>
                      </a:rPr>
                      <m:t>+</m:t>
                    </m:r>
                    <m:r>
                      <a:rPr lang="en-US" altLang="zh-CN" b="0" i="1" dirty="0" smtClean="0">
                        <a:latin typeface="Cambria Math" panose="02040503050406030204" pitchFamily="18" charset="0"/>
                        <a:cs typeface="Arial" charset="0"/>
                      </a:rPr>
                      <m:t>30</m:t>
                    </m:r>
                    <m:sSup>
                      <m:sSupPr>
                        <m:ctrlPr>
                          <a:rPr lang="en-US" altLang="en-US" i="1" dirty="0">
                            <a:latin typeface="Cambria Math" panose="02040503050406030204" pitchFamily="18" charset="0"/>
                            <a:cs typeface="Arial" charset="0"/>
                          </a:rPr>
                        </m:ctrlPr>
                      </m:sSupPr>
                      <m:e>
                        <m:r>
                          <a:rPr lang="en-US" altLang="en-US" i="1" dirty="0">
                            <a:latin typeface="Cambria Math" panose="02040503050406030204" pitchFamily="18" charset="0"/>
                            <a:cs typeface="Arial" charset="0"/>
                          </a:rPr>
                          <m:t>𝑥</m:t>
                        </m:r>
                      </m:e>
                      <m:sup>
                        <m:r>
                          <a:rPr lang="en-US" altLang="en-US" b="0" i="1" dirty="0" smtClean="0">
                            <a:latin typeface="Cambria Math" panose="02040503050406030204" pitchFamily="18" charset="0"/>
                            <a:cs typeface="Arial" charset="0"/>
                          </a:rPr>
                          <m:t>60</m:t>
                        </m:r>
                      </m:sup>
                    </m:sSup>
                    <m:r>
                      <a:rPr lang="en-US" altLang="zh-CN" i="1" dirty="0" smtClean="0">
                        <a:latin typeface="Cambria Math" panose="02040503050406030204" pitchFamily="18" charset="0"/>
                        <a:cs typeface="Arial" charset="0"/>
                      </a:rPr>
                      <m:t>+</m:t>
                    </m:r>
                    <m:r>
                      <a:rPr lang="en-US" altLang="zh-CN" b="0" i="1" dirty="0" smtClean="0">
                        <a:latin typeface="Cambria Math" panose="02040503050406030204" pitchFamily="18" charset="0"/>
                        <a:cs typeface="Arial" charset="0"/>
                      </a:rPr>
                      <m:t>5</m:t>
                    </m:r>
                  </m:oMath>
                </a14:m>
                <a:endParaRPr lang="en-US" altLang="zh-CN" sz="2400"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467544" y="404664"/>
                <a:ext cx="8229600" cy="3600400"/>
              </a:xfrm>
              <a:blipFill>
                <a:blip r:embed="rId3"/>
                <a:stretch>
                  <a:fillRect l="-1556" t="-1692" r="-37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1" name="文本框 30"/>
              <p:cNvSpPr txBox="1"/>
              <p:nvPr/>
            </p:nvSpPr>
            <p:spPr>
              <a:xfrm>
                <a:off x="497656" y="4017001"/>
                <a:ext cx="688009"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2000" b="1" i="1">
                          <a:latin typeface="Cambria Math" panose="02040503050406030204" pitchFamily="18" charset="0"/>
                        </a:rPr>
                        <m:t>𝒂</m:t>
                      </m:r>
                      <m:r>
                        <a:rPr lang="en-US" altLang="zh-CN" sz="2000" b="1" i="1">
                          <a:latin typeface="Cambria Math" panose="02040503050406030204" pitchFamily="18" charset="0"/>
                        </a:rPr>
                        <m:t>[</m:t>
                      </m:r>
                      <m:r>
                        <a:rPr lang="en-US" altLang="zh-CN" sz="2000" b="1" i="1">
                          <a:latin typeface="Cambria Math" panose="02040503050406030204" pitchFamily="18" charset="0"/>
                        </a:rPr>
                        <m:t>𝒊</m:t>
                      </m:r>
                      <m:r>
                        <a:rPr lang="en-US" altLang="zh-CN" sz="2000" b="1" i="1">
                          <a:latin typeface="Cambria Math" panose="02040503050406030204" pitchFamily="18" charset="0"/>
                        </a:rPr>
                        <m:t>]</m:t>
                      </m:r>
                    </m:oMath>
                  </m:oMathPara>
                </a14:m>
                <a:endParaRPr lang="zh-CN" altLang="en-US" sz="2000" b="1" dirty="0"/>
              </a:p>
            </p:txBody>
          </p:sp>
        </mc:Choice>
        <mc:Fallback xmlns="">
          <p:sp>
            <p:nvSpPr>
              <p:cNvPr id="31" name="文本框 30"/>
              <p:cNvSpPr txBox="1">
                <a:spLocks noRot="1" noChangeAspect="1" noMove="1" noResize="1" noEditPoints="1" noAdjustHandles="1" noChangeArrowheads="1" noChangeShapeType="1" noTextEdit="1"/>
              </p:cNvSpPr>
              <p:nvPr/>
            </p:nvSpPr>
            <p:spPr>
              <a:xfrm>
                <a:off x="497656" y="4017001"/>
                <a:ext cx="688009" cy="400110"/>
              </a:xfrm>
              <a:prstGeom prst="rect">
                <a:avLst/>
              </a:prstGeom>
              <a:blipFill>
                <a:blip r:embed="rId4"/>
                <a:stretch>
                  <a:fillRect r="-893" b="-16667"/>
                </a:stretch>
              </a:blipFill>
            </p:spPr>
            <p:txBody>
              <a:bodyPr/>
              <a:lstStyle/>
              <a:p>
                <a:r>
                  <a:rPr lang="zh-CN" altLang="en-US">
                    <a:noFill/>
                  </a:rPr>
                  <a:t> </a:t>
                </a:r>
              </a:p>
            </p:txBody>
          </p:sp>
        </mc:Fallback>
      </mc:AlternateContent>
      <p:sp>
        <p:nvSpPr>
          <p:cNvPr id="32" name="文本框 31"/>
          <p:cNvSpPr txBox="1"/>
          <p:nvPr/>
        </p:nvSpPr>
        <p:spPr>
          <a:xfrm>
            <a:off x="75304" y="5124046"/>
            <a:ext cx="1518364" cy="369332"/>
          </a:xfrm>
          <a:prstGeom prst="rect">
            <a:avLst/>
          </a:prstGeom>
          <a:noFill/>
        </p:spPr>
        <p:txBody>
          <a:bodyPr wrap="none" rtlCol="0">
            <a:spAutoFit/>
          </a:bodyPr>
          <a:lstStyle/>
          <a:p>
            <a:r>
              <a:rPr lang="en-US" altLang="zh-CN" dirty="0"/>
              <a:t>Array indices</a:t>
            </a:r>
            <a:endParaRPr lang="zh-CN" altLang="en-US" dirty="0"/>
          </a:p>
        </p:txBody>
      </p:sp>
      <p:sp>
        <p:nvSpPr>
          <p:cNvPr id="33" name="文本框 32"/>
          <p:cNvSpPr txBox="1"/>
          <p:nvPr/>
        </p:nvSpPr>
        <p:spPr>
          <a:xfrm>
            <a:off x="1862066" y="5135303"/>
            <a:ext cx="312906" cy="369332"/>
          </a:xfrm>
          <a:prstGeom prst="rect">
            <a:avLst/>
          </a:prstGeom>
          <a:noFill/>
        </p:spPr>
        <p:txBody>
          <a:bodyPr wrap="none" rtlCol="0">
            <a:spAutoFit/>
          </a:bodyPr>
          <a:lstStyle/>
          <a:p>
            <a:r>
              <a:rPr lang="en-US" altLang="zh-CN" dirty="0"/>
              <a:t>0</a:t>
            </a:r>
            <a:endParaRPr lang="zh-CN" altLang="en-US" dirty="0"/>
          </a:p>
        </p:txBody>
      </p:sp>
      <p:sp>
        <p:nvSpPr>
          <p:cNvPr id="34" name="文本框 33"/>
          <p:cNvSpPr txBox="1"/>
          <p:nvPr/>
        </p:nvSpPr>
        <p:spPr>
          <a:xfrm>
            <a:off x="3520241" y="5135303"/>
            <a:ext cx="312906" cy="369332"/>
          </a:xfrm>
          <a:prstGeom prst="rect">
            <a:avLst/>
          </a:prstGeom>
          <a:noFill/>
        </p:spPr>
        <p:txBody>
          <a:bodyPr wrap="none" rtlCol="0">
            <a:spAutoFit/>
          </a:bodyPr>
          <a:lstStyle/>
          <a:p>
            <a:r>
              <a:rPr lang="en-US" altLang="zh-CN" dirty="0"/>
              <a:t>2</a:t>
            </a:r>
            <a:endParaRPr lang="zh-CN" altLang="en-US" dirty="0"/>
          </a:p>
        </p:txBody>
      </p:sp>
      <p:sp>
        <p:nvSpPr>
          <p:cNvPr id="35" name="文本框 34"/>
          <p:cNvSpPr txBox="1"/>
          <p:nvPr/>
        </p:nvSpPr>
        <p:spPr>
          <a:xfrm>
            <a:off x="2706573" y="5142625"/>
            <a:ext cx="312906" cy="369332"/>
          </a:xfrm>
          <a:prstGeom prst="rect">
            <a:avLst/>
          </a:prstGeom>
          <a:noFill/>
        </p:spPr>
        <p:txBody>
          <a:bodyPr wrap="none" rtlCol="0">
            <a:spAutoFit/>
          </a:bodyPr>
          <a:lstStyle/>
          <a:p>
            <a:r>
              <a:rPr lang="en-US" altLang="zh-CN" dirty="0"/>
              <a:t>1</a:t>
            </a:r>
            <a:endParaRPr lang="zh-CN" altLang="en-US" dirty="0"/>
          </a:p>
        </p:txBody>
      </p:sp>
      <mc:AlternateContent xmlns:mc="http://schemas.openxmlformats.org/markup-compatibility/2006" xmlns:a14="http://schemas.microsoft.com/office/drawing/2010/main">
        <mc:Choice Requires="a14">
          <p:sp>
            <p:nvSpPr>
              <p:cNvPr id="36" name="文本框 35"/>
              <p:cNvSpPr txBox="1"/>
              <p:nvPr/>
            </p:nvSpPr>
            <p:spPr>
              <a:xfrm>
                <a:off x="4275104" y="5126269"/>
                <a:ext cx="44595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i="1" dirty="0" smtClean="0">
                          <a:latin typeface="Cambria Math" panose="02040503050406030204" pitchFamily="18" charset="0"/>
                          <a:ea typeface="Cambria Math" panose="02040503050406030204" pitchFamily="18" charset="0"/>
                        </a:rPr>
                        <m:t>⋯</m:t>
                      </m:r>
                    </m:oMath>
                  </m:oMathPara>
                </a14:m>
                <a:endParaRPr lang="zh-CN" altLang="en-US" dirty="0"/>
              </a:p>
            </p:txBody>
          </p:sp>
        </mc:Choice>
        <mc:Fallback xmlns="">
          <p:sp>
            <p:nvSpPr>
              <p:cNvPr id="36" name="文本框 35"/>
              <p:cNvSpPr txBox="1">
                <a:spLocks noRot="1" noChangeAspect="1" noMove="1" noResize="1" noEditPoints="1" noAdjustHandles="1" noChangeArrowheads="1" noChangeShapeType="1" noTextEdit="1"/>
              </p:cNvSpPr>
              <p:nvPr/>
            </p:nvSpPr>
            <p:spPr>
              <a:xfrm>
                <a:off x="4275104" y="5126269"/>
                <a:ext cx="445956" cy="369332"/>
              </a:xfrm>
              <a:prstGeom prst="rect">
                <a:avLst/>
              </a:prstGeom>
              <a:blipFill>
                <a:blip r:embed="rId5"/>
                <a:stretch>
                  <a:fillRect/>
                </a:stretch>
              </a:blipFill>
            </p:spPr>
            <p:txBody>
              <a:bodyPr/>
              <a:lstStyle/>
              <a:p>
                <a:r>
                  <a:rPr lang="zh-CN" altLang="en-US">
                    <a:noFill/>
                  </a:rPr>
                  <a:t> </a:t>
                </a:r>
              </a:p>
            </p:txBody>
          </p:sp>
        </mc:Fallback>
      </mc:AlternateContent>
      <p:sp>
        <p:nvSpPr>
          <p:cNvPr id="47" name="矩形 46"/>
          <p:cNvSpPr/>
          <p:nvPr/>
        </p:nvSpPr>
        <p:spPr>
          <a:xfrm>
            <a:off x="1606377" y="5211957"/>
            <a:ext cx="3374905" cy="243058"/>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70" name="文本框 69"/>
              <p:cNvSpPr txBox="1"/>
              <p:nvPr/>
            </p:nvSpPr>
            <p:spPr>
              <a:xfrm>
                <a:off x="39754" y="4601849"/>
                <a:ext cx="1599412" cy="369332"/>
              </a:xfrm>
              <a:prstGeom prst="rect">
                <a:avLst/>
              </a:prstGeom>
              <a:noFill/>
            </p:spPr>
            <p:txBody>
              <a:bodyPr wrap="none" rtlCol="0">
                <a:spAutoFit/>
              </a:bodyPr>
              <a:lstStyle/>
              <a:p>
                <a:r>
                  <a:rPr lang="en-US" altLang="zh-CN" dirty="0" err="1"/>
                  <a:t>Expon</a:t>
                </a:r>
                <a:r>
                  <a:rPr lang="en-US" altLang="zh-CN" dirty="0"/>
                  <a:t> index </a:t>
                </a:r>
                <a14:m>
                  <m:oMath xmlns:m="http://schemas.openxmlformats.org/officeDocument/2006/math">
                    <m:r>
                      <a:rPr lang="en-US" altLang="zh-CN" b="0" i="1">
                        <a:latin typeface="Cambria Math" panose="02040503050406030204" pitchFamily="18" charset="0"/>
                      </a:rPr>
                      <m:t>𝑖</m:t>
                    </m:r>
                  </m:oMath>
                </a14:m>
                <a:endParaRPr lang="zh-CN" altLang="en-US" dirty="0"/>
              </a:p>
            </p:txBody>
          </p:sp>
        </mc:Choice>
        <mc:Fallback xmlns="">
          <p:sp>
            <p:nvSpPr>
              <p:cNvPr id="70" name="文本框 69"/>
              <p:cNvSpPr txBox="1">
                <a:spLocks noRot="1" noChangeAspect="1" noMove="1" noResize="1" noEditPoints="1" noAdjustHandles="1" noChangeArrowheads="1" noChangeShapeType="1" noTextEdit="1"/>
              </p:cNvSpPr>
              <p:nvPr/>
            </p:nvSpPr>
            <p:spPr>
              <a:xfrm>
                <a:off x="39754" y="4601849"/>
                <a:ext cx="1599412" cy="369332"/>
              </a:xfrm>
              <a:prstGeom prst="rect">
                <a:avLst/>
              </a:prstGeom>
              <a:blipFill>
                <a:blip r:embed="rId6"/>
                <a:stretch>
                  <a:fillRect l="-3435" t="-10000" b="-26667"/>
                </a:stretch>
              </a:blipFill>
            </p:spPr>
            <p:txBody>
              <a:bodyPr/>
              <a:lstStyle/>
              <a:p>
                <a:r>
                  <a:rPr lang="zh-CN" altLang="en-US">
                    <a:noFill/>
                  </a:rPr>
                  <a:t> </a:t>
                </a:r>
              </a:p>
            </p:txBody>
          </p:sp>
        </mc:Fallback>
      </mc:AlternateContent>
      <p:grpSp>
        <p:nvGrpSpPr>
          <p:cNvPr id="125" name="组合 124"/>
          <p:cNvGrpSpPr/>
          <p:nvPr/>
        </p:nvGrpSpPr>
        <p:grpSpPr>
          <a:xfrm>
            <a:off x="1612688" y="3924321"/>
            <a:ext cx="3372853" cy="1183536"/>
            <a:chOff x="1612688" y="3924321"/>
            <a:chExt cx="3372853" cy="1183536"/>
          </a:xfrm>
        </p:grpSpPr>
        <p:sp>
          <p:nvSpPr>
            <p:cNvPr id="48" name="矩形 47"/>
            <p:cNvSpPr/>
            <p:nvPr/>
          </p:nvSpPr>
          <p:spPr>
            <a:xfrm>
              <a:off x="1612688" y="3925316"/>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矩形 48"/>
            <p:cNvSpPr/>
            <p:nvPr/>
          </p:nvSpPr>
          <p:spPr>
            <a:xfrm>
              <a:off x="2456832" y="3925316"/>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矩形 51"/>
            <p:cNvSpPr/>
            <p:nvPr/>
          </p:nvSpPr>
          <p:spPr>
            <a:xfrm>
              <a:off x="3300977" y="3926248"/>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矩形 52"/>
            <p:cNvSpPr/>
            <p:nvPr/>
          </p:nvSpPr>
          <p:spPr>
            <a:xfrm>
              <a:off x="4140566" y="392432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文本框 41"/>
            <p:cNvSpPr txBox="1"/>
            <p:nvPr/>
          </p:nvSpPr>
          <p:spPr>
            <a:xfrm>
              <a:off x="3560630" y="4050110"/>
              <a:ext cx="441146" cy="369332"/>
            </a:xfrm>
            <a:prstGeom prst="rect">
              <a:avLst/>
            </a:prstGeom>
            <a:noFill/>
          </p:spPr>
          <p:txBody>
            <a:bodyPr wrap="none" rtlCol="0">
              <a:spAutoFit/>
            </a:bodyPr>
            <a:lstStyle/>
            <a:p>
              <a:r>
                <a:rPr lang="en-US" altLang="zh-CN" dirty="0"/>
                <a:t>15</a:t>
              </a:r>
              <a:endParaRPr lang="zh-CN" altLang="en-US" dirty="0"/>
            </a:p>
          </p:txBody>
        </p:sp>
        <p:sp>
          <p:nvSpPr>
            <p:cNvPr id="43" name="文本框 42"/>
            <p:cNvSpPr txBox="1"/>
            <p:nvPr/>
          </p:nvSpPr>
          <p:spPr>
            <a:xfrm>
              <a:off x="2686244" y="4046127"/>
              <a:ext cx="441146" cy="369332"/>
            </a:xfrm>
            <a:prstGeom prst="rect">
              <a:avLst/>
            </a:prstGeom>
            <a:noFill/>
          </p:spPr>
          <p:txBody>
            <a:bodyPr wrap="none" rtlCol="0">
              <a:spAutoFit/>
            </a:bodyPr>
            <a:lstStyle/>
            <a:p>
              <a:r>
                <a:rPr lang="en-US" altLang="zh-CN" dirty="0"/>
                <a:t>10</a:t>
              </a:r>
              <a:endParaRPr lang="zh-CN" altLang="en-US" dirty="0"/>
            </a:p>
          </p:txBody>
        </p:sp>
        <p:sp>
          <p:nvSpPr>
            <p:cNvPr id="56" name="矩形 55"/>
            <p:cNvSpPr/>
            <p:nvPr/>
          </p:nvSpPr>
          <p:spPr>
            <a:xfrm>
              <a:off x="1613519" y="451872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矩形 56"/>
            <p:cNvSpPr/>
            <p:nvPr/>
          </p:nvSpPr>
          <p:spPr>
            <a:xfrm>
              <a:off x="2457663" y="451872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矩形 59"/>
            <p:cNvSpPr/>
            <p:nvPr/>
          </p:nvSpPr>
          <p:spPr>
            <a:xfrm>
              <a:off x="3301808" y="4519653"/>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矩形 60"/>
            <p:cNvSpPr/>
            <p:nvPr/>
          </p:nvSpPr>
          <p:spPr>
            <a:xfrm>
              <a:off x="4141397" y="4517726"/>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文本框 64"/>
            <p:cNvSpPr txBox="1"/>
            <p:nvPr/>
          </p:nvSpPr>
          <p:spPr>
            <a:xfrm>
              <a:off x="3547689" y="4641478"/>
              <a:ext cx="312906" cy="369332"/>
            </a:xfrm>
            <a:prstGeom prst="rect">
              <a:avLst/>
            </a:prstGeom>
            <a:noFill/>
          </p:spPr>
          <p:txBody>
            <a:bodyPr wrap="none" rtlCol="0">
              <a:spAutoFit/>
            </a:bodyPr>
            <a:lstStyle/>
            <a:p>
              <a:r>
                <a:rPr lang="en-US" altLang="zh-CN" dirty="0"/>
                <a:t>0</a:t>
              </a:r>
              <a:endParaRPr lang="zh-CN" altLang="en-US" dirty="0"/>
            </a:p>
          </p:txBody>
        </p:sp>
        <p:sp>
          <p:nvSpPr>
            <p:cNvPr id="66" name="文本框 65"/>
            <p:cNvSpPr txBox="1"/>
            <p:nvPr/>
          </p:nvSpPr>
          <p:spPr>
            <a:xfrm>
              <a:off x="2661699" y="4644377"/>
              <a:ext cx="441146" cy="369332"/>
            </a:xfrm>
            <a:prstGeom prst="rect">
              <a:avLst/>
            </a:prstGeom>
            <a:noFill/>
          </p:spPr>
          <p:txBody>
            <a:bodyPr wrap="none" rtlCol="0">
              <a:spAutoFit/>
            </a:bodyPr>
            <a:lstStyle/>
            <a:p>
              <a:r>
                <a:rPr lang="en-US" altLang="zh-CN" dirty="0"/>
                <a:t>50</a:t>
              </a:r>
              <a:endParaRPr lang="zh-CN" altLang="en-US" dirty="0"/>
            </a:p>
          </p:txBody>
        </p:sp>
        <p:sp>
          <p:nvSpPr>
            <p:cNvPr id="41" name="文本框 40"/>
            <p:cNvSpPr txBox="1"/>
            <p:nvPr/>
          </p:nvSpPr>
          <p:spPr>
            <a:xfrm>
              <a:off x="1848265" y="4035684"/>
              <a:ext cx="312906" cy="369332"/>
            </a:xfrm>
            <a:prstGeom prst="rect">
              <a:avLst/>
            </a:prstGeom>
            <a:noFill/>
          </p:spPr>
          <p:txBody>
            <a:bodyPr wrap="none" rtlCol="0">
              <a:spAutoFit/>
            </a:bodyPr>
            <a:lstStyle/>
            <a:p>
              <a:r>
                <a:rPr lang="en-US" altLang="zh-CN" dirty="0"/>
                <a:t>3</a:t>
              </a:r>
              <a:endParaRPr lang="zh-CN" altLang="en-US" dirty="0"/>
            </a:p>
          </p:txBody>
        </p:sp>
        <p:sp>
          <p:nvSpPr>
            <p:cNvPr id="64" name="文本框 63"/>
            <p:cNvSpPr txBox="1"/>
            <p:nvPr/>
          </p:nvSpPr>
          <p:spPr>
            <a:xfrm>
              <a:off x="1732130" y="4641478"/>
              <a:ext cx="569387" cy="369332"/>
            </a:xfrm>
            <a:prstGeom prst="rect">
              <a:avLst/>
            </a:prstGeom>
            <a:noFill/>
          </p:spPr>
          <p:txBody>
            <a:bodyPr wrap="none" rtlCol="0">
              <a:spAutoFit/>
            </a:bodyPr>
            <a:lstStyle/>
            <a:p>
              <a:r>
                <a:rPr lang="en-US" altLang="zh-CN" dirty="0"/>
                <a:t>100</a:t>
              </a:r>
              <a:endParaRPr lang="zh-CN" altLang="en-US" dirty="0"/>
            </a:p>
          </p:txBody>
        </p:sp>
      </p:grpSp>
      <p:sp>
        <p:nvSpPr>
          <p:cNvPr id="72" name="椭圆 71"/>
          <p:cNvSpPr/>
          <p:nvPr/>
        </p:nvSpPr>
        <p:spPr>
          <a:xfrm>
            <a:off x="1746634" y="3966834"/>
            <a:ext cx="540381" cy="114391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文本框 76"/>
          <p:cNvSpPr txBox="1"/>
          <p:nvPr/>
        </p:nvSpPr>
        <p:spPr>
          <a:xfrm>
            <a:off x="5412811" y="5119863"/>
            <a:ext cx="312906" cy="369332"/>
          </a:xfrm>
          <a:prstGeom prst="rect">
            <a:avLst/>
          </a:prstGeom>
          <a:noFill/>
        </p:spPr>
        <p:txBody>
          <a:bodyPr wrap="none" rtlCol="0">
            <a:spAutoFit/>
          </a:bodyPr>
          <a:lstStyle/>
          <a:p>
            <a:r>
              <a:rPr lang="en-US" altLang="zh-CN" dirty="0"/>
              <a:t>0</a:t>
            </a:r>
            <a:endParaRPr lang="zh-CN" altLang="en-US" dirty="0"/>
          </a:p>
        </p:txBody>
      </p:sp>
      <p:sp>
        <p:nvSpPr>
          <p:cNvPr id="78" name="文本框 77"/>
          <p:cNvSpPr txBox="1"/>
          <p:nvPr/>
        </p:nvSpPr>
        <p:spPr>
          <a:xfrm>
            <a:off x="7070986" y="5119863"/>
            <a:ext cx="312906" cy="369332"/>
          </a:xfrm>
          <a:prstGeom prst="rect">
            <a:avLst/>
          </a:prstGeom>
          <a:noFill/>
        </p:spPr>
        <p:txBody>
          <a:bodyPr wrap="none" rtlCol="0">
            <a:spAutoFit/>
          </a:bodyPr>
          <a:lstStyle/>
          <a:p>
            <a:r>
              <a:rPr lang="en-US" altLang="zh-CN" dirty="0"/>
              <a:t>2</a:t>
            </a:r>
            <a:endParaRPr lang="zh-CN" altLang="en-US" dirty="0"/>
          </a:p>
        </p:txBody>
      </p:sp>
      <p:sp>
        <p:nvSpPr>
          <p:cNvPr id="79" name="文本框 78"/>
          <p:cNvSpPr txBox="1"/>
          <p:nvPr/>
        </p:nvSpPr>
        <p:spPr>
          <a:xfrm>
            <a:off x="6257318" y="5127185"/>
            <a:ext cx="312906" cy="369332"/>
          </a:xfrm>
          <a:prstGeom prst="rect">
            <a:avLst/>
          </a:prstGeom>
          <a:noFill/>
        </p:spPr>
        <p:txBody>
          <a:bodyPr wrap="none" rtlCol="0">
            <a:spAutoFit/>
          </a:bodyPr>
          <a:lstStyle/>
          <a:p>
            <a:r>
              <a:rPr lang="en-US" altLang="zh-CN" dirty="0"/>
              <a:t>1</a:t>
            </a:r>
            <a:endParaRPr lang="zh-CN" altLang="en-US" dirty="0"/>
          </a:p>
        </p:txBody>
      </p:sp>
      <p:sp>
        <p:nvSpPr>
          <p:cNvPr id="80" name="文本框 79"/>
          <p:cNvSpPr txBox="1"/>
          <p:nvPr/>
        </p:nvSpPr>
        <p:spPr>
          <a:xfrm>
            <a:off x="7940689" y="5116581"/>
            <a:ext cx="184731" cy="369332"/>
          </a:xfrm>
          <a:prstGeom prst="rect">
            <a:avLst/>
          </a:prstGeom>
          <a:noFill/>
        </p:spPr>
        <p:txBody>
          <a:bodyPr wrap="none" rtlCol="0">
            <a:spAutoFit/>
          </a:bodyPr>
          <a:lstStyle/>
          <a:p>
            <a:endParaRPr lang="zh-CN" altLang="en-US" dirty="0"/>
          </a:p>
        </p:txBody>
      </p:sp>
      <p:sp>
        <p:nvSpPr>
          <p:cNvPr id="81" name="矩形 80"/>
          <p:cNvSpPr/>
          <p:nvPr/>
        </p:nvSpPr>
        <p:spPr>
          <a:xfrm>
            <a:off x="5157122" y="5203405"/>
            <a:ext cx="3386916" cy="251609"/>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2" name="椭圆 111"/>
          <p:cNvSpPr/>
          <p:nvPr/>
        </p:nvSpPr>
        <p:spPr>
          <a:xfrm>
            <a:off x="5309741" y="3951102"/>
            <a:ext cx="540381" cy="114391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24" name="组合 123"/>
          <p:cNvGrpSpPr/>
          <p:nvPr/>
        </p:nvGrpSpPr>
        <p:grpSpPr>
          <a:xfrm>
            <a:off x="5197058" y="3920062"/>
            <a:ext cx="3377182" cy="1176977"/>
            <a:chOff x="5197058" y="3920062"/>
            <a:chExt cx="3377182" cy="1176977"/>
          </a:xfrm>
        </p:grpSpPr>
        <p:sp>
          <p:nvSpPr>
            <p:cNvPr id="50" name="矩形 49"/>
            <p:cNvSpPr/>
            <p:nvPr/>
          </p:nvSpPr>
          <p:spPr>
            <a:xfrm>
              <a:off x="7730096" y="3920062"/>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矩形 50"/>
            <p:cNvSpPr/>
            <p:nvPr/>
          </p:nvSpPr>
          <p:spPr>
            <a:xfrm>
              <a:off x="6885952" y="3921765"/>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矩形 53"/>
            <p:cNvSpPr/>
            <p:nvPr/>
          </p:nvSpPr>
          <p:spPr>
            <a:xfrm>
              <a:off x="6044161" y="3926437"/>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矩形 57"/>
            <p:cNvSpPr/>
            <p:nvPr/>
          </p:nvSpPr>
          <p:spPr>
            <a:xfrm>
              <a:off x="7730096" y="4507324"/>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矩形 58"/>
            <p:cNvSpPr/>
            <p:nvPr/>
          </p:nvSpPr>
          <p:spPr>
            <a:xfrm>
              <a:off x="6880792" y="4508835"/>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 name="矩形 74"/>
            <p:cNvSpPr/>
            <p:nvPr/>
          </p:nvSpPr>
          <p:spPr>
            <a:xfrm>
              <a:off x="5197664" y="392571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2" name="文本框 101"/>
            <p:cNvSpPr txBox="1"/>
            <p:nvPr/>
          </p:nvSpPr>
          <p:spPr>
            <a:xfrm>
              <a:off x="7150160" y="4046738"/>
              <a:ext cx="312906" cy="369332"/>
            </a:xfrm>
            <a:prstGeom prst="rect">
              <a:avLst/>
            </a:prstGeom>
            <a:noFill/>
          </p:spPr>
          <p:txBody>
            <a:bodyPr wrap="none" rtlCol="0">
              <a:spAutoFit/>
            </a:bodyPr>
            <a:lstStyle/>
            <a:p>
              <a:r>
                <a:rPr lang="en-US" altLang="zh-CN" dirty="0"/>
                <a:t>5</a:t>
              </a:r>
              <a:endParaRPr lang="zh-CN" altLang="en-US" dirty="0"/>
            </a:p>
          </p:txBody>
        </p:sp>
        <p:sp>
          <p:nvSpPr>
            <p:cNvPr id="103" name="文本框 102"/>
            <p:cNvSpPr txBox="1"/>
            <p:nvPr/>
          </p:nvSpPr>
          <p:spPr>
            <a:xfrm>
              <a:off x="6233289" y="4034826"/>
              <a:ext cx="441146" cy="369332"/>
            </a:xfrm>
            <a:prstGeom prst="rect">
              <a:avLst/>
            </a:prstGeom>
            <a:noFill/>
          </p:spPr>
          <p:txBody>
            <a:bodyPr wrap="none" rtlCol="0">
              <a:spAutoFit/>
            </a:bodyPr>
            <a:lstStyle/>
            <a:p>
              <a:r>
                <a:rPr lang="en-US" altLang="zh-CN" dirty="0"/>
                <a:t>30</a:t>
              </a:r>
              <a:endParaRPr lang="zh-CN" altLang="en-US" dirty="0"/>
            </a:p>
          </p:txBody>
        </p:sp>
        <p:sp>
          <p:nvSpPr>
            <p:cNvPr id="104" name="矩形 103"/>
            <p:cNvSpPr/>
            <p:nvPr/>
          </p:nvSpPr>
          <p:spPr>
            <a:xfrm>
              <a:off x="5197058" y="4508109"/>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5" name="矩形 104"/>
            <p:cNvSpPr/>
            <p:nvPr/>
          </p:nvSpPr>
          <p:spPr>
            <a:xfrm>
              <a:off x="6041202" y="4508109"/>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7" name="文本框 106"/>
            <p:cNvSpPr txBox="1"/>
            <p:nvPr/>
          </p:nvSpPr>
          <p:spPr>
            <a:xfrm>
              <a:off x="7132772" y="4639182"/>
              <a:ext cx="312906" cy="369332"/>
            </a:xfrm>
            <a:prstGeom prst="rect">
              <a:avLst/>
            </a:prstGeom>
            <a:noFill/>
          </p:spPr>
          <p:txBody>
            <a:bodyPr wrap="none" rtlCol="0">
              <a:spAutoFit/>
            </a:bodyPr>
            <a:lstStyle/>
            <a:p>
              <a:r>
                <a:rPr lang="en-US" altLang="zh-CN" dirty="0"/>
                <a:t>0</a:t>
              </a:r>
              <a:endParaRPr lang="zh-CN" altLang="en-US" dirty="0"/>
            </a:p>
          </p:txBody>
        </p:sp>
        <p:sp>
          <p:nvSpPr>
            <p:cNvPr id="108" name="文本框 107"/>
            <p:cNvSpPr txBox="1"/>
            <p:nvPr/>
          </p:nvSpPr>
          <p:spPr>
            <a:xfrm>
              <a:off x="6228129" y="4641478"/>
              <a:ext cx="441146" cy="369332"/>
            </a:xfrm>
            <a:prstGeom prst="rect">
              <a:avLst/>
            </a:prstGeom>
            <a:noFill/>
          </p:spPr>
          <p:txBody>
            <a:bodyPr wrap="none" rtlCol="0">
              <a:spAutoFit/>
            </a:bodyPr>
            <a:lstStyle/>
            <a:p>
              <a:r>
                <a:rPr lang="en-US" altLang="zh-CN" dirty="0"/>
                <a:t>60</a:t>
              </a:r>
              <a:endParaRPr lang="zh-CN" altLang="en-US" dirty="0"/>
            </a:p>
          </p:txBody>
        </p:sp>
        <p:sp>
          <p:nvSpPr>
            <p:cNvPr id="110" name="文本框 109"/>
            <p:cNvSpPr txBox="1"/>
            <p:nvPr/>
          </p:nvSpPr>
          <p:spPr>
            <a:xfrm>
              <a:off x="5466225" y="4046738"/>
              <a:ext cx="312906" cy="369332"/>
            </a:xfrm>
            <a:prstGeom prst="rect">
              <a:avLst/>
            </a:prstGeom>
            <a:noFill/>
          </p:spPr>
          <p:txBody>
            <a:bodyPr wrap="none" rtlCol="0">
              <a:spAutoFit/>
            </a:bodyPr>
            <a:lstStyle/>
            <a:p>
              <a:r>
                <a:rPr lang="en-US" altLang="zh-CN" dirty="0"/>
                <a:t>4</a:t>
              </a:r>
              <a:endParaRPr lang="zh-CN" altLang="en-US" dirty="0"/>
            </a:p>
          </p:txBody>
        </p:sp>
        <p:sp>
          <p:nvSpPr>
            <p:cNvPr id="111" name="文本框 110"/>
            <p:cNvSpPr txBox="1"/>
            <p:nvPr/>
          </p:nvSpPr>
          <p:spPr>
            <a:xfrm>
              <a:off x="5295237" y="4614669"/>
              <a:ext cx="569387" cy="369332"/>
            </a:xfrm>
            <a:prstGeom prst="rect">
              <a:avLst/>
            </a:prstGeom>
            <a:noFill/>
          </p:spPr>
          <p:txBody>
            <a:bodyPr wrap="none" rtlCol="0">
              <a:spAutoFit/>
            </a:bodyPr>
            <a:lstStyle/>
            <a:p>
              <a:r>
                <a:rPr lang="en-US" altLang="zh-CN" dirty="0"/>
                <a:t>100</a:t>
              </a:r>
              <a:endParaRPr lang="zh-CN" altLang="en-US" dirty="0"/>
            </a:p>
          </p:txBody>
        </p:sp>
        <p:sp>
          <p:nvSpPr>
            <p:cNvPr id="113" name="文本框 112"/>
            <p:cNvSpPr txBox="1"/>
            <p:nvPr/>
          </p:nvSpPr>
          <p:spPr>
            <a:xfrm>
              <a:off x="7931595" y="4037557"/>
              <a:ext cx="184731" cy="369332"/>
            </a:xfrm>
            <a:prstGeom prst="rect">
              <a:avLst/>
            </a:prstGeom>
            <a:noFill/>
          </p:spPr>
          <p:txBody>
            <a:bodyPr wrap="none" rtlCol="0">
              <a:spAutoFit/>
            </a:bodyPr>
            <a:lstStyle/>
            <a:p>
              <a:endParaRPr lang="zh-CN" altLang="en-US" dirty="0"/>
            </a:p>
          </p:txBody>
        </p:sp>
        <p:sp>
          <p:nvSpPr>
            <p:cNvPr id="114" name="文本框 113"/>
            <p:cNvSpPr txBox="1"/>
            <p:nvPr/>
          </p:nvSpPr>
          <p:spPr>
            <a:xfrm>
              <a:off x="7978794" y="4639182"/>
              <a:ext cx="184731" cy="369332"/>
            </a:xfrm>
            <a:prstGeom prst="rect">
              <a:avLst/>
            </a:prstGeom>
            <a:noFill/>
          </p:spPr>
          <p:txBody>
            <a:bodyPr wrap="none" rtlCol="0">
              <a:spAutoFit/>
            </a:bodyPr>
            <a:lstStyle/>
            <a:p>
              <a:endParaRPr lang="zh-CN" altLang="en-US" dirty="0"/>
            </a:p>
          </p:txBody>
        </p:sp>
      </p:grpSp>
      <mc:AlternateContent xmlns:mc="http://schemas.openxmlformats.org/markup-compatibility/2006" xmlns:a14="http://schemas.microsoft.com/office/drawing/2010/main">
        <mc:Choice Requires="a14">
          <p:sp>
            <p:nvSpPr>
              <p:cNvPr id="115" name="文本框 114"/>
              <p:cNvSpPr txBox="1"/>
              <p:nvPr/>
            </p:nvSpPr>
            <p:spPr>
              <a:xfrm>
                <a:off x="7863146" y="5124046"/>
                <a:ext cx="44595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i="1" dirty="0">
                          <a:latin typeface="Cambria Math" panose="02040503050406030204" pitchFamily="18" charset="0"/>
                          <a:ea typeface="Cambria Math" panose="02040503050406030204" pitchFamily="18" charset="0"/>
                        </a:rPr>
                        <m:t>⋯</m:t>
                      </m:r>
                    </m:oMath>
                  </m:oMathPara>
                </a14:m>
                <a:endParaRPr lang="zh-CN" altLang="en-US" dirty="0"/>
              </a:p>
            </p:txBody>
          </p:sp>
        </mc:Choice>
        <mc:Fallback xmlns="">
          <p:sp>
            <p:nvSpPr>
              <p:cNvPr id="115" name="文本框 114"/>
              <p:cNvSpPr txBox="1">
                <a:spLocks noRot="1" noChangeAspect="1" noMove="1" noResize="1" noEditPoints="1" noAdjustHandles="1" noChangeArrowheads="1" noChangeShapeType="1" noTextEdit="1"/>
              </p:cNvSpPr>
              <p:nvPr/>
            </p:nvSpPr>
            <p:spPr>
              <a:xfrm>
                <a:off x="7863146" y="5124046"/>
                <a:ext cx="445956" cy="369332"/>
              </a:xfrm>
              <a:prstGeom prst="rect">
                <a:avLst/>
              </a:prstGeom>
              <a:blipFill>
                <a:blip r:embed="rId7"/>
                <a:stretch>
                  <a:fillRect/>
                </a:stretch>
              </a:blipFill>
            </p:spPr>
            <p:txBody>
              <a:bodyPr/>
              <a:lstStyle/>
              <a:p>
                <a:r>
                  <a:rPr lang="zh-CN" altLang="en-US">
                    <a:noFill/>
                  </a:rPr>
                  <a:t> </a:t>
                </a:r>
              </a:p>
            </p:txBody>
          </p:sp>
        </mc:Fallback>
      </mc:AlternateContent>
      <p:grpSp>
        <p:nvGrpSpPr>
          <p:cNvPr id="123" name="组合 122"/>
          <p:cNvGrpSpPr/>
          <p:nvPr/>
        </p:nvGrpSpPr>
        <p:grpSpPr>
          <a:xfrm>
            <a:off x="788565" y="6021288"/>
            <a:ext cx="7785675" cy="504056"/>
            <a:chOff x="536308" y="5962939"/>
            <a:chExt cx="7785675" cy="504056"/>
          </a:xfrm>
        </p:grpSpPr>
        <p:sp>
          <p:nvSpPr>
            <p:cNvPr id="122" name="圆角矩形 121"/>
            <p:cNvSpPr/>
            <p:nvPr/>
          </p:nvSpPr>
          <p:spPr>
            <a:xfrm>
              <a:off x="536308" y="5962939"/>
              <a:ext cx="7785675" cy="504056"/>
            </a:xfrm>
            <a:prstGeom prst="round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1" name="文本框 120"/>
            <p:cNvSpPr txBox="1"/>
            <p:nvPr/>
          </p:nvSpPr>
          <p:spPr>
            <a:xfrm>
              <a:off x="700563" y="6016641"/>
              <a:ext cx="7544053" cy="400110"/>
            </a:xfrm>
            <a:prstGeom prst="rect">
              <a:avLst/>
            </a:prstGeom>
            <a:noFill/>
          </p:spPr>
          <p:txBody>
            <a:bodyPr wrap="none" rtlCol="0">
              <a:spAutoFit/>
            </a:bodyPr>
            <a:lstStyle/>
            <a:p>
              <a:r>
                <a:rPr lang="en-US" altLang="zh-CN" sz="2000" b="1" dirty="0"/>
                <a:t>Store the coefficients in descent order of exponential index.</a:t>
              </a:r>
              <a:endParaRPr lang="zh-CN" altLang="en-US" sz="2000" b="1" dirty="0"/>
            </a:p>
          </p:txBody>
        </p:sp>
      </p:grpSp>
    </p:spTree>
    <p:extLst>
      <p:ext uri="{BB962C8B-B14F-4D97-AF65-F5344CB8AC3E}">
        <p14:creationId xmlns:p14="http://schemas.microsoft.com/office/powerpoint/2010/main" val="42331750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23"/>
                                        </p:tgtEl>
                                        <p:attrNameLst>
                                          <p:attrName>style.visibility</p:attrName>
                                        </p:attrNameLst>
                                      </p:cBhvr>
                                      <p:to>
                                        <p:strVal val="visible"/>
                                      </p:to>
                                    </p:set>
                                    <p:animEffect transition="in" filter="fade">
                                      <p:cBhvr>
                                        <p:cTn id="7" dur="1000"/>
                                        <p:tgtEl>
                                          <p:spTgt spid="123"/>
                                        </p:tgtEl>
                                      </p:cBhvr>
                                    </p:animEffect>
                                    <p:anim calcmode="lin" valueType="num">
                                      <p:cBhvr>
                                        <p:cTn id="8" dur="1000" fill="hold"/>
                                        <p:tgtEl>
                                          <p:spTgt spid="123"/>
                                        </p:tgtEl>
                                        <p:attrNameLst>
                                          <p:attrName>ppt_x</p:attrName>
                                        </p:attrNameLst>
                                      </p:cBhvr>
                                      <p:tavLst>
                                        <p:tav tm="0">
                                          <p:val>
                                            <p:strVal val="#ppt_x"/>
                                          </p:val>
                                        </p:tav>
                                        <p:tav tm="100000">
                                          <p:val>
                                            <p:strVal val="#ppt_x"/>
                                          </p:val>
                                        </p:tav>
                                      </p:tavLst>
                                    </p:anim>
                                    <p:anim calcmode="lin" valueType="num">
                                      <p:cBhvr>
                                        <p:cTn id="9" dur="1000" fill="hold"/>
                                        <p:tgtEl>
                                          <p:spTgt spid="12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72"/>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1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animBg="1"/>
      <p:bldP spid="112" grpId="0" animBg="1"/>
    </p:bldLst>
  </p:timing>
</p:sld>
</file>

<file path=ppt/slides/slide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pPr eaLnBrk="1" hangingPunct="1"/>
            <a:r>
              <a:rPr lang="en-US" dirty="0">
                <a:latin typeface="Arial" charset="0"/>
                <a:cs typeface="Arial" charset="0"/>
              </a:rPr>
              <a:t>Stepping through a Linked List</a:t>
            </a:r>
          </a:p>
        </p:txBody>
      </p:sp>
      <p:sp>
        <p:nvSpPr>
          <p:cNvPr id="58371" name="Rectangle 3"/>
          <p:cNvSpPr>
            <a:spLocks noGrp="1" noChangeArrowheads="1"/>
          </p:cNvSpPr>
          <p:nvPr>
            <p:ph type="body" idx="1"/>
          </p:nvPr>
        </p:nvSpPr>
        <p:spPr/>
        <p:txBody>
          <a:bodyPr/>
          <a:lstStyle/>
          <a:p>
            <a:pPr eaLnBrk="1" hangingPunct="1">
              <a:buFont typeface="Arial" charset="0"/>
              <a:buNone/>
            </a:pPr>
            <a:r>
              <a:rPr lang="en-US" dirty="0">
                <a:latin typeface="Arial" charset="0"/>
                <a:cs typeface="Arial" charset="0"/>
              </a:rPr>
              <a:t>	Analogously:</a:t>
            </a:r>
          </a:p>
          <a:p>
            <a:pPr eaLnBrk="1" hangingPunct="1">
              <a:buFont typeface="Arial" charset="0"/>
              <a:buNone/>
            </a:pPr>
            <a:endParaRPr lang="en-US" dirty="0">
              <a:latin typeface="Arial" charset="0"/>
              <a:cs typeface="Arial" charset="0"/>
            </a:endParaRPr>
          </a:p>
          <a:p>
            <a:pPr eaLnBrk="1" hangingPunct="1">
              <a:buFontTx/>
              <a:buNone/>
            </a:pPr>
            <a:r>
              <a:rPr lang="en-US" b="1" dirty="0">
                <a:latin typeface="Consolas" pitchFamily="49" charset="0"/>
                <a:cs typeface="Consolas" pitchFamily="49" charset="0"/>
              </a:rPr>
              <a:t>	</a:t>
            </a:r>
            <a:r>
              <a:rPr lang="en-US" sz="1800" dirty="0">
                <a:latin typeface="Consolas" pitchFamily="49" charset="0"/>
                <a:cs typeface="Consolas" pitchFamily="49" charset="0"/>
              </a:rPr>
              <a:t>for ( Node *</a:t>
            </a:r>
            <a:r>
              <a:rPr lang="en-US" sz="1800" dirty="0" err="1">
                <a:latin typeface="Consolas" pitchFamily="49" charset="0"/>
                <a:cs typeface="Consolas" pitchFamily="49" charset="0"/>
              </a:rPr>
              <a:t>ptr</a:t>
            </a:r>
            <a:r>
              <a:rPr lang="en-US" sz="1800" dirty="0">
                <a:latin typeface="Consolas" pitchFamily="49" charset="0"/>
                <a:cs typeface="Consolas" pitchFamily="49" charset="0"/>
              </a:rPr>
              <a:t> = head(); </a:t>
            </a:r>
            <a:r>
              <a:rPr lang="en-US" sz="1800" dirty="0" err="1">
                <a:latin typeface="Consolas" pitchFamily="49" charset="0"/>
                <a:cs typeface="Consolas" pitchFamily="49" charset="0"/>
              </a:rPr>
              <a:t>ptr</a:t>
            </a:r>
            <a:r>
              <a:rPr lang="en-US" sz="1800" dirty="0">
                <a:latin typeface="Consolas" pitchFamily="49" charset="0"/>
                <a:cs typeface="Consolas" pitchFamily="49" charset="0"/>
              </a:rPr>
              <a:t> != </a:t>
            </a:r>
            <a:r>
              <a:rPr lang="en-US" sz="1800" dirty="0" err="1">
                <a:latin typeface="Consolas" pitchFamily="49" charset="0"/>
                <a:cs typeface="Consolas" pitchFamily="49" charset="0"/>
              </a:rPr>
              <a:t>nullptr</a:t>
            </a:r>
            <a:r>
              <a:rPr lang="en-US" sz="1800" dirty="0">
                <a:latin typeface="Consolas" pitchFamily="49" charset="0"/>
                <a:cs typeface="Consolas" pitchFamily="49" charset="0"/>
              </a:rPr>
              <a:t>; </a:t>
            </a:r>
            <a:r>
              <a:rPr lang="en-US" sz="1800" dirty="0" err="1">
                <a:latin typeface="Consolas" pitchFamily="49" charset="0"/>
                <a:cs typeface="Consolas" pitchFamily="49" charset="0"/>
              </a:rPr>
              <a:t>ptr</a:t>
            </a:r>
            <a:r>
              <a:rPr lang="en-US" sz="1800" dirty="0">
                <a:latin typeface="Consolas" pitchFamily="49" charset="0"/>
                <a:cs typeface="Consolas" pitchFamily="49" charset="0"/>
              </a:rPr>
              <a:t> = </a:t>
            </a:r>
            <a:r>
              <a:rPr lang="en-US" sz="1800" dirty="0" err="1">
                <a:latin typeface="Consolas" pitchFamily="49" charset="0"/>
                <a:cs typeface="Consolas" pitchFamily="49" charset="0"/>
              </a:rPr>
              <a:t>ptr</a:t>
            </a:r>
            <a:r>
              <a:rPr lang="en-US" sz="1800" dirty="0">
                <a:latin typeface="Consolas" pitchFamily="49" charset="0"/>
                <a:cs typeface="Consolas" pitchFamily="49" charset="0"/>
              </a:rPr>
              <a:t>-&gt;next() )</a:t>
            </a:r>
          </a:p>
          <a:p>
            <a:pPr eaLnBrk="1" hangingPunct="1">
              <a:buFontTx/>
              <a:buNone/>
            </a:pPr>
            <a:r>
              <a:rPr lang="en-US" sz="1800" dirty="0">
                <a:solidFill>
                  <a:srgbClr val="D20000"/>
                </a:solidFill>
                <a:latin typeface="Consolas" pitchFamily="49" charset="0"/>
                <a:cs typeface="Consolas" pitchFamily="49" charset="0"/>
              </a:rPr>
              <a:t>	for ( </a:t>
            </a:r>
            <a:r>
              <a:rPr lang="en-US" sz="1800" dirty="0" err="1">
                <a:solidFill>
                  <a:srgbClr val="D20000"/>
                </a:solidFill>
                <a:latin typeface="Consolas" pitchFamily="49" charset="0"/>
                <a:cs typeface="Consolas" pitchFamily="49" charset="0"/>
              </a:rPr>
              <a:t>int</a:t>
            </a:r>
            <a:r>
              <a:rPr lang="en-US" sz="1800" dirty="0">
                <a:solidFill>
                  <a:srgbClr val="D20000"/>
                </a:solidFill>
                <a:latin typeface="Consolas" pitchFamily="49" charset="0"/>
                <a:cs typeface="Consolas" pitchFamily="49" charset="0"/>
              </a:rPr>
              <a:t> </a:t>
            </a:r>
            <a:r>
              <a:rPr lang="en-US" sz="1800" dirty="0" err="1">
                <a:solidFill>
                  <a:srgbClr val="D20000"/>
                </a:solidFill>
                <a:latin typeface="Consolas" pitchFamily="49" charset="0"/>
                <a:cs typeface="Consolas" pitchFamily="49" charset="0"/>
              </a:rPr>
              <a:t>i</a:t>
            </a:r>
            <a:r>
              <a:rPr lang="en-US" sz="1800" dirty="0">
                <a:solidFill>
                  <a:srgbClr val="D20000"/>
                </a:solidFill>
                <a:latin typeface="Consolas" pitchFamily="49" charset="0"/>
                <a:cs typeface="Consolas" pitchFamily="49" charset="0"/>
              </a:rPr>
              <a:t> = 0;            </a:t>
            </a:r>
            <a:r>
              <a:rPr lang="en-US" sz="1800" dirty="0" err="1">
                <a:solidFill>
                  <a:srgbClr val="D20000"/>
                </a:solidFill>
                <a:latin typeface="Consolas" pitchFamily="49" charset="0"/>
                <a:cs typeface="Consolas" pitchFamily="49" charset="0"/>
              </a:rPr>
              <a:t>i</a:t>
            </a:r>
            <a:r>
              <a:rPr lang="en-US" sz="1800" dirty="0">
                <a:solidFill>
                  <a:srgbClr val="D20000"/>
                </a:solidFill>
                <a:latin typeface="Consolas" pitchFamily="49" charset="0"/>
                <a:cs typeface="Consolas" pitchFamily="49" charset="0"/>
              </a:rPr>
              <a:t> != N;          ++</a:t>
            </a:r>
            <a:r>
              <a:rPr lang="en-US" sz="1800" dirty="0" err="1">
                <a:solidFill>
                  <a:srgbClr val="D20000"/>
                </a:solidFill>
                <a:latin typeface="Consolas" pitchFamily="49" charset="0"/>
                <a:cs typeface="Consolas" pitchFamily="49" charset="0"/>
              </a:rPr>
              <a:t>i</a:t>
            </a:r>
            <a:r>
              <a:rPr lang="en-US" sz="1800" dirty="0">
                <a:solidFill>
                  <a:srgbClr val="D20000"/>
                </a:solidFill>
                <a:latin typeface="Consolas" pitchFamily="49" charset="0"/>
                <a:cs typeface="Consolas" pitchFamily="49" charset="0"/>
              </a:rPr>
              <a:t>            )</a:t>
            </a:r>
            <a:endParaRPr lang="en-US" sz="1800" dirty="0">
              <a:latin typeface="Consolas" pitchFamily="49" charset="0"/>
              <a:cs typeface="Consolas" pitchFamily="49" charset="0"/>
            </a:endParaRPr>
          </a:p>
        </p:txBody>
      </p:sp>
    </p:spTree>
    <p:extLst>
      <p:ext uri="{BB962C8B-B14F-4D97-AF65-F5344CB8AC3E}">
        <p14:creationId xmlns:p14="http://schemas.microsoft.com/office/powerpoint/2010/main" val="49688079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pPr eaLnBrk="1" hangingPunct="1"/>
            <a:r>
              <a:rPr lang="en-US" dirty="0" err="1">
                <a:latin typeface="Consolas" pitchFamily="49" charset="0"/>
                <a:cs typeface="Consolas" pitchFamily="49" charset="0"/>
              </a:rPr>
              <a:t>int</a:t>
            </a:r>
            <a:r>
              <a:rPr lang="en-US" dirty="0">
                <a:latin typeface="Consolas" pitchFamily="49" charset="0"/>
                <a:cs typeface="Consolas" pitchFamily="49" charset="0"/>
              </a:rPr>
              <a:t> count( </a:t>
            </a:r>
            <a:r>
              <a:rPr lang="en-US" dirty="0" err="1">
                <a:latin typeface="Consolas" pitchFamily="49" charset="0"/>
                <a:cs typeface="Consolas" pitchFamily="49" charset="0"/>
              </a:rPr>
              <a:t>int</a:t>
            </a:r>
            <a:r>
              <a:rPr lang="en-US" dirty="0">
                <a:latin typeface="Consolas" pitchFamily="49" charset="0"/>
                <a:cs typeface="Consolas" pitchFamily="49" charset="0"/>
              </a:rPr>
              <a:t> ) const</a:t>
            </a:r>
          </a:p>
        </p:txBody>
      </p:sp>
      <p:sp>
        <p:nvSpPr>
          <p:cNvPr id="64515" name="Rectangle 3"/>
          <p:cNvSpPr>
            <a:spLocks noGrp="1" noChangeArrowheads="1"/>
          </p:cNvSpPr>
          <p:nvPr>
            <p:ph type="body" idx="1"/>
          </p:nvPr>
        </p:nvSpPr>
        <p:spPr/>
        <p:txBody>
          <a:bodyPr/>
          <a:lstStyle/>
          <a:p>
            <a:pPr eaLnBrk="1" hangingPunct="1">
              <a:buFont typeface="Arial" charset="0"/>
              <a:buNone/>
            </a:pPr>
            <a:r>
              <a:rPr lang="en-US" dirty="0">
                <a:latin typeface="Arial" charset="0"/>
                <a:cs typeface="Arial" charset="0"/>
              </a:rPr>
              <a:t>	To implement  </a:t>
            </a:r>
            <a:r>
              <a:rPr lang="en-US" dirty="0" err="1">
                <a:latin typeface="Consolas" pitchFamily="49" charset="0"/>
                <a:cs typeface="Consolas" pitchFamily="49" charset="0"/>
              </a:rPr>
              <a:t>int</a:t>
            </a:r>
            <a:r>
              <a:rPr lang="en-US" dirty="0">
                <a:latin typeface="Consolas" pitchFamily="49" charset="0"/>
                <a:cs typeface="Consolas" pitchFamily="49" charset="0"/>
              </a:rPr>
              <a:t> count(</a:t>
            </a:r>
            <a:r>
              <a:rPr lang="en-US" dirty="0" err="1">
                <a:latin typeface="Consolas" pitchFamily="49" charset="0"/>
                <a:cs typeface="Consolas" pitchFamily="49" charset="0"/>
              </a:rPr>
              <a:t>int</a:t>
            </a:r>
            <a:r>
              <a:rPr lang="en-US" dirty="0">
                <a:latin typeface="Consolas" pitchFamily="49" charset="0"/>
                <a:cs typeface="Consolas" pitchFamily="49" charset="0"/>
              </a:rPr>
              <a:t>) const</a:t>
            </a:r>
            <a:r>
              <a:rPr lang="en-US" dirty="0">
                <a:latin typeface="Arial" charset="0"/>
                <a:cs typeface="Arial" charset="0"/>
              </a:rPr>
              <a:t>, we simply check if the argument matches the element with each step</a:t>
            </a:r>
          </a:p>
          <a:p>
            <a:pPr lvl="1" eaLnBrk="1" hangingPunct="1"/>
            <a:r>
              <a:rPr lang="en-US" dirty="0">
                <a:latin typeface="Arial" charset="0"/>
                <a:cs typeface="Arial" charset="0"/>
              </a:rPr>
              <a:t>Each time we find a match, we increment the count</a:t>
            </a:r>
          </a:p>
          <a:p>
            <a:pPr lvl="1" eaLnBrk="1" hangingPunct="1"/>
            <a:r>
              <a:rPr lang="en-US" dirty="0">
                <a:latin typeface="Arial" charset="0"/>
                <a:cs typeface="Arial" charset="0"/>
              </a:rPr>
              <a:t>When the loop is finished, we return the count</a:t>
            </a:r>
          </a:p>
          <a:p>
            <a:pPr lvl="1" eaLnBrk="1" hangingPunct="1"/>
            <a:r>
              <a:rPr lang="en-US" dirty="0">
                <a:latin typeface="Arial" charset="0"/>
                <a:cs typeface="Arial" charset="0"/>
              </a:rPr>
              <a:t>The size function is simplification of count</a:t>
            </a:r>
          </a:p>
          <a:p>
            <a:pPr lvl="1" eaLnBrk="1" hangingPunct="1">
              <a:buNone/>
            </a:pPr>
            <a:endParaRPr lang="en-US" sz="1800" dirty="0">
              <a:latin typeface="Arial" charset="0"/>
              <a:cs typeface="Arial" charset="0"/>
            </a:endParaRPr>
          </a:p>
        </p:txBody>
      </p:sp>
    </p:spTree>
    <p:extLst>
      <p:ext uri="{BB962C8B-B14F-4D97-AF65-F5344CB8AC3E}">
        <p14:creationId xmlns:p14="http://schemas.microsoft.com/office/powerpoint/2010/main" val="365411136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pPr eaLnBrk="1" hangingPunct="1"/>
            <a:r>
              <a:rPr lang="en-US" dirty="0" err="1">
                <a:latin typeface="Consolas" pitchFamily="49" charset="0"/>
                <a:cs typeface="Consolas" pitchFamily="49" charset="0"/>
              </a:rPr>
              <a:t>int</a:t>
            </a:r>
            <a:r>
              <a:rPr lang="en-US" dirty="0">
                <a:latin typeface="Consolas" pitchFamily="49" charset="0"/>
                <a:cs typeface="Consolas" pitchFamily="49" charset="0"/>
              </a:rPr>
              <a:t> count( </a:t>
            </a:r>
            <a:r>
              <a:rPr lang="en-US" dirty="0" err="1">
                <a:latin typeface="Consolas" pitchFamily="49" charset="0"/>
                <a:cs typeface="Consolas" pitchFamily="49" charset="0"/>
              </a:rPr>
              <a:t>int</a:t>
            </a:r>
            <a:r>
              <a:rPr lang="en-US" dirty="0">
                <a:latin typeface="Consolas" pitchFamily="49" charset="0"/>
                <a:cs typeface="Consolas" pitchFamily="49" charset="0"/>
              </a:rPr>
              <a:t> ) const</a:t>
            </a:r>
            <a:endParaRPr lang="en-US" dirty="0">
              <a:latin typeface="Arial" charset="0"/>
              <a:cs typeface="Arial" charset="0"/>
            </a:endParaRPr>
          </a:p>
        </p:txBody>
      </p:sp>
      <p:sp>
        <p:nvSpPr>
          <p:cNvPr id="65539" name="Rectangle 3"/>
          <p:cNvSpPr>
            <a:spLocks noGrp="1" noChangeArrowheads="1"/>
          </p:cNvSpPr>
          <p:nvPr>
            <p:ph type="body" idx="1"/>
          </p:nvPr>
        </p:nvSpPr>
        <p:spPr/>
        <p:txBody>
          <a:bodyPr/>
          <a:lstStyle/>
          <a:p>
            <a:pPr eaLnBrk="1" hangingPunct="1">
              <a:buFont typeface="Arial" charset="0"/>
              <a:buNone/>
            </a:pPr>
            <a:r>
              <a:rPr lang="en-US" dirty="0">
                <a:latin typeface="Arial" charset="0"/>
                <a:cs typeface="Arial" charset="0"/>
              </a:rPr>
              <a:t>	The implementation:</a:t>
            </a:r>
          </a:p>
          <a:p>
            <a:pPr lvl="2" eaLnBrk="1" hangingPunct="1">
              <a:buFontTx/>
              <a:buNone/>
            </a:pPr>
            <a:endParaRPr lang="en-US" sz="1400" dirty="0">
              <a:latin typeface="Consolas" pitchFamily="49" charset="0"/>
              <a:cs typeface="Consolas" pitchFamily="49" charset="0"/>
            </a:endParaRPr>
          </a:p>
          <a:p>
            <a:pPr lvl="1" eaLnBrk="1" hangingPunct="1">
              <a:buFontTx/>
              <a:buNone/>
            </a:pPr>
            <a:r>
              <a:rPr lang="en-US" sz="1600" dirty="0" err="1">
                <a:latin typeface="Consolas" pitchFamily="49" charset="0"/>
                <a:cs typeface="Consolas" pitchFamily="49" charset="0"/>
              </a:rPr>
              <a:t>int</a:t>
            </a:r>
            <a:r>
              <a:rPr lang="en-US" sz="1600" dirty="0">
                <a:latin typeface="Consolas" pitchFamily="49" charset="0"/>
                <a:cs typeface="Consolas" pitchFamily="49" charset="0"/>
              </a:rPr>
              <a:t> List::count( </a:t>
            </a:r>
            <a:r>
              <a:rPr lang="en-US" sz="1600" dirty="0" err="1">
                <a:latin typeface="Consolas" pitchFamily="49" charset="0"/>
                <a:cs typeface="Consolas" pitchFamily="49" charset="0"/>
              </a:rPr>
              <a:t>int</a:t>
            </a:r>
            <a:r>
              <a:rPr lang="en-US" sz="1600" dirty="0">
                <a:latin typeface="Consolas" pitchFamily="49" charset="0"/>
                <a:cs typeface="Consolas" pitchFamily="49" charset="0"/>
              </a:rPr>
              <a:t> n ) const {</a:t>
            </a:r>
          </a:p>
          <a:p>
            <a:pPr lvl="1" eaLnBrk="1" hangingPunct="1">
              <a:buFontTx/>
              <a:buNone/>
            </a:pPr>
            <a:r>
              <a:rPr lang="en-US" sz="1600" dirty="0">
                <a:latin typeface="Consolas" pitchFamily="49" charset="0"/>
                <a:cs typeface="Consolas" pitchFamily="49" charset="0"/>
              </a:rPr>
              <a:t>    </a:t>
            </a:r>
            <a:r>
              <a:rPr lang="en-US" sz="1600" dirty="0" err="1">
                <a:latin typeface="Consolas" pitchFamily="49" charset="0"/>
                <a:cs typeface="Consolas" pitchFamily="49" charset="0"/>
              </a:rPr>
              <a:t>int</a:t>
            </a:r>
            <a:r>
              <a:rPr lang="en-US" sz="1600" dirty="0">
                <a:latin typeface="Consolas" pitchFamily="49" charset="0"/>
                <a:cs typeface="Consolas" pitchFamily="49" charset="0"/>
              </a:rPr>
              <a:t> </a:t>
            </a:r>
            <a:r>
              <a:rPr lang="en-US" sz="1600" dirty="0" err="1">
                <a:latin typeface="Consolas" pitchFamily="49" charset="0"/>
                <a:cs typeface="Consolas" pitchFamily="49" charset="0"/>
              </a:rPr>
              <a:t>node_count</a:t>
            </a:r>
            <a:r>
              <a:rPr lang="en-US" sz="1600" dirty="0">
                <a:latin typeface="Consolas" pitchFamily="49" charset="0"/>
                <a:cs typeface="Consolas" pitchFamily="49" charset="0"/>
              </a:rPr>
              <a:t> = 0;</a:t>
            </a:r>
          </a:p>
          <a:p>
            <a:pPr lvl="1" eaLnBrk="1" hangingPunct="1">
              <a:buFontTx/>
              <a:buNone/>
            </a:pPr>
            <a:endParaRPr lang="en-US" sz="1600" dirty="0">
              <a:latin typeface="Consolas" pitchFamily="49" charset="0"/>
              <a:cs typeface="Consolas" pitchFamily="49" charset="0"/>
            </a:endParaRPr>
          </a:p>
          <a:p>
            <a:pPr lvl="1" eaLnBrk="1" hangingPunct="1">
              <a:buFontTx/>
              <a:buNone/>
            </a:pPr>
            <a:r>
              <a:rPr lang="en-US" sz="1600" dirty="0">
                <a:solidFill>
                  <a:srgbClr val="D20000"/>
                </a:solidFill>
                <a:latin typeface="Consolas" pitchFamily="49" charset="0"/>
                <a:cs typeface="Consolas" pitchFamily="49" charset="0"/>
              </a:rPr>
              <a:t>    for ( Node *</a:t>
            </a:r>
            <a:r>
              <a:rPr lang="en-US" sz="1600" dirty="0" err="1">
                <a:solidFill>
                  <a:srgbClr val="D20000"/>
                </a:solidFill>
                <a:latin typeface="Consolas" pitchFamily="49" charset="0"/>
                <a:cs typeface="Consolas" pitchFamily="49" charset="0"/>
              </a:rPr>
              <a:t>ptr</a:t>
            </a:r>
            <a:r>
              <a:rPr lang="en-US" sz="1600" dirty="0">
                <a:solidFill>
                  <a:srgbClr val="D20000"/>
                </a:solidFill>
                <a:latin typeface="Consolas" pitchFamily="49" charset="0"/>
                <a:cs typeface="Consolas" pitchFamily="49" charset="0"/>
              </a:rPr>
              <a:t> = list(); </a:t>
            </a:r>
            <a:r>
              <a:rPr lang="en-US" sz="1600" dirty="0" err="1">
                <a:solidFill>
                  <a:srgbClr val="D20000"/>
                </a:solidFill>
                <a:latin typeface="Consolas" pitchFamily="49" charset="0"/>
                <a:cs typeface="Consolas" pitchFamily="49" charset="0"/>
              </a:rPr>
              <a:t>ptr</a:t>
            </a:r>
            <a:r>
              <a:rPr lang="en-US" sz="1600" dirty="0">
                <a:solidFill>
                  <a:srgbClr val="D20000"/>
                </a:solidFill>
                <a:latin typeface="Consolas" pitchFamily="49" charset="0"/>
                <a:cs typeface="Consolas" pitchFamily="49" charset="0"/>
              </a:rPr>
              <a:t> != nullptr; </a:t>
            </a:r>
            <a:r>
              <a:rPr lang="en-US" sz="1600" dirty="0" err="1">
                <a:solidFill>
                  <a:srgbClr val="D20000"/>
                </a:solidFill>
                <a:latin typeface="Consolas" pitchFamily="49" charset="0"/>
                <a:cs typeface="Consolas" pitchFamily="49" charset="0"/>
              </a:rPr>
              <a:t>ptr</a:t>
            </a:r>
            <a:r>
              <a:rPr lang="en-US" sz="1600" dirty="0">
                <a:solidFill>
                  <a:srgbClr val="D20000"/>
                </a:solidFill>
                <a:latin typeface="Consolas" pitchFamily="49" charset="0"/>
                <a:cs typeface="Consolas" pitchFamily="49" charset="0"/>
              </a:rPr>
              <a:t> = </a:t>
            </a:r>
            <a:r>
              <a:rPr lang="en-US" sz="1600" dirty="0" err="1">
                <a:solidFill>
                  <a:srgbClr val="D20000"/>
                </a:solidFill>
                <a:latin typeface="Consolas" pitchFamily="49" charset="0"/>
                <a:cs typeface="Consolas" pitchFamily="49" charset="0"/>
              </a:rPr>
              <a:t>ptr</a:t>
            </a:r>
            <a:r>
              <a:rPr lang="en-US" sz="1600" dirty="0">
                <a:solidFill>
                  <a:srgbClr val="D20000"/>
                </a:solidFill>
                <a:latin typeface="Consolas" pitchFamily="49" charset="0"/>
                <a:cs typeface="Consolas" pitchFamily="49" charset="0"/>
              </a:rPr>
              <a:t>-&gt;next() )</a:t>
            </a:r>
            <a:r>
              <a:rPr lang="en-US" sz="1600" dirty="0">
                <a:latin typeface="Consolas" pitchFamily="49" charset="0"/>
                <a:cs typeface="Consolas" pitchFamily="49" charset="0"/>
              </a:rPr>
              <a:t> {</a:t>
            </a:r>
          </a:p>
          <a:p>
            <a:pPr lvl="1" eaLnBrk="1" hangingPunct="1">
              <a:buFontTx/>
              <a:buNone/>
            </a:pPr>
            <a:r>
              <a:rPr lang="en-US" sz="1600" dirty="0">
                <a:latin typeface="Consolas" pitchFamily="49" charset="0"/>
                <a:cs typeface="Consolas" pitchFamily="49" charset="0"/>
              </a:rPr>
              <a:t>        if ( </a:t>
            </a:r>
            <a:r>
              <a:rPr lang="en-US" sz="1600" dirty="0" err="1">
                <a:latin typeface="Consolas" pitchFamily="49" charset="0"/>
                <a:cs typeface="Consolas" pitchFamily="49" charset="0"/>
              </a:rPr>
              <a:t>ptr</a:t>
            </a:r>
            <a:r>
              <a:rPr lang="en-US" sz="1600" dirty="0">
                <a:latin typeface="Consolas" pitchFamily="49" charset="0"/>
                <a:cs typeface="Consolas" pitchFamily="49" charset="0"/>
              </a:rPr>
              <a:t>-&gt;retrieve() == n ) {</a:t>
            </a:r>
          </a:p>
          <a:p>
            <a:pPr lvl="1" eaLnBrk="1" hangingPunct="1">
              <a:buFontTx/>
              <a:buNone/>
            </a:pPr>
            <a:r>
              <a:rPr lang="en-US" sz="1600" dirty="0">
                <a:latin typeface="Consolas" pitchFamily="49" charset="0"/>
                <a:cs typeface="Consolas" pitchFamily="49" charset="0"/>
              </a:rPr>
              <a:t>            ++</a:t>
            </a:r>
            <a:r>
              <a:rPr lang="en-US" sz="1600" dirty="0" err="1">
                <a:latin typeface="Consolas" pitchFamily="49" charset="0"/>
                <a:cs typeface="Consolas" pitchFamily="49" charset="0"/>
              </a:rPr>
              <a:t>node_count</a:t>
            </a:r>
            <a:r>
              <a:rPr lang="en-US" sz="1600" dirty="0">
                <a:latin typeface="Consolas" pitchFamily="49" charset="0"/>
                <a:cs typeface="Consolas" pitchFamily="49" charset="0"/>
              </a:rPr>
              <a:t>;</a:t>
            </a:r>
          </a:p>
          <a:p>
            <a:pPr lvl="1" eaLnBrk="1" hangingPunct="1">
              <a:buFontTx/>
              <a:buNone/>
            </a:pPr>
            <a:r>
              <a:rPr lang="en-US" sz="1600" dirty="0">
                <a:latin typeface="Consolas" pitchFamily="49" charset="0"/>
                <a:cs typeface="Consolas" pitchFamily="49" charset="0"/>
              </a:rPr>
              <a:t>        }</a:t>
            </a:r>
          </a:p>
          <a:p>
            <a:pPr lvl="1" eaLnBrk="1" hangingPunct="1">
              <a:buFontTx/>
              <a:buNone/>
            </a:pPr>
            <a:r>
              <a:rPr lang="en-US" sz="1600" dirty="0">
                <a:latin typeface="Consolas" pitchFamily="49" charset="0"/>
                <a:cs typeface="Consolas" pitchFamily="49" charset="0"/>
              </a:rPr>
              <a:t>    }</a:t>
            </a:r>
          </a:p>
          <a:p>
            <a:pPr lvl="1" eaLnBrk="1" hangingPunct="1">
              <a:buFontTx/>
              <a:buNone/>
            </a:pPr>
            <a:endParaRPr lang="en-US" sz="1600" dirty="0">
              <a:latin typeface="Consolas" pitchFamily="49" charset="0"/>
              <a:cs typeface="Consolas" pitchFamily="49" charset="0"/>
            </a:endParaRPr>
          </a:p>
          <a:p>
            <a:pPr lvl="1" eaLnBrk="1" hangingPunct="1">
              <a:buFontTx/>
              <a:buNone/>
            </a:pPr>
            <a:r>
              <a:rPr lang="en-US" sz="1600" dirty="0">
                <a:latin typeface="Consolas" pitchFamily="49" charset="0"/>
                <a:cs typeface="Consolas" pitchFamily="49" charset="0"/>
              </a:rPr>
              <a:t>    return </a:t>
            </a:r>
            <a:r>
              <a:rPr lang="en-US" sz="1600" dirty="0" err="1">
                <a:latin typeface="Consolas" pitchFamily="49" charset="0"/>
                <a:cs typeface="Consolas" pitchFamily="49" charset="0"/>
              </a:rPr>
              <a:t>node_count</a:t>
            </a:r>
            <a:r>
              <a:rPr lang="en-US" sz="1600" dirty="0">
                <a:latin typeface="Consolas" pitchFamily="49" charset="0"/>
                <a:cs typeface="Consolas" pitchFamily="49" charset="0"/>
              </a:rPr>
              <a:t>;</a:t>
            </a:r>
          </a:p>
          <a:p>
            <a:pPr lvl="1" eaLnBrk="1" hangingPunct="1">
              <a:buFontTx/>
              <a:buNone/>
            </a:pPr>
            <a:r>
              <a:rPr lang="en-US" sz="1600" dirty="0">
                <a:latin typeface="Consolas" pitchFamily="49" charset="0"/>
                <a:cs typeface="Consolas" pitchFamily="49" charset="0"/>
              </a:rPr>
              <a:t>}</a:t>
            </a:r>
          </a:p>
        </p:txBody>
      </p:sp>
    </p:spTree>
    <p:extLst>
      <p:ext uri="{BB962C8B-B14F-4D97-AF65-F5344CB8AC3E}">
        <p14:creationId xmlns:p14="http://schemas.microsoft.com/office/powerpoint/2010/main" val="114351729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pPr eaLnBrk="1" hangingPunct="1"/>
            <a:r>
              <a:rPr lang="en-US" dirty="0" err="1">
                <a:latin typeface="Consolas" pitchFamily="49" charset="0"/>
                <a:cs typeface="Consolas" pitchFamily="49" charset="0"/>
              </a:rPr>
              <a:t>int</a:t>
            </a:r>
            <a:r>
              <a:rPr lang="en-US" dirty="0">
                <a:latin typeface="Consolas" pitchFamily="49" charset="0"/>
                <a:cs typeface="Consolas" pitchFamily="49" charset="0"/>
              </a:rPr>
              <a:t> erase( </a:t>
            </a:r>
            <a:r>
              <a:rPr lang="en-US" dirty="0" err="1">
                <a:latin typeface="Consolas" pitchFamily="49" charset="0"/>
                <a:cs typeface="Consolas" pitchFamily="49" charset="0"/>
              </a:rPr>
              <a:t>int</a:t>
            </a:r>
            <a:r>
              <a:rPr lang="en-US" dirty="0">
                <a:latin typeface="Consolas" pitchFamily="49" charset="0"/>
                <a:cs typeface="Consolas" pitchFamily="49" charset="0"/>
              </a:rPr>
              <a:t> )</a:t>
            </a:r>
            <a:endParaRPr lang="en-US" dirty="0">
              <a:latin typeface="Arial" charset="0"/>
              <a:cs typeface="Arial" charset="0"/>
            </a:endParaRPr>
          </a:p>
        </p:txBody>
      </p:sp>
      <p:sp>
        <p:nvSpPr>
          <p:cNvPr id="66563" name="Rectangle 3"/>
          <p:cNvSpPr>
            <a:spLocks noGrp="1" noChangeArrowheads="1"/>
          </p:cNvSpPr>
          <p:nvPr>
            <p:ph type="body" idx="1"/>
          </p:nvPr>
        </p:nvSpPr>
        <p:spPr/>
        <p:txBody>
          <a:bodyPr/>
          <a:lstStyle/>
          <a:p>
            <a:pPr eaLnBrk="1" hangingPunct="1">
              <a:buFont typeface="Arial" charset="0"/>
              <a:buNone/>
            </a:pPr>
            <a:r>
              <a:rPr lang="en-US" dirty="0">
                <a:latin typeface="Arial" charset="0"/>
                <a:cs typeface="Arial" charset="0"/>
              </a:rPr>
              <a:t>	To remove an arbitrary element, </a:t>
            </a:r>
            <a:r>
              <a:rPr lang="en-US" i="1" dirty="0">
                <a:latin typeface="Arial" charset="0"/>
                <a:cs typeface="Arial" charset="0"/>
              </a:rPr>
              <a:t>i.e.</a:t>
            </a:r>
            <a:r>
              <a:rPr lang="en-US" dirty="0">
                <a:latin typeface="Arial" charset="0"/>
                <a:cs typeface="Arial" charset="0"/>
              </a:rPr>
              <a:t>, to implement</a:t>
            </a:r>
            <a:br>
              <a:rPr lang="en-US" dirty="0">
                <a:latin typeface="Arial" charset="0"/>
                <a:cs typeface="Arial" charset="0"/>
              </a:rPr>
            </a:br>
            <a:r>
              <a:rPr lang="en-US" dirty="0" err="1">
                <a:latin typeface="Consolas" pitchFamily="49" charset="0"/>
                <a:cs typeface="Consolas" pitchFamily="49" charset="0"/>
              </a:rPr>
              <a:t>int</a:t>
            </a:r>
            <a:r>
              <a:rPr lang="en-US" dirty="0">
                <a:latin typeface="Consolas" pitchFamily="49" charset="0"/>
                <a:cs typeface="Consolas" pitchFamily="49" charset="0"/>
              </a:rPr>
              <a:t> erase( </a:t>
            </a:r>
            <a:r>
              <a:rPr lang="en-US" dirty="0" err="1">
                <a:latin typeface="Consolas" pitchFamily="49" charset="0"/>
                <a:cs typeface="Consolas" pitchFamily="49" charset="0"/>
              </a:rPr>
              <a:t>int</a:t>
            </a:r>
            <a:r>
              <a:rPr lang="en-US" dirty="0">
                <a:latin typeface="Consolas" pitchFamily="49" charset="0"/>
                <a:cs typeface="Consolas" pitchFamily="49" charset="0"/>
              </a:rPr>
              <a:t> )</a:t>
            </a:r>
            <a:r>
              <a:rPr lang="en-US" dirty="0">
                <a:latin typeface="Arial" charset="0"/>
                <a:cs typeface="Arial" charset="0"/>
              </a:rPr>
              <a:t>, we must update the previous node</a:t>
            </a:r>
          </a:p>
          <a:p>
            <a:pPr eaLnBrk="1" hangingPunct="1">
              <a:buFont typeface="Arial" charset="0"/>
              <a:buNone/>
            </a:pPr>
            <a:r>
              <a:rPr lang="en-US" dirty="0">
                <a:latin typeface="Arial" charset="0"/>
                <a:cs typeface="Arial" charset="0"/>
              </a:rPr>
              <a:t>	</a:t>
            </a:r>
          </a:p>
          <a:p>
            <a:pPr eaLnBrk="1" hangingPunct="1">
              <a:buFont typeface="Arial" charset="0"/>
              <a:buNone/>
            </a:pPr>
            <a:r>
              <a:rPr lang="en-US" dirty="0">
                <a:latin typeface="Arial" charset="0"/>
                <a:cs typeface="Arial" charset="0"/>
              </a:rPr>
              <a:t>	For example, given</a:t>
            </a:r>
          </a:p>
          <a:p>
            <a:pPr eaLnBrk="1" hangingPunct="1"/>
            <a:endParaRPr lang="en-US" dirty="0">
              <a:latin typeface="Arial" charset="0"/>
              <a:cs typeface="Arial" charset="0"/>
            </a:endParaRPr>
          </a:p>
          <a:p>
            <a:pPr eaLnBrk="1" hangingPunct="1"/>
            <a:endParaRPr lang="en-US" dirty="0">
              <a:latin typeface="Arial" charset="0"/>
              <a:cs typeface="Arial" charset="0"/>
            </a:endParaRPr>
          </a:p>
          <a:p>
            <a:pPr eaLnBrk="1" hangingPunct="1"/>
            <a:endParaRPr lang="en-US" dirty="0">
              <a:latin typeface="Arial" charset="0"/>
              <a:cs typeface="Arial" charset="0"/>
            </a:endParaRPr>
          </a:p>
          <a:p>
            <a:pPr eaLnBrk="1" hangingPunct="1">
              <a:buFontTx/>
              <a:buNone/>
            </a:pPr>
            <a:r>
              <a:rPr lang="en-US" dirty="0">
                <a:latin typeface="Arial" charset="0"/>
                <a:cs typeface="Arial" charset="0"/>
              </a:rPr>
              <a:t>	if we delete </a:t>
            </a:r>
            <a:r>
              <a:rPr lang="en-US" b="1" dirty="0">
                <a:solidFill>
                  <a:schemeClr val="hlink"/>
                </a:solidFill>
                <a:latin typeface="Courier New" pitchFamily="49" charset="0"/>
                <a:cs typeface="Arial" charset="0"/>
              </a:rPr>
              <a:t>70</a:t>
            </a:r>
            <a:r>
              <a:rPr lang="en-US" dirty="0">
                <a:latin typeface="Arial" charset="0"/>
                <a:cs typeface="Arial" charset="0"/>
              </a:rPr>
              <a:t>, we want to end up with</a:t>
            </a:r>
          </a:p>
        </p:txBody>
      </p:sp>
      <p:pic>
        <p:nvPicPr>
          <p:cNvPr id="66564" name="Picture 4" descr="h1"/>
          <p:cNvPicPr>
            <a:picLocks noChangeAspect="1" noChangeArrowheads="1"/>
          </p:cNvPicPr>
          <p:nvPr/>
        </p:nvPicPr>
        <p:blipFill>
          <a:blip r:embed="rId2" cstate="print"/>
          <a:srcRect/>
          <a:stretch>
            <a:fillRect/>
          </a:stretch>
        </p:blipFill>
        <p:spPr bwMode="auto">
          <a:xfrm>
            <a:off x="1187450" y="3117850"/>
            <a:ext cx="7072313" cy="436563"/>
          </a:xfrm>
          <a:prstGeom prst="rect">
            <a:avLst/>
          </a:prstGeom>
          <a:noFill/>
          <a:ln w="9525">
            <a:noFill/>
            <a:miter lim="800000"/>
            <a:headEnd/>
            <a:tailEnd/>
          </a:ln>
        </p:spPr>
      </p:pic>
      <p:pic>
        <p:nvPicPr>
          <p:cNvPr id="66565" name="Picture 6" descr="h2"/>
          <p:cNvPicPr>
            <a:picLocks noChangeAspect="1" noChangeArrowheads="1"/>
          </p:cNvPicPr>
          <p:nvPr/>
        </p:nvPicPr>
        <p:blipFill>
          <a:blip r:embed="rId3" cstate="print"/>
          <a:srcRect/>
          <a:stretch>
            <a:fillRect/>
          </a:stretch>
        </p:blipFill>
        <p:spPr bwMode="auto">
          <a:xfrm>
            <a:off x="1187450" y="4486274"/>
            <a:ext cx="7079424" cy="457200"/>
          </a:xfrm>
          <a:prstGeom prst="rect">
            <a:avLst/>
          </a:prstGeom>
          <a:noFill/>
          <a:ln w="9525">
            <a:noFill/>
            <a:miter lim="800000"/>
            <a:headEnd/>
            <a:tailEnd/>
          </a:ln>
        </p:spPr>
      </p:pic>
    </p:spTree>
    <p:extLst>
      <p:ext uri="{BB962C8B-B14F-4D97-AF65-F5344CB8AC3E}">
        <p14:creationId xmlns:p14="http://schemas.microsoft.com/office/powerpoint/2010/main" val="238369590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pPr eaLnBrk="1" hangingPunct="1"/>
            <a:r>
              <a:rPr lang="en-US" dirty="0">
                <a:latin typeface="Arial" charset="0"/>
                <a:cs typeface="Arial" charset="0"/>
              </a:rPr>
              <a:t>Accessing Private Member Variables</a:t>
            </a:r>
          </a:p>
        </p:txBody>
      </p:sp>
      <p:sp>
        <p:nvSpPr>
          <p:cNvPr id="67587" name="Rectangle 3"/>
          <p:cNvSpPr>
            <a:spLocks noGrp="1" noChangeArrowheads="1"/>
          </p:cNvSpPr>
          <p:nvPr>
            <p:ph type="body" idx="1"/>
          </p:nvPr>
        </p:nvSpPr>
        <p:spPr/>
        <p:txBody>
          <a:bodyPr>
            <a:normAutofit lnSpcReduction="10000"/>
          </a:bodyPr>
          <a:lstStyle/>
          <a:p>
            <a:pPr eaLnBrk="1" hangingPunct="1">
              <a:buFont typeface="Arial" charset="0"/>
              <a:buNone/>
            </a:pPr>
            <a:r>
              <a:rPr lang="en-US" dirty="0">
                <a:latin typeface="Arial" charset="0"/>
                <a:cs typeface="Arial" charset="0"/>
              </a:rPr>
              <a:t>	Notice that the </a:t>
            </a:r>
            <a:r>
              <a:rPr lang="en-US" dirty="0">
                <a:latin typeface="Consolas" pitchFamily="49" charset="0"/>
                <a:cs typeface="Consolas" pitchFamily="49" charset="0"/>
              </a:rPr>
              <a:t>erase </a:t>
            </a:r>
            <a:r>
              <a:rPr lang="en-US" dirty="0">
                <a:latin typeface="Arial" charset="0"/>
                <a:cs typeface="Arial" charset="0"/>
              </a:rPr>
              <a:t>function must modify the member variables of the node prior to the node being removed</a:t>
            </a:r>
          </a:p>
          <a:p>
            <a:pPr eaLnBrk="1" hangingPunct="1">
              <a:buFont typeface="Arial" charset="0"/>
              <a:buNone/>
            </a:pPr>
            <a:endParaRPr lang="en-US" dirty="0">
              <a:latin typeface="Arial" charset="0"/>
              <a:cs typeface="Arial" charset="0"/>
            </a:endParaRPr>
          </a:p>
          <a:p>
            <a:pPr eaLnBrk="1" hangingPunct="1">
              <a:buFont typeface="Arial" charset="0"/>
              <a:buNone/>
            </a:pPr>
            <a:r>
              <a:rPr lang="en-US" dirty="0">
                <a:latin typeface="Arial" charset="0"/>
                <a:cs typeface="Arial" charset="0"/>
              </a:rPr>
              <a:t>	Thus, it must have access to the member variable </a:t>
            </a:r>
            <a:r>
              <a:rPr lang="en-US" dirty="0" err="1">
                <a:latin typeface="Consolas" pitchFamily="49" charset="0"/>
                <a:cs typeface="Consolas" pitchFamily="49" charset="0"/>
              </a:rPr>
              <a:t>next_node</a:t>
            </a:r>
            <a:endParaRPr lang="en-US" sz="2800" dirty="0">
              <a:latin typeface="Consolas" pitchFamily="49" charset="0"/>
              <a:cs typeface="Consolas" pitchFamily="49" charset="0"/>
            </a:endParaRPr>
          </a:p>
          <a:p>
            <a:pPr eaLnBrk="1" hangingPunct="1">
              <a:buFont typeface="Arial" charset="0"/>
              <a:buNone/>
            </a:pPr>
            <a:endParaRPr lang="en-US" dirty="0">
              <a:latin typeface="Arial" charset="0"/>
              <a:cs typeface="Arial" charset="0"/>
            </a:endParaRPr>
          </a:p>
          <a:p>
            <a:pPr eaLnBrk="1" hangingPunct="1">
              <a:buFont typeface="Arial" charset="0"/>
              <a:buNone/>
            </a:pPr>
            <a:r>
              <a:rPr lang="en-US" dirty="0">
                <a:latin typeface="Arial" charset="0"/>
                <a:cs typeface="Arial" charset="0"/>
              </a:rPr>
              <a:t>	We could supply the member function</a:t>
            </a:r>
          </a:p>
          <a:p>
            <a:pPr eaLnBrk="1" hangingPunct="1">
              <a:buFontTx/>
              <a:buNone/>
            </a:pPr>
            <a:r>
              <a:rPr lang="en-US" dirty="0">
                <a:latin typeface="Arial" charset="0"/>
                <a:cs typeface="Arial" charset="0"/>
              </a:rPr>
              <a:t>		      </a:t>
            </a:r>
            <a:r>
              <a:rPr lang="en-US" dirty="0">
                <a:latin typeface="Consolas" pitchFamily="49" charset="0"/>
                <a:cs typeface="Consolas" pitchFamily="49" charset="0"/>
              </a:rPr>
              <a:t>void </a:t>
            </a:r>
            <a:r>
              <a:rPr lang="en-US" dirty="0" err="1">
                <a:latin typeface="Consolas" pitchFamily="49" charset="0"/>
                <a:cs typeface="Consolas" pitchFamily="49" charset="0"/>
              </a:rPr>
              <a:t>set_next</a:t>
            </a:r>
            <a:r>
              <a:rPr lang="en-US" dirty="0">
                <a:latin typeface="Consolas" pitchFamily="49" charset="0"/>
                <a:cs typeface="Consolas" pitchFamily="49" charset="0"/>
              </a:rPr>
              <a:t>( Node * );</a:t>
            </a:r>
          </a:p>
          <a:p>
            <a:pPr eaLnBrk="1" hangingPunct="1">
              <a:buFontTx/>
              <a:buNone/>
            </a:pPr>
            <a:r>
              <a:rPr lang="en-US" dirty="0">
                <a:latin typeface="Arial" charset="0"/>
                <a:cs typeface="Arial" charset="0"/>
              </a:rPr>
              <a:t>	however, this would be globally accessible</a:t>
            </a:r>
          </a:p>
          <a:p>
            <a:pPr eaLnBrk="1" hangingPunct="1">
              <a:buFontTx/>
              <a:buNone/>
            </a:pPr>
            <a:endParaRPr lang="en-US" dirty="0">
              <a:latin typeface="Arial" charset="0"/>
              <a:cs typeface="Arial" charset="0"/>
            </a:endParaRPr>
          </a:p>
          <a:p>
            <a:pPr eaLnBrk="1" hangingPunct="1">
              <a:buFontTx/>
              <a:buNone/>
            </a:pPr>
            <a:r>
              <a:rPr lang="en-US" dirty="0">
                <a:latin typeface="Arial" charset="0"/>
                <a:cs typeface="Arial" charset="0"/>
              </a:rPr>
              <a:t>	Possible solutions:</a:t>
            </a:r>
          </a:p>
          <a:p>
            <a:pPr lvl="1" eaLnBrk="1" hangingPunct="1"/>
            <a:r>
              <a:rPr lang="en-US" dirty="0">
                <a:latin typeface="Arial" charset="0"/>
                <a:cs typeface="Arial" charset="0"/>
              </a:rPr>
              <a:t>Friends</a:t>
            </a:r>
          </a:p>
          <a:p>
            <a:pPr lvl="1" eaLnBrk="1" hangingPunct="1"/>
            <a:r>
              <a:rPr lang="en-US" dirty="0">
                <a:latin typeface="Arial" charset="0"/>
                <a:cs typeface="Arial" charset="0"/>
              </a:rPr>
              <a:t>Nested classes</a:t>
            </a:r>
          </a:p>
          <a:p>
            <a:pPr lvl="1" eaLnBrk="1" hangingPunct="1"/>
            <a:r>
              <a:rPr lang="en-US" dirty="0">
                <a:latin typeface="Arial" charset="0"/>
                <a:cs typeface="Arial" charset="0"/>
              </a:rPr>
              <a:t>Inner classes (</a:t>
            </a:r>
            <a:r>
              <a:rPr lang="en-US" altLang="zh-CN" dirty="0">
                <a:latin typeface="Arial" charset="0"/>
                <a:cs typeface="Arial" charset="0"/>
              </a:rPr>
              <a:t>Java/C#)</a:t>
            </a:r>
            <a:endParaRPr lang="en-US" dirty="0">
              <a:latin typeface="Arial" charset="0"/>
              <a:cs typeface="Arial" charset="0"/>
            </a:endParaRPr>
          </a:p>
        </p:txBody>
      </p:sp>
    </p:spTree>
    <p:extLst>
      <p:ext uri="{BB962C8B-B14F-4D97-AF65-F5344CB8AC3E}">
        <p14:creationId xmlns:p14="http://schemas.microsoft.com/office/powerpoint/2010/main" val="316445954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pPr eaLnBrk="1" hangingPunct="1"/>
            <a:r>
              <a:rPr lang="en-US" dirty="0">
                <a:latin typeface="Arial" charset="0"/>
                <a:cs typeface="Arial" charset="0"/>
              </a:rPr>
              <a:t>C++ Friends</a:t>
            </a:r>
          </a:p>
        </p:txBody>
      </p:sp>
      <p:sp>
        <p:nvSpPr>
          <p:cNvPr id="68611" name="Rectangle 3"/>
          <p:cNvSpPr>
            <a:spLocks noGrp="1" noChangeArrowheads="1"/>
          </p:cNvSpPr>
          <p:nvPr>
            <p:ph type="body" idx="1"/>
          </p:nvPr>
        </p:nvSpPr>
        <p:spPr/>
        <p:txBody>
          <a:bodyPr/>
          <a:lstStyle/>
          <a:p>
            <a:pPr eaLnBrk="1" hangingPunct="1">
              <a:buFont typeface="Arial" charset="0"/>
              <a:buNone/>
            </a:pPr>
            <a:r>
              <a:rPr lang="en-US" dirty="0">
                <a:latin typeface="Arial" charset="0"/>
                <a:cs typeface="Arial" charset="0"/>
              </a:rPr>
              <a:t>	In C++, you explicitly break encapsulation by declaring the class List to be a </a:t>
            </a:r>
            <a:r>
              <a:rPr lang="en-US" i="1" dirty="0">
                <a:latin typeface="Arial" charset="0"/>
                <a:cs typeface="Arial" charset="0"/>
              </a:rPr>
              <a:t>friend</a:t>
            </a:r>
            <a:r>
              <a:rPr lang="en-US" dirty="0">
                <a:latin typeface="Arial" charset="0"/>
                <a:cs typeface="Arial" charset="0"/>
              </a:rPr>
              <a:t> of the class Node:</a:t>
            </a:r>
          </a:p>
          <a:p>
            <a:pPr eaLnBrk="1" hangingPunct="1">
              <a:buFontTx/>
              <a:buNone/>
            </a:pPr>
            <a:endParaRPr lang="en-US" b="1" dirty="0">
              <a:latin typeface="Courier New" pitchFamily="49" charset="0"/>
              <a:cs typeface="Arial" charset="0"/>
            </a:endParaRPr>
          </a:p>
          <a:p>
            <a:pPr lvl="2" eaLnBrk="1" hangingPunct="1">
              <a:buFontTx/>
              <a:buNone/>
            </a:pPr>
            <a:r>
              <a:rPr lang="en-US" sz="1800" dirty="0">
                <a:latin typeface="Consolas" pitchFamily="49" charset="0"/>
                <a:cs typeface="Consolas" pitchFamily="49" charset="0"/>
              </a:rPr>
              <a:t>class Node {</a:t>
            </a:r>
          </a:p>
          <a:p>
            <a:pPr lvl="2" eaLnBrk="1" hangingPunct="1">
              <a:buFontTx/>
              <a:buNone/>
            </a:pPr>
            <a:r>
              <a:rPr lang="en-US" sz="1800" dirty="0">
                <a:latin typeface="Consolas" pitchFamily="49" charset="0"/>
                <a:cs typeface="Consolas" pitchFamily="49" charset="0"/>
              </a:rPr>
              <a:t>    Node *next() const;</a:t>
            </a:r>
          </a:p>
          <a:p>
            <a:pPr lvl="2" eaLnBrk="1" hangingPunct="1">
              <a:buFontTx/>
              <a:buNone/>
            </a:pPr>
            <a:r>
              <a:rPr lang="en-US" sz="1800" dirty="0">
                <a:latin typeface="Consolas" pitchFamily="49" charset="0"/>
                <a:cs typeface="Consolas" pitchFamily="49" charset="0"/>
              </a:rPr>
              <a:t>    // ... declaration ...</a:t>
            </a:r>
          </a:p>
          <a:p>
            <a:pPr lvl="2" eaLnBrk="1" hangingPunct="1">
              <a:buFontTx/>
              <a:buNone/>
            </a:pPr>
            <a:r>
              <a:rPr lang="en-US" sz="1800" dirty="0">
                <a:latin typeface="Consolas" pitchFamily="49" charset="0"/>
                <a:cs typeface="Consolas" pitchFamily="49" charset="0"/>
              </a:rPr>
              <a:t>    </a:t>
            </a:r>
            <a:r>
              <a:rPr lang="en-US" sz="1800" dirty="0">
                <a:solidFill>
                  <a:srgbClr val="FF0000"/>
                </a:solidFill>
                <a:latin typeface="Consolas" pitchFamily="49" charset="0"/>
                <a:cs typeface="Consolas" pitchFamily="49" charset="0"/>
              </a:rPr>
              <a:t>friend</a:t>
            </a:r>
            <a:r>
              <a:rPr lang="en-US" sz="1800" dirty="0">
                <a:latin typeface="Consolas" pitchFamily="49" charset="0"/>
                <a:cs typeface="Consolas" pitchFamily="49" charset="0"/>
              </a:rPr>
              <a:t> class List;</a:t>
            </a:r>
          </a:p>
          <a:p>
            <a:pPr lvl="2" eaLnBrk="1" hangingPunct="1">
              <a:buFontTx/>
              <a:buNone/>
            </a:pPr>
            <a:r>
              <a:rPr lang="en-US" sz="1800" dirty="0">
                <a:latin typeface="Consolas" pitchFamily="49" charset="0"/>
                <a:cs typeface="Consolas" pitchFamily="49" charset="0"/>
              </a:rPr>
              <a:t>};</a:t>
            </a:r>
          </a:p>
          <a:p>
            <a:pPr lvl="2" eaLnBrk="1" hangingPunct="1">
              <a:buFontTx/>
              <a:buNone/>
            </a:pPr>
            <a:endParaRPr lang="en-US" sz="1800" dirty="0">
              <a:latin typeface="Consolas" pitchFamily="49" charset="0"/>
              <a:cs typeface="Consolas" pitchFamily="49" charset="0"/>
            </a:endParaRPr>
          </a:p>
          <a:p>
            <a:pPr eaLnBrk="1" hangingPunct="1">
              <a:buFont typeface="Arial" charset="0"/>
              <a:buNone/>
            </a:pPr>
            <a:r>
              <a:rPr lang="en-US" dirty="0">
                <a:solidFill>
                  <a:srgbClr val="000000"/>
                </a:solidFill>
                <a:latin typeface="Arial" charset="0"/>
                <a:cs typeface="Arial" charset="0"/>
              </a:rPr>
              <a:t>	Now, inside </a:t>
            </a:r>
            <a:r>
              <a:rPr lang="en-US" dirty="0">
                <a:solidFill>
                  <a:srgbClr val="000000"/>
                </a:solidFill>
                <a:latin typeface="Consolas" pitchFamily="49" charset="0"/>
                <a:cs typeface="Consolas" pitchFamily="49" charset="0"/>
              </a:rPr>
              <a:t>erase</a:t>
            </a:r>
            <a:r>
              <a:rPr lang="en-US" dirty="0">
                <a:solidFill>
                  <a:srgbClr val="000000"/>
                </a:solidFill>
                <a:latin typeface="Arial" charset="0"/>
                <a:cs typeface="Arial" charset="0"/>
              </a:rPr>
              <a:t> (a member function of </a:t>
            </a:r>
            <a:r>
              <a:rPr lang="en-US" dirty="0">
                <a:solidFill>
                  <a:srgbClr val="000000"/>
                </a:solidFill>
                <a:latin typeface="Consolas" pitchFamily="49" charset="0"/>
                <a:cs typeface="Consolas" pitchFamily="49" charset="0"/>
              </a:rPr>
              <a:t>List</a:t>
            </a:r>
            <a:r>
              <a:rPr lang="en-US" dirty="0">
                <a:solidFill>
                  <a:srgbClr val="000000"/>
                </a:solidFill>
                <a:latin typeface="Arial" charset="0"/>
                <a:cs typeface="Arial" charset="0"/>
              </a:rPr>
              <a:t>), you can modify all the member variables of any instance of the </a:t>
            </a:r>
            <a:r>
              <a:rPr lang="en-US" dirty="0">
                <a:solidFill>
                  <a:srgbClr val="000000"/>
                </a:solidFill>
                <a:latin typeface="Consolas" pitchFamily="49" charset="0"/>
                <a:cs typeface="Consolas" pitchFamily="49" charset="0"/>
              </a:rPr>
              <a:t>Node</a:t>
            </a:r>
            <a:r>
              <a:rPr lang="en-US" sz="1600" dirty="0">
                <a:solidFill>
                  <a:srgbClr val="000000"/>
                </a:solidFill>
                <a:latin typeface="Arial" charset="0"/>
                <a:cs typeface="Arial" charset="0"/>
              </a:rPr>
              <a:t> </a:t>
            </a:r>
            <a:r>
              <a:rPr lang="en-US" dirty="0">
                <a:solidFill>
                  <a:srgbClr val="000000"/>
                </a:solidFill>
                <a:latin typeface="Arial" charset="0"/>
                <a:cs typeface="Arial" charset="0"/>
              </a:rPr>
              <a:t>class</a:t>
            </a:r>
          </a:p>
          <a:p>
            <a:pPr lvl="2" eaLnBrk="1" hangingPunct="1">
              <a:buFontTx/>
              <a:buNone/>
            </a:pPr>
            <a:endParaRPr lang="en-US" sz="1800" dirty="0">
              <a:latin typeface="Consolas" pitchFamily="49" charset="0"/>
              <a:cs typeface="Consolas" pitchFamily="49" charset="0"/>
            </a:endParaRPr>
          </a:p>
        </p:txBody>
      </p:sp>
    </p:spTree>
    <p:extLst>
      <p:ext uri="{BB962C8B-B14F-4D97-AF65-F5344CB8AC3E}">
        <p14:creationId xmlns:p14="http://schemas.microsoft.com/office/powerpoint/2010/main" val="220615697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pPr eaLnBrk="1" hangingPunct="1"/>
            <a:r>
              <a:rPr lang="en-US" dirty="0">
                <a:latin typeface="Arial" charset="0"/>
                <a:cs typeface="Arial" charset="0"/>
              </a:rPr>
              <a:t>C++ Friends</a:t>
            </a:r>
          </a:p>
        </p:txBody>
      </p:sp>
      <p:sp>
        <p:nvSpPr>
          <p:cNvPr id="68611" name="Rectangle 3"/>
          <p:cNvSpPr>
            <a:spLocks noGrp="1" noChangeArrowheads="1"/>
          </p:cNvSpPr>
          <p:nvPr>
            <p:ph type="body" idx="1"/>
          </p:nvPr>
        </p:nvSpPr>
        <p:spPr/>
        <p:txBody>
          <a:bodyPr>
            <a:normAutofit fontScale="92500" lnSpcReduction="10000"/>
          </a:bodyPr>
          <a:lstStyle/>
          <a:p>
            <a:pPr eaLnBrk="1" hangingPunct="1">
              <a:buFont typeface="Arial" charset="0"/>
              <a:buNone/>
            </a:pPr>
            <a:r>
              <a:rPr lang="en-US" dirty="0">
                <a:latin typeface="Arial" charset="0"/>
                <a:cs typeface="Arial" charset="0"/>
              </a:rPr>
              <a:t>	For example, the erase member function could be implemented using the following code:</a:t>
            </a:r>
          </a:p>
          <a:p>
            <a:pPr lvl="2" eaLnBrk="1" hangingPunct="1">
              <a:buFontTx/>
              <a:buNone/>
            </a:pPr>
            <a:endParaRPr lang="en-US" sz="1400" dirty="0">
              <a:latin typeface="Consolas" pitchFamily="49" charset="0"/>
              <a:cs typeface="Consolas" pitchFamily="49" charset="0"/>
            </a:endParaRPr>
          </a:p>
          <a:p>
            <a:pPr lvl="2" eaLnBrk="1" hangingPunct="1">
              <a:buFontTx/>
              <a:buNone/>
            </a:pPr>
            <a:r>
              <a:rPr lang="en-US" sz="1400" dirty="0" err="1">
                <a:latin typeface="Consolas" pitchFamily="49" charset="0"/>
                <a:cs typeface="Consolas" pitchFamily="49" charset="0"/>
              </a:rPr>
              <a:t>int</a:t>
            </a:r>
            <a:r>
              <a:rPr lang="en-US" sz="1400" dirty="0">
                <a:latin typeface="Consolas" pitchFamily="49" charset="0"/>
                <a:cs typeface="Consolas" pitchFamily="49" charset="0"/>
              </a:rPr>
              <a:t> </a:t>
            </a:r>
            <a:r>
              <a:rPr lang="en-US" sz="1400" b="1" dirty="0">
                <a:solidFill>
                  <a:srgbClr val="FF0000"/>
                </a:solidFill>
                <a:latin typeface="Consolas" pitchFamily="49" charset="0"/>
                <a:cs typeface="Consolas" pitchFamily="49" charset="0"/>
              </a:rPr>
              <a:t>List::</a:t>
            </a:r>
            <a:r>
              <a:rPr lang="en-US" sz="1400" dirty="0">
                <a:latin typeface="Consolas" pitchFamily="49" charset="0"/>
                <a:cs typeface="Consolas" pitchFamily="49" charset="0"/>
              </a:rPr>
              <a:t>erase( </a:t>
            </a:r>
            <a:r>
              <a:rPr lang="en-US" sz="1400" dirty="0" err="1">
                <a:latin typeface="Consolas" pitchFamily="49" charset="0"/>
                <a:cs typeface="Consolas" pitchFamily="49" charset="0"/>
              </a:rPr>
              <a:t>int</a:t>
            </a:r>
            <a:r>
              <a:rPr lang="en-US" sz="1400" dirty="0">
                <a:latin typeface="Consolas" pitchFamily="49" charset="0"/>
                <a:cs typeface="Consolas" pitchFamily="49" charset="0"/>
              </a:rPr>
              <a:t> n ) {</a:t>
            </a:r>
          </a:p>
          <a:p>
            <a:pPr lvl="2" eaLnBrk="1" hangingPunct="1">
              <a:buFontTx/>
              <a:buNone/>
            </a:pPr>
            <a:r>
              <a:rPr lang="en-US" sz="1400" dirty="0">
                <a:latin typeface="Consolas" pitchFamily="49" charset="0"/>
                <a:cs typeface="Consolas" pitchFamily="49" charset="0"/>
              </a:rPr>
              <a:t>    </a:t>
            </a:r>
            <a:r>
              <a:rPr lang="en-US" sz="1400" dirty="0" err="1">
                <a:latin typeface="Consolas" pitchFamily="49" charset="0"/>
                <a:cs typeface="Consolas" pitchFamily="49" charset="0"/>
              </a:rPr>
              <a:t>int</a:t>
            </a:r>
            <a:r>
              <a:rPr lang="en-US" sz="1400" dirty="0">
                <a:latin typeface="Consolas" pitchFamily="49" charset="0"/>
                <a:cs typeface="Consolas" pitchFamily="49" charset="0"/>
              </a:rPr>
              <a:t> </a:t>
            </a:r>
            <a:r>
              <a:rPr lang="en-US" sz="1400" dirty="0" err="1">
                <a:latin typeface="Consolas" pitchFamily="49" charset="0"/>
                <a:cs typeface="Consolas" pitchFamily="49" charset="0"/>
              </a:rPr>
              <a:t>node_count</a:t>
            </a:r>
            <a:r>
              <a:rPr lang="en-US" sz="1400" dirty="0">
                <a:latin typeface="Consolas" pitchFamily="49" charset="0"/>
                <a:cs typeface="Consolas" pitchFamily="49" charset="0"/>
              </a:rPr>
              <a:t> = 0;</a:t>
            </a:r>
          </a:p>
          <a:p>
            <a:pPr lvl="2" eaLnBrk="1" hangingPunct="1">
              <a:buFontTx/>
              <a:buNone/>
            </a:pPr>
            <a:r>
              <a:rPr lang="en-US" sz="1400" dirty="0">
                <a:latin typeface="Consolas" pitchFamily="49" charset="0"/>
                <a:cs typeface="Consolas" pitchFamily="49" charset="0"/>
              </a:rPr>
              <a:t>    // ...</a:t>
            </a:r>
          </a:p>
          <a:p>
            <a:pPr lvl="2" eaLnBrk="1" hangingPunct="1">
              <a:buFontTx/>
              <a:buNone/>
            </a:pPr>
            <a:r>
              <a:rPr lang="en-US" sz="1400" dirty="0">
                <a:latin typeface="Consolas" pitchFamily="49" charset="0"/>
                <a:cs typeface="Consolas" pitchFamily="49" charset="0"/>
              </a:rPr>
              <a:t> </a:t>
            </a:r>
          </a:p>
          <a:p>
            <a:pPr lvl="2" eaLnBrk="1" hangingPunct="1">
              <a:buFontTx/>
              <a:buNone/>
            </a:pPr>
            <a:r>
              <a:rPr lang="en-US" sz="1400" dirty="0">
                <a:latin typeface="Consolas" pitchFamily="49" charset="0"/>
                <a:cs typeface="Consolas" pitchFamily="49" charset="0"/>
              </a:rPr>
              <a:t>    for ( Node *</a:t>
            </a:r>
            <a:r>
              <a:rPr lang="en-US" sz="1400" dirty="0" err="1">
                <a:latin typeface="Consolas" pitchFamily="49" charset="0"/>
                <a:cs typeface="Consolas" pitchFamily="49" charset="0"/>
              </a:rPr>
              <a:t>ptr</a:t>
            </a:r>
            <a:r>
              <a:rPr lang="en-US" sz="1400" dirty="0">
                <a:latin typeface="Consolas" pitchFamily="49" charset="0"/>
                <a:cs typeface="Consolas" pitchFamily="49" charset="0"/>
              </a:rPr>
              <a:t> = head(); </a:t>
            </a:r>
            <a:r>
              <a:rPr lang="en-US" sz="1400" dirty="0" err="1">
                <a:latin typeface="Consolas" pitchFamily="49" charset="0"/>
                <a:cs typeface="Consolas" pitchFamily="49" charset="0"/>
              </a:rPr>
              <a:t>ptr</a:t>
            </a:r>
            <a:r>
              <a:rPr lang="en-US" sz="1400" dirty="0">
                <a:latin typeface="Consolas" pitchFamily="49" charset="0"/>
                <a:cs typeface="Consolas" pitchFamily="49" charset="0"/>
              </a:rPr>
              <a:t> != </a:t>
            </a:r>
            <a:r>
              <a:rPr lang="en-US" sz="1400" dirty="0" err="1">
                <a:latin typeface="Consolas" pitchFamily="49" charset="0"/>
                <a:cs typeface="Consolas" pitchFamily="49" charset="0"/>
              </a:rPr>
              <a:t>nullptr</a:t>
            </a:r>
            <a:r>
              <a:rPr lang="en-US" sz="1400" dirty="0">
                <a:latin typeface="Consolas" pitchFamily="49" charset="0"/>
                <a:cs typeface="Consolas" pitchFamily="49" charset="0"/>
              </a:rPr>
              <a:t>; </a:t>
            </a:r>
            <a:r>
              <a:rPr lang="en-US" sz="1400" dirty="0" err="1">
                <a:latin typeface="Consolas" pitchFamily="49" charset="0"/>
                <a:cs typeface="Consolas" pitchFamily="49" charset="0"/>
              </a:rPr>
              <a:t>ptr</a:t>
            </a:r>
            <a:r>
              <a:rPr lang="en-US" sz="1400" dirty="0">
                <a:latin typeface="Consolas" pitchFamily="49" charset="0"/>
                <a:cs typeface="Consolas" pitchFamily="49" charset="0"/>
              </a:rPr>
              <a:t> = </a:t>
            </a:r>
            <a:r>
              <a:rPr lang="en-US" sz="1400" dirty="0" err="1">
                <a:latin typeface="Consolas" pitchFamily="49" charset="0"/>
                <a:cs typeface="Consolas" pitchFamily="49" charset="0"/>
              </a:rPr>
              <a:t>ptr</a:t>
            </a:r>
            <a:r>
              <a:rPr lang="en-US" sz="1400" dirty="0">
                <a:latin typeface="Consolas" pitchFamily="49" charset="0"/>
                <a:cs typeface="Consolas" pitchFamily="49" charset="0"/>
              </a:rPr>
              <a:t>-&gt;next() ) {</a:t>
            </a:r>
          </a:p>
          <a:p>
            <a:pPr lvl="2" eaLnBrk="1" hangingPunct="1">
              <a:buFontTx/>
              <a:buNone/>
            </a:pPr>
            <a:r>
              <a:rPr lang="en-US" sz="1400" dirty="0">
                <a:latin typeface="Consolas" pitchFamily="49" charset="0"/>
                <a:cs typeface="Consolas" pitchFamily="49" charset="0"/>
              </a:rPr>
              <a:t>        // ...</a:t>
            </a:r>
          </a:p>
          <a:p>
            <a:pPr lvl="2" eaLnBrk="1" hangingPunct="1">
              <a:buFontTx/>
              <a:buNone/>
            </a:pPr>
            <a:r>
              <a:rPr lang="en-US" sz="1400" dirty="0">
                <a:latin typeface="Consolas" pitchFamily="49" charset="0"/>
                <a:cs typeface="Consolas" pitchFamily="49" charset="0"/>
              </a:rPr>
              <a:t> </a:t>
            </a:r>
          </a:p>
          <a:p>
            <a:pPr lvl="2" eaLnBrk="1" hangingPunct="1">
              <a:buFontTx/>
              <a:buNone/>
            </a:pPr>
            <a:r>
              <a:rPr lang="en-US" sz="1400" dirty="0">
                <a:latin typeface="Consolas" pitchFamily="49" charset="0"/>
                <a:cs typeface="Consolas" pitchFamily="49" charset="0"/>
              </a:rPr>
              <a:t>        if ( some condition ) {</a:t>
            </a:r>
          </a:p>
          <a:p>
            <a:pPr lvl="2" eaLnBrk="1" hangingPunct="1">
              <a:buFontTx/>
              <a:buNone/>
            </a:pPr>
            <a:r>
              <a:rPr lang="en-US" sz="1400" dirty="0">
                <a:latin typeface="Consolas" pitchFamily="49" charset="0"/>
                <a:cs typeface="Consolas" pitchFamily="49" charset="0"/>
              </a:rPr>
              <a:t>            </a:t>
            </a:r>
            <a:r>
              <a:rPr lang="en-US" sz="1400" b="1" dirty="0" err="1">
                <a:solidFill>
                  <a:srgbClr val="FF0000"/>
                </a:solidFill>
                <a:latin typeface="Consolas" pitchFamily="49" charset="0"/>
                <a:cs typeface="Consolas" pitchFamily="49" charset="0"/>
              </a:rPr>
              <a:t>ptr</a:t>
            </a:r>
            <a:r>
              <a:rPr lang="en-US" sz="1400" b="1" dirty="0">
                <a:solidFill>
                  <a:srgbClr val="FF0000"/>
                </a:solidFill>
                <a:latin typeface="Consolas" pitchFamily="49" charset="0"/>
                <a:cs typeface="Consolas" pitchFamily="49" charset="0"/>
              </a:rPr>
              <a:t>-&gt;</a:t>
            </a:r>
            <a:r>
              <a:rPr lang="en-US" sz="1400" b="1" dirty="0" err="1">
                <a:solidFill>
                  <a:srgbClr val="FF0000"/>
                </a:solidFill>
                <a:latin typeface="Consolas" pitchFamily="49" charset="0"/>
                <a:cs typeface="Consolas" pitchFamily="49" charset="0"/>
              </a:rPr>
              <a:t>next_node</a:t>
            </a:r>
            <a:r>
              <a:rPr lang="en-US" sz="1400" b="1" dirty="0">
                <a:solidFill>
                  <a:srgbClr val="FF0000"/>
                </a:solidFill>
                <a:latin typeface="Consolas" pitchFamily="49" charset="0"/>
                <a:cs typeface="Consolas" pitchFamily="49" charset="0"/>
              </a:rPr>
              <a:t> = </a:t>
            </a:r>
            <a:r>
              <a:rPr lang="en-US" sz="1400" b="1" dirty="0" err="1">
                <a:solidFill>
                  <a:srgbClr val="FF0000"/>
                </a:solidFill>
                <a:latin typeface="Consolas" pitchFamily="49" charset="0"/>
                <a:cs typeface="Consolas" pitchFamily="49" charset="0"/>
              </a:rPr>
              <a:t>ptr</a:t>
            </a:r>
            <a:r>
              <a:rPr lang="en-US" sz="1400" b="1" dirty="0">
                <a:solidFill>
                  <a:srgbClr val="FF0000"/>
                </a:solidFill>
                <a:latin typeface="Consolas" pitchFamily="49" charset="0"/>
                <a:cs typeface="Consolas" pitchFamily="49" charset="0"/>
              </a:rPr>
              <a:t>-&gt;next()-&gt;next();</a:t>
            </a:r>
          </a:p>
          <a:p>
            <a:pPr lvl="2" eaLnBrk="1" hangingPunct="1">
              <a:buFontTx/>
              <a:buNone/>
            </a:pPr>
            <a:r>
              <a:rPr lang="en-US" sz="1400" dirty="0">
                <a:latin typeface="Consolas" pitchFamily="49" charset="0"/>
                <a:cs typeface="Consolas" pitchFamily="49" charset="0"/>
              </a:rPr>
              <a:t>            // ...</a:t>
            </a:r>
          </a:p>
          <a:p>
            <a:pPr lvl="2" eaLnBrk="1" hangingPunct="1">
              <a:buFontTx/>
              <a:buNone/>
            </a:pPr>
            <a:r>
              <a:rPr lang="en-US" sz="1400" dirty="0">
                <a:latin typeface="Consolas" pitchFamily="49" charset="0"/>
                <a:cs typeface="Consolas" pitchFamily="49" charset="0"/>
              </a:rPr>
              <a:t>            ++</a:t>
            </a:r>
            <a:r>
              <a:rPr lang="en-US" sz="1400" dirty="0" err="1">
                <a:latin typeface="Consolas" pitchFamily="49" charset="0"/>
                <a:cs typeface="Consolas" pitchFamily="49" charset="0"/>
              </a:rPr>
              <a:t>node_count</a:t>
            </a:r>
            <a:r>
              <a:rPr lang="en-US" sz="1400" dirty="0">
                <a:latin typeface="Consolas" pitchFamily="49" charset="0"/>
                <a:cs typeface="Consolas" pitchFamily="49" charset="0"/>
              </a:rPr>
              <a:t>;</a:t>
            </a:r>
          </a:p>
          <a:p>
            <a:pPr lvl="2" eaLnBrk="1" hangingPunct="1">
              <a:buFontTx/>
              <a:buNone/>
            </a:pPr>
            <a:r>
              <a:rPr lang="en-US" sz="1400" dirty="0">
                <a:latin typeface="Consolas" pitchFamily="49" charset="0"/>
                <a:cs typeface="Consolas" pitchFamily="49" charset="0"/>
              </a:rPr>
              <a:t>        }</a:t>
            </a:r>
          </a:p>
          <a:p>
            <a:pPr lvl="2" eaLnBrk="1" hangingPunct="1">
              <a:buFontTx/>
              <a:buNone/>
            </a:pPr>
            <a:r>
              <a:rPr lang="en-US" sz="1400" dirty="0">
                <a:latin typeface="Consolas" pitchFamily="49" charset="0"/>
                <a:cs typeface="Consolas" pitchFamily="49" charset="0"/>
              </a:rPr>
              <a:t>    }</a:t>
            </a:r>
          </a:p>
          <a:p>
            <a:pPr lvl="2" eaLnBrk="1" hangingPunct="1">
              <a:buFontTx/>
              <a:buNone/>
            </a:pPr>
            <a:r>
              <a:rPr lang="en-US" sz="1400" dirty="0">
                <a:latin typeface="Consolas" pitchFamily="49" charset="0"/>
                <a:cs typeface="Consolas" pitchFamily="49" charset="0"/>
              </a:rPr>
              <a:t> </a:t>
            </a:r>
          </a:p>
          <a:p>
            <a:pPr lvl="2" eaLnBrk="1" hangingPunct="1">
              <a:buFontTx/>
              <a:buNone/>
            </a:pPr>
            <a:r>
              <a:rPr lang="en-US" sz="1400" dirty="0">
                <a:latin typeface="Consolas" pitchFamily="49" charset="0"/>
                <a:cs typeface="Consolas" pitchFamily="49" charset="0"/>
              </a:rPr>
              <a:t>    return </a:t>
            </a:r>
            <a:r>
              <a:rPr lang="en-US" sz="1400" dirty="0" err="1">
                <a:latin typeface="Consolas" pitchFamily="49" charset="0"/>
                <a:cs typeface="Consolas" pitchFamily="49" charset="0"/>
              </a:rPr>
              <a:t>node_count</a:t>
            </a:r>
            <a:r>
              <a:rPr lang="en-US" sz="1400" dirty="0">
                <a:latin typeface="Consolas" pitchFamily="49" charset="0"/>
                <a:cs typeface="Consolas" pitchFamily="49" charset="0"/>
              </a:rPr>
              <a:t>;</a:t>
            </a:r>
          </a:p>
          <a:p>
            <a:pPr lvl="2" eaLnBrk="1" hangingPunct="1">
              <a:buFontTx/>
              <a:buNone/>
            </a:pPr>
            <a:r>
              <a:rPr lang="en-US" sz="1400" dirty="0">
                <a:latin typeface="Consolas" pitchFamily="49" charset="0"/>
                <a:cs typeface="Consolas" pitchFamily="49" charset="0"/>
              </a:rPr>
              <a:t>}</a:t>
            </a:r>
          </a:p>
        </p:txBody>
      </p:sp>
    </p:spTree>
    <p:extLst>
      <p:ext uri="{BB962C8B-B14F-4D97-AF65-F5344CB8AC3E}">
        <p14:creationId xmlns:p14="http://schemas.microsoft.com/office/powerpoint/2010/main" val="39381374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pPr eaLnBrk="1" hangingPunct="1"/>
            <a:r>
              <a:rPr lang="en-US" dirty="0">
                <a:latin typeface="Arial" charset="0"/>
                <a:cs typeface="Arial" charset="0"/>
              </a:rPr>
              <a:t>Destructor</a:t>
            </a:r>
          </a:p>
        </p:txBody>
      </p:sp>
      <p:sp>
        <p:nvSpPr>
          <p:cNvPr id="69635" name="Rectangle 3"/>
          <p:cNvSpPr>
            <a:spLocks noGrp="1" noChangeArrowheads="1"/>
          </p:cNvSpPr>
          <p:nvPr>
            <p:ph type="body" idx="1"/>
          </p:nvPr>
        </p:nvSpPr>
        <p:spPr/>
        <p:txBody>
          <a:bodyPr/>
          <a:lstStyle/>
          <a:p>
            <a:pPr eaLnBrk="1" hangingPunct="1">
              <a:buFont typeface="Arial" charset="0"/>
              <a:buNone/>
            </a:pPr>
            <a:r>
              <a:rPr lang="en-US">
                <a:latin typeface="Arial" charset="0"/>
                <a:cs typeface="Arial" charset="0"/>
              </a:rPr>
              <a:t>	We dynamically allocated memory each time we added a new </a:t>
            </a:r>
            <a:r>
              <a:rPr lang="en-US" b="1">
                <a:latin typeface="Courier New" pitchFamily="49" charset="0"/>
                <a:cs typeface="Arial" charset="0"/>
              </a:rPr>
              <a:t>int</a:t>
            </a:r>
            <a:r>
              <a:rPr lang="en-US">
                <a:latin typeface="Arial" charset="0"/>
                <a:cs typeface="Arial" charset="0"/>
              </a:rPr>
              <a:t> into this list</a:t>
            </a:r>
          </a:p>
          <a:p>
            <a:pPr eaLnBrk="1" hangingPunct="1">
              <a:buFont typeface="Arial" charset="0"/>
              <a:buNone/>
            </a:pPr>
            <a:endParaRPr lang="en-US">
              <a:latin typeface="Arial" charset="0"/>
              <a:cs typeface="Arial" charset="0"/>
            </a:endParaRPr>
          </a:p>
          <a:p>
            <a:pPr eaLnBrk="1" hangingPunct="1">
              <a:buFont typeface="Arial" charset="0"/>
              <a:buNone/>
            </a:pPr>
            <a:r>
              <a:rPr lang="en-US">
                <a:latin typeface="Arial" charset="0"/>
                <a:cs typeface="Arial" charset="0"/>
              </a:rPr>
              <a:t>	Suppose we delete a list before we remove everything from it</a:t>
            </a:r>
          </a:p>
          <a:p>
            <a:pPr lvl="1" eaLnBrk="1" hangingPunct="1"/>
            <a:r>
              <a:rPr lang="en-US">
                <a:latin typeface="Arial" charset="0"/>
                <a:cs typeface="Arial" charset="0"/>
              </a:rPr>
              <a:t>This would leave the memory allocated with no reference to it</a:t>
            </a:r>
          </a:p>
        </p:txBody>
      </p:sp>
      <p:pic>
        <p:nvPicPr>
          <p:cNvPr id="4" name="Picture 4" descr="h1"/>
          <p:cNvPicPr>
            <a:picLocks noChangeAspect="1" noChangeArrowheads="1"/>
          </p:cNvPicPr>
          <p:nvPr/>
        </p:nvPicPr>
        <p:blipFill>
          <a:blip r:embed="rId2" cstate="print"/>
          <a:srcRect/>
          <a:stretch>
            <a:fillRect/>
          </a:stretch>
        </p:blipFill>
        <p:spPr bwMode="auto">
          <a:xfrm>
            <a:off x="971600" y="4005064"/>
            <a:ext cx="7072313" cy="436563"/>
          </a:xfrm>
          <a:prstGeom prst="rect">
            <a:avLst/>
          </a:prstGeom>
          <a:noFill/>
          <a:ln w="9525">
            <a:noFill/>
            <a:miter lim="800000"/>
            <a:headEnd/>
            <a:tailEnd/>
          </a:ln>
        </p:spPr>
      </p:pic>
      <p:sp>
        <p:nvSpPr>
          <p:cNvPr id="5" name="Oval 4"/>
          <p:cNvSpPr/>
          <p:nvPr/>
        </p:nvSpPr>
        <p:spPr>
          <a:xfrm>
            <a:off x="899592" y="3960352"/>
            <a:ext cx="1512168" cy="5040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7" name="Straight Connector 6"/>
          <p:cNvCxnSpPr/>
          <p:nvPr/>
        </p:nvCxnSpPr>
        <p:spPr>
          <a:xfrm flipV="1">
            <a:off x="971600" y="3933056"/>
            <a:ext cx="1440160" cy="576064"/>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971600" y="3933056"/>
            <a:ext cx="1440160" cy="576064"/>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2863546"/>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pPr eaLnBrk="1" hangingPunct="1"/>
            <a:r>
              <a:rPr lang="en-US" dirty="0">
                <a:latin typeface="Arial" charset="0"/>
                <a:cs typeface="Arial" charset="0"/>
              </a:rPr>
              <a:t>Destructor</a:t>
            </a:r>
          </a:p>
        </p:txBody>
      </p:sp>
      <p:sp>
        <p:nvSpPr>
          <p:cNvPr id="70659" name="Rectangle 3"/>
          <p:cNvSpPr>
            <a:spLocks noGrp="1" noChangeArrowheads="1"/>
          </p:cNvSpPr>
          <p:nvPr>
            <p:ph type="body" idx="1"/>
          </p:nvPr>
        </p:nvSpPr>
        <p:spPr/>
        <p:txBody>
          <a:bodyPr/>
          <a:lstStyle/>
          <a:p>
            <a:pPr eaLnBrk="1" hangingPunct="1">
              <a:buFont typeface="Arial" charset="0"/>
              <a:buNone/>
            </a:pPr>
            <a:r>
              <a:rPr lang="en-US" dirty="0">
                <a:latin typeface="Arial" charset="0"/>
                <a:cs typeface="Arial" charset="0"/>
              </a:rPr>
              <a:t>	Thus, we need a destructor:</a:t>
            </a:r>
          </a:p>
          <a:p>
            <a:pPr lvl="2" eaLnBrk="1" hangingPunct="1">
              <a:buFontTx/>
              <a:buNone/>
            </a:pPr>
            <a:r>
              <a:rPr lang="en-US" sz="1800" dirty="0">
                <a:latin typeface="Consolas" pitchFamily="49" charset="0"/>
                <a:cs typeface="Consolas" pitchFamily="49" charset="0"/>
              </a:rPr>
              <a:t>class List {</a:t>
            </a:r>
          </a:p>
          <a:p>
            <a:pPr lvl="2" eaLnBrk="1" hangingPunct="1">
              <a:buFontTx/>
              <a:buNone/>
            </a:pPr>
            <a:r>
              <a:rPr lang="en-US" sz="1800" dirty="0">
                <a:latin typeface="Consolas" pitchFamily="49" charset="0"/>
                <a:cs typeface="Consolas" pitchFamily="49" charset="0"/>
              </a:rPr>
              <a:t>    private:</a:t>
            </a:r>
          </a:p>
          <a:p>
            <a:pPr lvl="2" eaLnBrk="1" hangingPunct="1">
              <a:buFontTx/>
              <a:buNone/>
            </a:pPr>
            <a:r>
              <a:rPr lang="en-US" sz="1800" dirty="0">
                <a:latin typeface="Consolas" pitchFamily="49" charset="0"/>
                <a:cs typeface="Consolas" pitchFamily="49" charset="0"/>
              </a:rPr>
              <a:t>        Node *</a:t>
            </a:r>
            <a:r>
              <a:rPr lang="en-US" sz="1800" dirty="0" err="1">
                <a:latin typeface="Consolas" pitchFamily="49" charset="0"/>
                <a:cs typeface="Consolas" pitchFamily="49" charset="0"/>
              </a:rPr>
              <a:t>list_head</a:t>
            </a:r>
            <a:r>
              <a:rPr lang="en-US" sz="1800" dirty="0">
                <a:latin typeface="Consolas" pitchFamily="49" charset="0"/>
                <a:cs typeface="Consolas" pitchFamily="49" charset="0"/>
              </a:rPr>
              <a:t>;</a:t>
            </a:r>
          </a:p>
          <a:p>
            <a:pPr lvl="2" eaLnBrk="1" hangingPunct="1">
              <a:buFontTx/>
              <a:buNone/>
            </a:pPr>
            <a:r>
              <a:rPr lang="en-US" sz="1800" dirty="0">
                <a:latin typeface="Consolas" pitchFamily="49" charset="0"/>
                <a:cs typeface="Consolas" pitchFamily="49" charset="0"/>
              </a:rPr>
              <a:t>    public:</a:t>
            </a:r>
          </a:p>
          <a:p>
            <a:pPr lvl="2" eaLnBrk="1" hangingPunct="1">
              <a:buFontTx/>
              <a:buNone/>
            </a:pPr>
            <a:r>
              <a:rPr lang="en-US" sz="1800" dirty="0">
                <a:latin typeface="Consolas" pitchFamily="49" charset="0"/>
                <a:cs typeface="Consolas" pitchFamily="49" charset="0"/>
              </a:rPr>
              <a:t>        List();</a:t>
            </a:r>
          </a:p>
          <a:p>
            <a:pPr lvl="2" eaLnBrk="1" hangingPunct="1">
              <a:buFontTx/>
              <a:buNone/>
            </a:pPr>
            <a:r>
              <a:rPr lang="en-US" sz="1800" dirty="0">
                <a:latin typeface="Consolas" pitchFamily="49" charset="0"/>
                <a:cs typeface="Consolas" pitchFamily="49" charset="0"/>
              </a:rPr>
              <a:t>        </a:t>
            </a:r>
            <a:r>
              <a:rPr lang="en-US" sz="1800" b="1" dirty="0">
                <a:solidFill>
                  <a:srgbClr val="FF0000"/>
                </a:solidFill>
                <a:latin typeface="Consolas" pitchFamily="49" charset="0"/>
                <a:cs typeface="Consolas" pitchFamily="49" charset="0"/>
              </a:rPr>
              <a:t>~List();</a:t>
            </a:r>
          </a:p>
          <a:p>
            <a:pPr lvl="2" eaLnBrk="1" hangingPunct="1">
              <a:buFontTx/>
              <a:buNone/>
            </a:pPr>
            <a:r>
              <a:rPr lang="en-US" sz="1800" dirty="0">
                <a:latin typeface="Consolas" pitchFamily="49" charset="0"/>
                <a:cs typeface="Consolas" pitchFamily="49" charset="0"/>
              </a:rPr>
              <a:t>        // ...etc...</a:t>
            </a:r>
          </a:p>
          <a:p>
            <a:pPr lvl="2" eaLnBrk="1" hangingPunct="1">
              <a:buFontTx/>
              <a:buNone/>
            </a:pPr>
            <a:r>
              <a:rPr lang="en-US" sz="1800" dirty="0">
                <a:latin typeface="Consolas" pitchFamily="49" charset="0"/>
                <a:cs typeface="Consolas" pitchFamily="49" charset="0"/>
              </a:rPr>
              <a:t>};</a:t>
            </a:r>
          </a:p>
          <a:p>
            <a:pPr eaLnBrk="1" hangingPunct="1">
              <a:buFontTx/>
              <a:buNone/>
            </a:pPr>
            <a:endParaRPr lang="en-US" dirty="0">
              <a:latin typeface="Arial" charset="0"/>
              <a:cs typeface="Arial" charset="0"/>
            </a:endParaRPr>
          </a:p>
        </p:txBody>
      </p:sp>
    </p:spTree>
    <p:extLst>
      <p:ext uri="{BB962C8B-B14F-4D97-AF65-F5344CB8AC3E}">
        <p14:creationId xmlns:p14="http://schemas.microsoft.com/office/powerpoint/2010/main" val="3447823775"/>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pPr eaLnBrk="1" hangingPunct="1"/>
            <a:r>
              <a:rPr lang="en-US" dirty="0">
                <a:latin typeface="Arial" charset="0"/>
                <a:cs typeface="Arial" charset="0"/>
              </a:rPr>
              <a:t>Destructor</a:t>
            </a:r>
          </a:p>
        </p:txBody>
      </p:sp>
      <p:sp>
        <p:nvSpPr>
          <p:cNvPr id="71683" name="Rectangle 3"/>
          <p:cNvSpPr>
            <a:spLocks noGrp="1" noChangeArrowheads="1"/>
          </p:cNvSpPr>
          <p:nvPr>
            <p:ph type="body" idx="1"/>
          </p:nvPr>
        </p:nvSpPr>
        <p:spPr/>
        <p:txBody>
          <a:bodyPr/>
          <a:lstStyle/>
          <a:p>
            <a:pPr eaLnBrk="1" hangingPunct="1">
              <a:buFont typeface="Arial" charset="0"/>
              <a:buNone/>
            </a:pPr>
            <a:r>
              <a:rPr lang="en-US" dirty="0">
                <a:latin typeface="Arial" charset="0"/>
                <a:cs typeface="Arial" charset="0"/>
              </a:rPr>
              <a:t>	The destructor has to delete any memory which had been allocated but has not yet been deallocated</a:t>
            </a:r>
          </a:p>
          <a:p>
            <a:pPr eaLnBrk="1" hangingPunct="1">
              <a:buFont typeface="Arial" charset="0"/>
              <a:buNone/>
            </a:pPr>
            <a:endParaRPr lang="en-US" dirty="0">
              <a:latin typeface="Arial" charset="0"/>
              <a:cs typeface="Arial" charset="0"/>
            </a:endParaRPr>
          </a:p>
          <a:p>
            <a:pPr eaLnBrk="1" hangingPunct="1">
              <a:buFont typeface="Arial" charset="0"/>
              <a:buNone/>
            </a:pPr>
            <a:r>
              <a:rPr lang="en-US" dirty="0">
                <a:latin typeface="Arial" charset="0"/>
                <a:cs typeface="Arial" charset="0"/>
              </a:rPr>
              <a:t>	This is straight-forward enough:</a:t>
            </a:r>
          </a:p>
          <a:p>
            <a:pPr eaLnBrk="1" hangingPunct="1">
              <a:buFontTx/>
              <a:buNone/>
            </a:pPr>
            <a:r>
              <a:rPr lang="en-US" dirty="0">
                <a:latin typeface="Consolas" pitchFamily="49" charset="0"/>
                <a:cs typeface="Consolas" pitchFamily="49" charset="0"/>
              </a:rPr>
              <a:t>		while ( !empty() ) {</a:t>
            </a:r>
          </a:p>
          <a:p>
            <a:pPr eaLnBrk="1" hangingPunct="1">
              <a:buFontTx/>
              <a:buNone/>
            </a:pPr>
            <a:r>
              <a:rPr lang="en-US" dirty="0">
                <a:latin typeface="Consolas" pitchFamily="49" charset="0"/>
                <a:cs typeface="Consolas" pitchFamily="49" charset="0"/>
              </a:rPr>
              <a:t>		    </a:t>
            </a:r>
            <a:r>
              <a:rPr lang="en-US" dirty="0" err="1">
                <a:latin typeface="Consolas" pitchFamily="49" charset="0"/>
                <a:cs typeface="Consolas" pitchFamily="49" charset="0"/>
              </a:rPr>
              <a:t>pop_front</a:t>
            </a:r>
            <a:r>
              <a:rPr lang="en-US" dirty="0">
                <a:latin typeface="Consolas" pitchFamily="49" charset="0"/>
                <a:cs typeface="Consolas" pitchFamily="49" charset="0"/>
              </a:rPr>
              <a:t>();</a:t>
            </a:r>
          </a:p>
          <a:p>
            <a:pPr eaLnBrk="1" hangingPunct="1">
              <a:buFontTx/>
              <a:buNone/>
            </a:pPr>
            <a:r>
              <a:rPr lang="en-US" dirty="0">
                <a:latin typeface="Consolas" pitchFamily="49" charset="0"/>
                <a:cs typeface="Consolas" pitchFamily="49" charset="0"/>
              </a:rPr>
              <a:t>		}</a:t>
            </a:r>
          </a:p>
        </p:txBody>
      </p:sp>
    </p:spTree>
    <p:extLst>
      <p:ext uri="{BB962C8B-B14F-4D97-AF65-F5344CB8AC3E}">
        <p14:creationId xmlns:p14="http://schemas.microsoft.com/office/powerpoint/2010/main" val="8041963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170" name="Rectangle 2"/>
          <p:cNvSpPr>
            <a:spLocks noGrp="1" noChangeArrowheads="1"/>
          </p:cNvSpPr>
          <p:nvPr>
            <p:ph type="title"/>
          </p:nvPr>
        </p:nvSpPr>
        <p:spPr>
          <a:xfrm>
            <a:off x="461154" y="-9935"/>
            <a:ext cx="8229600" cy="1143000"/>
          </a:xfrm>
        </p:spPr>
        <p:txBody>
          <a:bodyPr/>
          <a:lstStyle/>
          <a:p>
            <a:r>
              <a:rPr lang="en-US" altLang="zh-CN" dirty="0">
                <a:ea typeface="宋体" panose="02010600030101010101" pitchFamily="2" charset="-122"/>
              </a:rPr>
              <a:t>Addition of Two Polynomials?</a:t>
            </a:r>
          </a:p>
        </p:txBody>
      </p:sp>
      <mc:AlternateContent xmlns:mc="http://schemas.openxmlformats.org/markup-compatibility/2006" xmlns:a14="http://schemas.microsoft.com/office/drawing/2010/main">
        <mc:Choice Requires="a14">
          <p:sp>
            <p:nvSpPr>
              <p:cNvPr id="82" name="文本框 81"/>
              <p:cNvSpPr txBox="1"/>
              <p:nvPr/>
            </p:nvSpPr>
            <p:spPr>
              <a:xfrm>
                <a:off x="471072" y="1886767"/>
                <a:ext cx="688009"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2000" b="1" i="1">
                          <a:latin typeface="Cambria Math" panose="02040503050406030204" pitchFamily="18" charset="0"/>
                        </a:rPr>
                        <m:t>𝒂</m:t>
                      </m:r>
                      <m:r>
                        <a:rPr lang="en-US" altLang="zh-CN" sz="2000" b="1" i="1">
                          <a:latin typeface="Cambria Math" panose="02040503050406030204" pitchFamily="18" charset="0"/>
                        </a:rPr>
                        <m:t>[</m:t>
                      </m:r>
                      <m:r>
                        <a:rPr lang="en-US" altLang="zh-CN" sz="2000" b="1" i="1">
                          <a:latin typeface="Cambria Math" panose="02040503050406030204" pitchFamily="18" charset="0"/>
                        </a:rPr>
                        <m:t>𝒊</m:t>
                      </m:r>
                      <m:r>
                        <a:rPr lang="en-US" altLang="zh-CN" sz="2000" b="1" i="1">
                          <a:latin typeface="Cambria Math" panose="02040503050406030204" pitchFamily="18" charset="0"/>
                        </a:rPr>
                        <m:t>]</m:t>
                      </m:r>
                    </m:oMath>
                  </m:oMathPara>
                </a14:m>
                <a:endParaRPr lang="zh-CN" altLang="en-US" sz="2000" b="1" dirty="0"/>
              </a:p>
            </p:txBody>
          </p:sp>
        </mc:Choice>
        <mc:Fallback xmlns="">
          <p:sp>
            <p:nvSpPr>
              <p:cNvPr id="82" name="文本框 81"/>
              <p:cNvSpPr txBox="1">
                <a:spLocks noRot="1" noChangeAspect="1" noMove="1" noResize="1" noEditPoints="1" noAdjustHandles="1" noChangeArrowheads="1" noChangeShapeType="1" noTextEdit="1"/>
              </p:cNvSpPr>
              <p:nvPr/>
            </p:nvSpPr>
            <p:spPr>
              <a:xfrm>
                <a:off x="471072" y="1886767"/>
                <a:ext cx="688009" cy="400110"/>
              </a:xfrm>
              <a:prstGeom prst="rect">
                <a:avLst/>
              </a:prstGeom>
              <a:blipFill>
                <a:blip r:embed="rId2"/>
                <a:stretch>
                  <a:fillRect b="-18462"/>
                </a:stretch>
              </a:blipFill>
            </p:spPr>
            <p:txBody>
              <a:bodyPr/>
              <a:lstStyle/>
              <a:p>
                <a:r>
                  <a:rPr lang="zh-CN" altLang="en-US">
                    <a:noFill/>
                  </a:rPr>
                  <a:t> </a:t>
                </a:r>
              </a:p>
            </p:txBody>
          </p:sp>
        </mc:Fallback>
      </mc:AlternateContent>
      <p:sp>
        <p:nvSpPr>
          <p:cNvPr id="83" name="文本框 82"/>
          <p:cNvSpPr txBox="1"/>
          <p:nvPr/>
        </p:nvSpPr>
        <p:spPr>
          <a:xfrm>
            <a:off x="48720" y="2993812"/>
            <a:ext cx="1518364" cy="369332"/>
          </a:xfrm>
          <a:prstGeom prst="rect">
            <a:avLst/>
          </a:prstGeom>
          <a:noFill/>
        </p:spPr>
        <p:txBody>
          <a:bodyPr wrap="none" rtlCol="0">
            <a:spAutoFit/>
          </a:bodyPr>
          <a:lstStyle/>
          <a:p>
            <a:r>
              <a:rPr lang="en-US" altLang="zh-CN" dirty="0"/>
              <a:t>Array indices</a:t>
            </a:r>
            <a:endParaRPr lang="zh-CN" altLang="en-US" dirty="0"/>
          </a:p>
        </p:txBody>
      </p:sp>
      <mc:AlternateContent xmlns:mc="http://schemas.openxmlformats.org/markup-compatibility/2006" xmlns:a14="http://schemas.microsoft.com/office/drawing/2010/main">
        <mc:Choice Requires="a14">
          <p:sp>
            <p:nvSpPr>
              <p:cNvPr id="89" name="文本框 88"/>
              <p:cNvSpPr txBox="1"/>
              <p:nvPr/>
            </p:nvSpPr>
            <p:spPr>
              <a:xfrm>
                <a:off x="13170" y="2471615"/>
                <a:ext cx="1599412" cy="369332"/>
              </a:xfrm>
              <a:prstGeom prst="rect">
                <a:avLst/>
              </a:prstGeom>
              <a:noFill/>
            </p:spPr>
            <p:txBody>
              <a:bodyPr wrap="none" rtlCol="0">
                <a:spAutoFit/>
              </a:bodyPr>
              <a:lstStyle/>
              <a:p>
                <a:r>
                  <a:rPr lang="en-US" altLang="zh-CN" dirty="0" err="1"/>
                  <a:t>Expon</a:t>
                </a:r>
                <a:r>
                  <a:rPr lang="en-US" altLang="zh-CN" dirty="0"/>
                  <a:t> index </a:t>
                </a:r>
                <a14:m>
                  <m:oMath xmlns:m="http://schemas.openxmlformats.org/officeDocument/2006/math">
                    <m:r>
                      <a:rPr lang="en-US" altLang="zh-CN" b="0" i="1">
                        <a:latin typeface="Cambria Math" panose="02040503050406030204" pitchFamily="18" charset="0"/>
                      </a:rPr>
                      <m:t>𝑖</m:t>
                    </m:r>
                  </m:oMath>
                </a14:m>
                <a:endParaRPr lang="zh-CN" altLang="en-US" dirty="0"/>
              </a:p>
            </p:txBody>
          </p:sp>
        </mc:Choice>
        <mc:Fallback xmlns="">
          <p:sp>
            <p:nvSpPr>
              <p:cNvPr id="89" name="文本框 88"/>
              <p:cNvSpPr txBox="1">
                <a:spLocks noRot="1" noChangeAspect="1" noMove="1" noResize="1" noEditPoints="1" noAdjustHandles="1" noChangeArrowheads="1" noChangeShapeType="1" noTextEdit="1"/>
              </p:cNvSpPr>
              <p:nvPr/>
            </p:nvSpPr>
            <p:spPr>
              <a:xfrm>
                <a:off x="13170" y="2471615"/>
                <a:ext cx="1599412" cy="369332"/>
              </a:xfrm>
              <a:prstGeom prst="rect">
                <a:avLst/>
              </a:prstGeom>
              <a:blipFill>
                <a:blip r:embed="rId3"/>
                <a:stretch>
                  <a:fillRect l="-3042" t="-8197" b="-2459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文本框 2"/>
              <p:cNvSpPr txBox="1"/>
              <p:nvPr/>
            </p:nvSpPr>
            <p:spPr>
              <a:xfrm>
                <a:off x="1720050" y="815824"/>
                <a:ext cx="6842386" cy="711413"/>
              </a:xfrm>
              <a:prstGeom prst="rect">
                <a:avLst/>
              </a:prstGeom>
              <a:noFill/>
            </p:spPr>
            <p:txBody>
              <a:bodyPr wrap="none" rtlCol="0">
                <a:spAutoFit/>
              </a:bodyPr>
              <a:lstStyle/>
              <a:p>
                <a14:m>
                  <m:oMath xmlns:m="http://schemas.openxmlformats.org/officeDocument/2006/math">
                    <m:sSub>
                      <m:sSubPr>
                        <m:ctrlPr>
                          <a:rPr lang="en-US" altLang="zh-CN" sz="2000" i="1" smtClean="0">
                            <a:latin typeface="Cambria Math" panose="02040503050406030204" pitchFamily="18" charset="0"/>
                          </a:rPr>
                        </m:ctrlPr>
                      </m:sSubPr>
                      <m:e>
                        <m:r>
                          <a:rPr lang="en-US" altLang="zh-CN" sz="2000" i="1">
                            <a:latin typeface="Cambria Math" panose="02040503050406030204" pitchFamily="18" charset="0"/>
                          </a:rPr>
                          <m:t>𝑃</m:t>
                        </m:r>
                      </m:e>
                      <m:sub>
                        <m:r>
                          <a:rPr lang="en-US" altLang="zh-CN" sz="2000" i="1">
                            <a:latin typeface="Cambria Math" panose="02040503050406030204" pitchFamily="18" charset="0"/>
                          </a:rPr>
                          <m:t>1</m:t>
                        </m:r>
                      </m:sub>
                    </m:sSub>
                    <m:d>
                      <m:dPr>
                        <m:ctrlPr>
                          <a:rPr lang="en-US" altLang="zh-CN" sz="2000" i="1">
                            <a:latin typeface="Cambria Math" panose="02040503050406030204" pitchFamily="18" charset="0"/>
                          </a:rPr>
                        </m:ctrlPr>
                      </m:dPr>
                      <m:e>
                        <m:r>
                          <a:rPr lang="en-US" altLang="zh-CN" sz="2000" i="1">
                            <a:latin typeface="Cambria Math" panose="02040503050406030204" pitchFamily="18" charset="0"/>
                          </a:rPr>
                          <m:t>𝑥</m:t>
                        </m:r>
                      </m:e>
                    </m:d>
                    <m:r>
                      <a:rPr lang="en-US" altLang="zh-CN" sz="2000" i="1">
                        <a:latin typeface="Cambria Math" panose="02040503050406030204" pitchFamily="18" charset="0"/>
                      </a:rPr>
                      <m:t>=3</m:t>
                    </m:r>
                    <m:sSup>
                      <m:sSupPr>
                        <m:ctrlPr>
                          <a:rPr lang="en-US" altLang="en-US" sz="2000" i="1" dirty="0">
                            <a:latin typeface="Cambria Math" panose="02040503050406030204" pitchFamily="18" charset="0"/>
                          </a:rPr>
                        </m:ctrlPr>
                      </m:sSupPr>
                      <m:e>
                        <m:r>
                          <a:rPr lang="en-US" altLang="en-US" sz="2000" i="1" dirty="0">
                            <a:latin typeface="Cambria Math" panose="02040503050406030204" pitchFamily="18" charset="0"/>
                          </a:rPr>
                          <m:t>𝑥</m:t>
                        </m:r>
                      </m:e>
                      <m:sup>
                        <m:r>
                          <a:rPr lang="en-US" altLang="en-US" sz="2000" i="1" dirty="0">
                            <a:latin typeface="Cambria Math" panose="02040503050406030204" pitchFamily="18" charset="0"/>
                          </a:rPr>
                          <m:t>100</m:t>
                        </m:r>
                      </m:sup>
                    </m:sSup>
                    <m:r>
                      <a:rPr lang="en-US" altLang="en-US" sz="2000" i="1" dirty="0">
                        <a:latin typeface="Cambria Math" panose="02040503050406030204" pitchFamily="18" charset="0"/>
                      </a:rPr>
                      <m:t>+10</m:t>
                    </m:r>
                    <m:sSup>
                      <m:sSupPr>
                        <m:ctrlPr>
                          <a:rPr lang="en-US" altLang="en-US" sz="2000" i="1" dirty="0">
                            <a:latin typeface="Cambria Math" panose="02040503050406030204" pitchFamily="18" charset="0"/>
                          </a:rPr>
                        </m:ctrlPr>
                      </m:sSupPr>
                      <m:e>
                        <m:r>
                          <a:rPr lang="en-US" altLang="en-US" sz="2000" i="1" dirty="0">
                            <a:latin typeface="Cambria Math" panose="02040503050406030204" pitchFamily="18" charset="0"/>
                          </a:rPr>
                          <m:t>𝑥</m:t>
                        </m:r>
                      </m:e>
                      <m:sup>
                        <m:r>
                          <a:rPr lang="en-US" altLang="en-US" sz="2000" i="1" dirty="0">
                            <a:latin typeface="Cambria Math" panose="02040503050406030204" pitchFamily="18" charset="0"/>
                          </a:rPr>
                          <m:t>50</m:t>
                        </m:r>
                      </m:sup>
                    </m:sSup>
                  </m:oMath>
                </a14:m>
                <a:r>
                  <a:rPr lang="en-US" altLang="zh-CN" sz="2000" dirty="0"/>
                  <a:t>+</a:t>
                </a:r>
                <a14:m>
                  <m:oMath xmlns:m="http://schemas.openxmlformats.org/officeDocument/2006/math">
                    <m:r>
                      <a:rPr lang="en-US" altLang="en-US" sz="2000" i="1" dirty="0">
                        <a:latin typeface="Cambria Math" panose="02040503050406030204" pitchFamily="18" charset="0"/>
                      </a:rPr>
                      <m:t>15</m:t>
                    </m:r>
                  </m:oMath>
                </a14:m>
                <a:r>
                  <a:rPr lang="en-US" altLang="zh-CN" sz="2000" dirty="0"/>
                  <a:t>   &amp;   </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𝑃</m:t>
                        </m:r>
                      </m:e>
                      <m:sub>
                        <m:r>
                          <a:rPr lang="en-US" altLang="zh-CN" sz="2000" i="1">
                            <a:latin typeface="Cambria Math" panose="02040503050406030204" pitchFamily="18" charset="0"/>
                          </a:rPr>
                          <m:t>2</m:t>
                        </m:r>
                      </m:sub>
                    </m:sSub>
                    <m:d>
                      <m:dPr>
                        <m:ctrlPr>
                          <a:rPr lang="en-US" altLang="zh-CN" sz="2000" i="1">
                            <a:latin typeface="Cambria Math" panose="02040503050406030204" pitchFamily="18" charset="0"/>
                          </a:rPr>
                        </m:ctrlPr>
                      </m:dPr>
                      <m:e>
                        <m:r>
                          <a:rPr lang="en-US" altLang="zh-CN" sz="2000" i="1">
                            <a:latin typeface="Cambria Math" panose="02040503050406030204" pitchFamily="18" charset="0"/>
                          </a:rPr>
                          <m:t>𝑥</m:t>
                        </m:r>
                      </m:e>
                    </m:d>
                    <m:r>
                      <a:rPr lang="en-US" altLang="zh-CN" sz="2000" i="1">
                        <a:latin typeface="Cambria Math" panose="02040503050406030204" pitchFamily="18" charset="0"/>
                      </a:rPr>
                      <m:t>=4</m:t>
                    </m:r>
                    <m:sSup>
                      <m:sSupPr>
                        <m:ctrlPr>
                          <a:rPr lang="en-US" altLang="en-US" sz="2000" i="1" dirty="0">
                            <a:latin typeface="Cambria Math" panose="02040503050406030204" pitchFamily="18" charset="0"/>
                          </a:rPr>
                        </m:ctrlPr>
                      </m:sSupPr>
                      <m:e>
                        <m:r>
                          <a:rPr lang="en-US" altLang="en-US" sz="2000" i="1" dirty="0">
                            <a:latin typeface="Cambria Math" panose="02040503050406030204" pitchFamily="18" charset="0"/>
                          </a:rPr>
                          <m:t>𝑥</m:t>
                        </m:r>
                      </m:e>
                      <m:sup>
                        <m:r>
                          <a:rPr lang="en-US" altLang="en-US" sz="2000" i="1" dirty="0">
                            <a:latin typeface="Cambria Math" panose="02040503050406030204" pitchFamily="18" charset="0"/>
                          </a:rPr>
                          <m:t>100</m:t>
                        </m:r>
                      </m:sup>
                    </m:sSup>
                    <m:r>
                      <a:rPr lang="en-US" altLang="zh-CN" sz="2000" i="1" dirty="0">
                        <a:latin typeface="Cambria Math" panose="02040503050406030204" pitchFamily="18" charset="0"/>
                      </a:rPr>
                      <m:t>+30</m:t>
                    </m:r>
                    <m:sSup>
                      <m:sSupPr>
                        <m:ctrlPr>
                          <a:rPr lang="en-US" altLang="en-US" sz="2000" i="1" dirty="0">
                            <a:latin typeface="Cambria Math" panose="02040503050406030204" pitchFamily="18" charset="0"/>
                          </a:rPr>
                        </m:ctrlPr>
                      </m:sSupPr>
                      <m:e>
                        <m:r>
                          <a:rPr lang="en-US" altLang="en-US" sz="2000" i="1" dirty="0">
                            <a:latin typeface="Cambria Math" panose="02040503050406030204" pitchFamily="18" charset="0"/>
                          </a:rPr>
                          <m:t>𝑥</m:t>
                        </m:r>
                      </m:e>
                      <m:sup>
                        <m:r>
                          <a:rPr lang="en-US" altLang="en-US" sz="2000" b="0" i="1" dirty="0" smtClean="0">
                            <a:latin typeface="Cambria Math" panose="02040503050406030204" pitchFamily="18" charset="0"/>
                          </a:rPr>
                          <m:t>6</m:t>
                        </m:r>
                        <m:r>
                          <a:rPr lang="en-US" altLang="en-US" sz="2000" i="1" dirty="0">
                            <a:latin typeface="Cambria Math" panose="02040503050406030204" pitchFamily="18" charset="0"/>
                          </a:rPr>
                          <m:t>0</m:t>
                        </m:r>
                      </m:sup>
                    </m:sSup>
                    <m:r>
                      <a:rPr lang="en-US" altLang="zh-CN" sz="2000" i="1" dirty="0">
                        <a:latin typeface="Cambria Math" panose="02040503050406030204" pitchFamily="18" charset="0"/>
                      </a:rPr>
                      <m:t>+5</m:t>
                    </m:r>
                  </m:oMath>
                </a14:m>
                <a:endParaRPr lang="en-US" altLang="zh-CN" sz="2400" dirty="0"/>
              </a:p>
              <a:p>
                <a:endParaRPr lang="zh-CN" altLang="en-US" sz="2000" dirty="0"/>
              </a:p>
            </p:txBody>
          </p:sp>
        </mc:Choice>
        <mc:Fallback xmlns="">
          <p:sp>
            <p:nvSpPr>
              <p:cNvPr id="3" name="文本框 2"/>
              <p:cNvSpPr txBox="1">
                <a:spLocks noRot="1" noChangeAspect="1" noMove="1" noResize="1" noEditPoints="1" noAdjustHandles="1" noChangeArrowheads="1" noChangeShapeType="1" noTextEdit="1"/>
              </p:cNvSpPr>
              <p:nvPr/>
            </p:nvSpPr>
            <p:spPr>
              <a:xfrm>
                <a:off x="1720050" y="815824"/>
                <a:ext cx="6842386" cy="711413"/>
              </a:xfrm>
              <a:prstGeom prst="rect">
                <a:avLst/>
              </a:prstGeom>
              <a:blipFill>
                <a:blip r:embed="rId4"/>
                <a:stretch>
                  <a:fillRect t="-3509"/>
                </a:stretch>
              </a:blipFill>
            </p:spPr>
            <p:txBody>
              <a:bodyPr/>
              <a:lstStyle/>
              <a:p>
                <a:r>
                  <a:rPr lang="en-CN">
                    <a:noFill/>
                  </a:rPr>
                  <a:t> </a:t>
                </a:r>
              </a:p>
            </p:txBody>
          </p:sp>
        </mc:Fallback>
      </mc:AlternateContent>
      <p:sp>
        <p:nvSpPr>
          <p:cNvPr id="148" name="文本框 147"/>
          <p:cNvSpPr txBox="1"/>
          <p:nvPr/>
        </p:nvSpPr>
        <p:spPr>
          <a:xfrm>
            <a:off x="1836062" y="3006161"/>
            <a:ext cx="312906" cy="369332"/>
          </a:xfrm>
          <a:prstGeom prst="rect">
            <a:avLst/>
          </a:prstGeom>
          <a:noFill/>
        </p:spPr>
        <p:txBody>
          <a:bodyPr wrap="none" rtlCol="0">
            <a:spAutoFit/>
          </a:bodyPr>
          <a:lstStyle/>
          <a:p>
            <a:r>
              <a:rPr lang="en-US" altLang="zh-CN" dirty="0"/>
              <a:t>0</a:t>
            </a:r>
            <a:endParaRPr lang="zh-CN" altLang="en-US" dirty="0"/>
          </a:p>
        </p:txBody>
      </p:sp>
      <p:sp>
        <p:nvSpPr>
          <p:cNvPr id="149" name="文本框 148"/>
          <p:cNvSpPr txBox="1"/>
          <p:nvPr/>
        </p:nvSpPr>
        <p:spPr>
          <a:xfrm>
            <a:off x="3494237" y="3006161"/>
            <a:ext cx="312906" cy="369332"/>
          </a:xfrm>
          <a:prstGeom prst="rect">
            <a:avLst/>
          </a:prstGeom>
          <a:noFill/>
        </p:spPr>
        <p:txBody>
          <a:bodyPr wrap="none" rtlCol="0">
            <a:spAutoFit/>
          </a:bodyPr>
          <a:lstStyle/>
          <a:p>
            <a:r>
              <a:rPr lang="en-US" altLang="zh-CN" dirty="0"/>
              <a:t>2</a:t>
            </a:r>
            <a:endParaRPr lang="zh-CN" altLang="en-US" dirty="0"/>
          </a:p>
        </p:txBody>
      </p:sp>
      <p:sp>
        <p:nvSpPr>
          <p:cNvPr id="150" name="文本框 149"/>
          <p:cNvSpPr txBox="1"/>
          <p:nvPr/>
        </p:nvSpPr>
        <p:spPr>
          <a:xfrm>
            <a:off x="2680569" y="3013483"/>
            <a:ext cx="312906" cy="369332"/>
          </a:xfrm>
          <a:prstGeom prst="rect">
            <a:avLst/>
          </a:prstGeom>
          <a:noFill/>
        </p:spPr>
        <p:txBody>
          <a:bodyPr wrap="none" rtlCol="0">
            <a:spAutoFit/>
          </a:bodyPr>
          <a:lstStyle/>
          <a:p>
            <a:r>
              <a:rPr lang="en-US" altLang="zh-CN" dirty="0"/>
              <a:t>1</a:t>
            </a:r>
            <a:endParaRPr lang="zh-CN" altLang="en-US" dirty="0"/>
          </a:p>
        </p:txBody>
      </p:sp>
      <mc:AlternateContent xmlns:mc="http://schemas.openxmlformats.org/markup-compatibility/2006" xmlns:a14="http://schemas.microsoft.com/office/drawing/2010/main">
        <mc:Choice Requires="a14">
          <p:sp>
            <p:nvSpPr>
              <p:cNvPr id="151" name="文本框 150"/>
              <p:cNvSpPr txBox="1"/>
              <p:nvPr/>
            </p:nvSpPr>
            <p:spPr>
              <a:xfrm>
                <a:off x="4249100" y="2997127"/>
                <a:ext cx="44595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i="1" dirty="0" smtClean="0">
                          <a:latin typeface="Cambria Math" panose="02040503050406030204" pitchFamily="18" charset="0"/>
                          <a:ea typeface="Cambria Math" panose="02040503050406030204" pitchFamily="18" charset="0"/>
                        </a:rPr>
                        <m:t>⋯</m:t>
                      </m:r>
                    </m:oMath>
                  </m:oMathPara>
                </a14:m>
                <a:endParaRPr lang="zh-CN" altLang="en-US" dirty="0"/>
              </a:p>
            </p:txBody>
          </p:sp>
        </mc:Choice>
        <mc:Fallback xmlns="">
          <p:sp>
            <p:nvSpPr>
              <p:cNvPr id="151" name="文本框 150"/>
              <p:cNvSpPr txBox="1">
                <a:spLocks noRot="1" noChangeAspect="1" noMove="1" noResize="1" noEditPoints="1" noAdjustHandles="1" noChangeArrowheads="1" noChangeShapeType="1" noTextEdit="1"/>
              </p:cNvSpPr>
              <p:nvPr/>
            </p:nvSpPr>
            <p:spPr>
              <a:xfrm>
                <a:off x="4249100" y="2997127"/>
                <a:ext cx="445956" cy="369332"/>
              </a:xfrm>
              <a:prstGeom prst="rect">
                <a:avLst/>
              </a:prstGeom>
              <a:blipFill>
                <a:blip r:embed="rId5"/>
                <a:stretch>
                  <a:fillRect/>
                </a:stretch>
              </a:blipFill>
            </p:spPr>
            <p:txBody>
              <a:bodyPr/>
              <a:lstStyle/>
              <a:p>
                <a:r>
                  <a:rPr lang="zh-CN" altLang="en-US">
                    <a:noFill/>
                  </a:rPr>
                  <a:t> </a:t>
                </a:r>
              </a:p>
            </p:txBody>
          </p:sp>
        </mc:Fallback>
      </mc:AlternateContent>
      <p:sp>
        <p:nvSpPr>
          <p:cNvPr id="152" name="矩形 151"/>
          <p:cNvSpPr/>
          <p:nvPr/>
        </p:nvSpPr>
        <p:spPr>
          <a:xfrm>
            <a:off x="1580373" y="3082815"/>
            <a:ext cx="3374905" cy="243058"/>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53" name="组合 152"/>
          <p:cNvGrpSpPr/>
          <p:nvPr/>
        </p:nvGrpSpPr>
        <p:grpSpPr>
          <a:xfrm>
            <a:off x="1586684" y="1795179"/>
            <a:ext cx="3372853" cy="1183536"/>
            <a:chOff x="1612688" y="3924321"/>
            <a:chExt cx="3372853" cy="1183536"/>
          </a:xfrm>
        </p:grpSpPr>
        <p:sp>
          <p:nvSpPr>
            <p:cNvPr id="154" name="矩形 153"/>
            <p:cNvSpPr/>
            <p:nvPr/>
          </p:nvSpPr>
          <p:spPr>
            <a:xfrm>
              <a:off x="1612688" y="3925316"/>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5" name="矩形 154"/>
            <p:cNvSpPr/>
            <p:nvPr/>
          </p:nvSpPr>
          <p:spPr>
            <a:xfrm>
              <a:off x="2456832" y="3925316"/>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6" name="矩形 155"/>
            <p:cNvSpPr/>
            <p:nvPr/>
          </p:nvSpPr>
          <p:spPr>
            <a:xfrm>
              <a:off x="3300977" y="3926248"/>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7" name="矩形 156"/>
            <p:cNvSpPr/>
            <p:nvPr/>
          </p:nvSpPr>
          <p:spPr>
            <a:xfrm>
              <a:off x="4140566" y="392432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8" name="文本框 157"/>
            <p:cNvSpPr txBox="1"/>
            <p:nvPr/>
          </p:nvSpPr>
          <p:spPr>
            <a:xfrm>
              <a:off x="3560630" y="4050110"/>
              <a:ext cx="441146" cy="369332"/>
            </a:xfrm>
            <a:prstGeom prst="rect">
              <a:avLst/>
            </a:prstGeom>
            <a:noFill/>
          </p:spPr>
          <p:txBody>
            <a:bodyPr wrap="none" rtlCol="0">
              <a:spAutoFit/>
            </a:bodyPr>
            <a:lstStyle/>
            <a:p>
              <a:r>
                <a:rPr lang="en-US" altLang="zh-CN" dirty="0"/>
                <a:t>15</a:t>
              </a:r>
              <a:endParaRPr lang="zh-CN" altLang="en-US" dirty="0"/>
            </a:p>
          </p:txBody>
        </p:sp>
        <p:sp>
          <p:nvSpPr>
            <p:cNvPr id="159" name="文本框 158"/>
            <p:cNvSpPr txBox="1"/>
            <p:nvPr/>
          </p:nvSpPr>
          <p:spPr>
            <a:xfrm>
              <a:off x="2686244" y="4046127"/>
              <a:ext cx="441146" cy="369332"/>
            </a:xfrm>
            <a:prstGeom prst="rect">
              <a:avLst/>
            </a:prstGeom>
            <a:noFill/>
          </p:spPr>
          <p:txBody>
            <a:bodyPr wrap="none" rtlCol="0">
              <a:spAutoFit/>
            </a:bodyPr>
            <a:lstStyle/>
            <a:p>
              <a:r>
                <a:rPr lang="en-US" altLang="zh-CN" dirty="0"/>
                <a:t>10</a:t>
              </a:r>
              <a:endParaRPr lang="zh-CN" altLang="en-US" dirty="0"/>
            </a:p>
          </p:txBody>
        </p:sp>
        <p:sp>
          <p:nvSpPr>
            <p:cNvPr id="160" name="矩形 159"/>
            <p:cNvSpPr/>
            <p:nvPr/>
          </p:nvSpPr>
          <p:spPr>
            <a:xfrm>
              <a:off x="1613519" y="451872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1" name="矩形 160"/>
            <p:cNvSpPr/>
            <p:nvPr/>
          </p:nvSpPr>
          <p:spPr>
            <a:xfrm>
              <a:off x="2457663" y="451872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2" name="矩形 161"/>
            <p:cNvSpPr/>
            <p:nvPr/>
          </p:nvSpPr>
          <p:spPr>
            <a:xfrm>
              <a:off x="3301808" y="4519653"/>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3" name="矩形 162"/>
            <p:cNvSpPr/>
            <p:nvPr/>
          </p:nvSpPr>
          <p:spPr>
            <a:xfrm>
              <a:off x="4141397" y="4517726"/>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4" name="文本框 163"/>
            <p:cNvSpPr txBox="1"/>
            <p:nvPr/>
          </p:nvSpPr>
          <p:spPr>
            <a:xfrm>
              <a:off x="3547689" y="4641478"/>
              <a:ext cx="312906" cy="369332"/>
            </a:xfrm>
            <a:prstGeom prst="rect">
              <a:avLst/>
            </a:prstGeom>
            <a:noFill/>
          </p:spPr>
          <p:txBody>
            <a:bodyPr wrap="none" rtlCol="0">
              <a:spAutoFit/>
            </a:bodyPr>
            <a:lstStyle/>
            <a:p>
              <a:r>
                <a:rPr lang="en-US" altLang="zh-CN" dirty="0"/>
                <a:t>0</a:t>
              </a:r>
              <a:endParaRPr lang="zh-CN" altLang="en-US" dirty="0"/>
            </a:p>
          </p:txBody>
        </p:sp>
        <p:sp>
          <p:nvSpPr>
            <p:cNvPr id="165" name="文本框 164"/>
            <p:cNvSpPr txBox="1"/>
            <p:nvPr/>
          </p:nvSpPr>
          <p:spPr>
            <a:xfrm>
              <a:off x="2661699" y="4644377"/>
              <a:ext cx="441146" cy="369332"/>
            </a:xfrm>
            <a:prstGeom prst="rect">
              <a:avLst/>
            </a:prstGeom>
            <a:noFill/>
          </p:spPr>
          <p:txBody>
            <a:bodyPr wrap="none" rtlCol="0">
              <a:spAutoFit/>
            </a:bodyPr>
            <a:lstStyle/>
            <a:p>
              <a:r>
                <a:rPr lang="en-US" altLang="zh-CN" dirty="0"/>
                <a:t>50</a:t>
              </a:r>
              <a:endParaRPr lang="zh-CN" altLang="en-US" dirty="0"/>
            </a:p>
          </p:txBody>
        </p:sp>
        <p:sp>
          <p:nvSpPr>
            <p:cNvPr id="166" name="文本框 165"/>
            <p:cNvSpPr txBox="1"/>
            <p:nvPr/>
          </p:nvSpPr>
          <p:spPr>
            <a:xfrm>
              <a:off x="1848265" y="4035684"/>
              <a:ext cx="312906" cy="369332"/>
            </a:xfrm>
            <a:prstGeom prst="rect">
              <a:avLst/>
            </a:prstGeom>
            <a:noFill/>
          </p:spPr>
          <p:txBody>
            <a:bodyPr wrap="none" rtlCol="0">
              <a:spAutoFit/>
            </a:bodyPr>
            <a:lstStyle/>
            <a:p>
              <a:r>
                <a:rPr lang="en-US" altLang="zh-CN" dirty="0"/>
                <a:t>3</a:t>
              </a:r>
              <a:endParaRPr lang="zh-CN" altLang="en-US" dirty="0"/>
            </a:p>
          </p:txBody>
        </p:sp>
        <p:sp>
          <p:nvSpPr>
            <p:cNvPr id="167" name="文本框 166"/>
            <p:cNvSpPr txBox="1"/>
            <p:nvPr/>
          </p:nvSpPr>
          <p:spPr>
            <a:xfrm>
              <a:off x="1732130" y="4641478"/>
              <a:ext cx="569387" cy="369332"/>
            </a:xfrm>
            <a:prstGeom prst="rect">
              <a:avLst/>
            </a:prstGeom>
            <a:noFill/>
          </p:spPr>
          <p:txBody>
            <a:bodyPr wrap="none" rtlCol="0">
              <a:spAutoFit/>
            </a:bodyPr>
            <a:lstStyle/>
            <a:p>
              <a:r>
                <a:rPr lang="en-US" altLang="zh-CN" dirty="0"/>
                <a:t>100</a:t>
              </a:r>
              <a:endParaRPr lang="zh-CN" altLang="en-US" dirty="0"/>
            </a:p>
          </p:txBody>
        </p:sp>
      </p:grpSp>
      <p:sp>
        <p:nvSpPr>
          <p:cNvPr id="169" name="文本框 168"/>
          <p:cNvSpPr txBox="1"/>
          <p:nvPr/>
        </p:nvSpPr>
        <p:spPr>
          <a:xfrm>
            <a:off x="5386807" y="2990721"/>
            <a:ext cx="312906" cy="369332"/>
          </a:xfrm>
          <a:prstGeom prst="rect">
            <a:avLst/>
          </a:prstGeom>
          <a:noFill/>
        </p:spPr>
        <p:txBody>
          <a:bodyPr wrap="none" rtlCol="0">
            <a:spAutoFit/>
          </a:bodyPr>
          <a:lstStyle/>
          <a:p>
            <a:r>
              <a:rPr lang="en-US" altLang="zh-CN" dirty="0"/>
              <a:t>0</a:t>
            </a:r>
            <a:endParaRPr lang="zh-CN" altLang="en-US" dirty="0"/>
          </a:p>
        </p:txBody>
      </p:sp>
      <p:sp>
        <p:nvSpPr>
          <p:cNvPr id="170" name="文本框 169"/>
          <p:cNvSpPr txBox="1"/>
          <p:nvPr/>
        </p:nvSpPr>
        <p:spPr>
          <a:xfrm>
            <a:off x="7044982" y="2990721"/>
            <a:ext cx="312906" cy="369332"/>
          </a:xfrm>
          <a:prstGeom prst="rect">
            <a:avLst/>
          </a:prstGeom>
          <a:noFill/>
        </p:spPr>
        <p:txBody>
          <a:bodyPr wrap="none" rtlCol="0">
            <a:spAutoFit/>
          </a:bodyPr>
          <a:lstStyle/>
          <a:p>
            <a:r>
              <a:rPr lang="en-US" altLang="zh-CN" dirty="0"/>
              <a:t>2</a:t>
            </a:r>
            <a:endParaRPr lang="zh-CN" altLang="en-US" dirty="0"/>
          </a:p>
        </p:txBody>
      </p:sp>
      <p:sp>
        <p:nvSpPr>
          <p:cNvPr id="171" name="文本框 170"/>
          <p:cNvSpPr txBox="1"/>
          <p:nvPr/>
        </p:nvSpPr>
        <p:spPr>
          <a:xfrm>
            <a:off x="6231314" y="2998043"/>
            <a:ext cx="312906" cy="369332"/>
          </a:xfrm>
          <a:prstGeom prst="rect">
            <a:avLst/>
          </a:prstGeom>
          <a:noFill/>
        </p:spPr>
        <p:txBody>
          <a:bodyPr wrap="none" rtlCol="0">
            <a:spAutoFit/>
          </a:bodyPr>
          <a:lstStyle/>
          <a:p>
            <a:r>
              <a:rPr lang="en-US" altLang="zh-CN" dirty="0"/>
              <a:t>1</a:t>
            </a:r>
            <a:endParaRPr lang="zh-CN" altLang="en-US" dirty="0"/>
          </a:p>
        </p:txBody>
      </p:sp>
      <p:sp>
        <p:nvSpPr>
          <p:cNvPr id="172" name="文本框 171"/>
          <p:cNvSpPr txBox="1"/>
          <p:nvPr/>
        </p:nvSpPr>
        <p:spPr>
          <a:xfrm>
            <a:off x="7914685" y="2987439"/>
            <a:ext cx="184731" cy="369332"/>
          </a:xfrm>
          <a:prstGeom prst="rect">
            <a:avLst/>
          </a:prstGeom>
          <a:noFill/>
        </p:spPr>
        <p:txBody>
          <a:bodyPr wrap="none" rtlCol="0">
            <a:spAutoFit/>
          </a:bodyPr>
          <a:lstStyle/>
          <a:p>
            <a:endParaRPr lang="zh-CN" altLang="en-US" dirty="0"/>
          </a:p>
        </p:txBody>
      </p:sp>
      <p:sp>
        <p:nvSpPr>
          <p:cNvPr id="173" name="矩形 172"/>
          <p:cNvSpPr/>
          <p:nvPr/>
        </p:nvSpPr>
        <p:spPr>
          <a:xfrm>
            <a:off x="5131118" y="3074263"/>
            <a:ext cx="3386916" cy="251609"/>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75" name="组合 174"/>
          <p:cNvGrpSpPr/>
          <p:nvPr/>
        </p:nvGrpSpPr>
        <p:grpSpPr>
          <a:xfrm>
            <a:off x="5171054" y="1790920"/>
            <a:ext cx="3377182" cy="1176977"/>
            <a:chOff x="5197058" y="3920062"/>
            <a:chExt cx="3377182" cy="1176977"/>
          </a:xfrm>
        </p:grpSpPr>
        <p:sp>
          <p:nvSpPr>
            <p:cNvPr id="176" name="矩形 175"/>
            <p:cNvSpPr/>
            <p:nvPr/>
          </p:nvSpPr>
          <p:spPr>
            <a:xfrm>
              <a:off x="7730096" y="3920062"/>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7" name="矩形 176"/>
            <p:cNvSpPr/>
            <p:nvPr/>
          </p:nvSpPr>
          <p:spPr>
            <a:xfrm>
              <a:off x="6885952" y="3921765"/>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8" name="矩形 177"/>
            <p:cNvSpPr/>
            <p:nvPr/>
          </p:nvSpPr>
          <p:spPr>
            <a:xfrm>
              <a:off x="6044161" y="3926437"/>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9" name="矩形 178"/>
            <p:cNvSpPr/>
            <p:nvPr/>
          </p:nvSpPr>
          <p:spPr>
            <a:xfrm>
              <a:off x="7730096" y="4507324"/>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0" name="矩形 179"/>
            <p:cNvSpPr/>
            <p:nvPr/>
          </p:nvSpPr>
          <p:spPr>
            <a:xfrm>
              <a:off x="6880792" y="4508835"/>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1" name="矩形 180"/>
            <p:cNvSpPr/>
            <p:nvPr/>
          </p:nvSpPr>
          <p:spPr>
            <a:xfrm>
              <a:off x="5197664" y="392571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2" name="文本框 181"/>
            <p:cNvSpPr txBox="1"/>
            <p:nvPr/>
          </p:nvSpPr>
          <p:spPr>
            <a:xfrm>
              <a:off x="7150160" y="4046738"/>
              <a:ext cx="312906" cy="369332"/>
            </a:xfrm>
            <a:prstGeom prst="rect">
              <a:avLst/>
            </a:prstGeom>
            <a:noFill/>
          </p:spPr>
          <p:txBody>
            <a:bodyPr wrap="none" rtlCol="0">
              <a:spAutoFit/>
            </a:bodyPr>
            <a:lstStyle/>
            <a:p>
              <a:r>
                <a:rPr lang="en-US" altLang="zh-CN" dirty="0"/>
                <a:t>5</a:t>
              </a:r>
              <a:endParaRPr lang="zh-CN" altLang="en-US" dirty="0"/>
            </a:p>
          </p:txBody>
        </p:sp>
        <p:sp>
          <p:nvSpPr>
            <p:cNvPr id="183" name="文本框 182"/>
            <p:cNvSpPr txBox="1"/>
            <p:nvPr/>
          </p:nvSpPr>
          <p:spPr>
            <a:xfrm>
              <a:off x="6233289" y="4034826"/>
              <a:ext cx="441146" cy="369332"/>
            </a:xfrm>
            <a:prstGeom prst="rect">
              <a:avLst/>
            </a:prstGeom>
            <a:noFill/>
          </p:spPr>
          <p:txBody>
            <a:bodyPr wrap="none" rtlCol="0">
              <a:spAutoFit/>
            </a:bodyPr>
            <a:lstStyle/>
            <a:p>
              <a:r>
                <a:rPr lang="en-US" altLang="zh-CN" dirty="0"/>
                <a:t>30</a:t>
              </a:r>
              <a:endParaRPr lang="zh-CN" altLang="en-US" dirty="0"/>
            </a:p>
          </p:txBody>
        </p:sp>
        <p:sp>
          <p:nvSpPr>
            <p:cNvPr id="184" name="矩形 183"/>
            <p:cNvSpPr/>
            <p:nvPr/>
          </p:nvSpPr>
          <p:spPr>
            <a:xfrm>
              <a:off x="5197058" y="4508109"/>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5" name="矩形 184"/>
            <p:cNvSpPr/>
            <p:nvPr/>
          </p:nvSpPr>
          <p:spPr>
            <a:xfrm>
              <a:off x="6041202" y="4508109"/>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6" name="文本框 185"/>
            <p:cNvSpPr txBox="1"/>
            <p:nvPr/>
          </p:nvSpPr>
          <p:spPr>
            <a:xfrm>
              <a:off x="7132772" y="4639182"/>
              <a:ext cx="312906" cy="369332"/>
            </a:xfrm>
            <a:prstGeom prst="rect">
              <a:avLst/>
            </a:prstGeom>
            <a:noFill/>
          </p:spPr>
          <p:txBody>
            <a:bodyPr wrap="none" rtlCol="0">
              <a:spAutoFit/>
            </a:bodyPr>
            <a:lstStyle/>
            <a:p>
              <a:r>
                <a:rPr lang="en-US" altLang="zh-CN" dirty="0"/>
                <a:t>0</a:t>
              </a:r>
              <a:endParaRPr lang="zh-CN" altLang="en-US" dirty="0"/>
            </a:p>
          </p:txBody>
        </p:sp>
        <p:sp>
          <p:nvSpPr>
            <p:cNvPr id="187" name="文本框 186"/>
            <p:cNvSpPr txBox="1"/>
            <p:nvPr/>
          </p:nvSpPr>
          <p:spPr>
            <a:xfrm>
              <a:off x="6228129" y="4641478"/>
              <a:ext cx="441146" cy="369332"/>
            </a:xfrm>
            <a:prstGeom prst="rect">
              <a:avLst/>
            </a:prstGeom>
            <a:noFill/>
          </p:spPr>
          <p:txBody>
            <a:bodyPr wrap="none" rtlCol="0">
              <a:spAutoFit/>
            </a:bodyPr>
            <a:lstStyle/>
            <a:p>
              <a:r>
                <a:rPr lang="en-US" altLang="zh-CN" dirty="0"/>
                <a:t>60</a:t>
              </a:r>
              <a:endParaRPr lang="zh-CN" altLang="en-US" dirty="0"/>
            </a:p>
          </p:txBody>
        </p:sp>
        <p:sp>
          <p:nvSpPr>
            <p:cNvPr id="188" name="文本框 187"/>
            <p:cNvSpPr txBox="1"/>
            <p:nvPr/>
          </p:nvSpPr>
          <p:spPr>
            <a:xfrm>
              <a:off x="5466225" y="4046738"/>
              <a:ext cx="312906" cy="369332"/>
            </a:xfrm>
            <a:prstGeom prst="rect">
              <a:avLst/>
            </a:prstGeom>
            <a:noFill/>
          </p:spPr>
          <p:txBody>
            <a:bodyPr wrap="none" rtlCol="0">
              <a:spAutoFit/>
            </a:bodyPr>
            <a:lstStyle/>
            <a:p>
              <a:r>
                <a:rPr lang="en-US" altLang="zh-CN" dirty="0"/>
                <a:t>4</a:t>
              </a:r>
              <a:endParaRPr lang="zh-CN" altLang="en-US" dirty="0"/>
            </a:p>
          </p:txBody>
        </p:sp>
        <p:sp>
          <p:nvSpPr>
            <p:cNvPr id="189" name="文本框 188"/>
            <p:cNvSpPr txBox="1"/>
            <p:nvPr/>
          </p:nvSpPr>
          <p:spPr>
            <a:xfrm>
              <a:off x="5295237" y="4614669"/>
              <a:ext cx="569387" cy="369332"/>
            </a:xfrm>
            <a:prstGeom prst="rect">
              <a:avLst/>
            </a:prstGeom>
            <a:noFill/>
          </p:spPr>
          <p:txBody>
            <a:bodyPr wrap="none" rtlCol="0">
              <a:spAutoFit/>
            </a:bodyPr>
            <a:lstStyle/>
            <a:p>
              <a:r>
                <a:rPr lang="en-US" altLang="zh-CN" dirty="0"/>
                <a:t>100</a:t>
              </a:r>
              <a:endParaRPr lang="zh-CN" altLang="en-US" dirty="0"/>
            </a:p>
          </p:txBody>
        </p:sp>
        <p:sp>
          <p:nvSpPr>
            <p:cNvPr id="190" name="文本框 189"/>
            <p:cNvSpPr txBox="1"/>
            <p:nvPr/>
          </p:nvSpPr>
          <p:spPr>
            <a:xfrm>
              <a:off x="7931595" y="4037557"/>
              <a:ext cx="184731" cy="369332"/>
            </a:xfrm>
            <a:prstGeom prst="rect">
              <a:avLst/>
            </a:prstGeom>
            <a:noFill/>
          </p:spPr>
          <p:txBody>
            <a:bodyPr wrap="none" rtlCol="0">
              <a:spAutoFit/>
            </a:bodyPr>
            <a:lstStyle/>
            <a:p>
              <a:endParaRPr lang="zh-CN" altLang="en-US" dirty="0"/>
            </a:p>
          </p:txBody>
        </p:sp>
        <p:sp>
          <p:nvSpPr>
            <p:cNvPr id="191" name="文本框 190"/>
            <p:cNvSpPr txBox="1"/>
            <p:nvPr/>
          </p:nvSpPr>
          <p:spPr>
            <a:xfrm>
              <a:off x="7978794" y="4639182"/>
              <a:ext cx="184731" cy="369332"/>
            </a:xfrm>
            <a:prstGeom prst="rect">
              <a:avLst/>
            </a:prstGeom>
            <a:noFill/>
          </p:spPr>
          <p:txBody>
            <a:bodyPr wrap="none" rtlCol="0">
              <a:spAutoFit/>
            </a:bodyPr>
            <a:lstStyle/>
            <a:p>
              <a:endParaRPr lang="zh-CN" altLang="en-US" dirty="0"/>
            </a:p>
          </p:txBody>
        </p:sp>
      </p:grpSp>
      <mc:AlternateContent xmlns:mc="http://schemas.openxmlformats.org/markup-compatibility/2006" xmlns:a14="http://schemas.microsoft.com/office/drawing/2010/main">
        <mc:Choice Requires="a14">
          <p:sp>
            <p:nvSpPr>
              <p:cNvPr id="192" name="文本框 191"/>
              <p:cNvSpPr txBox="1"/>
              <p:nvPr/>
            </p:nvSpPr>
            <p:spPr>
              <a:xfrm>
                <a:off x="7837142" y="2994904"/>
                <a:ext cx="44595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i="1" dirty="0">
                          <a:latin typeface="Cambria Math" panose="02040503050406030204" pitchFamily="18" charset="0"/>
                          <a:ea typeface="Cambria Math" panose="02040503050406030204" pitchFamily="18" charset="0"/>
                        </a:rPr>
                        <m:t>⋯</m:t>
                      </m:r>
                    </m:oMath>
                  </m:oMathPara>
                </a14:m>
                <a:endParaRPr lang="zh-CN" altLang="en-US" dirty="0"/>
              </a:p>
            </p:txBody>
          </p:sp>
        </mc:Choice>
        <mc:Fallback xmlns="">
          <p:sp>
            <p:nvSpPr>
              <p:cNvPr id="192" name="文本框 191"/>
              <p:cNvSpPr txBox="1">
                <a:spLocks noRot="1" noChangeAspect="1" noMove="1" noResize="1" noEditPoints="1" noAdjustHandles="1" noChangeArrowheads="1" noChangeShapeType="1" noTextEdit="1"/>
              </p:cNvSpPr>
              <p:nvPr/>
            </p:nvSpPr>
            <p:spPr>
              <a:xfrm>
                <a:off x="7837142" y="2994904"/>
                <a:ext cx="445956" cy="369332"/>
              </a:xfrm>
              <a:prstGeom prst="rect">
                <a:avLst/>
              </a:prstGeom>
              <a:blipFill>
                <a:blip r:embed="rId6"/>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301519875"/>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pPr eaLnBrk="1" hangingPunct="1"/>
            <a:r>
              <a:rPr lang="en-US" dirty="0">
                <a:latin typeface="Arial" charset="0"/>
                <a:cs typeface="Arial" charset="0"/>
              </a:rPr>
              <a:t>Making Copies</a:t>
            </a:r>
          </a:p>
        </p:txBody>
      </p:sp>
      <p:sp>
        <p:nvSpPr>
          <p:cNvPr id="73731" name="Rectangle 3"/>
          <p:cNvSpPr>
            <a:spLocks noGrp="1" noChangeArrowheads="1"/>
          </p:cNvSpPr>
          <p:nvPr>
            <p:ph type="body" idx="1"/>
          </p:nvPr>
        </p:nvSpPr>
        <p:spPr/>
        <p:txBody>
          <a:bodyPr/>
          <a:lstStyle/>
          <a:p>
            <a:pPr eaLnBrk="1" hangingPunct="1">
              <a:buFont typeface="Arial" charset="0"/>
              <a:buNone/>
            </a:pPr>
            <a:r>
              <a:rPr lang="en-US" dirty="0">
                <a:latin typeface="Arial" charset="0"/>
                <a:cs typeface="Arial" charset="0"/>
              </a:rPr>
              <a:t>	Is this sufficient for a linked list class?</a:t>
            </a:r>
          </a:p>
          <a:p>
            <a:pPr eaLnBrk="1" hangingPunct="1">
              <a:buFont typeface="Arial" charset="0"/>
              <a:buNone/>
            </a:pPr>
            <a:endParaRPr lang="en-US" dirty="0">
              <a:latin typeface="Arial" charset="0"/>
              <a:cs typeface="Arial" charset="0"/>
            </a:endParaRPr>
          </a:p>
          <a:p>
            <a:pPr eaLnBrk="1" hangingPunct="1">
              <a:buFont typeface="Arial" charset="0"/>
              <a:buNone/>
            </a:pPr>
            <a:r>
              <a:rPr lang="en-US" dirty="0">
                <a:latin typeface="Arial" charset="0"/>
                <a:cs typeface="Arial" charset="0"/>
              </a:rPr>
              <a:t>	Initially, it may appear yes, but we now have to look at how C++ copies objects during:</a:t>
            </a:r>
          </a:p>
          <a:p>
            <a:pPr lvl="1" eaLnBrk="1" hangingPunct="1"/>
            <a:r>
              <a:rPr lang="en-US" dirty="0">
                <a:latin typeface="Arial" charset="0"/>
                <a:cs typeface="Arial" charset="0"/>
              </a:rPr>
              <a:t>Passing by value (making a copy), and</a:t>
            </a:r>
          </a:p>
          <a:p>
            <a:pPr lvl="1" eaLnBrk="1" hangingPunct="1"/>
            <a:r>
              <a:rPr lang="en-US" dirty="0">
                <a:latin typeface="Arial" charset="0"/>
                <a:cs typeface="Arial" charset="0"/>
              </a:rPr>
              <a:t>Assignment</a:t>
            </a:r>
          </a:p>
        </p:txBody>
      </p:sp>
    </p:spTree>
    <p:extLst>
      <p:ext uri="{BB962C8B-B14F-4D97-AF65-F5344CB8AC3E}">
        <p14:creationId xmlns:p14="http://schemas.microsoft.com/office/powerpoint/2010/main" val="138138039"/>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pPr eaLnBrk="1" hangingPunct="1"/>
            <a:r>
              <a:rPr lang="en-US" dirty="0">
                <a:latin typeface="Arial" charset="0"/>
                <a:cs typeface="Arial" charset="0"/>
              </a:rPr>
              <a:t>Pass by Value</a:t>
            </a:r>
          </a:p>
        </p:txBody>
      </p:sp>
      <p:sp>
        <p:nvSpPr>
          <p:cNvPr id="74755" name="Rectangle 3"/>
          <p:cNvSpPr>
            <a:spLocks noGrp="1" noChangeArrowheads="1"/>
          </p:cNvSpPr>
          <p:nvPr>
            <p:ph type="body" idx="1"/>
          </p:nvPr>
        </p:nvSpPr>
        <p:spPr/>
        <p:txBody>
          <a:bodyPr>
            <a:normAutofit lnSpcReduction="10000"/>
          </a:bodyPr>
          <a:lstStyle/>
          <a:p>
            <a:pPr eaLnBrk="1" hangingPunct="1">
              <a:buFont typeface="Arial" charset="0"/>
              <a:buNone/>
            </a:pPr>
            <a:r>
              <a:rPr lang="en-US" dirty="0">
                <a:latin typeface="Arial" charset="0"/>
                <a:cs typeface="Arial" charset="0"/>
              </a:rPr>
              <a:t>	Recall that when you pass an integer to a function, a copy is made, so any changes to that parameter does not affect the original:</a:t>
            </a:r>
          </a:p>
          <a:p>
            <a:pPr eaLnBrk="1" hangingPunct="1">
              <a:buFont typeface="Arial" charset="0"/>
              <a:buNone/>
            </a:pPr>
            <a:endParaRPr lang="en-US" sz="1100" dirty="0">
              <a:latin typeface="Consolas" pitchFamily="49" charset="0"/>
              <a:cs typeface="Consolas" pitchFamily="49" charset="0"/>
            </a:endParaRPr>
          </a:p>
          <a:p>
            <a:pPr eaLnBrk="1" hangingPunct="1">
              <a:buFont typeface="Arial" charset="0"/>
              <a:buNone/>
            </a:pPr>
            <a:r>
              <a:rPr lang="en-US" sz="1600" dirty="0">
                <a:latin typeface="Consolas" pitchFamily="49" charset="0"/>
                <a:cs typeface="Consolas" pitchFamily="49" charset="0"/>
              </a:rPr>
              <a:t>       #include &lt;</a:t>
            </a:r>
            <a:r>
              <a:rPr lang="en-US" sz="1600" dirty="0" err="1">
                <a:latin typeface="Consolas" pitchFamily="49" charset="0"/>
                <a:cs typeface="Consolas" pitchFamily="49" charset="0"/>
              </a:rPr>
              <a:t>iostream</a:t>
            </a:r>
            <a:r>
              <a:rPr lang="en-US" sz="1600" dirty="0">
                <a:latin typeface="Consolas" pitchFamily="49" charset="0"/>
                <a:cs typeface="Consolas" pitchFamily="49" charset="0"/>
              </a:rPr>
              <a:t>&gt;</a:t>
            </a:r>
          </a:p>
          <a:p>
            <a:pPr eaLnBrk="1" hangingPunct="1">
              <a:buFont typeface="Arial" charset="0"/>
              <a:buNone/>
            </a:pPr>
            <a:endParaRPr lang="en-US" sz="1600" dirty="0">
              <a:latin typeface="Consolas" pitchFamily="49" charset="0"/>
              <a:cs typeface="Consolas" pitchFamily="49" charset="0"/>
            </a:endParaRPr>
          </a:p>
          <a:p>
            <a:pPr eaLnBrk="1" hangingPunct="1">
              <a:buFont typeface="Arial" charset="0"/>
              <a:buNone/>
            </a:pPr>
            <a:r>
              <a:rPr lang="en-US" sz="1600" dirty="0">
                <a:latin typeface="Consolas" pitchFamily="49" charset="0"/>
                <a:cs typeface="Consolas" pitchFamily="49" charset="0"/>
              </a:rPr>
              <a:t>		void increment( </a:t>
            </a:r>
            <a:r>
              <a:rPr lang="en-US" sz="1600" dirty="0" err="1">
                <a:latin typeface="Consolas" pitchFamily="49" charset="0"/>
                <a:cs typeface="Consolas" pitchFamily="49" charset="0"/>
              </a:rPr>
              <a:t>int</a:t>
            </a:r>
            <a:r>
              <a:rPr lang="en-US" sz="1600" dirty="0">
                <a:latin typeface="Consolas" pitchFamily="49" charset="0"/>
                <a:cs typeface="Consolas" pitchFamily="49" charset="0"/>
              </a:rPr>
              <a:t> n ) {</a:t>
            </a:r>
          </a:p>
          <a:p>
            <a:pPr eaLnBrk="1" hangingPunct="1">
              <a:buFont typeface="Arial" charset="0"/>
              <a:buNone/>
            </a:pPr>
            <a:r>
              <a:rPr lang="en-US" sz="1600" dirty="0">
                <a:latin typeface="Consolas" pitchFamily="49" charset="0"/>
                <a:cs typeface="Consolas" pitchFamily="49" charset="0"/>
              </a:rPr>
              <a:t>		    ++n;</a:t>
            </a:r>
          </a:p>
          <a:p>
            <a:pPr eaLnBrk="1" hangingPunct="1">
              <a:buFont typeface="Arial" charset="0"/>
              <a:buNone/>
            </a:pPr>
            <a:r>
              <a:rPr lang="en-US" sz="1600" dirty="0">
                <a:latin typeface="Consolas" pitchFamily="49" charset="0"/>
                <a:cs typeface="Consolas" pitchFamily="49" charset="0"/>
              </a:rPr>
              <a:t>		}</a:t>
            </a:r>
          </a:p>
          <a:p>
            <a:pPr eaLnBrk="1" hangingPunct="1">
              <a:buFont typeface="Arial" charset="0"/>
              <a:buNone/>
            </a:pPr>
            <a:endParaRPr lang="en-US" sz="1600" dirty="0">
              <a:latin typeface="Consolas" pitchFamily="49" charset="0"/>
              <a:cs typeface="Consolas" pitchFamily="49" charset="0"/>
            </a:endParaRPr>
          </a:p>
          <a:p>
            <a:pPr eaLnBrk="1" hangingPunct="1">
              <a:buFont typeface="Arial" charset="0"/>
              <a:buNone/>
            </a:pPr>
            <a:r>
              <a:rPr lang="en-US" sz="1600" dirty="0">
                <a:latin typeface="Consolas" pitchFamily="49" charset="0"/>
                <a:cs typeface="Consolas" pitchFamily="49" charset="0"/>
              </a:rPr>
              <a:t>		</a:t>
            </a:r>
            <a:r>
              <a:rPr lang="en-US" sz="1600" dirty="0" err="1">
                <a:latin typeface="Consolas" pitchFamily="49" charset="0"/>
                <a:cs typeface="Consolas" pitchFamily="49" charset="0"/>
              </a:rPr>
              <a:t>int</a:t>
            </a:r>
            <a:r>
              <a:rPr lang="en-US" sz="1600" dirty="0">
                <a:latin typeface="Consolas" pitchFamily="49" charset="0"/>
                <a:cs typeface="Consolas" pitchFamily="49" charset="0"/>
              </a:rPr>
              <a:t> main() {</a:t>
            </a:r>
          </a:p>
          <a:p>
            <a:pPr eaLnBrk="1" hangingPunct="1">
              <a:buFont typeface="Arial" charset="0"/>
              <a:buNone/>
            </a:pPr>
            <a:r>
              <a:rPr lang="en-US" sz="1600" dirty="0">
                <a:latin typeface="Consolas" pitchFamily="49" charset="0"/>
                <a:cs typeface="Consolas" pitchFamily="49" charset="0"/>
              </a:rPr>
              <a:t>		    </a:t>
            </a:r>
            <a:r>
              <a:rPr lang="en-US" sz="1600" dirty="0" err="1">
                <a:latin typeface="Consolas" pitchFamily="49" charset="0"/>
                <a:cs typeface="Consolas" pitchFamily="49" charset="0"/>
              </a:rPr>
              <a:t>int</a:t>
            </a:r>
            <a:r>
              <a:rPr lang="en-US" sz="1600" dirty="0">
                <a:latin typeface="Consolas" pitchFamily="49" charset="0"/>
                <a:cs typeface="Consolas" pitchFamily="49" charset="0"/>
              </a:rPr>
              <a:t> counter = 0;</a:t>
            </a:r>
          </a:p>
          <a:p>
            <a:pPr eaLnBrk="1" hangingPunct="1">
              <a:buFont typeface="Arial" charset="0"/>
              <a:buNone/>
            </a:pPr>
            <a:endParaRPr lang="en-US" sz="1600" dirty="0">
              <a:latin typeface="Consolas" pitchFamily="49" charset="0"/>
              <a:cs typeface="Consolas" pitchFamily="49" charset="0"/>
            </a:endParaRPr>
          </a:p>
          <a:p>
            <a:pPr eaLnBrk="1" hangingPunct="1">
              <a:buNone/>
            </a:pPr>
            <a:r>
              <a:rPr lang="en-US" sz="1600" dirty="0">
                <a:latin typeface="Consolas" pitchFamily="49" charset="0"/>
                <a:cs typeface="Consolas" pitchFamily="49" charset="0"/>
              </a:rPr>
              <a:t>		    increment( counter );</a:t>
            </a:r>
          </a:p>
          <a:p>
            <a:pPr eaLnBrk="1" hangingPunct="1">
              <a:buFont typeface="Arial" charset="0"/>
              <a:buNone/>
            </a:pPr>
            <a:endParaRPr lang="en-US" sz="1600" dirty="0">
              <a:latin typeface="Consolas" pitchFamily="49" charset="0"/>
              <a:cs typeface="Consolas" pitchFamily="49" charset="0"/>
            </a:endParaRPr>
          </a:p>
          <a:p>
            <a:pPr eaLnBrk="1" hangingPunct="1">
              <a:buFont typeface="Arial" charset="0"/>
              <a:buNone/>
            </a:pPr>
            <a:r>
              <a:rPr lang="en-US" sz="1600" dirty="0">
                <a:latin typeface="Consolas" pitchFamily="49" charset="0"/>
                <a:cs typeface="Consolas" pitchFamily="49" charset="0"/>
              </a:rPr>
              <a:t>		    std::</a:t>
            </a:r>
            <a:r>
              <a:rPr lang="en-US" sz="1600" dirty="0" err="1">
                <a:latin typeface="Consolas" pitchFamily="49" charset="0"/>
                <a:cs typeface="Consolas" pitchFamily="49" charset="0"/>
              </a:rPr>
              <a:t>cout</a:t>
            </a:r>
            <a:r>
              <a:rPr lang="en-US" sz="1600" dirty="0">
                <a:latin typeface="Consolas" pitchFamily="49" charset="0"/>
                <a:cs typeface="Consolas" pitchFamily="49" charset="0"/>
              </a:rPr>
              <a:t> &lt;&lt; counter &lt;&lt; std::</a:t>
            </a:r>
            <a:r>
              <a:rPr lang="en-US" sz="1600" dirty="0" err="1">
                <a:latin typeface="Consolas" pitchFamily="49" charset="0"/>
                <a:cs typeface="Consolas" pitchFamily="49" charset="0"/>
              </a:rPr>
              <a:t>endl</a:t>
            </a:r>
            <a:r>
              <a:rPr lang="en-US" sz="1600" dirty="0">
                <a:latin typeface="Consolas" pitchFamily="49" charset="0"/>
                <a:cs typeface="Consolas" pitchFamily="49" charset="0"/>
              </a:rPr>
              <a:t>;  // counter is still 0</a:t>
            </a:r>
          </a:p>
          <a:p>
            <a:pPr eaLnBrk="1" hangingPunct="1">
              <a:buFont typeface="Arial" charset="0"/>
              <a:buNone/>
            </a:pPr>
            <a:r>
              <a:rPr lang="en-US" sz="1600" dirty="0">
                <a:latin typeface="Consolas" pitchFamily="49" charset="0"/>
                <a:cs typeface="Consolas" pitchFamily="49" charset="0"/>
              </a:rPr>
              <a:t>		}</a:t>
            </a:r>
          </a:p>
        </p:txBody>
      </p:sp>
    </p:spTree>
    <p:extLst>
      <p:ext uri="{BB962C8B-B14F-4D97-AF65-F5344CB8AC3E}">
        <p14:creationId xmlns:p14="http://schemas.microsoft.com/office/powerpoint/2010/main" val="2974502466"/>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pPr eaLnBrk="1" hangingPunct="1"/>
            <a:r>
              <a:rPr lang="en-US" dirty="0">
                <a:latin typeface="Arial" charset="0"/>
                <a:cs typeface="Arial" charset="0"/>
              </a:rPr>
              <a:t>Pass by Reference</a:t>
            </a:r>
          </a:p>
        </p:txBody>
      </p:sp>
      <p:sp>
        <p:nvSpPr>
          <p:cNvPr id="74755" name="Rectangle 3"/>
          <p:cNvSpPr>
            <a:spLocks noGrp="1" noChangeArrowheads="1"/>
          </p:cNvSpPr>
          <p:nvPr>
            <p:ph type="body" idx="1"/>
          </p:nvPr>
        </p:nvSpPr>
        <p:spPr/>
        <p:txBody>
          <a:bodyPr>
            <a:normAutofit lnSpcReduction="10000"/>
          </a:bodyPr>
          <a:lstStyle/>
          <a:p>
            <a:pPr eaLnBrk="1" hangingPunct="1">
              <a:buFont typeface="Arial" charset="0"/>
              <a:buNone/>
            </a:pPr>
            <a:r>
              <a:rPr lang="en-US" dirty="0">
                <a:latin typeface="Arial" charset="0"/>
                <a:cs typeface="Arial" charset="0"/>
              </a:rPr>
              <a:t>	If you want to change the value, you can pass by reference:</a:t>
            </a:r>
            <a:br>
              <a:rPr lang="en-US" dirty="0">
                <a:latin typeface="Arial" charset="0"/>
                <a:cs typeface="Arial" charset="0"/>
              </a:rPr>
            </a:br>
            <a:endParaRPr lang="en-US" dirty="0">
              <a:latin typeface="Arial" charset="0"/>
              <a:cs typeface="Arial" charset="0"/>
            </a:endParaRPr>
          </a:p>
          <a:p>
            <a:pPr eaLnBrk="1" hangingPunct="1">
              <a:buFont typeface="Arial" charset="0"/>
              <a:buNone/>
            </a:pPr>
            <a:endParaRPr lang="en-US" sz="1100" dirty="0">
              <a:latin typeface="Consolas" pitchFamily="49" charset="0"/>
              <a:cs typeface="Consolas" pitchFamily="49" charset="0"/>
            </a:endParaRPr>
          </a:p>
          <a:p>
            <a:pPr eaLnBrk="1" hangingPunct="1">
              <a:buFont typeface="Arial" charset="0"/>
              <a:buNone/>
            </a:pPr>
            <a:r>
              <a:rPr lang="en-US" sz="1600" dirty="0">
                <a:latin typeface="Consolas" pitchFamily="49" charset="0"/>
                <a:cs typeface="Consolas" pitchFamily="49" charset="0"/>
              </a:rPr>
              <a:t>       #include &lt;</a:t>
            </a:r>
            <a:r>
              <a:rPr lang="en-US" sz="1600" dirty="0" err="1">
                <a:latin typeface="Consolas" pitchFamily="49" charset="0"/>
                <a:cs typeface="Consolas" pitchFamily="49" charset="0"/>
              </a:rPr>
              <a:t>iostream</a:t>
            </a:r>
            <a:r>
              <a:rPr lang="en-US" sz="1600" dirty="0">
                <a:latin typeface="Consolas" pitchFamily="49" charset="0"/>
                <a:cs typeface="Consolas" pitchFamily="49" charset="0"/>
              </a:rPr>
              <a:t>&gt;</a:t>
            </a:r>
          </a:p>
          <a:p>
            <a:pPr eaLnBrk="1" hangingPunct="1">
              <a:buFont typeface="Arial" charset="0"/>
              <a:buNone/>
            </a:pPr>
            <a:endParaRPr lang="en-US" sz="1600" dirty="0">
              <a:latin typeface="Consolas" pitchFamily="49" charset="0"/>
              <a:cs typeface="Consolas" pitchFamily="49" charset="0"/>
            </a:endParaRPr>
          </a:p>
          <a:p>
            <a:pPr eaLnBrk="1" hangingPunct="1">
              <a:buFont typeface="Arial" charset="0"/>
              <a:buNone/>
            </a:pPr>
            <a:r>
              <a:rPr lang="en-US" sz="1600" dirty="0">
                <a:latin typeface="Consolas" pitchFamily="49" charset="0"/>
                <a:cs typeface="Consolas" pitchFamily="49" charset="0"/>
              </a:rPr>
              <a:t>		void increment( </a:t>
            </a:r>
            <a:r>
              <a:rPr lang="en-US" sz="1600" dirty="0" err="1">
                <a:latin typeface="Consolas" pitchFamily="49" charset="0"/>
                <a:cs typeface="Consolas" pitchFamily="49" charset="0"/>
              </a:rPr>
              <a:t>int</a:t>
            </a:r>
            <a:r>
              <a:rPr lang="en-US" sz="1600" dirty="0">
                <a:latin typeface="Consolas" pitchFamily="49" charset="0"/>
                <a:cs typeface="Consolas" pitchFamily="49" charset="0"/>
              </a:rPr>
              <a:t> &amp;n ) {</a:t>
            </a:r>
          </a:p>
          <a:p>
            <a:pPr eaLnBrk="1" hangingPunct="1">
              <a:buFont typeface="Arial" charset="0"/>
              <a:buNone/>
            </a:pPr>
            <a:r>
              <a:rPr lang="en-US" sz="1600" dirty="0">
                <a:latin typeface="Consolas" pitchFamily="49" charset="0"/>
                <a:cs typeface="Consolas" pitchFamily="49" charset="0"/>
              </a:rPr>
              <a:t>		    ++n;</a:t>
            </a:r>
          </a:p>
          <a:p>
            <a:pPr eaLnBrk="1" hangingPunct="1">
              <a:buFont typeface="Arial" charset="0"/>
              <a:buNone/>
            </a:pPr>
            <a:r>
              <a:rPr lang="en-US" sz="1600" dirty="0">
                <a:latin typeface="Consolas" pitchFamily="49" charset="0"/>
                <a:cs typeface="Consolas" pitchFamily="49" charset="0"/>
              </a:rPr>
              <a:t>		}</a:t>
            </a:r>
          </a:p>
          <a:p>
            <a:pPr eaLnBrk="1" hangingPunct="1">
              <a:buFont typeface="Arial" charset="0"/>
              <a:buNone/>
            </a:pPr>
            <a:endParaRPr lang="en-US" sz="1600" dirty="0">
              <a:latin typeface="Consolas" pitchFamily="49" charset="0"/>
              <a:cs typeface="Consolas" pitchFamily="49" charset="0"/>
            </a:endParaRPr>
          </a:p>
          <a:p>
            <a:pPr eaLnBrk="1" hangingPunct="1">
              <a:buFont typeface="Arial" charset="0"/>
              <a:buNone/>
            </a:pPr>
            <a:r>
              <a:rPr lang="en-US" sz="1600" dirty="0">
                <a:latin typeface="Consolas" pitchFamily="49" charset="0"/>
                <a:cs typeface="Consolas" pitchFamily="49" charset="0"/>
              </a:rPr>
              <a:t>		</a:t>
            </a:r>
            <a:r>
              <a:rPr lang="en-US" sz="1600" dirty="0" err="1">
                <a:latin typeface="Consolas" pitchFamily="49" charset="0"/>
                <a:cs typeface="Consolas" pitchFamily="49" charset="0"/>
              </a:rPr>
              <a:t>int</a:t>
            </a:r>
            <a:r>
              <a:rPr lang="en-US" sz="1600" dirty="0">
                <a:latin typeface="Consolas" pitchFamily="49" charset="0"/>
                <a:cs typeface="Consolas" pitchFamily="49" charset="0"/>
              </a:rPr>
              <a:t> main() {</a:t>
            </a:r>
          </a:p>
          <a:p>
            <a:pPr eaLnBrk="1" hangingPunct="1">
              <a:buFont typeface="Arial" charset="0"/>
              <a:buNone/>
            </a:pPr>
            <a:r>
              <a:rPr lang="en-US" sz="1600" dirty="0">
                <a:latin typeface="Consolas" pitchFamily="49" charset="0"/>
                <a:cs typeface="Consolas" pitchFamily="49" charset="0"/>
              </a:rPr>
              <a:t>		    </a:t>
            </a:r>
            <a:r>
              <a:rPr lang="en-US" sz="1600" dirty="0" err="1">
                <a:latin typeface="Consolas" pitchFamily="49" charset="0"/>
                <a:cs typeface="Consolas" pitchFamily="49" charset="0"/>
              </a:rPr>
              <a:t>int</a:t>
            </a:r>
            <a:r>
              <a:rPr lang="en-US" sz="1600" dirty="0">
                <a:latin typeface="Consolas" pitchFamily="49" charset="0"/>
                <a:cs typeface="Consolas" pitchFamily="49" charset="0"/>
              </a:rPr>
              <a:t> counter = 0;</a:t>
            </a:r>
          </a:p>
          <a:p>
            <a:pPr eaLnBrk="1" hangingPunct="1">
              <a:buFont typeface="Arial" charset="0"/>
              <a:buNone/>
            </a:pPr>
            <a:endParaRPr lang="en-US" sz="1600" dirty="0">
              <a:latin typeface="Consolas" pitchFamily="49" charset="0"/>
              <a:cs typeface="Consolas" pitchFamily="49" charset="0"/>
            </a:endParaRPr>
          </a:p>
          <a:p>
            <a:pPr eaLnBrk="1" hangingPunct="1">
              <a:buNone/>
            </a:pPr>
            <a:r>
              <a:rPr lang="en-US" sz="1600" dirty="0">
                <a:latin typeface="Consolas" pitchFamily="49" charset="0"/>
                <a:cs typeface="Consolas" pitchFamily="49" charset="0"/>
              </a:rPr>
              <a:t>		    increment( counter );</a:t>
            </a:r>
          </a:p>
          <a:p>
            <a:pPr eaLnBrk="1" hangingPunct="1">
              <a:buFont typeface="Arial" charset="0"/>
              <a:buNone/>
            </a:pPr>
            <a:endParaRPr lang="en-US" sz="1600" dirty="0">
              <a:latin typeface="Consolas" pitchFamily="49" charset="0"/>
              <a:cs typeface="Consolas" pitchFamily="49" charset="0"/>
            </a:endParaRPr>
          </a:p>
          <a:p>
            <a:pPr eaLnBrk="1" hangingPunct="1">
              <a:buFont typeface="Arial" charset="0"/>
              <a:buNone/>
            </a:pPr>
            <a:r>
              <a:rPr lang="en-US" sz="1600" dirty="0">
                <a:latin typeface="Consolas" pitchFamily="49" charset="0"/>
                <a:cs typeface="Consolas" pitchFamily="49" charset="0"/>
              </a:rPr>
              <a:t>		    std::</a:t>
            </a:r>
            <a:r>
              <a:rPr lang="en-US" sz="1600" dirty="0" err="1">
                <a:latin typeface="Consolas" pitchFamily="49" charset="0"/>
                <a:cs typeface="Consolas" pitchFamily="49" charset="0"/>
              </a:rPr>
              <a:t>cout</a:t>
            </a:r>
            <a:r>
              <a:rPr lang="en-US" sz="1600" dirty="0">
                <a:latin typeface="Consolas" pitchFamily="49" charset="0"/>
                <a:cs typeface="Consolas" pitchFamily="49" charset="0"/>
              </a:rPr>
              <a:t> &lt;&lt; counter &lt;&lt; std::</a:t>
            </a:r>
            <a:r>
              <a:rPr lang="en-US" sz="1600" dirty="0" err="1">
                <a:latin typeface="Consolas" pitchFamily="49" charset="0"/>
                <a:cs typeface="Consolas" pitchFamily="49" charset="0"/>
              </a:rPr>
              <a:t>endl</a:t>
            </a:r>
            <a:r>
              <a:rPr lang="en-US" sz="1600" dirty="0">
                <a:latin typeface="Consolas" pitchFamily="49" charset="0"/>
                <a:cs typeface="Consolas" pitchFamily="49" charset="0"/>
              </a:rPr>
              <a:t>;  // counter is now 1</a:t>
            </a:r>
          </a:p>
          <a:p>
            <a:pPr eaLnBrk="1" hangingPunct="1">
              <a:buFont typeface="Arial" charset="0"/>
              <a:buNone/>
            </a:pPr>
            <a:r>
              <a:rPr lang="en-US" sz="1600" dirty="0">
                <a:latin typeface="Consolas" pitchFamily="49" charset="0"/>
                <a:cs typeface="Consolas" pitchFamily="49" charset="0"/>
              </a:rPr>
              <a:t>		}</a:t>
            </a:r>
          </a:p>
        </p:txBody>
      </p:sp>
    </p:spTree>
    <p:extLst>
      <p:ext uri="{BB962C8B-B14F-4D97-AF65-F5344CB8AC3E}">
        <p14:creationId xmlns:p14="http://schemas.microsoft.com/office/powerpoint/2010/main" val="589123127"/>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pPr eaLnBrk="1" hangingPunct="1"/>
            <a:r>
              <a:rPr lang="en-US" dirty="0">
                <a:latin typeface="Arial" charset="0"/>
                <a:cs typeface="Arial" charset="0"/>
              </a:rPr>
              <a:t>Pass by Pointer (C)</a:t>
            </a:r>
          </a:p>
        </p:txBody>
      </p:sp>
      <p:sp>
        <p:nvSpPr>
          <p:cNvPr id="74755" name="Rectangle 3"/>
          <p:cNvSpPr>
            <a:spLocks noGrp="1" noChangeArrowheads="1"/>
          </p:cNvSpPr>
          <p:nvPr>
            <p:ph type="body" idx="1"/>
          </p:nvPr>
        </p:nvSpPr>
        <p:spPr/>
        <p:txBody>
          <a:bodyPr>
            <a:normAutofit lnSpcReduction="10000"/>
          </a:bodyPr>
          <a:lstStyle/>
          <a:p>
            <a:pPr eaLnBrk="1" hangingPunct="1">
              <a:buFont typeface="Arial" charset="0"/>
              <a:buNone/>
            </a:pPr>
            <a:r>
              <a:rPr lang="en-US" dirty="0">
                <a:latin typeface="Arial" charset="0"/>
                <a:cs typeface="Arial" charset="0"/>
              </a:rPr>
              <a:t>	In C, you would pass the address of the object to change it:</a:t>
            </a:r>
            <a:br>
              <a:rPr lang="en-US" dirty="0">
                <a:latin typeface="Arial" charset="0"/>
                <a:cs typeface="Arial" charset="0"/>
              </a:rPr>
            </a:br>
            <a:endParaRPr lang="en-US" dirty="0">
              <a:latin typeface="Arial" charset="0"/>
              <a:cs typeface="Arial" charset="0"/>
            </a:endParaRPr>
          </a:p>
          <a:p>
            <a:pPr eaLnBrk="1" hangingPunct="1">
              <a:buFont typeface="Arial" charset="0"/>
              <a:buNone/>
            </a:pPr>
            <a:endParaRPr lang="en-US" sz="1100" dirty="0">
              <a:latin typeface="Consolas" pitchFamily="49" charset="0"/>
              <a:cs typeface="Consolas" pitchFamily="49" charset="0"/>
            </a:endParaRPr>
          </a:p>
          <a:p>
            <a:pPr eaLnBrk="1" hangingPunct="1">
              <a:buFont typeface="Arial" charset="0"/>
              <a:buNone/>
            </a:pPr>
            <a:r>
              <a:rPr lang="en-US" sz="1600" dirty="0">
                <a:latin typeface="Consolas" pitchFamily="49" charset="0"/>
                <a:cs typeface="Consolas" pitchFamily="49" charset="0"/>
              </a:rPr>
              <a:t>       #include &lt;</a:t>
            </a:r>
            <a:r>
              <a:rPr lang="en-US" sz="1600" dirty="0" err="1">
                <a:latin typeface="Consolas" pitchFamily="49" charset="0"/>
                <a:cs typeface="Consolas" pitchFamily="49" charset="0"/>
              </a:rPr>
              <a:t>stdio.h</a:t>
            </a:r>
            <a:r>
              <a:rPr lang="en-US" sz="1600" dirty="0">
                <a:latin typeface="Consolas" pitchFamily="49" charset="0"/>
                <a:cs typeface="Consolas" pitchFamily="49" charset="0"/>
              </a:rPr>
              <a:t>&gt;</a:t>
            </a:r>
          </a:p>
          <a:p>
            <a:pPr eaLnBrk="1" hangingPunct="1">
              <a:buFont typeface="Arial" charset="0"/>
              <a:buNone/>
            </a:pPr>
            <a:endParaRPr lang="en-US" sz="1600" dirty="0">
              <a:latin typeface="Consolas" pitchFamily="49" charset="0"/>
              <a:cs typeface="Consolas" pitchFamily="49" charset="0"/>
            </a:endParaRPr>
          </a:p>
          <a:p>
            <a:pPr eaLnBrk="1" hangingPunct="1">
              <a:buFont typeface="Arial" charset="0"/>
              <a:buNone/>
            </a:pPr>
            <a:r>
              <a:rPr lang="en-US" sz="1600" dirty="0">
                <a:latin typeface="Consolas" pitchFamily="49" charset="0"/>
                <a:cs typeface="Consolas" pitchFamily="49" charset="0"/>
              </a:rPr>
              <a:t>		void increment( </a:t>
            </a:r>
            <a:r>
              <a:rPr lang="en-US" sz="1600" dirty="0" err="1">
                <a:latin typeface="Consolas" pitchFamily="49" charset="0"/>
                <a:cs typeface="Consolas" pitchFamily="49" charset="0"/>
              </a:rPr>
              <a:t>int</a:t>
            </a:r>
            <a:r>
              <a:rPr lang="en-US" sz="1600" dirty="0">
                <a:latin typeface="Consolas" pitchFamily="49" charset="0"/>
                <a:cs typeface="Consolas" pitchFamily="49" charset="0"/>
              </a:rPr>
              <a:t> *</a:t>
            </a:r>
            <a:r>
              <a:rPr lang="en-US" sz="1600" dirty="0" err="1">
                <a:latin typeface="Consolas" pitchFamily="49" charset="0"/>
                <a:cs typeface="Consolas" pitchFamily="49" charset="0"/>
              </a:rPr>
              <a:t>pn</a:t>
            </a:r>
            <a:r>
              <a:rPr lang="en-US" sz="1600" dirty="0">
                <a:latin typeface="Consolas" pitchFamily="49" charset="0"/>
                <a:cs typeface="Consolas" pitchFamily="49" charset="0"/>
              </a:rPr>
              <a:t> ) {</a:t>
            </a:r>
          </a:p>
          <a:p>
            <a:pPr eaLnBrk="1" hangingPunct="1">
              <a:buFont typeface="Arial" charset="0"/>
              <a:buNone/>
            </a:pPr>
            <a:r>
              <a:rPr lang="en-US" sz="1600" dirty="0">
                <a:latin typeface="Consolas" pitchFamily="49" charset="0"/>
                <a:cs typeface="Consolas" pitchFamily="49" charset="0"/>
              </a:rPr>
              <a:t>		    ++(*</a:t>
            </a:r>
            <a:r>
              <a:rPr lang="en-US" sz="1600" dirty="0" err="1">
                <a:latin typeface="Consolas" pitchFamily="49" charset="0"/>
                <a:cs typeface="Consolas" pitchFamily="49" charset="0"/>
              </a:rPr>
              <a:t>pn</a:t>
            </a:r>
            <a:r>
              <a:rPr lang="en-US" sz="1600" dirty="0">
                <a:latin typeface="Consolas" pitchFamily="49" charset="0"/>
                <a:cs typeface="Consolas" pitchFamily="49" charset="0"/>
              </a:rPr>
              <a:t>);</a:t>
            </a:r>
          </a:p>
          <a:p>
            <a:pPr eaLnBrk="1" hangingPunct="1">
              <a:buFont typeface="Arial" charset="0"/>
              <a:buNone/>
            </a:pPr>
            <a:r>
              <a:rPr lang="en-US" sz="1600" dirty="0">
                <a:latin typeface="Consolas" pitchFamily="49" charset="0"/>
                <a:cs typeface="Consolas" pitchFamily="49" charset="0"/>
              </a:rPr>
              <a:t>		}</a:t>
            </a:r>
          </a:p>
          <a:p>
            <a:pPr eaLnBrk="1" hangingPunct="1">
              <a:buFont typeface="Arial" charset="0"/>
              <a:buNone/>
            </a:pPr>
            <a:endParaRPr lang="en-US" sz="1600" dirty="0">
              <a:latin typeface="Consolas" pitchFamily="49" charset="0"/>
              <a:cs typeface="Consolas" pitchFamily="49" charset="0"/>
            </a:endParaRPr>
          </a:p>
          <a:p>
            <a:pPr eaLnBrk="1" hangingPunct="1">
              <a:buFont typeface="Arial" charset="0"/>
              <a:buNone/>
            </a:pPr>
            <a:r>
              <a:rPr lang="en-US" sz="1600" dirty="0">
                <a:latin typeface="Consolas" pitchFamily="49" charset="0"/>
                <a:cs typeface="Consolas" pitchFamily="49" charset="0"/>
              </a:rPr>
              <a:t>		</a:t>
            </a:r>
            <a:r>
              <a:rPr lang="en-US" sz="1600" dirty="0" err="1">
                <a:latin typeface="Consolas" pitchFamily="49" charset="0"/>
                <a:cs typeface="Consolas" pitchFamily="49" charset="0"/>
              </a:rPr>
              <a:t>int</a:t>
            </a:r>
            <a:r>
              <a:rPr lang="en-US" sz="1600" dirty="0">
                <a:latin typeface="Consolas" pitchFamily="49" charset="0"/>
                <a:cs typeface="Consolas" pitchFamily="49" charset="0"/>
              </a:rPr>
              <a:t> main() {</a:t>
            </a:r>
          </a:p>
          <a:p>
            <a:pPr eaLnBrk="1" hangingPunct="1">
              <a:buFont typeface="Arial" charset="0"/>
              <a:buNone/>
            </a:pPr>
            <a:r>
              <a:rPr lang="en-US" sz="1600" dirty="0">
                <a:latin typeface="Consolas" pitchFamily="49" charset="0"/>
                <a:cs typeface="Consolas" pitchFamily="49" charset="0"/>
              </a:rPr>
              <a:t>		    </a:t>
            </a:r>
            <a:r>
              <a:rPr lang="en-US" sz="1600" dirty="0" err="1">
                <a:latin typeface="Consolas" pitchFamily="49" charset="0"/>
                <a:cs typeface="Consolas" pitchFamily="49" charset="0"/>
              </a:rPr>
              <a:t>int</a:t>
            </a:r>
            <a:r>
              <a:rPr lang="en-US" sz="1600" dirty="0">
                <a:latin typeface="Consolas" pitchFamily="49" charset="0"/>
                <a:cs typeface="Consolas" pitchFamily="49" charset="0"/>
              </a:rPr>
              <a:t> counter = 0;</a:t>
            </a:r>
          </a:p>
          <a:p>
            <a:pPr eaLnBrk="1" hangingPunct="1">
              <a:buFont typeface="Arial" charset="0"/>
              <a:buNone/>
            </a:pPr>
            <a:endParaRPr lang="en-US" sz="1600" dirty="0">
              <a:latin typeface="Consolas" pitchFamily="49" charset="0"/>
              <a:cs typeface="Consolas" pitchFamily="49" charset="0"/>
            </a:endParaRPr>
          </a:p>
          <a:p>
            <a:pPr eaLnBrk="1" hangingPunct="1">
              <a:buNone/>
            </a:pPr>
            <a:r>
              <a:rPr lang="en-US" sz="1600" dirty="0">
                <a:latin typeface="Consolas" pitchFamily="49" charset="0"/>
                <a:cs typeface="Consolas" pitchFamily="49" charset="0"/>
              </a:rPr>
              <a:t>		    increment( &amp;counter );</a:t>
            </a:r>
          </a:p>
          <a:p>
            <a:pPr eaLnBrk="1" hangingPunct="1">
              <a:buFont typeface="Arial" charset="0"/>
              <a:buNone/>
            </a:pPr>
            <a:endParaRPr lang="en-US" sz="1600" dirty="0">
              <a:latin typeface="Consolas" pitchFamily="49" charset="0"/>
              <a:cs typeface="Consolas" pitchFamily="49" charset="0"/>
            </a:endParaRPr>
          </a:p>
          <a:p>
            <a:pPr eaLnBrk="1" hangingPunct="1">
              <a:buFont typeface="Arial" charset="0"/>
              <a:buNone/>
            </a:pPr>
            <a:r>
              <a:rPr lang="en-US" sz="1600" dirty="0">
                <a:latin typeface="Consolas" pitchFamily="49" charset="0"/>
                <a:cs typeface="Consolas" pitchFamily="49" charset="0"/>
              </a:rPr>
              <a:t>		    </a:t>
            </a:r>
            <a:r>
              <a:rPr lang="en-US" sz="1600" dirty="0" err="1">
                <a:latin typeface="Consolas" pitchFamily="49" charset="0"/>
                <a:cs typeface="Consolas" pitchFamily="49" charset="0"/>
              </a:rPr>
              <a:t>printf</a:t>
            </a:r>
            <a:r>
              <a:rPr lang="en-US" sz="1600" dirty="0">
                <a:latin typeface="Consolas" pitchFamily="49" charset="0"/>
                <a:cs typeface="Consolas" pitchFamily="49" charset="0"/>
              </a:rPr>
              <a:t>( "%d", counter );            // counter is now 1</a:t>
            </a:r>
          </a:p>
          <a:p>
            <a:pPr eaLnBrk="1" hangingPunct="1">
              <a:buFont typeface="Arial" charset="0"/>
              <a:buNone/>
            </a:pPr>
            <a:r>
              <a:rPr lang="en-US" sz="1600" dirty="0">
                <a:latin typeface="Consolas" pitchFamily="49" charset="0"/>
                <a:cs typeface="Consolas" pitchFamily="49" charset="0"/>
              </a:rPr>
              <a:t>		}</a:t>
            </a:r>
          </a:p>
        </p:txBody>
      </p:sp>
    </p:spTree>
    <p:extLst>
      <p:ext uri="{BB962C8B-B14F-4D97-AF65-F5344CB8AC3E}">
        <p14:creationId xmlns:p14="http://schemas.microsoft.com/office/powerpoint/2010/main" val="363272158"/>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pPr eaLnBrk="1" hangingPunct="1"/>
            <a:r>
              <a:rPr lang="en-US" dirty="0">
                <a:latin typeface="Arial" charset="0"/>
                <a:cs typeface="Arial" charset="0"/>
              </a:rPr>
              <a:t>Modifying Arguments</a:t>
            </a:r>
          </a:p>
        </p:txBody>
      </p:sp>
      <p:sp>
        <p:nvSpPr>
          <p:cNvPr id="74755" name="Rectangle 3"/>
          <p:cNvSpPr>
            <a:spLocks noGrp="1" noChangeArrowheads="1"/>
          </p:cNvSpPr>
          <p:nvPr>
            <p:ph type="body" idx="1"/>
          </p:nvPr>
        </p:nvSpPr>
        <p:spPr/>
        <p:txBody>
          <a:bodyPr/>
          <a:lstStyle/>
          <a:p>
            <a:pPr eaLnBrk="1" hangingPunct="1">
              <a:buFont typeface="Arial" charset="0"/>
              <a:buNone/>
            </a:pPr>
            <a:r>
              <a:rPr lang="en-US" dirty="0">
                <a:latin typeface="Arial" charset="0"/>
                <a:cs typeface="Arial" charset="0"/>
              </a:rPr>
              <a:t>	Pass by reference could be used to modify a list</a:t>
            </a:r>
          </a:p>
          <a:p>
            <a:pPr eaLnBrk="1" hangingPunct="1">
              <a:buFont typeface="Arial" charset="0"/>
              <a:buNone/>
            </a:pPr>
            <a:endParaRPr lang="en-US" sz="1100" dirty="0">
              <a:latin typeface="Consolas" pitchFamily="49" charset="0"/>
              <a:cs typeface="Consolas" pitchFamily="49" charset="0"/>
            </a:endParaRPr>
          </a:p>
          <a:p>
            <a:pPr eaLnBrk="1" hangingPunct="1">
              <a:buFont typeface="Arial" charset="0"/>
              <a:buNone/>
            </a:pPr>
            <a:r>
              <a:rPr lang="en-US" sz="1600" dirty="0">
                <a:latin typeface="Consolas" pitchFamily="49" charset="0"/>
                <a:cs typeface="Consolas" pitchFamily="49" charset="0"/>
              </a:rPr>
              <a:t>		void reverse( List &amp;list ) {</a:t>
            </a:r>
          </a:p>
          <a:p>
            <a:pPr eaLnBrk="1" hangingPunct="1">
              <a:buFont typeface="Arial" charset="0"/>
              <a:buNone/>
            </a:pPr>
            <a:r>
              <a:rPr lang="en-US" sz="1600" dirty="0">
                <a:latin typeface="Consolas" pitchFamily="49" charset="0"/>
                <a:cs typeface="Consolas" pitchFamily="49" charset="0"/>
              </a:rPr>
              <a:t>		    List </a:t>
            </a:r>
            <a:r>
              <a:rPr lang="en-US" sz="1600" dirty="0" err="1">
                <a:latin typeface="Consolas" pitchFamily="49" charset="0"/>
                <a:cs typeface="Consolas" pitchFamily="49" charset="0"/>
              </a:rPr>
              <a:t>tmp</a:t>
            </a:r>
            <a:r>
              <a:rPr lang="en-US" sz="1600" dirty="0">
                <a:latin typeface="Consolas" pitchFamily="49" charset="0"/>
                <a:cs typeface="Consolas" pitchFamily="49" charset="0"/>
              </a:rPr>
              <a:t>;</a:t>
            </a:r>
          </a:p>
          <a:p>
            <a:pPr eaLnBrk="1" hangingPunct="1">
              <a:buFont typeface="Arial" charset="0"/>
              <a:buNone/>
            </a:pPr>
            <a:endParaRPr lang="en-US" sz="1600" dirty="0">
              <a:latin typeface="Consolas" pitchFamily="49" charset="0"/>
              <a:cs typeface="Consolas" pitchFamily="49" charset="0"/>
            </a:endParaRPr>
          </a:p>
          <a:p>
            <a:pPr eaLnBrk="1" hangingPunct="1">
              <a:buNone/>
            </a:pPr>
            <a:r>
              <a:rPr lang="en-US" sz="1600" dirty="0">
                <a:latin typeface="Consolas" pitchFamily="49" charset="0"/>
                <a:cs typeface="Consolas" pitchFamily="49" charset="0"/>
              </a:rPr>
              <a:t>            while ( !</a:t>
            </a:r>
            <a:r>
              <a:rPr lang="en-US" sz="1600" dirty="0" err="1">
                <a:latin typeface="Consolas" pitchFamily="49" charset="0"/>
                <a:cs typeface="Consolas" pitchFamily="49" charset="0"/>
              </a:rPr>
              <a:t>list.empty</a:t>
            </a:r>
            <a:r>
              <a:rPr lang="en-US" sz="1600" dirty="0">
                <a:latin typeface="Consolas" pitchFamily="49" charset="0"/>
                <a:cs typeface="Consolas" pitchFamily="49" charset="0"/>
              </a:rPr>
              <a:t>() ) {</a:t>
            </a:r>
          </a:p>
          <a:p>
            <a:pPr eaLnBrk="1" hangingPunct="1">
              <a:buFont typeface="Arial" charset="0"/>
              <a:buNone/>
            </a:pPr>
            <a:r>
              <a:rPr lang="en-US" sz="1600" dirty="0">
                <a:latin typeface="Consolas" pitchFamily="49" charset="0"/>
                <a:cs typeface="Consolas" pitchFamily="49" charset="0"/>
              </a:rPr>
              <a:t>                </a:t>
            </a:r>
            <a:r>
              <a:rPr lang="en-US" sz="1600" dirty="0" err="1">
                <a:latin typeface="Consolas" pitchFamily="49" charset="0"/>
                <a:cs typeface="Consolas" pitchFamily="49" charset="0"/>
              </a:rPr>
              <a:t>tmp.push_front</a:t>
            </a:r>
            <a:r>
              <a:rPr lang="en-US" sz="1600" dirty="0">
                <a:latin typeface="Consolas" pitchFamily="49" charset="0"/>
                <a:cs typeface="Consolas" pitchFamily="49" charset="0"/>
              </a:rPr>
              <a:t>( </a:t>
            </a:r>
            <a:r>
              <a:rPr lang="en-US" sz="1600" dirty="0" err="1">
                <a:latin typeface="Consolas" pitchFamily="49" charset="0"/>
                <a:cs typeface="Consolas" pitchFamily="49" charset="0"/>
              </a:rPr>
              <a:t>ls.pop_front</a:t>
            </a:r>
            <a:r>
              <a:rPr lang="en-US" sz="1600" dirty="0">
                <a:latin typeface="Consolas" pitchFamily="49" charset="0"/>
                <a:cs typeface="Consolas" pitchFamily="49" charset="0"/>
              </a:rPr>
              <a:t>() );</a:t>
            </a:r>
          </a:p>
          <a:p>
            <a:pPr eaLnBrk="1" hangingPunct="1">
              <a:buFont typeface="Arial" charset="0"/>
              <a:buNone/>
            </a:pPr>
            <a:r>
              <a:rPr lang="en-US" sz="1600" dirty="0">
                <a:latin typeface="Consolas" pitchFamily="49" charset="0"/>
                <a:cs typeface="Consolas" pitchFamily="49" charset="0"/>
              </a:rPr>
              <a:t>            }</a:t>
            </a:r>
          </a:p>
          <a:p>
            <a:pPr eaLnBrk="1" hangingPunct="1">
              <a:buFont typeface="Arial" charset="0"/>
              <a:buNone/>
            </a:pPr>
            <a:endParaRPr lang="en-US" sz="1600" dirty="0">
              <a:latin typeface="Consolas" pitchFamily="49" charset="0"/>
              <a:cs typeface="Consolas" pitchFamily="49" charset="0"/>
            </a:endParaRPr>
          </a:p>
          <a:p>
            <a:pPr eaLnBrk="1" hangingPunct="1">
              <a:buNone/>
            </a:pPr>
            <a:r>
              <a:rPr lang="en-US" sz="1600" dirty="0">
                <a:latin typeface="Consolas" pitchFamily="49" charset="0"/>
                <a:cs typeface="Consolas" pitchFamily="49" charset="0"/>
              </a:rPr>
              <a:t>            // All the member variables of 'list' and '</a:t>
            </a:r>
            <a:r>
              <a:rPr lang="en-US" sz="1600" dirty="0" err="1">
                <a:latin typeface="Consolas" pitchFamily="49" charset="0"/>
                <a:cs typeface="Consolas" pitchFamily="49" charset="0"/>
              </a:rPr>
              <a:t>tmp</a:t>
            </a:r>
            <a:r>
              <a:rPr lang="en-US" sz="1600" dirty="0">
                <a:latin typeface="Consolas" pitchFamily="49" charset="0"/>
                <a:cs typeface="Consolas" pitchFamily="49" charset="0"/>
              </a:rPr>
              <a:t>' are swapped</a:t>
            </a:r>
          </a:p>
          <a:p>
            <a:pPr eaLnBrk="1" hangingPunct="1">
              <a:buNone/>
            </a:pPr>
            <a:r>
              <a:rPr lang="en-US" sz="1600" dirty="0">
                <a:latin typeface="Consolas" pitchFamily="49" charset="0"/>
                <a:cs typeface="Consolas" pitchFamily="49" charset="0"/>
              </a:rPr>
              <a:t>		    std::swap( list, </a:t>
            </a:r>
            <a:r>
              <a:rPr lang="en-US" sz="1600" dirty="0" err="1">
                <a:latin typeface="Consolas" pitchFamily="49" charset="0"/>
                <a:cs typeface="Consolas" pitchFamily="49" charset="0"/>
              </a:rPr>
              <a:t>tmp</a:t>
            </a:r>
            <a:r>
              <a:rPr lang="en-US" sz="1600" dirty="0">
                <a:latin typeface="Consolas" pitchFamily="49" charset="0"/>
                <a:cs typeface="Consolas" pitchFamily="49" charset="0"/>
              </a:rPr>
              <a:t> );</a:t>
            </a:r>
          </a:p>
          <a:p>
            <a:pPr eaLnBrk="1" hangingPunct="1">
              <a:buFont typeface="Arial" charset="0"/>
              <a:buNone/>
            </a:pPr>
            <a:endParaRPr lang="en-US" sz="1600" dirty="0">
              <a:latin typeface="Consolas" pitchFamily="49" charset="0"/>
              <a:cs typeface="Consolas" pitchFamily="49" charset="0"/>
            </a:endParaRPr>
          </a:p>
          <a:p>
            <a:pPr eaLnBrk="1" hangingPunct="1">
              <a:buFont typeface="Arial" charset="0"/>
              <a:buNone/>
            </a:pPr>
            <a:r>
              <a:rPr lang="en-US" sz="1600" dirty="0">
                <a:latin typeface="Consolas" pitchFamily="49" charset="0"/>
                <a:cs typeface="Consolas" pitchFamily="49" charset="0"/>
              </a:rPr>
              <a:t>		    // The memory for '</a:t>
            </a:r>
            <a:r>
              <a:rPr lang="en-US" sz="1600" dirty="0" err="1">
                <a:latin typeface="Consolas" pitchFamily="49" charset="0"/>
                <a:cs typeface="Consolas" pitchFamily="49" charset="0"/>
              </a:rPr>
              <a:t>tmp</a:t>
            </a:r>
            <a:r>
              <a:rPr lang="en-US" sz="1600" dirty="0">
                <a:latin typeface="Consolas" pitchFamily="49" charset="0"/>
                <a:cs typeface="Consolas" pitchFamily="49" charset="0"/>
              </a:rPr>
              <a:t>' will be cleaned up</a:t>
            </a:r>
          </a:p>
          <a:p>
            <a:pPr eaLnBrk="1" hangingPunct="1">
              <a:buFont typeface="Arial" charset="0"/>
              <a:buNone/>
            </a:pPr>
            <a:r>
              <a:rPr lang="en-US" sz="1600" dirty="0">
                <a:latin typeface="Consolas" pitchFamily="49" charset="0"/>
                <a:cs typeface="Consolas" pitchFamily="49" charset="0"/>
              </a:rPr>
              <a:t>		}</a:t>
            </a:r>
          </a:p>
        </p:txBody>
      </p:sp>
    </p:spTree>
    <p:extLst>
      <p:ext uri="{BB962C8B-B14F-4D97-AF65-F5344CB8AC3E}">
        <p14:creationId xmlns:p14="http://schemas.microsoft.com/office/powerpoint/2010/main" val="1895835999"/>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pPr eaLnBrk="1" hangingPunct="1"/>
            <a:r>
              <a:rPr lang="en-US" dirty="0">
                <a:latin typeface="Arial" charset="0"/>
                <a:cs typeface="Arial" charset="0"/>
              </a:rPr>
              <a:t>Modifying Arguments</a:t>
            </a:r>
          </a:p>
        </p:txBody>
      </p:sp>
      <p:sp>
        <p:nvSpPr>
          <p:cNvPr id="74755" name="Rectangle 3"/>
          <p:cNvSpPr>
            <a:spLocks noGrp="1" noChangeArrowheads="1"/>
          </p:cNvSpPr>
          <p:nvPr>
            <p:ph type="body" idx="1"/>
          </p:nvPr>
        </p:nvSpPr>
        <p:spPr>
          <a:xfrm>
            <a:off x="457200" y="1600200"/>
            <a:ext cx="8686800" cy="4525963"/>
          </a:xfrm>
        </p:spPr>
        <p:txBody>
          <a:bodyPr/>
          <a:lstStyle/>
          <a:p>
            <a:pPr eaLnBrk="1" hangingPunct="1">
              <a:buFont typeface="Arial" charset="0"/>
              <a:buNone/>
            </a:pPr>
            <a:r>
              <a:rPr lang="en-US" dirty="0">
                <a:latin typeface="Arial" charset="0"/>
                <a:cs typeface="Arial" charset="0"/>
              </a:rPr>
              <a:t>	If you wanted to prevent the argument from being modified, you</a:t>
            </a:r>
            <a:br>
              <a:rPr lang="en-US" dirty="0">
                <a:latin typeface="Arial" charset="0"/>
                <a:cs typeface="Arial" charset="0"/>
              </a:rPr>
            </a:br>
            <a:r>
              <a:rPr lang="en-US" dirty="0">
                <a:latin typeface="Arial" charset="0"/>
                <a:cs typeface="Arial" charset="0"/>
              </a:rPr>
              <a:t>could declare it </a:t>
            </a:r>
            <a:r>
              <a:rPr lang="en-US" dirty="0">
                <a:solidFill>
                  <a:srgbClr val="FF0000"/>
                </a:solidFill>
                <a:latin typeface="Consolas" pitchFamily="49" charset="0"/>
                <a:cs typeface="Consolas" pitchFamily="49" charset="0"/>
              </a:rPr>
              <a:t>const</a:t>
            </a:r>
            <a:r>
              <a:rPr lang="en-US" dirty="0">
                <a:latin typeface="Arial" charset="0"/>
                <a:cs typeface="Arial" charset="0"/>
              </a:rPr>
              <a:t>:</a:t>
            </a:r>
          </a:p>
          <a:p>
            <a:pPr eaLnBrk="1" hangingPunct="1">
              <a:buFont typeface="Arial" charset="0"/>
              <a:buNone/>
            </a:pPr>
            <a:endParaRPr lang="en-US" sz="1100" dirty="0">
              <a:latin typeface="Consolas" pitchFamily="49" charset="0"/>
              <a:cs typeface="Consolas" pitchFamily="49" charset="0"/>
            </a:endParaRPr>
          </a:p>
          <a:p>
            <a:pPr eaLnBrk="1" hangingPunct="1">
              <a:buFont typeface="Arial" charset="0"/>
              <a:buNone/>
            </a:pPr>
            <a:r>
              <a:rPr lang="en-US" sz="1600" dirty="0">
                <a:latin typeface="Consolas" pitchFamily="49" charset="0"/>
                <a:cs typeface="Consolas" pitchFamily="49" charset="0"/>
              </a:rPr>
              <a:t>		double average( List </a:t>
            </a:r>
            <a:r>
              <a:rPr lang="en-US" sz="1600" dirty="0">
                <a:solidFill>
                  <a:srgbClr val="FF0000"/>
                </a:solidFill>
                <a:latin typeface="Consolas" pitchFamily="49" charset="0"/>
                <a:cs typeface="Consolas" pitchFamily="49" charset="0"/>
              </a:rPr>
              <a:t>const </a:t>
            </a:r>
            <a:r>
              <a:rPr lang="en-US" sz="1600" dirty="0">
                <a:latin typeface="Consolas" pitchFamily="49" charset="0"/>
                <a:cs typeface="Consolas" pitchFamily="49" charset="0"/>
              </a:rPr>
              <a:t>&amp;</a:t>
            </a:r>
            <a:r>
              <a:rPr lang="en-US" sz="1600" dirty="0" err="1">
                <a:latin typeface="Consolas" pitchFamily="49" charset="0"/>
                <a:cs typeface="Consolas" pitchFamily="49" charset="0"/>
              </a:rPr>
              <a:t>ls</a:t>
            </a:r>
            <a:r>
              <a:rPr lang="en-US" sz="1600" dirty="0">
                <a:latin typeface="Consolas" pitchFamily="49" charset="0"/>
                <a:cs typeface="Consolas" pitchFamily="49" charset="0"/>
              </a:rPr>
              <a:t>, </a:t>
            </a:r>
            <a:r>
              <a:rPr lang="en-US" sz="1600" dirty="0" err="1">
                <a:latin typeface="Consolas" pitchFamily="49" charset="0"/>
                <a:cs typeface="Consolas" pitchFamily="49" charset="0"/>
              </a:rPr>
              <a:t>int</a:t>
            </a:r>
            <a:r>
              <a:rPr lang="en-US" sz="1600" dirty="0">
                <a:latin typeface="Consolas" pitchFamily="49" charset="0"/>
                <a:cs typeface="Consolas" pitchFamily="49" charset="0"/>
              </a:rPr>
              <a:t> min, </a:t>
            </a:r>
            <a:r>
              <a:rPr lang="en-US" sz="1600" dirty="0" err="1">
                <a:latin typeface="Consolas" pitchFamily="49" charset="0"/>
                <a:cs typeface="Consolas" pitchFamily="49" charset="0"/>
              </a:rPr>
              <a:t>int</a:t>
            </a:r>
            <a:r>
              <a:rPr lang="en-US" sz="1600" dirty="0">
                <a:latin typeface="Consolas" pitchFamily="49" charset="0"/>
                <a:cs typeface="Consolas" pitchFamily="49" charset="0"/>
              </a:rPr>
              <a:t> max ) {</a:t>
            </a:r>
          </a:p>
          <a:p>
            <a:pPr eaLnBrk="1" hangingPunct="1">
              <a:buFont typeface="Arial" charset="0"/>
              <a:buNone/>
            </a:pPr>
            <a:r>
              <a:rPr lang="en-US" sz="1600" dirty="0">
                <a:latin typeface="Consolas" pitchFamily="49" charset="0"/>
                <a:cs typeface="Consolas" pitchFamily="49" charset="0"/>
              </a:rPr>
              <a:t>		    double sum = 0, count = 0;</a:t>
            </a:r>
          </a:p>
          <a:p>
            <a:pPr eaLnBrk="1" hangingPunct="1">
              <a:buFont typeface="Arial" charset="0"/>
              <a:buNone/>
            </a:pPr>
            <a:endParaRPr lang="en-US" sz="1600" dirty="0">
              <a:latin typeface="Consolas" pitchFamily="49" charset="0"/>
              <a:cs typeface="Consolas" pitchFamily="49" charset="0"/>
            </a:endParaRPr>
          </a:p>
          <a:p>
            <a:pPr eaLnBrk="1" hangingPunct="1">
              <a:buFont typeface="Arial" charset="0"/>
              <a:buNone/>
            </a:pPr>
            <a:r>
              <a:rPr lang="en-US" sz="1600" dirty="0">
                <a:latin typeface="Consolas" pitchFamily="49" charset="0"/>
                <a:cs typeface="Consolas" pitchFamily="49" charset="0"/>
              </a:rPr>
              <a:t>		    for ( Node *</a:t>
            </a:r>
            <a:r>
              <a:rPr lang="en-US" sz="1600" dirty="0" err="1">
                <a:latin typeface="Consolas" pitchFamily="49" charset="0"/>
                <a:cs typeface="Consolas" pitchFamily="49" charset="0"/>
              </a:rPr>
              <a:t>ptr</a:t>
            </a:r>
            <a:r>
              <a:rPr lang="en-US" sz="1600" dirty="0">
                <a:latin typeface="Consolas" pitchFamily="49" charset="0"/>
                <a:cs typeface="Consolas" pitchFamily="49" charset="0"/>
              </a:rPr>
              <a:t> = head(); </a:t>
            </a:r>
            <a:r>
              <a:rPr lang="en-US" sz="1600" dirty="0" err="1">
                <a:latin typeface="Consolas" pitchFamily="49" charset="0"/>
                <a:cs typeface="Consolas" pitchFamily="49" charset="0"/>
              </a:rPr>
              <a:t>ptr</a:t>
            </a:r>
            <a:r>
              <a:rPr lang="en-US" sz="1600" dirty="0">
                <a:latin typeface="Consolas" pitchFamily="49" charset="0"/>
                <a:cs typeface="Consolas" pitchFamily="49" charset="0"/>
              </a:rPr>
              <a:t> != nullptr; </a:t>
            </a:r>
            <a:r>
              <a:rPr lang="en-US" sz="1600" dirty="0" err="1">
                <a:latin typeface="Consolas" pitchFamily="49" charset="0"/>
                <a:cs typeface="Consolas" pitchFamily="49" charset="0"/>
              </a:rPr>
              <a:t>ptr</a:t>
            </a:r>
            <a:r>
              <a:rPr lang="en-US" sz="1600" dirty="0">
                <a:latin typeface="Consolas" pitchFamily="49" charset="0"/>
                <a:cs typeface="Consolas" pitchFamily="49" charset="0"/>
              </a:rPr>
              <a:t> = </a:t>
            </a:r>
            <a:r>
              <a:rPr lang="en-US" sz="1600" dirty="0" err="1">
                <a:latin typeface="Consolas" pitchFamily="49" charset="0"/>
                <a:cs typeface="Consolas" pitchFamily="49" charset="0"/>
              </a:rPr>
              <a:t>ptr</a:t>
            </a:r>
            <a:r>
              <a:rPr lang="en-US" sz="1600" dirty="0">
                <a:latin typeface="Consolas" pitchFamily="49" charset="0"/>
                <a:cs typeface="Consolas" pitchFamily="49" charset="0"/>
              </a:rPr>
              <a:t>-&gt;next() ) {</a:t>
            </a:r>
          </a:p>
          <a:p>
            <a:pPr eaLnBrk="1" hangingPunct="1">
              <a:buFont typeface="Arial" charset="0"/>
              <a:buNone/>
            </a:pPr>
            <a:r>
              <a:rPr lang="en-US" sz="1600" dirty="0">
                <a:latin typeface="Consolas" pitchFamily="49" charset="0"/>
                <a:cs typeface="Consolas" pitchFamily="49" charset="0"/>
              </a:rPr>
              <a:t>		        sum += </a:t>
            </a:r>
            <a:r>
              <a:rPr lang="en-US" sz="1600" dirty="0" err="1">
                <a:latin typeface="Consolas" pitchFamily="49" charset="0"/>
                <a:cs typeface="Consolas" pitchFamily="49" charset="0"/>
              </a:rPr>
              <a:t>ptr</a:t>
            </a:r>
            <a:r>
              <a:rPr lang="en-US" sz="1600" dirty="0">
                <a:latin typeface="Consolas" pitchFamily="49" charset="0"/>
                <a:cs typeface="Consolas" pitchFamily="49" charset="0"/>
              </a:rPr>
              <a:t>-&gt;retrieve();</a:t>
            </a:r>
          </a:p>
          <a:p>
            <a:pPr eaLnBrk="1" hangingPunct="1">
              <a:buFont typeface="Arial" charset="0"/>
              <a:buNone/>
            </a:pPr>
            <a:r>
              <a:rPr lang="en-US" sz="1600" dirty="0">
                <a:latin typeface="Consolas" pitchFamily="49" charset="0"/>
                <a:cs typeface="Consolas" pitchFamily="49" charset="0"/>
              </a:rPr>
              <a:t>		        ++count;</a:t>
            </a:r>
          </a:p>
          <a:p>
            <a:pPr eaLnBrk="1" hangingPunct="1">
              <a:buFont typeface="Arial" charset="0"/>
              <a:buNone/>
            </a:pPr>
            <a:r>
              <a:rPr lang="en-US" sz="1600" dirty="0">
                <a:latin typeface="Consolas" pitchFamily="49" charset="0"/>
                <a:cs typeface="Consolas" pitchFamily="49" charset="0"/>
              </a:rPr>
              <a:t>		    }</a:t>
            </a:r>
          </a:p>
          <a:p>
            <a:pPr eaLnBrk="1" hangingPunct="1">
              <a:buFont typeface="Arial" charset="0"/>
              <a:buNone/>
            </a:pPr>
            <a:endParaRPr lang="en-US" sz="1600" dirty="0">
              <a:latin typeface="Consolas" pitchFamily="49" charset="0"/>
              <a:cs typeface="Consolas" pitchFamily="49" charset="0"/>
            </a:endParaRPr>
          </a:p>
          <a:p>
            <a:pPr eaLnBrk="1" hangingPunct="1">
              <a:buFont typeface="Arial" charset="0"/>
              <a:buNone/>
            </a:pPr>
            <a:r>
              <a:rPr lang="en-US" sz="1600" dirty="0">
                <a:latin typeface="Consolas" pitchFamily="49" charset="0"/>
                <a:cs typeface="Consolas" pitchFamily="49" charset="0"/>
              </a:rPr>
              <a:t>		    return sum/count;</a:t>
            </a:r>
          </a:p>
          <a:p>
            <a:pPr eaLnBrk="1" hangingPunct="1">
              <a:buFont typeface="Arial" charset="0"/>
              <a:buNone/>
            </a:pPr>
            <a:r>
              <a:rPr lang="en-US" sz="1600" dirty="0">
                <a:latin typeface="Consolas" pitchFamily="49" charset="0"/>
                <a:cs typeface="Consolas" pitchFamily="49" charset="0"/>
              </a:rPr>
              <a:t>		}</a:t>
            </a:r>
          </a:p>
        </p:txBody>
      </p:sp>
      <p:sp>
        <p:nvSpPr>
          <p:cNvPr id="5" name="TextBox 4"/>
          <p:cNvSpPr txBox="1"/>
          <p:nvPr/>
        </p:nvSpPr>
        <p:spPr>
          <a:xfrm>
            <a:off x="827584" y="5949280"/>
            <a:ext cx="8032968" cy="369332"/>
          </a:xfrm>
          <a:prstGeom prst="rect">
            <a:avLst/>
          </a:prstGeom>
          <a:noFill/>
        </p:spPr>
        <p:txBody>
          <a:bodyPr wrap="none" rtlCol="0">
            <a:spAutoFit/>
          </a:bodyPr>
          <a:lstStyle/>
          <a:p>
            <a:r>
              <a:rPr lang="en-CA" dirty="0">
                <a:solidFill>
                  <a:srgbClr val="FF0000"/>
                </a:solidFill>
              </a:rPr>
              <a:t>Note:  this reveals a weakness in our model—we will discuss </a:t>
            </a:r>
            <a:r>
              <a:rPr lang="en-CA" dirty="0" err="1">
                <a:solidFill>
                  <a:srgbClr val="FF0000"/>
                </a:solidFill>
              </a:rPr>
              <a:t>iterators</a:t>
            </a:r>
            <a:r>
              <a:rPr lang="en-CA" dirty="0">
                <a:solidFill>
                  <a:srgbClr val="FF0000"/>
                </a:solidFill>
              </a:rPr>
              <a:t> later…</a:t>
            </a:r>
          </a:p>
        </p:txBody>
      </p:sp>
    </p:spTree>
    <p:extLst>
      <p:ext uri="{BB962C8B-B14F-4D97-AF65-F5344CB8AC3E}">
        <p14:creationId xmlns:p14="http://schemas.microsoft.com/office/powerpoint/2010/main" val="35124000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8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pPr eaLnBrk="1" hangingPunct="1"/>
            <a:r>
              <a:rPr lang="en-US" dirty="0">
                <a:latin typeface="Arial" charset="0"/>
                <a:cs typeface="Arial" charset="0"/>
              </a:rPr>
              <a:t>Modifying Arguments</a:t>
            </a:r>
          </a:p>
        </p:txBody>
      </p:sp>
      <p:sp>
        <p:nvSpPr>
          <p:cNvPr id="74755" name="Rectangle 3"/>
          <p:cNvSpPr>
            <a:spLocks noGrp="1" noChangeArrowheads="1"/>
          </p:cNvSpPr>
          <p:nvPr>
            <p:ph type="body" idx="1"/>
          </p:nvPr>
        </p:nvSpPr>
        <p:spPr/>
        <p:txBody>
          <a:bodyPr/>
          <a:lstStyle/>
          <a:p>
            <a:pPr eaLnBrk="1" hangingPunct="1">
              <a:buFont typeface="Arial" charset="0"/>
              <a:buNone/>
            </a:pPr>
            <a:r>
              <a:rPr lang="en-US" dirty="0">
                <a:latin typeface="Arial" charset="0"/>
                <a:cs typeface="Arial" charset="0"/>
              </a:rPr>
              <a:t>	You want to </a:t>
            </a:r>
            <a:r>
              <a:rPr lang="en-US" dirty="0">
                <a:solidFill>
                  <a:srgbClr val="FF0000"/>
                </a:solidFill>
                <a:latin typeface="Arial" charset="0"/>
                <a:cs typeface="Arial" charset="0"/>
              </a:rPr>
              <a:t>pass a copy of a linked list to a function</a:t>
            </a:r>
            <a:r>
              <a:rPr lang="en-US" dirty="0">
                <a:latin typeface="Arial" charset="0"/>
                <a:cs typeface="Arial" charset="0"/>
              </a:rPr>
              <a:t>—where the function may modify the copy, but the original list shall be unchanged.</a:t>
            </a:r>
          </a:p>
          <a:p>
            <a:pPr eaLnBrk="1" hangingPunct="1">
              <a:buFont typeface="Arial" charset="0"/>
              <a:buNone/>
            </a:pPr>
            <a:endParaRPr lang="en-US" sz="1100" dirty="0">
              <a:latin typeface="Consolas" pitchFamily="49" charset="0"/>
              <a:cs typeface="Consolas" pitchFamily="49" charset="0"/>
            </a:endParaRPr>
          </a:p>
          <a:p>
            <a:pPr eaLnBrk="1" hangingPunct="1">
              <a:buFont typeface="Arial" charset="0"/>
              <a:buNone/>
            </a:pPr>
            <a:r>
              <a:rPr lang="en-US" sz="1600" dirty="0">
                <a:latin typeface="Consolas" pitchFamily="49" charset="0"/>
                <a:cs typeface="Consolas" pitchFamily="49" charset="0"/>
              </a:rPr>
              <a:t>		void </a:t>
            </a:r>
            <a:r>
              <a:rPr lang="en-US" sz="1600" dirty="0" err="1">
                <a:latin typeface="Consolas" pitchFamily="49" charset="0"/>
                <a:cs typeface="Consolas" pitchFamily="49" charset="0"/>
              </a:rPr>
              <a:t>func</a:t>
            </a:r>
            <a:r>
              <a:rPr lang="en-US" sz="1600" dirty="0">
                <a:latin typeface="Consolas" pitchFamily="49" charset="0"/>
                <a:cs typeface="Consolas" pitchFamily="49" charset="0"/>
              </a:rPr>
              <a:t>( List ls ) {</a:t>
            </a:r>
          </a:p>
          <a:p>
            <a:pPr eaLnBrk="1" hangingPunct="1">
              <a:buFont typeface="Arial" charset="0"/>
              <a:buNone/>
            </a:pPr>
            <a:r>
              <a:rPr lang="en-US" sz="1600" dirty="0">
                <a:latin typeface="Consolas" pitchFamily="49" charset="0"/>
                <a:cs typeface="Consolas" pitchFamily="49" charset="0"/>
              </a:rPr>
              <a:t>		    // The compiler creates a new instance and copies the values</a:t>
            </a:r>
          </a:p>
          <a:p>
            <a:pPr eaLnBrk="1" hangingPunct="1">
              <a:buFont typeface="Arial" charset="0"/>
              <a:buNone/>
            </a:pPr>
            <a:r>
              <a:rPr lang="en-US" sz="1600" dirty="0">
                <a:latin typeface="Consolas" pitchFamily="49" charset="0"/>
                <a:cs typeface="Consolas" pitchFamily="49" charset="0"/>
              </a:rPr>
              <a:t>		    // The function does something with '</a:t>
            </a:r>
            <a:r>
              <a:rPr lang="en-US" sz="1600" dirty="0" err="1">
                <a:latin typeface="Consolas" pitchFamily="49" charset="0"/>
                <a:cs typeface="Consolas" pitchFamily="49" charset="0"/>
              </a:rPr>
              <a:t>ls'</a:t>
            </a:r>
            <a:endParaRPr lang="en-US" sz="1600" dirty="0">
              <a:latin typeface="Consolas" pitchFamily="49" charset="0"/>
              <a:cs typeface="Consolas" pitchFamily="49" charset="0"/>
            </a:endParaRPr>
          </a:p>
          <a:p>
            <a:pPr eaLnBrk="1" hangingPunct="1">
              <a:buFont typeface="Arial" charset="0"/>
              <a:buNone/>
            </a:pPr>
            <a:r>
              <a:rPr lang="en-US" sz="1600" dirty="0">
                <a:latin typeface="Consolas" pitchFamily="49" charset="0"/>
                <a:cs typeface="Consolas" pitchFamily="49" charset="0"/>
              </a:rPr>
              <a:t>		    // The compiler ensures the destructor is called on '</a:t>
            </a:r>
            <a:r>
              <a:rPr lang="en-US" sz="1600" dirty="0" err="1">
                <a:latin typeface="Consolas" pitchFamily="49" charset="0"/>
                <a:cs typeface="Consolas" pitchFamily="49" charset="0"/>
              </a:rPr>
              <a:t>ls'</a:t>
            </a:r>
            <a:endParaRPr lang="en-US" sz="1600" dirty="0">
              <a:latin typeface="Consolas" pitchFamily="49" charset="0"/>
              <a:cs typeface="Consolas" pitchFamily="49" charset="0"/>
            </a:endParaRPr>
          </a:p>
          <a:p>
            <a:pPr eaLnBrk="1" hangingPunct="1">
              <a:buFont typeface="Arial" charset="0"/>
              <a:buNone/>
            </a:pPr>
            <a:r>
              <a:rPr lang="en-US" sz="1600" dirty="0">
                <a:latin typeface="Consolas" pitchFamily="49" charset="0"/>
                <a:cs typeface="Consolas" pitchFamily="49" charset="0"/>
              </a:rPr>
              <a:t>		}</a:t>
            </a:r>
          </a:p>
          <a:p>
            <a:pPr eaLnBrk="1" hangingPunct="1">
              <a:buFont typeface="Arial" charset="0"/>
              <a:buNone/>
            </a:pPr>
            <a:endParaRPr lang="en-US" sz="1600" dirty="0">
              <a:latin typeface="Consolas" pitchFamily="49" charset="0"/>
              <a:cs typeface="Consolas" pitchFamily="49" charset="0"/>
            </a:endParaRPr>
          </a:p>
          <a:p>
            <a:pPr eaLnBrk="1" hangingPunct="1">
              <a:buFont typeface="Arial" charset="0"/>
              <a:buNone/>
            </a:pPr>
            <a:endParaRPr lang="en-US" sz="1600" dirty="0">
              <a:latin typeface="Consolas" pitchFamily="49" charset="0"/>
              <a:cs typeface="Consolas" pitchFamily="49" charset="0"/>
            </a:endParaRPr>
          </a:p>
        </p:txBody>
      </p:sp>
      <p:sp>
        <p:nvSpPr>
          <p:cNvPr id="2" name="Rectangle 1"/>
          <p:cNvSpPr/>
          <p:nvPr/>
        </p:nvSpPr>
        <p:spPr>
          <a:xfrm>
            <a:off x="1331640" y="4509120"/>
            <a:ext cx="4968552" cy="923330"/>
          </a:xfrm>
          <a:prstGeom prst="rect">
            <a:avLst/>
          </a:prstGeom>
        </p:spPr>
        <p:txBody>
          <a:bodyPr wrap="square">
            <a:spAutoFit/>
          </a:bodyPr>
          <a:lstStyle/>
          <a:p>
            <a:pPr lvl="1" eaLnBrk="1" hangingPunct="1"/>
            <a:r>
              <a:rPr lang="en-US" altLang="zh-CN" dirty="0"/>
              <a:t>With the </a:t>
            </a:r>
            <a:r>
              <a:rPr lang="en-US" altLang="zh-CN" i="1" dirty="0"/>
              <a:t>default copy constructor</a:t>
            </a:r>
            <a:r>
              <a:rPr lang="en-US" altLang="zh-CN" dirty="0"/>
              <a:t>, </a:t>
            </a:r>
            <a:r>
              <a:rPr lang="en-US" altLang="zh-CN" dirty="0">
                <a:solidFill>
                  <a:srgbClr val="FF0000"/>
                </a:solidFill>
              </a:rPr>
              <a:t>all the member variables are simply copied</a:t>
            </a:r>
            <a:r>
              <a:rPr lang="en-US" altLang="zh-CN" dirty="0"/>
              <a:t> over into the new instance of the class</a:t>
            </a:r>
          </a:p>
        </p:txBody>
      </p:sp>
      <p:sp>
        <p:nvSpPr>
          <p:cNvPr id="12" name="Arc 11"/>
          <p:cNvSpPr/>
          <p:nvPr/>
        </p:nvSpPr>
        <p:spPr>
          <a:xfrm rot="10800000">
            <a:off x="899592" y="3212976"/>
            <a:ext cx="1944216" cy="1512168"/>
          </a:xfrm>
          <a:prstGeom prst="arc">
            <a:avLst>
              <a:gd name="adj1" fmla="val 16714052"/>
              <a:gd name="adj2" fmla="val 5142549"/>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Tree>
    <p:extLst>
      <p:ext uri="{BB962C8B-B14F-4D97-AF65-F5344CB8AC3E}">
        <p14:creationId xmlns:p14="http://schemas.microsoft.com/office/powerpoint/2010/main" val="5955114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2" grpId="0" animBg="1"/>
    </p:bldLst>
  </p:timing>
</p:sld>
</file>

<file path=ppt/slides/slide8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latin typeface="Arial" charset="0"/>
                <a:cs typeface="Arial" charset="0"/>
              </a:rPr>
              <a:t>Modifying Arguments</a:t>
            </a:r>
            <a:endParaRPr lang="zh-CN" altLang="en-US" dirty="0"/>
          </a:p>
        </p:txBody>
      </p:sp>
      <p:sp>
        <p:nvSpPr>
          <p:cNvPr id="4" name="Rectangle 3"/>
          <p:cNvSpPr/>
          <p:nvPr/>
        </p:nvSpPr>
        <p:spPr>
          <a:xfrm>
            <a:off x="611560" y="1414014"/>
            <a:ext cx="7272808" cy="4185761"/>
          </a:xfrm>
          <a:prstGeom prst="rect">
            <a:avLst/>
          </a:prstGeom>
        </p:spPr>
        <p:txBody>
          <a:bodyPr wrap="square">
            <a:spAutoFit/>
          </a:bodyPr>
          <a:lstStyle/>
          <a:p>
            <a:pPr eaLnBrk="1" hangingPunct="1">
              <a:buFont typeface="Arial" charset="0"/>
              <a:buNone/>
            </a:pPr>
            <a:r>
              <a:rPr lang="en-US" sz="1400" dirty="0">
                <a:latin typeface="Consolas" pitchFamily="49" charset="0"/>
                <a:cs typeface="Consolas" pitchFamily="49" charset="0"/>
              </a:rPr>
              <a:t>void </a:t>
            </a:r>
            <a:r>
              <a:rPr lang="en-US" sz="1400" dirty="0" err="1">
                <a:latin typeface="Consolas" pitchFamily="49" charset="0"/>
                <a:cs typeface="Consolas" pitchFamily="49" charset="0"/>
              </a:rPr>
              <a:t>send_copy</a:t>
            </a:r>
            <a:r>
              <a:rPr lang="en-US" sz="1400" dirty="0">
                <a:latin typeface="Consolas" pitchFamily="49" charset="0"/>
                <a:cs typeface="Consolas" pitchFamily="49" charset="0"/>
              </a:rPr>
              <a:t>( List </a:t>
            </a:r>
            <a:r>
              <a:rPr lang="en-US" sz="1400" dirty="0" err="1">
                <a:latin typeface="Consolas" pitchFamily="49" charset="0"/>
                <a:cs typeface="Consolas" pitchFamily="49" charset="0"/>
              </a:rPr>
              <a:t>ls</a:t>
            </a:r>
            <a:r>
              <a:rPr lang="en-US" sz="1400" dirty="0">
                <a:latin typeface="Consolas" pitchFamily="49" charset="0"/>
                <a:cs typeface="Consolas" pitchFamily="49" charset="0"/>
              </a:rPr>
              <a:t> ) {</a:t>
            </a:r>
          </a:p>
          <a:p>
            <a:pPr eaLnBrk="1" hangingPunct="1">
              <a:buNone/>
            </a:pPr>
            <a:r>
              <a:rPr lang="en-US" sz="1400" dirty="0">
                <a:latin typeface="Consolas" pitchFamily="49" charset="0"/>
                <a:cs typeface="Consolas" pitchFamily="49" charset="0"/>
              </a:rPr>
              <a:t>    // The compiler creates a new instance and copies the values </a:t>
            </a:r>
          </a:p>
          <a:p>
            <a:pPr eaLnBrk="1" hangingPunct="1">
              <a:buFont typeface="Arial" charset="0"/>
              <a:buNone/>
            </a:pPr>
            <a:r>
              <a:rPr lang="en-US" sz="1400" dirty="0">
                <a:latin typeface="Consolas" pitchFamily="49" charset="0"/>
                <a:cs typeface="Consolas" pitchFamily="49" charset="0"/>
              </a:rPr>
              <a:t>    // The function does something with '</a:t>
            </a:r>
            <a:r>
              <a:rPr lang="en-US" sz="1400" dirty="0" err="1">
                <a:latin typeface="Consolas" pitchFamily="49" charset="0"/>
                <a:cs typeface="Consolas" pitchFamily="49" charset="0"/>
              </a:rPr>
              <a:t>ls'</a:t>
            </a:r>
            <a:endParaRPr lang="en-US" sz="1400" dirty="0">
              <a:latin typeface="Consolas" pitchFamily="49" charset="0"/>
              <a:cs typeface="Consolas" pitchFamily="49" charset="0"/>
            </a:endParaRPr>
          </a:p>
          <a:p>
            <a:pPr eaLnBrk="1" hangingPunct="1">
              <a:buFont typeface="Arial" charset="0"/>
              <a:buNone/>
            </a:pPr>
            <a:r>
              <a:rPr lang="en-US" sz="1400" dirty="0">
                <a:latin typeface="Consolas" pitchFamily="49" charset="0"/>
                <a:cs typeface="Consolas" pitchFamily="49" charset="0"/>
              </a:rPr>
              <a:t>    // The compiler ensures the destructor is called on '</a:t>
            </a:r>
            <a:r>
              <a:rPr lang="en-US" sz="1400" dirty="0" err="1">
                <a:latin typeface="Consolas" pitchFamily="49" charset="0"/>
                <a:cs typeface="Consolas" pitchFamily="49" charset="0"/>
              </a:rPr>
              <a:t>ls'</a:t>
            </a:r>
            <a:endParaRPr lang="en-US" sz="1400" dirty="0">
              <a:latin typeface="Consolas" pitchFamily="49" charset="0"/>
              <a:cs typeface="Consolas" pitchFamily="49" charset="0"/>
            </a:endParaRPr>
          </a:p>
          <a:p>
            <a:pPr eaLnBrk="1" hangingPunct="1">
              <a:buFont typeface="Arial" charset="0"/>
              <a:buNone/>
            </a:pPr>
            <a:r>
              <a:rPr lang="en-US" sz="1400" dirty="0">
                <a:latin typeface="Consolas" pitchFamily="49" charset="0"/>
                <a:cs typeface="Consolas" pitchFamily="49" charset="0"/>
              </a:rPr>
              <a:t>}</a:t>
            </a:r>
          </a:p>
          <a:p>
            <a:pPr eaLnBrk="1" hangingPunct="1">
              <a:buFont typeface="Arial" charset="0"/>
              <a:buNone/>
            </a:pPr>
            <a:endParaRPr lang="en-US" sz="1400" dirty="0">
              <a:latin typeface="Consolas" pitchFamily="49" charset="0"/>
              <a:cs typeface="Consolas" pitchFamily="49" charset="0"/>
            </a:endParaRPr>
          </a:p>
          <a:p>
            <a:pPr eaLnBrk="1" hangingPunct="1">
              <a:buFont typeface="Arial" charset="0"/>
              <a:buNone/>
            </a:pPr>
            <a:r>
              <a:rPr lang="en-US" sz="1400" dirty="0" err="1">
                <a:latin typeface="Consolas" pitchFamily="49" charset="0"/>
                <a:cs typeface="Consolas" pitchFamily="49" charset="0"/>
              </a:rPr>
              <a:t>int</a:t>
            </a:r>
            <a:r>
              <a:rPr lang="en-US" sz="1400" dirty="0">
                <a:latin typeface="Consolas" pitchFamily="49" charset="0"/>
                <a:cs typeface="Consolas" pitchFamily="49" charset="0"/>
              </a:rPr>
              <a:t> main() {</a:t>
            </a:r>
          </a:p>
          <a:p>
            <a:pPr eaLnBrk="1" hangingPunct="1">
              <a:buFont typeface="Arial" charset="0"/>
              <a:buNone/>
            </a:pPr>
            <a:r>
              <a:rPr lang="en-US" sz="1400" dirty="0">
                <a:latin typeface="Consolas" pitchFamily="49" charset="0"/>
                <a:cs typeface="Consolas" pitchFamily="49" charset="0"/>
              </a:rPr>
              <a:t>    </a:t>
            </a:r>
            <a:r>
              <a:rPr lang="en-US" sz="1400" dirty="0">
                <a:solidFill>
                  <a:srgbClr val="FF0000"/>
                </a:solidFill>
                <a:latin typeface="Consolas" pitchFamily="49" charset="0"/>
                <a:cs typeface="Consolas" pitchFamily="49" charset="0"/>
              </a:rPr>
              <a:t>List prim;</a:t>
            </a:r>
          </a:p>
          <a:p>
            <a:pPr eaLnBrk="1" hangingPunct="1">
              <a:buFont typeface="Arial" charset="0"/>
              <a:buNone/>
            </a:pPr>
            <a:endParaRPr lang="en-US" sz="1400" dirty="0">
              <a:solidFill>
                <a:srgbClr val="FF0000"/>
              </a:solidFill>
              <a:latin typeface="Consolas" pitchFamily="49" charset="0"/>
              <a:cs typeface="Consolas" pitchFamily="49" charset="0"/>
            </a:endParaRPr>
          </a:p>
          <a:p>
            <a:pPr eaLnBrk="1" hangingPunct="1">
              <a:buFont typeface="Arial" charset="0"/>
              <a:buNone/>
            </a:pPr>
            <a:r>
              <a:rPr lang="en-US" sz="1400" dirty="0">
                <a:solidFill>
                  <a:srgbClr val="FF0000"/>
                </a:solidFill>
                <a:latin typeface="Consolas" pitchFamily="49" charset="0"/>
                <a:cs typeface="Consolas" pitchFamily="49" charset="0"/>
              </a:rPr>
              <a:t>    for ( </a:t>
            </a:r>
            <a:r>
              <a:rPr lang="en-US" sz="1400" dirty="0" err="1">
                <a:solidFill>
                  <a:srgbClr val="FF0000"/>
                </a:solidFill>
                <a:latin typeface="Consolas" pitchFamily="49" charset="0"/>
                <a:cs typeface="Consolas" pitchFamily="49" charset="0"/>
              </a:rPr>
              <a:t>int</a:t>
            </a:r>
            <a:r>
              <a:rPr lang="en-US" sz="1400" dirty="0">
                <a:solidFill>
                  <a:srgbClr val="FF0000"/>
                </a:solidFill>
                <a:latin typeface="Consolas" pitchFamily="49" charset="0"/>
                <a:cs typeface="Consolas" pitchFamily="49" charset="0"/>
              </a:rPr>
              <a:t> </a:t>
            </a:r>
            <a:r>
              <a:rPr lang="en-US" sz="1400" dirty="0" err="1">
                <a:solidFill>
                  <a:srgbClr val="FF0000"/>
                </a:solidFill>
                <a:latin typeface="Consolas" pitchFamily="49" charset="0"/>
                <a:cs typeface="Consolas" pitchFamily="49" charset="0"/>
              </a:rPr>
              <a:t>i</a:t>
            </a:r>
            <a:r>
              <a:rPr lang="en-US" sz="1400" dirty="0">
                <a:solidFill>
                  <a:srgbClr val="FF0000"/>
                </a:solidFill>
                <a:latin typeface="Consolas" pitchFamily="49" charset="0"/>
                <a:cs typeface="Consolas" pitchFamily="49" charset="0"/>
              </a:rPr>
              <a:t> = 2; </a:t>
            </a:r>
            <a:r>
              <a:rPr lang="en-US" sz="1400" dirty="0" err="1">
                <a:solidFill>
                  <a:srgbClr val="FF0000"/>
                </a:solidFill>
                <a:latin typeface="Consolas" pitchFamily="49" charset="0"/>
                <a:cs typeface="Consolas" pitchFamily="49" charset="0"/>
              </a:rPr>
              <a:t>i</a:t>
            </a:r>
            <a:r>
              <a:rPr lang="en-US" sz="1400" dirty="0">
                <a:solidFill>
                  <a:srgbClr val="FF0000"/>
                </a:solidFill>
                <a:latin typeface="Consolas" pitchFamily="49" charset="0"/>
                <a:cs typeface="Consolas" pitchFamily="49" charset="0"/>
              </a:rPr>
              <a:t> &lt;= 4; ++</a:t>
            </a:r>
            <a:r>
              <a:rPr lang="en-US" sz="1400" dirty="0" err="1">
                <a:solidFill>
                  <a:srgbClr val="FF0000"/>
                </a:solidFill>
                <a:latin typeface="Consolas" pitchFamily="49" charset="0"/>
                <a:cs typeface="Consolas" pitchFamily="49" charset="0"/>
              </a:rPr>
              <a:t>i</a:t>
            </a:r>
            <a:r>
              <a:rPr lang="en-US" sz="1400" dirty="0">
                <a:solidFill>
                  <a:srgbClr val="FF0000"/>
                </a:solidFill>
                <a:latin typeface="Consolas" pitchFamily="49" charset="0"/>
                <a:cs typeface="Consolas" pitchFamily="49" charset="0"/>
              </a:rPr>
              <a:t> ) {</a:t>
            </a:r>
          </a:p>
          <a:p>
            <a:pPr eaLnBrk="1" hangingPunct="1">
              <a:buFont typeface="Arial" charset="0"/>
              <a:buNone/>
            </a:pPr>
            <a:r>
              <a:rPr lang="en-US" sz="1400" dirty="0">
                <a:solidFill>
                  <a:srgbClr val="FF0000"/>
                </a:solidFill>
                <a:latin typeface="Consolas" pitchFamily="49" charset="0"/>
                <a:cs typeface="Consolas" pitchFamily="49" charset="0"/>
              </a:rPr>
              <a:t>        </a:t>
            </a:r>
            <a:r>
              <a:rPr lang="en-US" sz="1400" dirty="0" err="1">
                <a:solidFill>
                  <a:srgbClr val="FF0000"/>
                </a:solidFill>
                <a:latin typeface="Consolas" pitchFamily="49" charset="0"/>
                <a:cs typeface="Consolas" pitchFamily="49" charset="0"/>
              </a:rPr>
              <a:t>prim.push_front</a:t>
            </a:r>
            <a:r>
              <a:rPr lang="en-US" sz="1400" dirty="0">
                <a:solidFill>
                  <a:srgbClr val="FF0000"/>
                </a:solidFill>
                <a:latin typeface="Consolas" pitchFamily="49" charset="0"/>
                <a:cs typeface="Consolas" pitchFamily="49" charset="0"/>
              </a:rPr>
              <a:t>( </a:t>
            </a:r>
            <a:r>
              <a:rPr lang="en-US" sz="1400" dirty="0" err="1">
                <a:solidFill>
                  <a:srgbClr val="FF0000"/>
                </a:solidFill>
                <a:latin typeface="Consolas" pitchFamily="49" charset="0"/>
                <a:cs typeface="Consolas" pitchFamily="49" charset="0"/>
              </a:rPr>
              <a:t>i</a:t>
            </a:r>
            <a:r>
              <a:rPr lang="en-US" sz="1400" dirty="0">
                <a:solidFill>
                  <a:srgbClr val="FF0000"/>
                </a:solidFill>
                <a:latin typeface="Consolas" pitchFamily="49" charset="0"/>
                <a:cs typeface="Consolas" pitchFamily="49" charset="0"/>
              </a:rPr>
              <a:t>*</a:t>
            </a:r>
            <a:r>
              <a:rPr lang="en-US" sz="1400" dirty="0" err="1">
                <a:solidFill>
                  <a:srgbClr val="FF0000"/>
                </a:solidFill>
                <a:latin typeface="Consolas" pitchFamily="49" charset="0"/>
                <a:cs typeface="Consolas" pitchFamily="49" charset="0"/>
              </a:rPr>
              <a:t>i</a:t>
            </a:r>
            <a:r>
              <a:rPr lang="en-US" sz="1400" dirty="0">
                <a:solidFill>
                  <a:srgbClr val="FF0000"/>
                </a:solidFill>
                <a:latin typeface="Consolas" pitchFamily="49" charset="0"/>
                <a:cs typeface="Consolas" pitchFamily="49" charset="0"/>
              </a:rPr>
              <a:t> );</a:t>
            </a:r>
          </a:p>
          <a:p>
            <a:pPr eaLnBrk="1" hangingPunct="1">
              <a:buFont typeface="Arial" charset="0"/>
              <a:buNone/>
            </a:pPr>
            <a:r>
              <a:rPr lang="en-US" sz="1400" dirty="0">
                <a:solidFill>
                  <a:srgbClr val="FF0000"/>
                </a:solidFill>
                <a:latin typeface="Consolas" pitchFamily="49" charset="0"/>
                <a:cs typeface="Consolas" pitchFamily="49" charset="0"/>
              </a:rPr>
              <a:t>    }</a:t>
            </a:r>
          </a:p>
          <a:p>
            <a:pPr eaLnBrk="1" hangingPunct="1">
              <a:buFont typeface="Arial" charset="0"/>
              <a:buNone/>
            </a:pPr>
            <a:endParaRPr lang="en-US" sz="1400" dirty="0">
              <a:latin typeface="Consolas" pitchFamily="49" charset="0"/>
              <a:cs typeface="Consolas" pitchFamily="49" charset="0"/>
            </a:endParaRPr>
          </a:p>
          <a:p>
            <a:pPr eaLnBrk="1" hangingPunct="1">
              <a:buFont typeface="Arial" charset="0"/>
              <a:buNone/>
            </a:pPr>
            <a:r>
              <a:rPr lang="en-US" sz="1400" dirty="0">
                <a:latin typeface="Consolas" pitchFamily="49" charset="0"/>
                <a:cs typeface="Consolas" pitchFamily="49" charset="0"/>
              </a:rPr>
              <a:t>    </a:t>
            </a:r>
            <a:r>
              <a:rPr lang="en-US" sz="1400" dirty="0" err="1">
                <a:latin typeface="Consolas" pitchFamily="49" charset="0"/>
                <a:cs typeface="Consolas" pitchFamily="49" charset="0"/>
              </a:rPr>
              <a:t>send_copy</a:t>
            </a:r>
            <a:r>
              <a:rPr lang="en-US" sz="1400" dirty="0">
                <a:latin typeface="Consolas" pitchFamily="49" charset="0"/>
                <a:cs typeface="Consolas" pitchFamily="49" charset="0"/>
              </a:rPr>
              <a:t>( prim );</a:t>
            </a:r>
          </a:p>
          <a:p>
            <a:pPr eaLnBrk="1" hangingPunct="1">
              <a:buFont typeface="Arial" charset="0"/>
              <a:buNone/>
            </a:pPr>
            <a:endParaRPr lang="en-US" sz="1400" dirty="0">
              <a:latin typeface="Consolas" pitchFamily="49" charset="0"/>
              <a:cs typeface="Consolas" pitchFamily="49" charset="0"/>
            </a:endParaRPr>
          </a:p>
          <a:p>
            <a:pPr eaLnBrk="1" hangingPunct="1">
              <a:buFont typeface="Arial" charset="0"/>
              <a:buNone/>
            </a:pPr>
            <a:r>
              <a:rPr lang="en-US" sz="1400" dirty="0">
                <a:latin typeface="Consolas" pitchFamily="49" charset="0"/>
                <a:cs typeface="Consolas" pitchFamily="49" charset="0"/>
              </a:rPr>
              <a:t>    std::</a:t>
            </a:r>
            <a:r>
              <a:rPr lang="en-US" sz="1400" dirty="0" err="1">
                <a:latin typeface="Consolas" pitchFamily="49" charset="0"/>
                <a:cs typeface="Consolas" pitchFamily="49" charset="0"/>
              </a:rPr>
              <a:t>cout</a:t>
            </a:r>
            <a:r>
              <a:rPr lang="en-US" sz="1400" dirty="0">
                <a:latin typeface="Consolas" pitchFamily="49" charset="0"/>
                <a:cs typeface="Consolas" pitchFamily="49" charset="0"/>
              </a:rPr>
              <a:t> &lt;&lt; </a:t>
            </a:r>
            <a:r>
              <a:rPr lang="en-US" sz="1400" dirty="0" err="1">
                <a:latin typeface="Consolas" pitchFamily="49" charset="0"/>
                <a:cs typeface="Consolas" pitchFamily="49" charset="0"/>
              </a:rPr>
              <a:t>prim.empty</a:t>
            </a:r>
            <a:r>
              <a:rPr lang="en-US" sz="1400" dirty="0">
                <a:latin typeface="Consolas" pitchFamily="49" charset="0"/>
                <a:cs typeface="Consolas" pitchFamily="49" charset="0"/>
              </a:rPr>
              <a:t>() &lt;&lt; std::</a:t>
            </a:r>
            <a:r>
              <a:rPr lang="en-US" sz="1400" dirty="0" err="1">
                <a:latin typeface="Consolas" pitchFamily="49" charset="0"/>
                <a:cs typeface="Consolas" pitchFamily="49" charset="0"/>
              </a:rPr>
              <a:t>endl</a:t>
            </a:r>
            <a:r>
              <a:rPr lang="en-US" sz="1400" dirty="0">
                <a:latin typeface="Consolas" pitchFamily="49" charset="0"/>
                <a:cs typeface="Consolas" pitchFamily="49" charset="0"/>
              </a:rPr>
              <a:t>;</a:t>
            </a:r>
          </a:p>
          <a:p>
            <a:pPr eaLnBrk="1" hangingPunct="1">
              <a:buFont typeface="Arial" charset="0"/>
              <a:buNone/>
            </a:pPr>
            <a:endParaRPr lang="en-US" sz="1400" dirty="0">
              <a:latin typeface="Consolas" pitchFamily="49" charset="0"/>
              <a:cs typeface="Consolas" pitchFamily="49" charset="0"/>
            </a:endParaRPr>
          </a:p>
          <a:p>
            <a:pPr eaLnBrk="1" hangingPunct="1">
              <a:buFont typeface="Arial" charset="0"/>
              <a:buNone/>
            </a:pPr>
            <a:r>
              <a:rPr lang="en-US" sz="1400" dirty="0">
                <a:latin typeface="Consolas" pitchFamily="49" charset="0"/>
                <a:cs typeface="Consolas" pitchFamily="49" charset="0"/>
              </a:rPr>
              <a:t>    return 0;</a:t>
            </a:r>
          </a:p>
          <a:p>
            <a:pPr eaLnBrk="1" hangingPunct="1">
              <a:buFont typeface="Arial" charset="0"/>
              <a:buNone/>
            </a:pPr>
            <a:r>
              <a:rPr lang="en-US" sz="1400" dirty="0">
                <a:latin typeface="Consolas" pitchFamily="49" charset="0"/>
                <a:cs typeface="Consolas" pitchFamily="49" charset="0"/>
              </a:rPr>
              <a:t>}</a:t>
            </a:r>
          </a:p>
        </p:txBody>
      </p:sp>
      <p:sp>
        <p:nvSpPr>
          <p:cNvPr id="5" name="Rectangle 4"/>
          <p:cNvSpPr/>
          <p:nvPr/>
        </p:nvSpPr>
        <p:spPr>
          <a:xfrm>
            <a:off x="5148064" y="3183730"/>
            <a:ext cx="3672408" cy="584775"/>
          </a:xfrm>
          <a:prstGeom prst="rect">
            <a:avLst/>
          </a:prstGeom>
        </p:spPr>
        <p:txBody>
          <a:bodyPr wrap="square">
            <a:spAutoFit/>
          </a:bodyPr>
          <a:lstStyle/>
          <a:p>
            <a:pPr eaLnBrk="1" hangingPunct="1">
              <a:buFont typeface="Arial" charset="0"/>
              <a:buNone/>
            </a:pPr>
            <a:r>
              <a:rPr lang="en-US" altLang="zh-CN" sz="1600" dirty="0">
                <a:solidFill>
                  <a:schemeClr val="tx2"/>
                </a:solidFill>
              </a:rPr>
              <a:t>First, the list prim is created and three elements are pushed onto it</a:t>
            </a:r>
            <a:endParaRPr lang="en-US" altLang="zh-CN" sz="1050" dirty="0">
              <a:solidFill>
                <a:schemeClr val="tx2"/>
              </a:solidFill>
              <a:latin typeface="Consolas" pitchFamily="49" charset="0"/>
              <a:cs typeface="Consolas" pitchFamily="49" charset="0"/>
            </a:endParaRPr>
          </a:p>
        </p:txBody>
      </p:sp>
      <p:pic>
        <p:nvPicPr>
          <p:cNvPr id="6" name="Picture 6" descr="C:\Users\dwharder\Desktop\v1.png"/>
          <p:cNvPicPr>
            <a:picLocks noChangeAspect="1" noChangeArrowheads="1"/>
          </p:cNvPicPr>
          <p:nvPr/>
        </p:nvPicPr>
        <p:blipFill>
          <a:blip r:embed="rId2" cstate="print"/>
          <a:srcRect/>
          <a:stretch>
            <a:fillRect/>
          </a:stretch>
        </p:blipFill>
        <p:spPr bwMode="auto">
          <a:xfrm>
            <a:off x="4438328" y="5201289"/>
            <a:ext cx="4248472" cy="867094"/>
          </a:xfrm>
          <a:prstGeom prst="rect">
            <a:avLst/>
          </a:prstGeom>
          <a:noFill/>
        </p:spPr>
      </p:pic>
    </p:spTree>
    <p:extLst>
      <p:ext uri="{BB962C8B-B14F-4D97-AF65-F5344CB8AC3E}">
        <p14:creationId xmlns:p14="http://schemas.microsoft.com/office/powerpoint/2010/main" val="306036552"/>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latin typeface="Arial" charset="0"/>
                <a:cs typeface="Arial" charset="0"/>
              </a:rPr>
              <a:t>Modifying Arguments</a:t>
            </a:r>
            <a:endParaRPr lang="zh-CN" altLang="en-US" dirty="0"/>
          </a:p>
        </p:txBody>
      </p:sp>
      <p:sp>
        <p:nvSpPr>
          <p:cNvPr id="4" name="Rectangle 3"/>
          <p:cNvSpPr/>
          <p:nvPr/>
        </p:nvSpPr>
        <p:spPr>
          <a:xfrm>
            <a:off x="611560" y="1417638"/>
            <a:ext cx="7272808" cy="4185761"/>
          </a:xfrm>
          <a:prstGeom prst="rect">
            <a:avLst/>
          </a:prstGeom>
        </p:spPr>
        <p:txBody>
          <a:bodyPr wrap="square">
            <a:spAutoFit/>
          </a:bodyPr>
          <a:lstStyle/>
          <a:p>
            <a:pPr eaLnBrk="1" hangingPunct="1">
              <a:buFont typeface="Arial" charset="0"/>
              <a:buNone/>
            </a:pPr>
            <a:r>
              <a:rPr lang="en-US" sz="1400" dirty="0">
                <a:latin typeface="Consolas" pitchFamily="49" charset="0"/>
                <a:cs typeface="Consolas" pitchFamily="49" charset="0"/>
              </a:rPr>
              <a:t>void </a:t>
            </a:r>
            <a:r>
              <a:rPr lang="en-US" sz="1400" dirty="0" err="1">
                <a:latin typeface="Consolas" pitchFamily="49" charset="0"/>
                <a:cs typeface="Consolas" pitchFamily="49" charset="0"/>
              </a:rPr>
              <a:t>send_copy</a:t>
            </a:r>
            <a:r>
              <a:rPr lang="en-US" sz="1400" dirty="0">
                <a:latin typeface="Consolas" pitchFamily="49" charset="0"/>
                <a:cs typeface="Consolas" pitchFamily="49" charset="0"/>
              </a:rPr>
              <a:t>( </a:t>
            </a:r>
            <a:r>
              <a:rPr lang="en-US" sz="1400" dirty="0">
                <a:solidFill>
                  <a:srgbClr val="FF0000"/>
                </a:solidFill>
                <a:latin typeface="Consolas" pitchFamily="49" charset="0"/>
                <a:cs typeface="Consolas" pitchFamily="49" charset="0"/>
              </a:rPr>
              <a:t>List </a:t>
            </a:r>
            <a:r>
              <a:rPr lang="en-US" sz="1400" dirty="0" err="1">
                <a:solidFill>
                  <a:srgbClr val="FF0000"/>
                </a:solidFill>
                <a:latin typeface="Consolas" pitchFamily="49" charset="0"/>
                <a:cs typeface="Consolas" pitchFamily="49" charset="0"/>
              </a:rPr>
              <a:t>ls</a:t>
            </a:r>
            <a:r>
              <a:rPr lang="en-US" sz="1400" dirty="0">
                <a:solidFill>
                  <a:srgbClr val="FF0000"/>
                </a:solidFill>
                <a:latin typeface="Consolas" pitchFamily="49" charset="0"/>
                <a:cs typeface="Consolas" pitchFamily="49" charset="0"/>
              </a:rPr>
              <a:t> </a:t>
            </a:r>
            <a:r>
              <a:rPr lang="en-US" sz="1400" dirty="0">
                <a:latin typeface="Consolas" pitchFamily="49" charset="0"/>
                <a:cs typeface="Consolas" pitchFamily="49" charset="0"/>
              </a:rPr>
              <a:t>) {</a:t>
            </a:r>
          </a:p>
          <a:p>
            <a:pPr eaLnBrk="1" hangingPunct="1">
              <a:buNone/>
            </a:pPr>
            <a:r>
              <a:rPr lang="en-US" sz="1400" dirty="0">
                <a:latin typeface="Consolas" pitchFamily="49" charset="0"/>
                <a:cs typeface="Consolas" pitchFamily="49" charset="0"/>
              </a:rPr>
              <a:t>    </a:t>
            </a:r>
            <a:r>
              <a:rPr lang="en-US" sz="1400" dirty="0">
                <a:solidFill>
                  <a:srgbClr val="FF0000"/>
                </a:solidFill>
                <a:latin typeface="Consolas" pitchFamily="49" charset="0"/>
                <a:cs typeface="Consolas" pitchFamily="49" charset="0"/>
              </a:rPr>
              <a:t>// The compiler creates a new instance and copies the values </a:t>
            </a:r>
          </a:p>
          <a:p>
            <a:pPr eaLnBrk="1" hangingPunct="1">
              <a:buFont typeface="Arial" charset="0"/>
              <a:buNone/>
            </a:pPr>
            <a:r>
              <a:rPr lang="en-US" sz="1400" dirty="0">
                <a:latin typeface="Consolas" pitchFamily="49" charset="0"/>
                <a:cs typeface="Consolas" pitchFamily="49" charset="0"/>
              </a:rPr>
              <a:t>    // The function does something with '</a:t>
            </a:r>
            <a:r>
              <a:rPr lang="en-US" sz="1400" dirty="0" err="1">
                <a:latin typeface="Consolas" pitchFamily="49" charset="0"/>
                <a:cs typeface="Consolas" pitchFamily="49" charset="0"/>
              </a:rPr>
              <a:t>ls'</a:t>
            </a:r>
            <a:endParaRPr lang="en-US" sz="1400" dirty="0">
              <a:latin typeface="Consolas" pitchFamily="49" charset="0"/>
              <a:cs typeface="Consolas" pitchFamily="49" charset="0"/>
            </a:endParaRPr>
          </a:p>
          <a:p>
            <a:pPr eaLnBrk="1" hangingPunct="1">
              <a:buFont typeface="Arial" charset="0"/>
              <a:buNone/>
            </a:pPr>
            <a:r>
              <a:rPr lang="en-US" sz="1400" dirty="0">
                <a:latin typeface="Consolas" pitchFamily="49" charset="0"/>
                <a:cs typeface="Consolas" pitchFamily="49" charset="0"/>
              </a:rPr>
              <a:t>    // The compiler ensures the destructor is called on '</a:t>
            </a:r>
            <a:r>
              <a:rPr lang="en-US" sz="1400" dirty="0" err="1">
                <a:latin typeface="Consolas" pitchFamily="49" charset="0"/>
                <a:cs typeface="Consolas" pitchFamily="49" charset="0"/>
              </a:rPr>
              <a:t>ls'</a:t>
            </a:r>
            <a:endParaRPr lang="en-US" sz="1400" dirty="0">
              <a:latin typeface="Consolas" pitchFamily="49" charset="0"/>
              <a:cs typeface="Consolas" pitchFamily="49" charset="0"/>
            </a:endParaRPr>
          </a:p>
          <a:p>
            <a:pPr eaLnBrk="1" hangingPunct="1">
              <a:buFont typeface="Arial" charset="0"/>
              <a:buNone/>
            </a:pPr>
            <a:r>
              <a:rPr lang="en-US" sz="1400" dirty="0">
                <a:latin typeface="Consolas" pitchFamily="49" charset="0"/>
                <a:cs typeface="Consolas" pitchFamily="49" charset="0"/>
              </a:rPr>
              <a:t>}</a:t>
            </a:r>
          </a:p>
          <a:p>
            <a:pPr eaLnBrk="1" hangingPunct="1">
              <a:buFont typeface="Arial" charset="0"/>
              <a:buNone/>
            </a:pPr>
            <a:endParaRPr lang="en-US" sz="1400" dirty="0">
              <a:latin typeface="Consolas" pitchFamily="49" charset="0"/>
              <a:cs typeface="Consolas" pitchFamily="49" charset="0"/>
            </a:endParaRPr>
          </a:p>
          <a:p>
            <a:pPr eaLnBrk="1" hangingPunct="1">
              <a:buFont typeface="Arial" charset="0"/>
              <a:buNone/>
            </a:pPr>
            <a:r>
              <a:rPr lang="en-US" sz="1400" dirty="0" err="1">
                <a:latin typeface="Consolas" pitchFamily="49" charset="0"/>
                <a:cs typeface="Consolas" pitchFamily="49" charset="0"/>
              </a:rPr>
              <a:t>int</a:t>
            </a:r>
            <a:r>
              <a:rPr lang="en-US" sz="1400" dirty="0">
                <a:latin typeface="Consolas" pitchFamily="49" charset="0"/>
                <a:cs typeface="Consolas" pitchFamily="49" charset="0"/>
              </a:rPr>
              <a:t> main() {</a:t>
            </a:r>
          </a:p>
          <a:p>
            <a:pPr eaLnBrk="1" hangingPunct="1">
              <a:buFont typeface="Arial" charset="0"/>
              <a:buNone/>
            </a:pPr>
            <a:r>
              <a:rPr lang="en-US" sz="1400" dirty="0">
                <a:latin typeface="Consolas" pitchFamily="49" charset="0"/>
                <a:cs typeface="Consolas" pitchFamily="49" charset="0"/>
              </a:rPr>
              <a:t>    List prim;</a:t>
            </a:r>
          </a:p>
          <a:p>
            <a:pPr eaLnBrk="1" hangingPunct="1">
              <a:buFont typeface="Arial" charset="0"/>
              <a:buNone/>
            </a:pPr>
            <a:endParaRPr lang="en-US" sz="1400" dirty="0">
              <a:latin typeface="Consolas" pitchFamily="49" charset="0"/>
              <a:cs typeface="Consolas" pitchFamily="49" charset="0"/>
            </a:endParaRPr>
          </a:p>
          <a:p>
            <a:pPr eaLnBrk="1" hangingPunct="1">
              <a:buFont typeface="Arial" charset="0"/>
              <a:buNone/>
            </a:pPr>
            <a:r>
              <a:rPr lang="en-US" sz="1400" dirty="0">
                <a:latin typeface="Consolas" pitchFamily="49" charset="0"/>
                <a:cs typeface="Consolas" pitchFamily="49" charset="0"/>
              </a:rPr>
              <a:t>    for ( </a:t>
            </a:r>
            <a:r>
              <a:rPr lang="en-US" sz="1400" dirty="0" err="1">
                <a:latin typeface="Consolas" pitchFamily="49" charset="0"/>
                <a:cs typeface="Consolas" pitchFamily="49" charset="0"/>
              </a:rPr>
              <a:t>int</a:t>
            </a:r>
            <a:r>
              <a:rPr lang="en-US" sz="1400" dirty="0">
                <a:latin typeface="Consolas" pitchFamily="49" charset="0"/>
                <a:cs typeface="Consolas" pitchFamily="49" charset="0"/>
              </a:rPr>
              <a:t> </a:t>
            </a:r>
            <a:r>
              <a:rPr lang="en-US" sz="1400" dirty="0" err="1">
                <a:latin typeface="Consolas" pitchFamily="49" charset="0"/>
                <a:cs typeface="Consolas" pitchFamily="49" charset="0"/>
              </a:rPr>
              <a:t>i</a:t>
            </a:r>
            <a:r>
              <a:rPr lang="en-US" sz="1400" dirty="0">
                <a:latin typeface="Consolas" pitchFamily="49" charset="0"/>
                <a:cs typeface="Consolas" pitchFamily="49" charset="0"/>
              </a:rPr>
              <a:t> = 2; </a:t>
            </a:r>
            <a:r>
              <a:rPr lang="en-US" sz="1400" dirty="0" err="1">
                <a:latin typeface="Consolas" pitchFamily="49" charset="0"/>
                <a:cs typeface="Consolas" pitchFamily="49" charset="0"/>
              </a:rPr>
              <a:t>i</a:t>
            </a:r>
            <a:r>
              <a:rPr lang="en-US" sz="1400" dirty="0">
                <a:latin typeface="Consolas" pitchFamily="49" charset="0"/>
                <a:cs typeface="Consolas" pitchFamily="49" charset="0"/>
              </a:rPr>
              <a:t> &lt;= 4; ++</a:t>
            </a:r>
            <a:r>
              <a:rPr lang="en-US" sz="1400" dirty="0" err="1">
                <a:latin typeface="Consolas" pitchFamily="49" charset="0"/>
                <a:cs typeface="Consolas" pitchFamily="49" charset="0"/>
              </a:rPr>
              <a:t>i</a:t>
            </a:r>
            <a:r>
              <a:rPr lang="en-US" sz="1400" dirty="0">
                <a:latin typeface="Consolas" pitchFamily="49" charset="0"/>
                <a:cs typeface="Consolas" pitchFamily="49" charset="0"/>
              </a:rPr>
              <a:t> ) {</a:t>
            </a:r>
          </a:p>
          <a:p>
            <a:pPr eaLnBrk="1" hangingPunct="1">
              <a:buFont typeface="Arial" charset="0"/>
              <a:buNone/>
            </a:pPr>
            <a:r>
              <a:rPr lang="en-US" sz="1400" dirty="0">
                <a:latin typeface="Consolas" pitchFamily="49" charset="0"/>
                <a:cs typeface="Consolas" pitchFamily="49" charset="0"/>
              </a:rPr>
              <a:t>        </a:t>
            </a:r>
            <a:r>
              <a:rPr lang="en-US" sz="1400" dirty="0" err="1">
                <a:latin typeface="Consolas" pitchFamily="49" charset="0"/>
                <a:cs typeface="Consolas" pitchFamily="49" charset="0"/>
              </a:rPr>
              <a:t>prim.push_front</a:t>
            </a:r>
            <a:r>
              <a:rPr lang="en-US" sz="1400" dirty="0">
                <a:latin typeface="Consolas" pitchFamily="49" charset="0"/>
                <a:cs typeface="Consolas" pitchFamily="49" charset="0"/>
              </a:rPr>
              <a:t>( </a:t>
            </a:r>
            <a:r>
              <a:rPr lang="en-US" sz="1400" dirty="0" err="1">
                <a:latin typeface="Consolas" pitchFamily="49" charset="0"/>
                <a:cs typeface="Consolas" pitchFamily="49" charset="0"/>
              </a:rPr>
              <a:t>i</a:t>
            </a:r>
            <a:r>
              <a:rPr lang="en-US" sz="1400" dirty="0">
                <a:latin typeface="Consolas" pitchFamily="49" charset="0"/>
                <a:cs typeface="Consolas" pitchFamily="49" charset="0"/>
              </a:rPr>
              <a:t>*</a:t>
            </a:r>
            <a:r>
              <a:rPr lang="en-US" sz="1400" dirty="0" err="1">
                <a:latin typeface="Consolas" pitchFamily="49" charset="0"/>
                <a:cs typeface="Consolas" pitchFamily="49" charset="0"/>
              </a:rPr>
              <a:t>i</a:t>
            </a:r>
            <a:r>
              <a:rPr lang="en-US" sz="1400" dirty="0">
                <a:latin typeface="Consolas" pitchFamily="49" charset="0"/>
                <a:cs typeface="Consolas" pitchFamily="49" charset="0"/>
              </a:rPr>
              <a:t> );</a:t>
            </a:r>
          </a:p>
          <a:p>
            <a:pPr eaLnBrk="1" hangingPunct="1">
              <a:buFont typeface="Arial" charset="0"/>
              <a:buNone/>
            </a:pPr>
            <a:r>
              <a:rPr lang="en-US" sz="1400" dirty="0">
                <a:latin typeface="Consolas" pitchFamily="49" charset="0"/>
                <a:cs typeface="Consolas" pitchFamily="49" charset="0"/>
              </a:rPr>
              <a:t>    }</a:t>
            </a:r>
          </a:p>
          <a:p>
            <a:pPr eaLnBrk="1" hangingPunct="1">
              <a:buFont typeface="Arial" charset="0"/>
              <a:buNone/>
            </a:pPr>
            <a:endParaRPr lang="en-US" sz="1400" dirty="0">
              <a:latin typeface="Consolas" pitchFamily="49" charset="0"/>
              <a:cs typeface="Consolas" pitchFamily="49" charset="0"/>
            </a:endParaRPr>
          </a:p>
          <a:p>
            <a:pPr eaLnBrk="1" hangingPunct="1">
              <a:buFont typeface="Arial" charset="0"/>
              <a:buNone/>
            </a:pPr>
            <a:r>
              <a:rPr lang="en-US" sz="1400" dirty="0">
                <a:latin typeface="Consolas" pitchFamily="49" charset="0"/>
                <a:cs typeface="Consolas" pitchFamily="49" charset="0"/>
              </a:rPr>
              <a:t>    </a:t>
            </a:r>
            <a:r>
              <a:rPr lang="en-US" sz="1400" dirty="0" err="1">
                <a:solidFill>
                  <a:srgbClr val="FF0000"/>
                </a:solidFill>
                <a:latin typeface="Consolas" pitchFamily="49" charset="0"/>
                <a:cs typeface="Consolas" pitchFamily="49" charset="0"/>
              </a:rPr>
              <a:t>send_copy</a:t>
            </a:r>
            <a:r>
              <a:rPr lang="en-US" sz="1400" dirty="0">
                <a:solidFill>
                  <a:srgbClr val="FF0000"/>
                </a:solidFill>
                <a:latin typeface="Consolas" pitchFamily="49" charset="0"/>
                <a:cs typeface="Consolas" pitchFamily="49" charset="0"/>
              </a:rPr>
              <a:t>( prim );</a:t>
            </a:r>
          </a:p>
          <a:p>
            <a:pPr eaLnBrk="1" hangingPunct="1">
              <a:buFont typeface="Arial" charset="0"/>
              <a:buNone/>
            </a:pPr>
            <a:endParaRPr lang="en-US" sz="1400" dirty="0">
              <a:latin typeface="Consolas" pitchFamily="49" charset="0"/>
              <a:cs typeface="Consolas" pitchFamily="49" charset="0"/>
            </a:endParaRPr>
          </a:p>
          <a:p>
            <a:pPr eaLnBrk="1" hangingPunct="1">
              <a:buFont typeface="Arial" charset="0"/>
              <a:buNone/>
            </a:pPr>
            <a:r>
              <a:rPr lang="en-US" sz="1400" dirty="0">
                <a:latin typeface="Consolas" pitchFamily="49" charset="0"/>
                <a:cs typeface="Consolas" pitchFamily="49" charset="0"/>
              </a:rPr>
              <a:t>    std::</a:t>
            </a:r>
            <a:r>
              <a:rPr lang="en-US" sz="1400" dirty="0" err="1">
                <a:latin typeface="Consolas" pitchFamily="49" charset="0"/>
                <a:cs typeface="Consolas" pitchFamily="49" charset="0"/>
              </a:rPr>
              <a:t>cout</a:t>
            </a:r>
            <a:r>
              <a:rPr lang="en-US" sz="1400" dirty="0">
                <a:latin typeface="Consolas" pitchFamily="49" charset="0"/>
                <a:cs typeface="Consolas" pitchFamily="49" charset="0"/>
              </a:rPr>
              <a:t> &lt;&lt; </a:t>
            </a:r>
            <a:r>
              <a:rPr lang="en-US" sz="1400" dirty="0" err="1">
                <a:latin typeface="Consolas" pitchFamily="49" charset="0"/>
                <a:cs typeface="Consolas" pitchFamily="49" charset="0"/>
              </a:rPr>
              <a:t>prim.empty</a:t>
            </a:r>
            <a:r>
              <a:rPr lang="en-US" sz="1400" dirty="0">
                <a:latin typeface="Consolas" pitchFamily="49" charset="0"/>
                <a:cs typeface="Consolas" pitchFamily="49" charset="0"/>
              </a:rPr>
              <a:t>() &lt;&lt; std::</a:t>
            </a:r>
            <a:r>
              <a:rPr lang="en-US" sz="1400" dirty="0" err="1">
                <a:latin typeface="Consolas" pitchFamily="49" charset="0"/>
                <a:cs typeface="Consolas" pitchFamily="49" charset="0"/>
              </a:rPr>
              <a:t>endl</a:t>
            </a:r>
            <a:r>
              <a:rPr lang="en-US" sz="1400" dirty="0">
                <a:latin typeface="Consolas" pitchFamily="49" charset="0"/>
                <a:cs typeface="Consolas" pitchFamily="49" charset="0"/>
              </a:rPr>
              <a:t>;</a:t>
            </a:r>
          </a:p>
          <a:p>
            <a:pPr eaLnBrk="1" hangingPunct="1">
              <a:buFont typeface="Arial" charset="0"/>
              <a:buNone/>
            </a:pPr>
            <a:endParaRPr lang="en-US" sz="1400" dirty="0">
              <a:latin typeface="Consolas" pitchFamily="49" charset="0"/>
              <a:cs typeface="Consolas" pitchFamily="49" charset="0"/>
            </a:endParaRPr>
          </a:p>
          <a:p>
            <a:pPr eaLnBrk="1" hangingPunct="1">
              <a:buFont typeface="Arial" charset="0"/>
              <a:buNone/>
            </a:pPr>
            <a:r>
              <a:rPr lang="en-US" sz="1400" dirty="0">
                <a:latin typeface="Consolas" pitchFamily="49" charset="0"/>
                <a:cs typeface="Consolas" pitchFamily="49" charset="0"/>
              </a:rPr>
              <a:t>    return 0;</a:t>
            </a:r>
          </a:p>
          <a:p>
            <a:pPr eaLnBrk="1" hangingPunct="1">
              <a:buFont typeface="Arial" charset="0"/>
              <a:buNone/>
            </a:pPr>
            <a:r>
              <a:rPr lang="en-US" sz="1400" dirty="0">
                <a:latin typeface="Consolas" pitchFamily="49" charset="0"/>
                <a:cs typeface="Consolas" pitchFamily="49" charset="0"/>
              </a:rPr>
              <a:t>}</a:t>
            </a:r>
          </a:p>
        </p:txBody>
      </p:sp>
      <p:sp>
        <p:nvSpPr>
          <p:cNvPr id="7" name="Rectangle 6"/>
          <p:cNvSpPr/>
          <p:nvPr/>
        </p:nvSpPr>
        <p:spPr>
          <a:xfrm>
            <a:off x="4739244" y="3583349"/>
            <a:ext cx="4225244" cy="1046440"/>
          </a:xfrm>
          <a:prstGeom prst="rect">
            <a:avLst/>
          </a:prstGeom>
        </p:spPr>
        <p:txBody>
          <a:bodyPr wrap="square">
            <a:spAutoFit/>
          </a:bodyPr>
          <a:lstStyle/>
          <a:p>
            <a:pPr eaLnBrk="1" hangingPunct="1">
              <a:buFont typeface="Arial" charset="0"/>
              <a:buNone/>
            </a:pPr>
            <a:r>
              <a:rPr lang="en-US" altLang="zh-CN" sz="1600" dirty="0">
                <a:solidFill>
                  <a:schemeClr val="tx2"/>
                </a:solidFill>
              </a:rPr>
              <a:t>Next, we call </a:t>
            </a:r>
            <a:r>
              <a:rPr lang="en-US" altLang="zh-CN" sz="1600" dirty="0" err="1">
                <a:solidFill>
                  <a:schemeClr val="tx2"/>
                </a:solidFill>
                <a:latin typeface="Consolas" pitchFamily="49" charset="0"/>
                <a:cs typeface="Consolas" pitchFamily="49" charset="0"/>
              </a:rPr>
              <a:t>send_copy</a:t>
            </a:r>
            <a:r>
              <a:rPr lang="en-US" altLang="zh-CN" sz="1600" dirty="0">
                <a:solidFill>
                  <a:schemeClr val="tx2"/>
                </a:solidFill>
              </a:rPr>
              <a:t> and assigns a copy of </a:t>
            </a:r>
            <a:r>
              <a:rPr lang="en-US" altLang="zh-CN" sz="1600" dirty="0">
                <a:solidFill>
                  <a:schemeClr val="tx2"/>
                </a:solidFill>
                <a:latin typeface="Consolas" pitchFamily="49" charset="0"/>
                <a:cs typeface="Consolas" pitchFamily="49" charset="0"/>
              </a:rPr>
              <a:t>prim</a:t>
            </a:r>
            <a:r>
              <a:rPr lang="en-US" altLang="zh-CN" sz="1600" dirty="0">
                <a:solidFill>
                  <a:schemeClr val="tx2"/>
                </a:solidFill>
              </a:rPr>
              <a:t> to </a:t>
            </a:r>
            <a:r>
              <a:rPr lang="en-US" altLang="zh-CN" sz="1600" dirty="0">
                <a:solidFill>
                  <a:schemeClr val="tx2"/>
                </a:solidFill>
                <a:latin typeface="Consolas" pitchFamily="49" charset="0"/>
                <a:cs typeface="Consolas" pitchFamily="49" charset="0"/>
              </a:rPr>
              <a:t>ls</a:t>
            </a:r>
            <a:r>
              <a:rPr lang="en-US" altLang="zh-CN" sz="1600" dirty="0">
                <a:solidFill>
                  <a:schemeClr val="tx2"/>
                </a:solidFill>
              </a:rPr>
              <a:t>. The default is to copy member variables:</a:t>
            </a:r>
          </a:p>
          <a:p>
            <a:pPr eaLnBrk="1" hangingPunct="1">
              <a:buFont typeface="Arial" charset="0"/>
              <a:buNone/>
            </a:pPr>
            <a:r>
              <a:rPr lang="en-US" altLang="zh-CN" sz="1400" dirty="0">
                <a:solidFill>
                  <a:schemeClr val="tx2"/>
                </a:solidFill>
                <a:latin typeface="Consolas" pitchFamily="49" charset="0"/>
                <a:cs typeface="Consolas" pitchFamily="49" charset="0"/>
              </a:rPr>
              <a:t>    </a:t>
            </a:r>
            <a:r>
              <a:rPr lang="en-US" altLang="zh-CN" sz="1400" dirty="0" err="1">
                <a:solidFill>
                  <a:schemeClr val="tx2"/>
                </a:solidFill>
                <a:latin typeface="Consolas" pitchFamily="49" charset="0"/>
                <a:cs typeface="Consolas" pitchFamily="49" charset="0"/>
              </a:rPr>
              <a:t>ls.list_head</a:t>
            </a:r>
            <a:r>
              <a:rPr lang="en-US" altLang="zh-CN" sz="1400" dirty="0">
                <a:solidFill>
                  <a:schemeClr val="tx2"/>
                </a:solidFill>
                <a:latin typeface="Consolas" pitchFamily="49" charset="0"/>
                <a:cs typeface="Consolas" pitchFamily="49" charset="0"/>
              </a:rPr>
              <a:t> = </a:t>
            </a:r>
            <a:r>
              <a:rPr lang="en-US" altLang="zh-CN" sz="1400" dirty="0" err="1">
                <a:solidFill>
                  <a:schemeClr val="tx2"/>
                </a:solidFill>
                <a:latin typeface="Consolas" pitchFamily="49" charset="0"/>
                <a:cs typeface="Consolas" pitchFamily="49" charset="0"/>
              </a:rPr>
              <a:t>prim.list_head</a:t>
            </a:r>
            <a:endParaRPr lang="en-US" altLang="zh-CN" sz="800" dirty="0">
              <a:solidFill>
                <a:schemeClr val="tx2"/>
              </a:solidFill>
              <a:latin typeface="Consolas" pitchFamily="49" charset="0"/>
              <a:cs typeface="Consolas" pitchFamily="49" charset="0"/>
            </a:endParaRPr>
          </a:p>
        </p:txBody>
      </p:sp>
      <p:pic>
        <p:nvPicPr>
          <p:cNvPr id="8" name="Picture 7" descr="C:\Users\dwharder\Desktop\v2.png"/>
          <p:cNvPicPr>
            <a:picLocks noChangeAspect="1" noChangeArrowheads="1"/>
          </p:cNvPicPr>
          <p:nvPr/>
        </p:nvPicPr>
        <p:blipFill>
          <a:blip r:embed="rId2" cstate="print"/>
          <a:srcRect/>
          <a:stretch>
            <a:fillRect/>
          </a:stretch>
        </p:blipFill>
        <p:spPr bwMode="auto">
          <a:xfrm>
            <a:off x="4438328" y="5202757"/>
            <a:ext cx="4248472" cy="867094"/>
          </a:xfrm>
          <a:prstGeom prst="rect">
            <a:avLst/>
          </a:prstGeom>
          <a:noFill/>
        </p:spPr>
      </p:pic>
    </p:spTree>
    <p:extLst>
      <p:ext uri="{BB962C8B-B14F-4D97-AF65-F5344CB8AC3E}">
        <p14:creationId xmlns:p14="http://schemas.microsoft.com/office/powerpoint/2010/main" val="3694139430"/>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latin typeface="Arial" charset="0"/>
                <a:cs typeface="Arial" charset="0"/>
              </a:rPr>
              <a:t>Modifying Arguments</a:t>
            </a:r>
            <a:endParaRPr lang="zh-CN" altLang="en-US" dirty="0"/>
          </a:p>
        </p:txBody>
      </p:sp>
      <p:sp>
        <p:nvSpPr>
          <p:cNvPr id="4" name="Rectangle 3"/>
          <p:cNvSpPr/>
          <p:nvPr/>
        </p:nvSpPr>
        <p:spPr>
          <a:xfrm>
            <a:off x="611560" y="1417638"/>
            <a:ext cx="7272808" cy="4185761"/>
          </a:xfrm>
          <a:prstGeom prst="rect">
            <a:avLst/>
          </a:prstGeom>
        </p:spPr>
        <p:txBody>
          <a:bodyPr wrap="square">
            <a:spAutoFit/>
          </a:bodyPr>
          <a:lstStyle/>
          <a:p>
            <a:pPr eaLnBrk="1" hangingPunct="1">
              <a:buFont typeface="Arial" charset="0"/>
              <a:buNone/>
            </a:pPr>
            <a:r>
              <a:rPr lang="en-US" sz="1400" dirty="0">
                <a:latin typeface="Consolas" pitchFamily="49" charset="0"/>
                <a:cs typeface="Consolas" pitchFamily="49" charset="0"/>
              </a:rPr>
              <a:t>void </a:t>
            </a:r>
            <a:r>
              <a:rPr lang="en-US" sz="1400" dirty="0" err="1">
                <a:latin typeface="Consolas" pitchFamily="49" charset="0"/>
                <a:cs typeface="Consolas" pitchFamily="49" charset="0"/>
              </a:rPr>
              <a:t>send_copy</a:t>
            </a:r>
            <a:r>
              <a:rPr lang="en-US" sz="1400" dirty="0">
                <a:latin typeface="Consolas" pitchFamily="49" charset="0"/>
                <a:cs typeface="Consolas" pitchFamily="49" charset="0"/>
              </a:rPr>
              <a:t>( List </a:t>
            </a:r>
            <a:r>
              <a:rPr lang="en-US" sz="1400" dirty="0" err="1">
                <a:latin typeface="Consolas" pitchFamily="49" charset="0"/>
                <a:cs typeface="Consolas" pitchFamily="49" charset="0"/>
              </a:rPr>
              <a:t>ls</a:t>
            </a:r>
            <a:r>
              <a:rPr lang="en-US" sz="1400" dirty="0">
                <a:latin typeface="Consolas" pitchFamily="49" charset="0"/>
                <a:cs typeface="Consolas" pitchFamily="49" charset="0"/>
              </a:rPr>
              <a:t> ) {</a:t>
            </a:r>
          </a:p>
          <a:p>
            <a:pPr eaLnBrk="1" hangingPunct="1">
              <a:buNone/>
            </a:pPr>
            <a:r>
              <a:rPr lang="en-US" sz="1400" dirty="0">
                <a:latin typeface="Consolas" pitchFamily="49" charset="0"/>
                <a:cs typeface="Consolas" pitchFamily="49" charset="0"/>
              </a:rPr>
              <a:t>    // The compiler creates a new instance and copies the values </a:t>
            </a:r>
          </a:p>
          <a:p>
            <a:pPr eaLnBrk="1" hangingPunct="1">
              <a:buFont typeface="Arial" charset="0"/>
              <a:buNone/>
            </a:pPr>
            <a:r>
              <a:rPr lang="en-US" sz="1400" dirty="0">
                <a:latin typeface="Consolas" pitchFamily="49" charset="0"/>
                <a:cs typeface="Consolas" pitchFamily="49" charset="0"/>
              </a:rPr>
              <a:t>    // The function does something with '</a:t>
            </a:r>
            <a:r>
              <a:rPr lang="en-US" sz="1400" dirty="0" err="1">
                <a:latin typeface="Consolas" pitchFamily="49" charset="0"/>
                <a:cs typeface="Consolas" pitchFamily="49" charset="0"/>
              </a:rPr>
              <a:t>ls'</a:t>
            </a:r>
            <a:endParaRPr lang="en-US" sz="1400" dirty="0">
              <a:latin typeface="Consolas" pitchFamily="49" charset="0"/>
              <a:cs typeface="Consolas" pitchFamily="49" charset="0"/>
            </a:endParaRPr>
          </a:p>
          <a:p>
            <a:pPr eaLnBrk="1" hangingPunct="1">
              <a:buFont typeface="Arial" charset="0"/>
              <a:buNone/>
            </a:pPr>
            <a:r>
              <a:rPr lang="en-US" sz="1400" dirty="0">
                <a:latin typeface="Consolas" pitchFamily="49" charset="0"/>
                <a:cs typeface="Consolas" pitchFamily="49" charset="0"/>
              </a:rPr>
              <a:t>    </a:t>
            </a:r>
            <a:r>
              <a:rPr lang="en-US" sz="1400" dirty="0">
                <a:solidFill>
                  <a:srgbClr val="FF0000"/>
                </a:solidFill>
                <a:latin typeface="Consolas" pitchFamily="49" charset="0"/>
                <a:cs typeface="Consolas" pitchFamily="49" charset="0"/>
              </a:rPr>
              <a:t>// The compiler ensures the destructor is called on '</a:t>
            </a:r>
            <a:r>
              <a:rPr lang="en-US" sz="1400" dirty="0" err="1">
                <a:solidFill>
                  <a:srgbClr val="FF0000"/>
                </a:solidFill>
                <a:latin typeface="Consolas" pitchFamily="49" charset="0"/>
                <a:cs typeface="Consolas" pitchFamily="49" charset="0"/>
              </a:rPr>
              <a:t>ls'</a:t>
            </a:r>
            <a:endParaRPr lang="en-US" sz="1400" dirty="0">
              <a:solidFill>
                <a:srgbClr val="FF0000"/>
              </a:solidFill>
              <a:latin typeface="Consolas" pitchFamily="49" charset="0"/>
              <a:cs typeface="Consolas" pitchFamily="49" charset="0"/>
            </a:endParaRPr>
          </a:p>
          <a:p>
            <a:pPr eaLnBrk="1" hangingPunct="1">
              <a:buFont typeface="Arial" charset="0"/>
              <a:buNone/>
            </a:pPr>
            <a:r>
              <a:rPr lang="en-US" sz="1400" dirty="0">
                <a:latin typeface="Consolas" pitchFamily="49" charset="0"/>
                <a:cs typeface="Consolas" pitchFamily="49" charset="0"/>
              </a:rPr>
              <a:t>}</a:t>
            </a:r>
          </a:p>
          <a:p>
            <a:pPr eaLnBrk="1" hangingPunct="1">
              <a:buFont typeface="Arial" charset="0"/>
              <a:buNone/>
            </a:pPr>
            <a:endParaRPr lang="en-US" sz="1400" dirty="0">
              <a:latin typeface="Consolas" pitchFamily="49" charset="0"/>
              <a:cs typeface="Consolas" pitchFamily="49" charset="0"/>
            </a:endParaRPr>
          </a:p>
          <a:p>
            <a:pPr eaLnBrk="1" hangingPunct="1">
              <a:buFont typeface="Arial" charset="0"/>
              <a:buNone/>
            </a:pPr>
            <a:r>
              <a:rPr lang="en-US" sz="1400" dirty="0" err="1">
                <a:latin typeface="Consolas" pitchFamily="49" charset="0"/>
                <a:cs typeface="Consolas" pitchFamily="49" charset="0"/>
              </a:rPr>
              <a:t>int</a:t>
            </a:r>
            <a:r>
              <a:rPr lang="en-US" sz="1400" dirty="0">
                <a:latin typeface="Consolas" pitchFamily="49" charset="0"/>
                <a:cs typeface="Consolas" pitchFamily="49" charset="0"/>
              </a:rPr>
              <a:t> main() {</a:t>
            </a:r>
          </a:p>
          <a:p>
            <a:pPr eaLnBrk="1" hangingPunct="1">
              <a:buFont typeface="Arial" charset="0"/>
              <a:buNone/>
            </a:pPr>
            <a:r>
              <a:rPr lang="en-US" sz="1400" dirty="0">
                <a:latin typeface="Consolas" pitchFamily="49" charset="0"/>
                <a:cs typeface="Consolas" pitchFamily="49" charset="0"/>
              </a:rPr>
              <a:t>    List prim;</a:t>
            </a:r>
          </a:p>
          <a:p>
            <a:pPr eaLnBrk="1" hangingPunct="1">
              <a:buFont typeface="Arial" charset="0"/>
              <a:buNone/>
            </a:pPr>
            <a:endParaRPr lang="en-US" sz="1400" dirty="0">
              <a:latin typeface="Consolas" pitchFamily="49" charset="0"/>
              <a:cs typeface="Consolas" pitchFamily="49" charset="0"/>
            </a:endParaRPr>
          </a:p>
          <a:p>
            <a:pPr eaLnBrk="1" hangingPunct="1">
              <a:buFont typeface="Arial" charset="0"/>
              <a:buNone/>
            </a:pPr>
            <a:r>
              <a:rPr lang="en-US" sz="1400" dirty="0">
                <a:latin typeface="Consolas" pitchFamily="49" charset="0"/>
                <a:cs typeface="Consolas" pitchFamily="49" charset="0"/>
              </a:rPr>
              <a:t>    for ( </a:t>
            </a:r>
            <a:r>
              <a:rPr lang="en-US" sz="1400" dirty="0" err="1">
                <a:latin typeface="Consolas" pitchFamily="49" charset="0"/>
                <a:cs typeface="Consolas" pitchFamily="49" charset="0"/>
              </a:rPr>
              <a:t>int</a:t>
            </a:r>
            <a:r>
              <a:rPr lang="en-US" sz="1400" dirty="0">
                <a:latin typeface="Consolas" pitchFamily="49" charset="0"/>
                <a:cs typeface="Consolas" pitchFamily="49" charset="0"/>
              </a:rPr>
              <a:t> </a:t>
            </a:r>
            <a:r>
              <a:rPr lang="en-US" sz="1400" dirty="0" err="1">
                <a:latin typeface="Consolas" pitchFamily="49" charset="0"/>
                <a:cs typeface="Consolas" pitchFamily="49" charset="0"/>
              </a:rPr>
              <a:t>i</a:t>
            </a:r>
            <a:r>
              <a:rPr lang="en-US" sz="1400" dirty="0">
                <a:latin typeface="Consolas" pitchFamily="49" charset="0"/>
                <a:cs typeface="Consolas" pitchFamily="49" charset="0"/>
              </a:rPr>
              <a:t> = 2; </a:t>
            </a:r>
            <a:r>
              <a:rPr lang="en-US" sz="1400" dirty="0" err="1">
                <a:latin typeface="Consolas" pitchFamily="49" charset="0"/>
                <a:cs typeface="Consolas" pitchFamily="49" charset="0"/>
              </a:rPr>
              <a:t>i</a:t>
            </a:r>
            <a:r>
              <a:rPr lang="en-US" sz="1400" dirty="0">
                <a:latin typeface="Consolas" pitchFamily="49" charset="0"/>
                <a:cs typeface="Consolas" pitchFamily="49" charset="0"/>
              </a:rPr>
              <a:t> &lt;= 4; ++</a:t>
            </a:r>
            <a:r>
              <a:rPr lang="en-US" sz="1400" dirty="0" err="1">
                <a:latin typeface="Consolas" pitchFamily="49" charset="0"/>
                <a:cs typeface="Consolas" pitchFamily="49" charset="0"/>
              </a:rPr>
              <a:t>i</a:t>
            </a:r>
            <a:r>
              <a:rPr lang="en-US" sz="1400" dirty="0">
                <a:latin typeface="Consolas" pitchFamily="49" charset="0"/>
                <a:cs typeface="Consolas" pitchFamily="49" charset="0"/>
              </a:rPr>
              <a:t> ) {</a:t>
            </a:r>
          </a:p>
          <a:p>
            <a:pPr eaLnBrk="1" hangingPunct="1">
              <a:buFont typeface="Arial" charset="0"/>
              <a:buNone/>
            </a:pPr>
            <a:r>
              <a:rPr lang="en-US" sz="1400" dirty="0">
                <a:latin typeface="Consolas" pitchFamily="49" charset="0"/>
                <a:cs typeface="Consolas" pitchFamily="49" charset="0"/>
              </a:rPr>
              <a:t>        </a:t>
            </a:r>
            <a:r>
              <a:rPr lang="en-US" sz="1400" dirty="0" err="1">
                <a:latin typeface="Consolas" pitchFamily="49" charset="0"/>
                <a:cs typeface="Consolas" pitchFamily="49" charset="0"/>
              </a:rPr>
              <a:t>prim.push_front</a:t>
            </a:r>
            <a:r>
              <a:rPr lang="en-US" sz="1400" dirty="0">
                <a:latin typeface="Consolas" pitchFamily="49" charset="0"/>
                <a:cs typeface="Consolas" pitchFamily="49" charset="0"/>
              </a:rPr>
              <a:t>( </a:t>
            </a:r>
            <a:r>
              <a:rPr lang="en-US" sz="1400" dirty="0" err="1">
                <a:latin typeface="Consolas" pitchFamily="49" charset="0"/>
                <a:cs typeface="Consolas" pitchFamily="49" charset="0"/>
              </a:rPr>
              <a:t>i</a:t>
            </a:r>
            <a:r>
              <a:rPr lang="en-US" sz="1400" dirty="0">
                <a:latin typeface="Consolas" pitchFamily="49" charset="0"/>
                <a:cs typeface="Consolas" pitchFamily="49" charset="0"/>
              </a:rPr>
              <a:t>*</a:t>
            </a:r>
            <a:r>
              <a:rPr lang="en-US" sz="1400" dirty="0" err="1">
                <a:latin typeface="Consolas" pitchFamily="49" charset="0"/>
                <a:cs typeface="Consolas" pitchFamily="49" charset="0"/>
              </a:rPr>
              <a:t>i</a:t>
            </a:r>
            <a:r>
              <a:rPr lang="en-US" sz="1400" dirty="0">
                <a:latin typeface="Consolas" pitchFamily="49" charset="0"/>
                <a:cs typeface="Consolas" pitchFamily="49" charset="0"/>
              </a:rPr>
              <a:t> );</a:t>
            </a:r>
          </a:p>
          <a:p>
            <a:pPr eaLnBrk="1" hangingPunct="1">
              <a:buFont typeface="Arial" charset="0"/>
              <a:buNone/>
            </a:pPr>
            <a:r>
              <a:rPr lang="en-US" sz="1400" dirty="0">
                <a:latin typeface="Consolas" pitchFamily="49" charset="0"/>
                <a:cs typeface="Consolas" pitchFamily="49" charset="0"/>
              </a:rPr>
              <a:t>    }</a:t>
            </a:r>
          </a:p>
          <a:p>
            <a:pPr eaLnBrk="1" hangingPunct="1">
              <a:buFont typeface="Arial" charset="0"/>
              <a:buNone/>
            </a:pPr>
            <a:endParaRPr lang="en-US" sz="1400" dirty="0">
              <a:latin typeface="Consolas" pitchFamily="49" charset="0"/>
              <a:cs typeface="Consolas" pitchFamily="49" charset="0"/>
            </a:endParaRPr>
          </a:p>
          <a:p>
            <a:pPr eaLnBrk="1" hangingPunct="1">
              <a:buFont typeface="Arial" charset="0"/>
              <a:buNone/>
            </a:pPr>
            <a:r>
              <a:rPr lang="en-US" sz="1400" dirty="0">
                <a:latin typeface="Consolas" pitchFamily="49" charset="0"/>
                <a:cs typeface="Consolas" pitchFamily="49" charset="0"/>
              </a:rPr>
              <a:t>    </a:t>
            </a:r>
            <a:r>
              <a:rPr lang="en-US" sz="1400" dirty="0" err="1">
                <a:latin typeface="Consolas" pitchFamily="49" charset="0"/>
                <a:cs typeface="Consolas" pitchFamily="49" charset="0"/>
              </a:rPr>
              <a:t>send_copy</a:t>
            </a:r>
            <a:r>
              <a:rPr lang="en-US" sz="1400" dirty="0">
                <a:latin typeface="Consolas" pitchFamily="49" charset="0"/>
                <a:cs typeface="Consolas" pitchFamily="49" charset="0"/>
              </a:rPr>
              <a:t>( prim );</a:t>
            </a:r>
          </a:p>
          <a:p>
            <a:pPr eaLnBrk="1" hangingPunct="1">
              <a:buFont typeface="Arial" charset="0"/>
              <a:buNone/>
            </a:pPr>
            <a:endParaRPr lang="en-US" sz="1400" dirty="0">
              <a:latin typeface="Consolas" pitchFamily="49" charset="0"/>
              <a:cs typeface="Consolas" pitchFamily="49" charset="0"/>
            </a:endParaRPr>
          </a:p>
          <a:p>
            <a:pPr eaLnBrk="1" hangingPunct="1">
              <a:buFont typeface="Arial" charset="0"/>
              <a:buNone/>
            </a:pPr>
            <a:r>
              <a:rPr lang="en-US" sz="1400" dirty="0">
                <a:latin typeface="Consolas" pitchFamily="49" charset="0"/>
                <a:cs typeface="Consolas" pitchFamily="49" charset="0"/>
              </a:rPr>
              <a:t>    std::</a:t>
            </a:r>
            <a:r>
              <a:rPr lang="en-US" sz="1400" dirty="0" err="1">
                <a:latin typeface="Consolas" pitchFamily="49" charset="0"/>
                <a:cs typeface="Consolas" pitchFamily="49" charset="0"/>
              </a:rPr>
              <a:t>cout</a:t>
            </a:r>
            <a:r>
              <a:rPr lang="en-US" sz="1400" dirty="0">
                <a:latin typeface="Consolas" pitchFamily="49" charset="0"/>
                <a:cs typeface="Consolas" pitchFamily="49" charset="0"/>
              </a:rPr>
              <a:t> &lt;&lt; </a:t>
            </a:r>
            <a:r>
              <a:rPr lang="en-US" sz="1400" dirty="0" err="1">
                <a:latin typeface="Consolas" pitchFamily="49" charset="0"/>
                <a:cs typeface="Consolas" pitchFamily="49" charset="0"/>
              </a:rPr>
              <a:t>prim.empty</a:t>
            </a:r>
            <a:r>
              <a:rPr lang="en-US" sz="1400" dirty="0">
                <a:latin typeface="Consolas" pitchFamily="49" charset="0"/>
                <a:cs typeface="Consolas" pitchFamily="49" charset="0"/>
              </a:rPr>
              <a:t>() &lt;&lt; std::</a:t>
            </a:r>
            <a:r>
              <a:rPr lang="en-US" sz="1400" dirty="0" err="1">
                <a:latin typeface="Consolas" pitchFamily="49" charset="0"/>
                <a:cs typeface="Consolas" pitchFamily="49" charset="0"/>
              </a:rPr>
              <a:t>endl</a:t>
            </a:r>
            <a:r>
              <a:rPr lang="en-US" sz="1400" dirty="0">
                <a:latin typeface="Consolas" pitchFamily="49" charset="0"/>
                <a:cs typeface="Consolas" pitchFamily="49" charset="0"/>
              </a:rPr>
              <a:t>;</a:t>
            </a:r>
          </a:p>
          <a:p>
            <a:pPr eaLnBrk="1" hangingPunct="1">
              <a:buFont typeface="Arial" charset="0"/>
              <a:buNone/>
            </a:pPr>
            <a:endParaRPr lang="en-US" sz="1400" dirty="0">
              <a:latin typeface="Consolas" pitchFamily="49" charset="0"/>
              <a:cs typeface="Consolas" pitchFamily="49" charset="0"/>
            </a:endParaRPr>
          </a:p>
          <a:p>
            <a:pPr eaLnBrk="1" hangingPunct="1">
              <a:buFont typeface="Arial" charset="0"/>
              <a:buNone/>
            </a:pPr>
            <a:r>
              <a:rPr lang="en-US" sz="1400" dirty="0">
                <a:latin typeface="Consolas" pitchFamily="49" charset="0"/>
                <a:cs typeface="Consolas" pitchFamily="49" charset="0"/>
              </a:rPr>
              <a:t>    return 0;</a:t>
            </a:r>
          </a:p>
          <a:p>
            <a:pPr eaLnBrk="1" hangingPunct="1">
              <a:buFont typeface="Arial" charset="0"/>
              <a:buNone/>
            </a:pPr>
            <a:r>
              <a:rPr lang="en-US" sz="1400" dirty="0">
                <a:latin typeface="Consolas" pitchFamily="49" charset="0"/>
                <a:cs typeface="Consolas" pitchFamily="49" charset="0"/>
              </a:rPr>
              <a:t>}</a:t>
            </a:r>
          </a:p>
        </p:txBody>
      </p:sp>
      <p:pic>
        <p:nvPicPr>
          <p:cNvPr id="6" name="Picture 4" descr="C:\Users\dwharder\Desktop\v3.png"/>
          <p:cNvPicPr>
            <a:picLocks noChangeAspect="1" noChangeArrowheads="1"/>
          </p:cNvPicPr>
          <p:nvPr/>
        </p:nvPicPr>
        <p:blipFill>
          <a:blip r:embed="rId2" cstate="print"/>
          <a:srcRect/>
          <a:stretch>
            <a:fillRect/>
          </a:stretch>
        </p:blipFill>
        <p:spPr bwMode="auto">
          <a:xfrm>
            <a:off x="4435799" y="5202757"/>
            <a:ext cx="4248472" cy="867094"/>
          </a:xfrm>
          <a:prstGeom prst="rect">
            <a:avLst/>
          </a:prstGeom>
          <a:noFill/>
        </p:spPr>
      </p:pic>
      <p:sp>
        <p:nvSpPr>
          <p:cNvPr id="3" name="Rectangle 2"/>
          <p:cNvSpPr/>
          <p:nvPr/>
        </p:nvSpPr>
        <p:spPr>
          <a:xfrm>
            <a:off x="4860032" y="2453463"/>
            <a:ext cx="4032448" cy="584775"/>
          </a:xfrm>
          <a:prstGeom prst="rect">
            <a:avLst/>
          </a:prstGeom>
        </p:spPr>
        <p:txBody>
          <a:bodyPr wrap="square">
            <a:spAutoFit/>
          </a:bodyPr>
          <a:lstStyle/>
          <a:p>
            <a:pPr eaLnBrk="1" hangingPunct="1">
              <a:buFont typeface="Arial" charset="0"/>
              <a:buNone/>
            </a:pPr>
            <a:r>
              <a:rPr lang="en-US" altLang="zh-CN" sz="1600" dirty="0">
                <a:solidFill>
                  <a:schemeClr val="tx2"/>
                </a:solidFill>
              </a:rPr>
              <a:t>When </a:t>
            </a:r>
            <a:r>
              <a:rPr lang="en-US" altLang="zh-CN" sz="1600" dirty="0" err="1">
                <a:solidFill>
                  <a:schemeClr val="tx2"/>
                </a:solidFill>
                <a:latin typeface="Consolas" pitchFamily="49" charset="0"/>
                <a:cs typeface="Consolas" pitchFamily="49" charset="0"/>
              </a:rPr>
              <a:t>send_copy</a:t>
            </a:r>
            <a:r>
              <a:rPr lang="en-US" altLang="zh-CN" sz="1600" dirty="0">
                <a:solidFill>
                  <a:schemeClr val="tx2"/>
                </a:solidFill>
              </a:rPr>
              <a:t> returns, the destructor is called on </a:t>
            </a:r>
            <a:r>
              <a:rPr lang="en-US" altLang="zh-CN" sz="1600" dirty="0">
                <a:solidFill>
                  <a:schemeClr val="tx2"/>
                </a:solidFill>
                <a:latin typeface="Consolas" pitchFamily="49" charset="0"/>
                <a:cs typeface="Consolas" pitchFamily="49" charset="0"/>
              </a:rPr>
              <a:t>ls</a:t>
            </a:r>
            <a:endParaRPr lang="en-US" altLang="zh-CN" sz="1050" dirty="0">
              <a:solidFill>
                <a:schemeClr val="tx2"/>
              </a:solidFill>
              <a:latin typeface="Consolas" pitchFamily="49" charset="0"/>
              <a:cs typeface="Consolas" pitchFamily="49" charset="0"/>
            </a:endParaRPr>
          </a:p>
        </p:txBody>
      </p:sp>
    </p:spTree>
    <p:extLst>
      <p:ext uri="{BB962C8B-B14F-4D97-AF65-F5344CB8AC3E}">
        <p14:creationId xmlns:p14="http://schemas.microsoft.com/office/powerpoint/2010/main" val="40418866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170" name="Rectangle 2"/>
          <p:cNvSpPr>
            <a:spLocks noGrp="1" noChangeArrowheads="1"/>
          </p:cNvSpPr>
          <p:nvPr>
            <p:ph type="title"/>
          </p:nvPr>
        </p:nvSpPr>
        <p:spPr>
          <a:xfrm>
            <a:off x="461154" y="-9935"/>
            <a:ext cx="8229600" cy="1143000"/>
          </a:xfrm>
        </p:spPr>
        <p:txBody>
          <a:bodyPr/>
          <a:lstStyle/>
          <a:p>
            <a:r>
              <a:rPr lang="en-US" altLang="zh-CN" dirty="0">
                <a:ea typeface="宋体" panose="02010600030101010101" pitchFamily="2" charset="-122"/>
              </a:rPr>
              <a:t>Addition of Two Polynomials?</a:t>
            </a:r>
          </a:p>
        </p:txBody>
      </p:sp>
      <mc:AlternateContent xmlns:mc="http://schemas.openxmlformats.org/markup-compatibility/2006" xmlns:a14="http://schemas.microsoft.com/office/drawing/2010/main">
        <mc:Choice Requires="a14">
          <p:sp>
            <p:nvSpPr>
              <p:cNvPr id="82" name="文本框 81"/>
              <p:cNvSpPr txBox="1"/>
              <p:nvPr/>
            </p:nvSpPr>
            <p:spPr>
              <a:xfrm>
                <a:off x="471072" y="1886767"/>
                <a:ext cx="688009"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2000" b="1" i="1">
                          <a:latin typeface="Cambria Math" panose="02040503050406030204" pitchFamily="18" charset="0"/>
                        </a:rPr>
                        <m:t>𝒂</m:t>
                      </m:r>
                      <m:r>
                        <a:rPr lang="en-US" altLang="zh-CN" sz="2000" b="1" i="1">
                          <a:latin typeface="Cambria Math" panose="02040503050406030204" pitchFamily="18" charset="0"/>
                        </a:rPr>
                        <m:t>[</m:t>
                      </m:r>
                      <m:r>
                        <a:rPr lang="en-US" altLang="zh-CN" sz="2000" b="1" i="1">
                          <a:latin typeface="Cambria Math" panose="02040503050406030204" pitchFamily="18" charset="0"/>
                        </a:rPr>
                        <m:t>𝒊</m:t>
                      </m:r>
                      <m:r>
                        <a:rPr lang="en-US" altLang="zh-CN" sz="2000" b="1" i="1">
                          <a:latin typeface="Cambria Math" panose="02040503050406030204" pitchFamily="18" charset="0"/>
                        </a:rPr>
                        <m:t>]</m:t>
                      </m:r>
                    </m:oMath>
                  </m:oMathPara>
                </a14:m>
                <a:endParaRPr lang="zh-CN" altLang="en-US" sz="2000" b="1" dirty="0"/>
              </a:p>
            </p:txBody>
          </p:sp>
        </mc:Choice>
        <mc:Fallback xmlns="">
          <p:sp>
            <p:nvSpPr>
              <p:cNvPr id="82" name="文本框 81"/>
              <p:cNvSpPr txBox="1">
                <a:spLocks noRot="1" noChangeAspect="1" noMove="1" noResize="1" noEditPoints="1" noAdjustHandles="1" noChangeArrowheads="1" noChangeShapeType="1" noTextEdit="1"/>
              </p:cNvSpPr>
              <p:nvPr/>
            </p:nvSpPr>
            <p:spPr>
              <a:xfrm>
                <a:off x="471072" y="1886767"/>
                <a:ext cx="688009" cy="400110"/>
              </a:xfrm>
              <a:prstGeom prst="rect">
                <a:avLst/>
              </a:prstGeom>
              <a:blipFill>
                <a:blip r:embed="rId2"/>
                <a:stretch>
                  <a:fillRect b="-18462"/>
                </a:stretch>
              </a:blipFill>
            </p:spPr>
            <p:txBody>
              <a:bodyPr/>
              <a:lstStyle/>
              <a:p>
                <a:r>
                  <a:rPr lang="zh-CN" altLang="en-US">
                    <a:noFill/>
                  </a:rPr>
                  <a:t> </a:t>
                </a:r>
              </a:p>
            </p:txBody>
          </p:sp>
        </mc:Fallback>
      </mc:AlternateContent>
      <p:sp>
        <p:nvSpPr>
          <p:cNvPr id="83" name="文本框 82"/>
          <p:cNvSpPr txBox="1"/>
          <p:nvPr/>
        </p:nvSpPr>
        <p:spPr>
          <a:xfrm>
            <a:off x="48720" y="2993812"/>
            <a:ext cx="1518364" cy="369332"/>
          </a:xfrm>
          <a:prstGeom prst="rect">
            <a:avLst/>
          </a:prstGeom>
          <a:noFill/>
        </p:spPr>
        <p:txBody>
          <a:bodyPr wrap="none" rtlCol="0">
            <a:spAutoFit/>
          </a:bodyPr>
          <a:lstStyle/>
          <a:p>
            <a:r>
              <a:rPr lang="en-US" altLang="zh-CN" dirty="0"/>
              <a:t>Array indices</a:t>
            </a:r>
            <a:endParaRPr lang="zh-CN" altLang="en-US" dirty="0"/>
          </a:p>
        </p:txBody>
      </p:sp>
      <mc:AlternateContent xmlns:mc="http://schemas.openxmlformats.org/markup-compatibility/2006" xmlns:a14="http://schemas.microsoft.com/office/drawing/2010/main">
        <mc:Choice Requires="a14">
          <p:sp>
            <p:nvSpPr>
              <p:cNvPr id="89" name="文本框 88"/>
              <p:cNvSpPr txBox="1"/>
              <p:nvPr/>
            </p:nvSpPr>
            <p:spPr>
              <a:xfrm>
                <a:off x="13170" y="2471615"/>
                <a:ext cx="1599412" cy="369332"/>
              </a:xfrm>
              <a:prstGeom prst="rect">
                <a:avLst/>
              </a:prstGeom>
              <a:noFill/>
            </p:spPr>
            <p:txBody>
              <a:bodyPr wrap="none" rtlCol="0">
                <a:spAutoFit/>
              </a:bodyPr>
              <a:lstStyle/>
              <a:p>
                <a:r>
                  <a:rPr lang="en-US" altLang="zh-CN" dirty="0" err="1"/>
                  <a:t>Expon</a:t>
                </a:r>
                <a:r>
                  <a:rPr lang="en-US" altLang="zh-CN" dirty="0"/>
                  <a:t> index </a:t>
                </a:r>
                <a14:m>
                  <m:oMath xmlns:m="http://schemas.openxmlformats.org/officeDocument/2006/math">
                    <m:r>
                      <a:rPr lang="en-US" altLang="zh-CN" b="0" i="1">
                        <a:latin typeface="Cambria Math" panose="02040503050406030204" pitchFamily="18" charset="0"/>
                      </a:rPr>
                      <m:t>𝑖</m:t>
                    </m:r>
                  </m:oMath>
                </a14:m>
                <a:endParaRPr lang="zh-CN" altLang="en-US" dirty="0"/>
              </a:p>
            </p:txBody>
          </p:sp>
        </mc:Choice>
        <mc:Fallback xmlns="">
          <p:sp>
            <p:nvSpPr>
              <p:cNvPr id="89" name="文本框 88"/>
              <p:cNvSpPr txBox="1">
                <a:spLocks noRot="1" noChangeAspect="1" noMove="1" noResize="1" noEditPoints="1" noAdjustHandles="1" noChangeArrowheads="1" noChangeShapeType="1" noTextEdit="1"/>
              </p:cNvSpPr>
              <p:nvPr/>
            </p:nvSpPr>
            <p:spPr>
              <a:xfrm>
                <a:off x="13170" y="2471615"/>
                <a:ext cx="1599412" cy="369332"/>
              </a:xfrm>
              <a:prstGeom prst="rect">
                <a:avLst/>
              </a:prstGeom>
              <a:blipFill>
                <a:blip r:embed="rId3"/>
                <a:stretch>
                  <a:fillRect l="-3042" t="-8197" b="-2459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文本框 2"/>
              <p:cNvSpPr txBox="1"/>
              <p:nvPr/>
            </p:nvSpPr>
            <p:spPr>
              <a:xfrm>
                <a:off x="1720050" y="815824"/>
                <a:ext cx="6842386" cy="711413"/>
              </a:xfrm>
              <a:prstGeom prst="rect">
                <a:avLst/>
              </a:prstGeom>
              <a:noFill/>
            </p:spPr>
            <p:txBody>
              <a:bodyPr wrap="none" rtlCol="0">
                <a:spAutoFit/>
              </a:bodyPr>
              <a:lstStyle/>
              <a:p>
                <a14:m>
                  <m:oMath xmlns:m="http://schemas.openxmlformats.org/officeDocument/2006/math">
                    <m:sSub>
                      <m:sSubPr>
                        <m:ctrlPr>
                          <a:rPr lang="en-US" altLang="zh-CN" sz="2000" i="1" smtClean="0">
                            <a:latin typeface="Cambria Math" panose="02040503050406030204" pitchFamily="18" charset="0"/>
                          </a:rPr>
                        </m:ctrlPr>
                      </m:sSubPr>
                      <m:e>
                        <m:r>
                          <a:rPr lang="en-US" altLang="zh-CN" sz="2000" i="1">
                            <a:latin typeface="Cambria Math" panose="02040503050406030204" pitchFamily="18" charset="0"/>
                          </a:rPr>
                          <m:t>𝑃</m:t>
                        </m:r>
                      </m:e>
                      <m:sub>
                        <m:r>
                          <a:rPr lang="en-US" altLang="zh-CN" sz="2000" i="1">
                            <a:latin typeface="Cambria Math" panose="02040503050406030204" pitchFamily="18" charset="0"/>
                          </a:rPr>
                          <m:t>1</m:t>
                        </m:r>
                      </m:sub>
                    </m:sSub>
                    <m:d>
                      <m:dPr>
                        <m:ctrlPr>
                          <a:rPr lang="en-US" altLang="zh-CN" sz="2000" i="1">
                            <a:latin typeface="Cambria Math" panose="02040503050406030204" pitchFamily="18" charset="0"/>
                          </a:rPr>
                        </m:ctrlPr>
                      </m:dPr>
                      <m:e>
                        <m:r>
                          <a:rPr lang="en-US" altLang="zh-CN" sz="2000" i="1">
                            <a:latin typeface="Cambria Math" panose="02040503050406030204" pitchFamily="18" charset="0"/>
                          </a:rPr>
                          <m:t>𝑥</m:t>
                        </m:r>
                      </m:e>
                    </m:d>
                    <m:r>
                      <a:rPr lang="en-US" altLang="zh-CN" sz="2000" i="1">
                        <a:latin typeface="Cambria Math" panose="02040503050406030204" pitchFamily="18" charset="0"/>
                      </a:rPr>
                      <m:t>=3</m:t>
                    </m:r>
                    <m:sSup>
                      <m:sSupPr>
                        <m:ctrlPr>
                          <a:rPr lang="en-US" altLang="en-US" sz="2000" i="1" dirty="0">
                            <a:latin typeface="Cambria Math" panose="02040503050406030204" pitchFamily="18" charset="0"/>
                          </a:rPr>
                        </m:ctrlPr>
                      </m:sSupPr>
                      <m:e>
                        <m:r>
                          <a:rPr lang="en-US" altLang="en-US" sz="2000" i="1" dirty="0">
                            <a:latin typeface="Cambria Math" panose="02040503050406030204" pitchFamily="18" charset="0"/>
                          </a:rPr>
                          <m:t>𝑥</m:t>
                        </m:r>
                      </m:e>
                      <m:sup>
                        <m:r>
                          <a:rPr lang="en-US" altLang="en-US" sz="2000" i="1" dirty="0">
                            <a:latin typeface="Cambria Math" panose="02040503050406030204" pitchFamily="18" charset="0"/>
                          </a:rPr>
                          <m:t>100</m:t>
                        </m:r>
                      </m:sup>
                    </m:sSup>
                    <m:r>
                      <a:rPr lang="en-US" altLang="en-US" sz="2000" i="1" dirty="0">
                        <a:latin typeface="Cambria Math" panose="02040503050406030204" pitchFamily="18" charset="0"/>
                      </a:rPr>
                      <m:t>+10</m:t>
                    </m:r>
                    <m:sSup>
                      <m:sSupPr>
                        <m:ctrlPr>
                          <a:rPr lang="en-US" altLang="en-US" sz="2000" i="1" dirty="0">
                            <a:latin typeface="Cambria Math" panose="02040503050406030204" pitchFamily="18" charset="0"/>
                          </a:rPr>
                        </m:ctrlPr>
                      </m:sSupPr>
                      <m:e>
                        <m:r>
                          <a:rPr lang="en-US" altLang="en-US" sz="2000" i="1" dirty="0">
                            <a:latin typeface="Cambria Math" panose="02040503050406030204" pitchFamily="18" charset="0"/>
                          </a:rPr>
                          <m:t>𝑥</m:t>
                        </m:r>
                      </m:e>
                      <m:sup>
                        <m:r>
                          <a:rPr lang="en-US" altLang="en-US" sz="2000" i="1" dirty="0">
                            <a:latin typeface="Cambria Math" panose="02040503050406030204" pitchFamily="18" charset="0"/>
                          </a:rPr>
                          <m:t>50</m:t>
                        </m:r>
                      </m:sup>
                    </m:sSup>
                  </m:oMath>
                </a14:m>
                <a:r>
                  <a:rPr lang="en-US" altLang="zh-CN" sz="2000" dirty="0"/>
                  <a:t>+</a:t>
                </a:r>
                <a14:m>
                  <m:oMath xmlns:m="http://schemas.openxmlformats.org/officeDocument/2006/math">
                    <m:r>
                      <a:rPr lang="en-US" altLang="en-US" sz="2000" i="1" dirty="0">
                        <a:latin typeface="Cambria Math" panose="02040503050406030204" pitchFamily="18" charset="0"/>
                      </a:rPr>
                      <m:t>15</m:t>
                    </m:r>
                  </m:oMath>
                </a14:m>
                <a:r>
                  <a:rPr lang="en-US" altLang="zh-CN" sz="2000" dirty="0"/>
                  <a:t>   &amp;   </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𝑃</m:t>
                        </m:r>
                      </m:e>
                      <m:sub>
                        <m:r>
                          <a:rPr lang="en-US" altLang="zh-CN" sz="2000" i="1">
                            <a:latin typeface="Cambria Math" panose="02040503050406030204" pitchFamily="18" charset="0"/>
                          </a:rPr>
                          <m:t>2</m:t>
                        </m:r>
                      </m:sub>
                    </m:sSub>
                    <m:d>
                      <m:dPr>
                        <m:ctrlPr>
                          <a:rPr lang="en-US" altLang="zh-CN" sz="2000" i="1">
                            <a:latin typeface="Cambria Math" panose="02040503050406030204" pitchFamily="18" charset="0"/>
                          </a:rPr>
                        </m:ctrlPr>
                      </m:dPr>
                      <m:e>
                        <m:r>
                          <a:rPr lang="en-US" altLang="zh-CN" sz="2000" i="1">
                            <a:latin typeface="Cambria Math" panose="02040503050406030204" pitchFamily="18" charset="0"/>
                          </a:rPr>
                          <m:t>𝑥</m:t>
                        </m:r>
                      </m:e>
                    </m:d>
                    <m:r>
                      <a:rPr lang="en-US" altLang="zh-CN" sz="2000" i="1">
                        <a:latin typeface="Cambria Math" panose="02040503050406030204" pitchFamily="18" charset="0"/>
                      </a:rPr>
                      <m:t>=4</m:t>
                    </m:r>
                    <m:sSup>
                      <m:sSupPr>
                        <m:ctrlPr>
                          <a:rPr lang="en-US" altLang="en-US" sz="2000" i="1" dirty="0">
                            <a:latin typeface="Cambria Math" panose="02040503050406030204" pitchFamily="18" charset="0"/>
                          </a:rPr>
                        </m:ctrlPr>
                      </m:sSupPr>
                      <m:e>
                        <m:r>
                          <a:rPr lang="en-US" altLang="en-US" sz="2000" i="1" dirty="0">
                            <a:latin typeface="Cambria Math" panose="02040503050406030204" pitchFamily="18" charset="0"/>
                          </a:rPr>
                          <m:t>𝑥</m:t>
                        </m:r>
                      </m:e>
                      <m:sup>
                        <m:r>
                          <a:rPr lang="en-US" altLang="en-US" sz="2000" i="1" dirty="0">
                            <a:latin typeface="Cambria Math" panose="02040503050406030204" pitchFamily="18" charset="0"/>
                          </a:rPr>
                          <m:t>100</m:t>
                        </m:r>
                      </m:sup>
                    </m:sSup>
                    <m:r>
                      <a:rPr lang="en-US" altLang="zh-CN" sz="2000" i="1" dirty="0">
                        <a:latin typeface="Cambria Math" panose="02040503050406030204" pitchFamily="18" charset="0"/>
                      </a:rPr>
                      <m:t>+30</m:t>
                    </m:r>
                    <m:sSup>
                      <m:sSupPr>
                        <m:ctrlPr>
                          <a:rPr lang="en-US" altLang="en-US" sz="2000" i="1" dirty="0">
                            <a:latin typeface="Cambria Math" panose="02040503050406030204" pitchFamily="18" charset="0"/>
                          </a:rPr>
                        </m:ctrlPr>
                      </m:sSupPr>
                      <m:e>
                        <m:r>
                          <a:rPr lang="en-US" altLang="en-US" sz="2000" i="1" dirty="0">
                            <a:latin typeface="Cambria Math" panose="02040503050406030204" pitchFamily="18" charset="0"/>
                          </a:rPr>
                          <m:t>𝑥</m:t>
                        </m:r>
                      </m:e>
                      <m:sup>
                        <m:r>
                          <a:rPr lang="en-US" altLang="en-US" sz="2000" b="0" i="1" dirty="0" smtClean="0">
                            <a:latin typeface="Cambria Math" panose="02040503050406030204" pitchFamily="18" charset="0"/>
                          </a:rPr>
                          <m:t>6</m:t>
                        </m:r>
                        <m:r>
                          <a:rPr lang="en-US" altLang="en-US" sz="2000" i="1" dirty="0">
                            <a:latin typeface="Cambria Math" panose="02040503050406030204" pitchFamily="18" charset="0"/>
                          </a:rPr>
                          <m:t>0</m:t>
                        </m:r>
                      </m:sup>
                    </m:sSup>
                    <m:r>
                      <a:rPr lang="en-US" altLang="zh-CN" sz="2000" i="1" dirty="0">
                        <a:latin typeface="Cambria Math" panose="02040503050406030204" pitchFamily="18" charset="0"/>
                      </a:rPr>
                      <m:t>+5</m:t>
                    </m:r>
                  </m:oMath>
                </a14:m>
                <a:endParaRPr lang="en-US" altLang="zh-CN" sz="2400" dirty="0"/>
              </a:p>
              <a:p>
                <a:endParaRPr lang="zh-CN" altLang="en-US" sz="2000" dirty="0"/>
              </a:p>
            </p:txBody>
          </p:sp>
        </mc:Choice>
        <mc:Fallback xmlns="">
          <p:sp>
            <p:nvSpPr>
              <p:cNvPr id="3" name="文本框 2"/>
              <p:cNvSpPr txBox="1">
                <a:spLocks noRot="1" noChangeAspect="1" noMove="1" noResize="1" noEditPoints="1" noAdjustHandles="1" noChangeArrowheads="1" noChangeShapeType="1" noTextEdit="1"/>
              </p:cNvSpPr>
              <p:nvPr/>
            </p:nvSpPr>
            <p:spPr>
              <a:xfrm>
                <a:off x="1720050" y="815824"/>
                <a:ext cx="6842386" cy="711413"/>
              </a:xfrm>
              <a:prstGeom prst="rect">
                <a:avLst/>
              </a:prstGeom>
              <a:blipFill>
                <a:blip r:embed="rId4"/>
                <a:stretch>
                  <a:fillRect t="-3509"/>
                </a:stretch>
              </a:blipFill>
            </p:spPr>
            <p:txBody>
              <a:bodyPr/>
              <a:lstStyle/>
              <a:p>
                <a:r>
                  <a:rPr lang="en-CN">
                    <a:noFill/>
                  </a:rPr>
                  <a:t> </a:t>
                </a:r>
              </a:p>
            </p:txBody>
          </p:sp>
        </mc:Fallback>
      </mc:AlternateContent>
      <p:sp>
        <p:nvSpPr>
          <p:cNvPr id="2" name="下箭头 1"/>
          <p:cNvSpPr/>
          <p:nvPr/>
        </p:nvSpPr>
        <p:spPr>
          <a:xfrm>
            <a:off x="1703230" y="1300434"/>
            <a:ext cx="561453" cy="4639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下箭头 50"/>
          <p:cNvSpPr/>
          <p:nvPr/>
        </p:nvSpPr>
        <p:spPr>
          <a:xfrm>
            <a:off x="5317977" y="1310908"/>
            <a:ext cx="561453" cy="4639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8" name="文本框 147"/>
          <p:cNvSpPr txBox="1"/>
          <p:nvPr/>
        </p:nvSpPr>
        <p:spPr>
          <a:xfrm>
            <a:off x="1836062" y="3006161"/>
            <a:ext cx="312906" cy="369332"/>
          </a:xfrm>
          <a:prstGeom prst="rect">
            <a:avLst/>
          </a:prstGeom>
          <a:noFill/>
        </p:spPr>
        <p:txBody>
          <a:bodyPr wrap="none" rtlCol="0">
            <a:spAutoFit/>
          </a:bodyPr>
          <a:lstStyle/>
          <a:p>
            <a:r>
              <a:rPr lang="en-US" altLang="zh-CN" dirty="0"/>
              <a:t>0</a:t>
            </a:r>
            <a:endParaRPr lang="zh-CN" altLang="en-US" dirty="0"/>
          </a:p>
        </p:txBody>
      </p:sp>
      <p:sp>
        <p:nvSpPr>
          <p:cNvPr id="149" name="文本框 148"/>
          <p:cNvSpPr txBox="1"/>
          <p:nvPr/>
        </p:nvSpPr>
        <p:spPr>
          <a:xfrm>
            <a:off x="3494237" y="3006161"/>
            <a:ext cx="312906" cy="369332"/>
          </a:xfrm>
          <a:prstGeom prst="rect">
            <a:avLst/>
          </a:prstGeom>
          <a:noFill/>
        </p:spPr>
        <p:txBody>
          <a:bodyPr wrap="none" rtlCol="0">
            <a:spAutoFit/>
          </a:bodyPr>
          <a:lstStyle/>
          <a:p>
            <a:r>
              <a:rPr lang="en-US" altLang="zh-CN" dirty="0"/>
              <a:t>2</a:t>
            </a:r>
            <a:endParaRPr lang="zh-CN" altLang="en-US" dirty="0"/>
          </a:p>
        </p:txBody>
      </p:sp>
      <p:sp>
        <p:nvSpPr>
          <p:cNvPr id="150" name="文本框 149"/>
          <p:cNvSpPr txBox="1"/>
          <p:nvPr/>
        </p:nvSpPr>
        <p:spPr>
          <a:xfrm>
            <a:off x="2680569" y="3013483"/>
            <a:ext cx="312906" cy="369332"/>
          </a:xfrm>
          <a:prstGeom prst="rect">
            <a:avLst/>
          </a:prstGeom>
          <a:noFill/>
        </p:spPr>
        <p:txBody>
          <a:bodyPr wrap="none" rtlCol="0">
            <a:spAutoFit/>
          </a:bodyPr>
          <a:lstStyle/>
          <a:p>
            <a:r>
              <a:rPr lang="en-US" altLang="zh-CN" dirty="0"/>
              <a:t>1</a:t>
            </a:r>
            <a:endParaRPr lang="zh-CN" altLang="en-US" dirty="0"/>
          </a:p>
        </p:txBody>
      </p:sp>
      <mc:AlternateContent xmlns:mc="http://schemas.openxmlformats.org/markup-compatibility/2006" xmlns:a14="http://schemas.microsoft.com/office/drawing/2010/main">
        <mc:Choice Requires="a14">
          <p:sp>
            <p:nvSpPr>
              <p:cNvPr id="151" name="文本框 150"/>
              <p:cNvSpPr txBox="1"/>
              <p:nvPr/>
            </p:nvSpPr>
            <p:spPr>
              <a:xfrm>
                <a:off x="4249100" y="2997127"/>
                <a:ext cx="44595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i="1" dirty="0" smtClean="0">
                          <a:latin typeface="Cambria Math" panose="02040503050406030204" pitchFamily="18" charset="0"/>
                          <a:ea typeface="Cambria Math" panose="02040503050406030204" pitchFamily="18" charset="0"/>
                        </a:rPr>
                        <m:t>⋯</m:t>
                      </m:r>
                    </m:oMath>
                  </m:oMathPara>
                </a14:m>
                <a:endParaRPr lang="zh-CN" altLang="en-US" dirty="0"/>
              </a:p>
            </p:txBody>
          </p:sp>
        </mc:Choice>
        <mc:Fallback xmlns="">
          <p:sp>
            <p:nvSpPr>
              <p:cNvPr id="151" name="文本框 150"/>
              <p:cNvSpPr txBox="1">
                <a:spLocks noRot="1" noChangeAspect="1" noMove="1" noResize="1" noEditPoints="1" noAdjustHandles="1" noChangeArrowheads="1" noChangeShapeType="1" noTextEdit="1"/>
              </p:cNvSpPr>
              <p:nvPr/>
            </p:nvSpPr>
            <p:spPr>
              <a:xfrm>
                <a:off x="4249100" y="2997127"/>
                <a:ext cx="445956" cy="369332"/>
              </a:xfrm>
              <a:prstGeom prst="rect">
                <a:avLst/>
              </a:prstGeom>
              <a:blipFill>
                <a:blip r:embed="rId5"/>
                <a:stretch>
                  <a:fillRect/>
                </a:stretch>
              </a:blipFill>
            </p:spPr>
            <p:txBody>
              <a:bodyPr/>
              <a:lstStyle/>
              <a:p>
                <a:r>
                  <a:rPr lang="zh-CN" altLang="en-US">
                    <a:noFill/>
                  </a:rPr>
                  <a:t> </a:t>
                </a:r>
              </a:p>
            </p:txBody>
          </p:sp>
        </mc:Fallback>
      </mc:AlternateContent>
      <p:sp>
        <p:nvSpPr>
          <p:cNvPr id="152" name="矩形 151"/>
          <p:cNvSpPr/>
          <p:nvPr/>
        </p:nvSpPr>
        <p:spPr>
          <a:xfrm>
            <a:off x="1580373" y="3082815"/>
            <a:ext cx="3374905" cy="243058"/>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53" name="组合 152"/>
          <p:cNvGrpSpPr/>
          <p:nvPr/>
        </p:nvGrpSpPr>
        <p:grpSpPr>
          <a:xfrm>
            <a:off x="1586684" y="1795179"/>
            <a:ext cx="3372853" cy="1183536"/>
            <a:chOff x="1612688" y="3924321"/>
            <a:chExt cx="3372853" cy="1183536"/>
          </a:xfrm>
        </p:grpSpPr>
        <p:sp>
          <p:nvSpPr>
            <p:cNvPr id="154" name="矩形 153"/>
            <p:cNvSpPr/>
            <p:nvPr/>
          </p:nvSpPr>
          <p:spPr>
            <a:xfrm>
              <a:off x="1612688" y="3925316"/>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5" name="矩形 154"/>
            <p:cNvSpPr/>
            <p:nvPr/>
          </p:nvSpPr>
          <p:spPr>
            <a:xfrm>
              <a:off x="2456832" y="3925316"/>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6" name="矩形 155"/>
            <p:cNvSpPr/>
            <p:nvPr/>
          </p:nvSpPr>
          <p:spPr>
            <a:xfrm>
              <a:off x="3300977" y="3926248"/>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7" name="矩形 156"/>
            <p:cNvSpPr/>
            <p:nvPr/>
          </p:nvSpPr>
          <p:spPr>
            <a:xfrm>
              <a:off x="4140566" y="392432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8" name="文本框 157"/>
            <p:cNvSpPr txBox="1"/>
            <p:nvPr/>
          </p:nvSpPr>
          <p:spPr>
            <a:xfrm>
              <a:off x="3560630" y="4050110"/>
              <a:ext cx="441146" cy="369332"/>
            </a:xfrm>
            <a:prstGeom prst="rect">
              <a:avLst/>
            </a:prstGeom>
            <a:noFill/>
          </p:spPr>
          <p:txBody>
            <a:bodyPr wrap="none" rtlCol="0">
              <a:spAutoFit/>
            </a:bodyPr>
            <a:lstStyle/>
            <a:p>
              <a:r>
                <a:rPr lang="en-US" altLang="zh-CN" dirty="0"/>
                <a:t>15</a:t>
              </a:r>
              <a:endParaRPr lang="zh-CN" altLang="en-US" dirty="0"/>
            </a:p>
          </p:txBody>
        </p:sp>
        <p:sp>
          <p:nvSpPr>
            <p:cNvPr id="159" name="文本框 158"/>
            <p:cNvSpPr txBox="1"/>
            <p:nvPr/>
          </p:nvSpPr>
          <p:spPr>
            <a:xfrm>
              <a:off x="2686244" y="4046127"/>
              <a:ext cx="441146" cy="369332"/>
            </a:xfrm>
            <a:prstGeom prst="rect">
              <a:avLst/>
            </a:prstGeom>
            <a:noFill/>
          </p:spPr>
          <p:txBody>
            <a:bodyPr wrap="none" rtlCol="0">
              <a:spAutoFit/>
            </a:bodyPr>
            <a:lstStyle/>
            <a:p>
              <a:r>
                <a:rPr lang="en-US" altLang="zh-CN" dirty="0"/>
                <a:t>10</a:t>
              </a:r>
              <a:endParaRPr lang="zh-CN" altLang="en-US" dirty="0"/>
            </a:p>
          </p:txBody>
        </p:sp>
        <p:sp>
          <p:nvSpPr>
            <p:cNvPr id="160" name="矩形 159"/>
            <p:cNvSpPr/>
            <p:nvPr/>
          </p:nvSpPr>
          <p:spPr>
            <a:xfrm>
              <a:off x="1613519" y="451872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1" name="矩形 160"/>
            <p:cNvSpPr/>
            <p:nvPr/>
          </p:nvSpPr>
          <p:spPr>
            <a:xfrm>
              <a:off x="2457663" y="451872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2" name="矩形 161"/>
            <p:cNvSpPr/>
            <p:nvPr/>
          </p:nvSpPr>
          <p:spPr>
            <a:xfrm>
              <a:off x="3301808" y="4519653"/>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3" name="矩形 162"/>
            <p:cNvSpPr/>
            <p:nvPr/>
          </p:nvSpPr>
          <p:spPr>
            <a:xfrm>
              <a:off x="4141397" y="4517726"/>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4" name="文本框 163"/>
            <p:cNvSpPr txBox="1"/>
            <p:nvPr/>
          </p:nvSpPr>
          <p:spPr>
            <a:xfrm>
              <a:off x="3547689" y="4641478"/>
              <a:ext cx="312906" cy="369332"/>
            </a:xfrm>
            <a:prstGeom prst="rect">
              <a:avLst/>
            </a:prstGeom>
            <a:noFill/>
          </p:spPr>
          <p:txBody>
            <a:bodyPr wrap="none" rtlCol="0">
              <a:spAutoFit/>
            </a:bodyPr>
            <a:lstStyle/>
            <a:p>
              <a:r>
                <a:rPr lang="en-US" altLang="zh-CN" dirty="0"/>
                <a:t>0</a:t>
              </a:r>
              <a:endParaRPr lang="zh-CN" altLang="en-US" dirty="0"/>
            </a:p>
          </p:txBody>
        </p:sp>
        <p:sp>
          <p:nvSpPr>
            <p:cNvPr id="165" name="文本框 164"/>
            <p:cNvSpPr txBox="1"/>
            <p:nvPr/>
          </p:nvSpPr>
          <p:spPr>
            <a:xfrm>
              <a:off x="2661699" y="4644377"/>
              <a:ext cx="441146" cy="369332"/>
            </a:xfrm>
            <a:prstGeom prst="rect">
              <a:avLst/>
            </a:prstGeom>
            <a:noFill/>
          </p:spPr>
          <p:txBody>
            <a:bodyPr wrap="none" rtlCol="0">
              <a:spAutoFit/>
            </a:bodyPr>
            <a:lstStyle/>
            <a:p>
              <a:r>
                <a:rPr lang="en-US" altLang="zh-CN" dirty="0"/>
                <a:t>50</a:t>
              </a:r>
              <a:endParaRPr lang="zh-CN" altLang="en-US" dirty="0"/>
            </a:p>
          </p:txBody>
        </p:sp>
        <p:sp>
          <p:nvSpPr>
            <p:cNvPr id="166" name="文本框 165"/>
            <p:cNvSpPr txBox="1"/>
            <p:nvPr/>
          </p:nvSpPr>
          <p:spPr>
            <a:xfrm>
              <a:off x="1848265" y="4035684"/>
              <a:ext cx="312906" cy="369332"/>
            </a:xfrm>
            <a:prstGeom prst="rect">
              <a:avLst/>
            </a:prstGeom>
            <a:noFill/>
          </p:spPr>
          <p:txBody>
            <a:bodyPr wrap="none" rtlCol="0">
              <a:spAutoFit/>
            </a:bodyPr>
            <a:lstStyle/>
            <a:p>
              <a:r>
                <a:rPr lang="en-US" altLang="zh-CN" dirty="0"/>
                <a:t>3</a:t>
              </a:r>
              <a:endParaRPr lang="zh-CN" altLang="en-US" dirty="0"/>
            </a:p>
          </p:txBody>
        </p:sp>
        <p:sp>
          <p:nvSpPr>
            <p:cNvPr id="167" name="文本框 166"/>
            <p:cNvSpPr txBox="1"/>
            <p:nvPr/>
          </p:nvSpPr>
          <p:spPr>
            <a:xfrm>
              <a:off x="1732130" y="4641478"/>
              <a:ext cx="569387" cy="369332"/>
            </a:xfrm>
            <a:prstGeom prst="rect">
              <a:avLst/>
            </a:prstGeom>
            <a:noFill/>
          </p:spPr>
          <p:txBody>
            <a:bodyPr wrap="none" rtlCol="0">
              <a:spAutoFit/>
            </a:bodyPr>
            <a:lstStyle/>
            <a:p>
              <a:r>
                <a:rPr lang="en-US" altLang="zh-CN" dirty="0"/>
                <a:t>100</a:t>
              </a:r>
              <a:endParaRPr lang="zh-CN" altLang="en-US" dirty="0"/>
            </a:p>
          </p:txBody>
        </p:sp>
      </p:grpSp>
      <p:sp>
        <p:nvSpPr>
          <p:cNvPr id="169" name="文本框 168"/>
          <p:cNvSpPr txBox="1"/>
          <p:nvPr/>
        </p:nvSpPr>
        <p:spPr>
          <a:xfrm>
            <a:off x="5386807" y="2990721"/>
            <a:ext cx="312906" cy="369332"/>
          </a:xfrm>
          <a:prstGeom prst="rect">
            <a:avLst/>
          </a:prstGeom>
          <a:noFill/>
        </p:spPr>
        <p:txBody>
          <a:bodyPr wrap="none" rtlCol="0">
            <a:spAutoFit/>
          </a:bodyPr>
          <a:lstStyle/>
          <a:p>
            <a:r>
              <a:rPr lang="en-US" altLang="zh-CN" dirty="0"/>
              <a:t>0</a:t>
            </a:r>
            <a:endParaRPr lang="zh-CN" altLang="en-US" dirty="0"/>
          </a:p>
        </p:txBody>
      </p:sp>
      <p:sp>
        <p:nvSpPr>
          <p:cNvPr id="170" name="文本框 169"/>
          <p:cNvSpPr txBox="1"/>
          <p:nvPr/>
        </p:nvSpPr>
        <p:spPr>
          <a:xfrm>
            <a:off x="7044982" y="2990721"/>
            <a:ext cx="312906" cy="369332"/>
          </a:xfrm>
          <a:prstGeom prst="rect">
            <a:avLst/>
          </a:prstGeom>
          <a:noFill/>
        </p:spPr>
        <p:txBody>
          <a:bodyPr wrap="none" rtlCol="0">
            <a:spAutoFit/>
          </a:bodyPr>
          <a:lstStyle/>
          <a:p>
            <a:r>
              <a:rPr lang="en-US" altLang="zh-CN" dirty="0"/>
              <a:t>2</a:t>
            </a:r>
            <a:endParaRPr lang="zh-CN" altLang="en-US" dirty="0"/>
          </a:p>
        </p:txBody>
      </p:sp>
      <p:sp>
        <p:nvSpPr>
          <p:cNvPr id="171" name="文本框 170"/>
          <p:cNvSpPr txBox="1"/>
          <p:nvPr/>
        </p:nvSpPr>
        <p:spPr>
          <a:xfrm>
            <a:off x="6231314" y="2998043"/>
            <a:ext cx="312906" cy="369332"/>
          </a:xfrm>
          <a:prstGeom prst="rect">
            <a:avLst/>
          </a:prstGeom>
          <a:noFill/>
        </p:spPr>
        <p:txBody>
          <a:bodyPr wrap="none" rtlCol="0">
            <a:spAutoFit/>
          </a:bodyPr>
          <a:lstStyle/>
          <a:p>
            <a:r>
              <a:rPr lang="en-US" altLang="zh-CN" dirty="0"/>
              <a:t>1</a:t>
            </a:r>
            <a:endParaRPr lang="zh-CN" altLang="en-US" dirty="0"/>
          </a:p>
        </p:txBody>
      </p:sp>
      <p:sp>
        <p:nvSpPr>
          <p:cNvPr id="172" name="文本框 171"/>
          <p:cNvSpPr txBox="1"/>
          <p:nvPr/>
        </p:nvSpPr>
        <p:spPr>
          <a:xfrm>
            <a:off x="7914685" y="2987439"/>
            <a:ext cx="184731" cy="369332"/>
          </a:xfrm>
          <a:prstGeom prst="rect">
            <a:avLst/>
          </a:prstGeom>
          <a:noFill/>
        </p:spPr>
        <p:txBody>
          <a:bodyPr wrap="none" rtlCol="0">
            <a:spAutoFit/>
          </a:bodyPr>
          <a:lstStyle/>
          <a:p>
            <a:endParaRPr lang="zh-CN" altLang="en-US" dirty="0"/>
          </a:p>
        </p:txBody>
      </p:sp>
      <p:sp>
        <p:nvSpPr>
          <p:cNvPr id="173" name="矩形 172"/>
          <p:cNvSpPr/>
          <p:nvPr/>
        </p:nvSpPr>
        <p:spPr>
          <a:xfrm>
            <a:off x="5131118" y="3074263"/>
            <a:ext cx="3386916" cy="251609"/>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75" name="组合 174"/>
          <p:cNvGrpSpPr/>
          <p:nvPr/>
        </p:nvGrpSpPr>
        <p:grpSpPr>
          <a:xfrm>
            <a:off x="5171054" y="1790920"/>
            <a:ext cx="3377182" cy="1176977"/>
            <a:chOff x="5197058" y="3920062"/>
            <a:chExt cx="3377182" cy="1176977"/>
          </a:xfrm>
        </p:grpSpPr>
        <p:sp>
          <p:nvSpPr>
            <p:cNvPr id="176" name="矩形 175"/>
            <p:cNvSpPr/>
            <p:nvPr/>
          </p:nvSpPr>
          <p:spPr>
            <a:xfrm>
              <a:off x="7730096" y="3920062"/>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7" name="矩形 176"/>
            <p:cNvSpPr/>
            <p:nvPr/>
          </p:nvSpPr>
          <p:spPr>
            <a:xfrm>
              <a:off x="6885952" y="3921765"/>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8" name="矩形 177"/>
            <p:cNvSpPr/>
            <p:nvPr/>
          </p:nvSpPr>
          <p:spPr>
            <a:xfrm>
              <a:off x="6044161" y="3926437"/>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9" name="矩形 178"/>
            <p:cNvSpPr/>
            <p:nvPr/>
          </p:nvSpPr>
          <p:spPr>
            <a:xfrm>
              <a:off x="7730096" y="4507324"/>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0" name="矩形 179"/>
            <p:cNvSpPr/>
            <p:nvPr/>
          </p:nvSpPr>
          <p:spPr>
            <a:xfrm>
              <a:off x="6880792" y="4508835"/>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1" name="矩形 180"/>
            <p:cNvSpPr/>
            <p:nvPr/>
          </p:nvSpPr>
          <p:spPr>
            <a:xfrm>
              <a:off x="5197664" y="392571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2" name="文本框 181"/>
            <p:cNvSpPr txBox="1"/>
            <p:nvPr/>
          </p:nvSpPr>
          <p:spPr>
            <a:xfrm>
              <a:off x="7150160" y="4046738"/>
              <a:ext cx="312906" cy="369332"/>
            </a:xfrm>
            <a:prstGeom prst="rect">
              <a:avLst/>
            </a:prstGeom>
            <a:noFill/>
          </p:spPr>
          <p:txBody>
            <a:bodyPr wrap="none" rtlCol="0">
              <a:spAutoFit/>
            </a:bodyPr>
            <a:lstStyle/>
            <a:p>
              <a:r>
                <a:rPr lang="en-US" altLang="zh-CN" dirty="0"/>
                <a:t>5</a:t>
              </a:r>
              <a:endParaRPr lang="zh-CN" altLang="en-US" dirty="0"/>
            </a:p>
          </p:txBody>
        </p:sp>
        <p:sp>
          <p:nvSpPr>
            <p:cNvPr id="183" name="文本框 182"/>
            <p:cNvSpPr txBox="1"/>
            <p:nvPr/>
          </p:nvSpPr>
          <p:spPr>
            <a:xfrm>
              <a:off x="6233289" y="4034826"/>
              <a:ext cx="441146" cy="369332"/>
            </a:xfrm>
            <a:prstGeom prst="rect">
              <a:avLst/>
            </a:prstGeom>
            <a:noFill/>
          </p:spPr>
          <p:txBody>
            <a:bodyPr wrap="none" rtlCol="0">
              <a:spAutoFit/>
            </a:bodyPr>
            <a:lstStyle/>
            <a:p>
              <a:r>
                <a:rPr lang="en-US" altLang="zh-CN" dirty="0"/>
                <a:t>30</a:t>
              </a:r>
              <a:endParaRPr lang="zh-CN" altLang="en-US" dirty="0"/>
            </a:p>
          </p:txBody>
        </p:sp>
        <p:sp>
          <p:nvSpPr>
            <p:cNvPr id="184" name="矩形 183"/>
            <p:cNvSpPr/>
            <p:nvPr/>
          </p:nvSpPr>
          <p:spPr>
            <a:xfrm>
              <a:off x="5197058" y="4508109"/>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5" name="矩形 184"/>
            <p:cNvSpPr/>
            <p:nvPr/>
          </p:nvSpPr>
          <p:spPr>
            <a:xfrm>
              <a:off x="6041202" y="4508109"/>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6" name="文本框 185"/>
            <p:cNvSpPr txBox="1"/>
            <p:nvPr/>
          </p:nvSpPr>
          <p:spPr>
            <a:xfrm>
              <a:off x="7132772" y="4639182"/>
              <a:ext cx="312906" cy="369332"/>
            </a:xfrm>
            <a:prstGeom prst="rect">
              <a:avLst/>
            </a:prstGeom>
            <a:noFill/>
          </p:spPr>
          <p:txBody>
            <a:bodyPr wrap="none" rtlCol="0">
              <a:spAutoFit/>
            </a:bodyPr>
            <a:lstStyle/>
            <a:p>
              <a:r>
                <a:rPr lang="en-US" altLang="zh-CN" dirty="0"/>
                <a:t>0</a:t>
              </a:r>
              <a:endParaRPr lang="zh-CN" altLang="en-US" dirty="0"/>
            </a:p>
          </p:txBody>
        </p:sp>
        <p:sp>
          <p:nvSpPr>
            <p:cNvPr id="187" name="文本框 186"/>
            <p:cNvSpPr txBox="1"/>
            <p:nvPr/>
          </p:nvSpPr>
          <p:spPr>
            <a:xfrm>
              <a:off x="6228129" y="4641478"/>
              <a:ext cx="441146" cy="369332"/>
            </a:xfrm>
            <a:prstGeom prst="rect">
              <a:avLst/>
            </a:prstGeom>
            <a:noFill/>
          </p:spPr>
          <p:txBody>
            <a:bodyPr wrap="none" rtlCol="0">
              <a:spAutoFit/>
            </a:bodyPr>
            <a:lstStyle/>
            <a:p>
              <a:r>
                <a:rPr lang="en-US" altLang="zh-CN" dirty="0"/>
                <a:t>60</a:t>
              </a:r>
              <a:endParaRPr lang="zh-CN" altLang="en-US" dirty="0"/>
            </a:p>
          </p:txBody>
        </p:sp>
        <p:sp>
          <p:nvSpPr>
            <p:cNvPr id="188" name="文本框 187"/>
            <p:cNvSpPr txBox="1"/>
            <p:nvPr/>
          </p:nvSpPr>
          <p:spPr>
            <a:xfrm>
              <a:off x="5466225" y="4046738"/>
              <a:ext cx="312906" cy="369332"/>
            </a:xfrm>
            <a:prstGeom prst="rect">
              <a:avLst/>
            </a:prstGeom>
            <a:noFill/>
          </p:spPr>
          <p:txBody>
            <a:bodyPr wrap="none" rtlCol="0">
              <a:spAutoFit/>
            </a:bodyPr>
            <a:lstStyle/>
            <a:p>
              <a:r>
                <a:rPr lang="en-US" altLang="zh-CN" dirty="0"/>
                <a:t>4</a:t>
              </a:r>
              <a:endParaRPr lang="zh-CN" altLang="en-US" dirty="0"/>
            </a:p>
          </p:txBody>
        </p:sp>
        <p:sp>
          <p:nvSpPr>
            <p:cNvPr id="189" name="文本框 188"/>
            <p:cNvSpPr txBox="1"/>
            <p:nvPr/>
          </p:nvSpPr>
          <p:spPr>
            <a:xfrm>
              <a:off x="5295237" y="4614669"/>
              <a:ext cx="569387" cy="369332"/>
            </a:xfrm>
            <a:prstGeom prst="rect">
              <a:avLst/>
            </a:prstGeom>
            <a:noFill/>
          </p:spPr>
          <p:txBody>
            <a:bodyPr wrap="none" rtlCol="0">
              <a:spAutoFit/>
            </a:bodyPr>
            <a:lstStyle/>
            <a:p>
              <a:r>
                <a:rPr lang="en-US" altLang="zh-CN" dirty="0"/>
                <a:t>100</a:t>
              </a:r>
              <a:endParaRPr lang="zh-CN" altLang="en-US" dirty="0"/>
            </a:p>
          </p:txBody>
        </p:sp>
        <p:sp>
          <p:nvSpPr>
            <p:cNvPr id="190" name="文本框 189"/>
            <p:cNvSpPr txBox="1"/>
            <p:nvPr/>
          </p:nvSpPr>
          <p:spPr>
            <a:xfrm>
              <a:off x="7931595" y="4037557"/>
              <a:ext cx="184731" cy="369332"/>
            </a:xfrm>
            <a:prstGeom prst="rect">
              <a:avLst/>
            </a:prstGeom>
            <a:noFill/>
          </p:spPr>
          <p:txBody>
            <a:bodyPr wrap="none" rtlCol="0">
              <a:spAutoFit/>
            </a:bodyPr>
            <a:lstStyle/>
            <a:p>
              <a:endParaRPr lang="zh-CN" altLang="en-US" dirty="0"/>
            </a:p>
          </p:txBody>
        </p:sp>
        <p:sp>
          <p:nvSpPr>
            <p:cNvPr id="191" name="文本框 190"/>
            <p:cNvSpPr txBox="1"/>
            <p:nvPr/>
          </p:nvSpPr>
          <p:spPr>
            <a:xfrm>
              <a:off x="7978794" y="4639182"/>
              <a:ext cx="184731" cy="369332"/>
            </a:xfrm>
            <a:prstGeom prst="rect">
              <a:avLst/>
            </a:prstGeom>
            <a:noFill/>
          </p:spPr>
          <p:txBody>
            <a:bodyPr wrap="none" rtlCol="0">
              <a:spAutoFit/>
            </a:bodyPr>
            <a:lstStyle/>
            <a:p>
              <a:endParaRPr lang="zh-CN" altLang="en-US" dirty="0"/>
            </a:p>
          </p:txBody>
        </p:sp>
      </p:grpSp>
      <mc:AlternateContent xmlns:mc="http://schemas.openxmlformats.org/markup-compatibility/2006" xmlns:a14="http://schemas.microsoft.com/office/drawing/2010/main">
        <mc:Choice Requires="a14">
          <p:sp>
            <p:nvSpPr>
              <p:cNvPr id="192" name="文本框 191"/>
              <p:cNvSpPr txBox="1"/>
              <p:nvPr/>
            </p:nvSpPr>
            <p:spPr>
              <a:xfrm>
                <a:off x="7837142" y="2994904"/>
                <a:ext cx="44595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i="1" dirty="0">
                          <a:latin typeface="Cambria Math" panose="02040503050406030204" pitchFamily="18" charset="0"/>
                          <a:ea typeface="Cambria Math" panose="02040503050406030204" pitchFamily="18" charset="0"/>
                        </a:rPr>
                        <m:t>⋯</m:t>
                      </m:r>
                    </m:oMath>
                  </m:oMathPara>
                </a14:m>
                <a:endParaRPr lang="zh-CN" altLang="en-US" dirty="0"/>
              </a:p>
            </p:txBody>
          </p:sp>
        </mc:Choice>
        <mc:Fallback xmlns="">
          <p:sp>
            <p:nvSpPr>
              <p:cNvPr id="192" name="文本框 191"/>
              <p:cNvSpPr txBox="1">
                <a:spLocks noRot="1" noChangeAspect="1" noMove="1" noResize="1" noEditPoints="1" noAdjustHandles="1" noChangeArrowheads="1" noChangeShapeType="1" noTextEdit="1"/>
              </p:cNvSpPr>
              <p:nvPr/>
            </p:nvSpPr>
            <p:spPr>
              <a:xfrm>
                <a:off x="7837142" y="2994904"/>
                <a:ext cx="445956" cy="369332"/>
              </a:xfrm>
              <a:prstGeom prst="rect">
                <a:avLst/>
              </a:prstGeom>
              <a:blipFill>
                <a:blip r:embed="rId6"/>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673007064"/>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latin typeface="Arial" charset="0"/>
                <a:cs typeface="Arial" charset="0"/>
              </a:rPr>
              <a:t>Modifying Arguments</a:t>
            </a:r>
            <a:endParaRPr lang="zh-CN" altLang="en-US" dirty="0"/>
          </a:p>
        </p:txBody>
      </p:sp>
      <p:sp>
        <p:nvSpPr>
          <p:cNvPr id="4" name="Rectangle 3"/>
          <p:cNvSpPr/>
          <p:nvPr/>
        </p:nvSpPr>
        <p:spPr>
          <a:xfrm>
            <a:off x="611560" y="1417638"/>
            <a:ext cx="7272808" cy="4185761"/>
          </a:xfrm>
          <a:prstGeom prst="rect">
            <a:avLst/>
          </a:prstGeom>
        </p:spPr>
        <p:txBody>
          <a:bodyPr wrap="square">
            <a:spAutoFit/>
          </a:bodyPr>
          <a:lstStyle/>
          <a:p>
            <a:pPr eaLnBrk="1" hangingPunct="1">
              <a:buFont typeface="Arial" charset="0"/>
              <a:buNone/>
            </a:pPr>
            <a:r>
              <a:rPr lang="en-US" sz="1400" dirty="0">
                <a:latin typeface="Consolas" pitchFamily="49" charset="0"/>
                <a:cs typeface="Consolas" pitchFamily="49" charset="0"/>
              </a:rPr>
              <a:t>void </a:t>
            </a:r>
            <a:r>
              <a:rPr lang="en-US" sz="1400" dirty="0" err="1">
                <a:latin typeface="Consolas" pitchFamily="49" charset="0"/>
                <a:cs typeface="Consolas" pitchFamily="49" charset="0"/>
              </a:rPr>
              <a:t>send_copy</a:t>
            </a:r>
            <a:r>
              <a:rPr lang="en-US" sz="1400" dirty="0">
                <a:latin typeface="Consolas" pitchFamily="49" charset="0"/>
                <a:cs typeface="Consolas" pitchFamily="49" charset="0"/>
              </a:rPr>
              <a:t>( List </a:t>
            </a:r>
            <a:r>
              <a:rPr lang="en-US" sz="1400" dirty="0" err="1">
                <a:latin typeface="Consolas" pitchFamily="49" charset="0"/>
                <a:cs typeface="Consolas" pitchFamily="49" charset="0"/>
              </a:rPr>
              <a:t>ls</a:t>
            </a:r>
            <a:r>
              <a:rPr lang="en-US" sz="1400" dirty="0">
                <a:latin typeface="Consolas" pitchFamily="49" charset="0"/>
                <a:cs typeface="Consolas" pitchFamily="49" charset="0"/>
              </a:rPr>
              <a:t> ) {</a:t>
            </a:r>
          </a:p>
          <a:p>
            <a:pPr eaLnBrk="1" hangingPunct="1">
              <a:buNone/>
            </a:pPr>
            <a:r>
              <a:rPr lang="en-US" sz="1400" dirty="0">
                <a:latin typeface="Consolas" pitchFamily="49" charset="0"/>
                <a:cs typeface="Consolas" pitchFamily="49" charset="0"/>
              </a:rPr>
              <a:t>    // The compiler creates a new instance and copies the values </a:t>
            </a:r>
          </a:p>
          <a:p>
            <a:pPr eaLnBrk="1" hangingPunct="1">
              <a:buFont typeface="Arial" charset="0"/>
              <a:buNone/>
            </a:pPr>
            <a:r>
              <a:rPr lang="en-US" sz="1400" dirty="0">
                <a:latin typeface="Consolas" pitchFamily="49" charset="0"/>
                <a:cs typeface="Consolas" pitchFamily="49" charset="0"/>
              </a:rPr>
              <a:t>    // The function does something with '</a:t>
            </a:r>
            <a:r>
              <a:rPr lang="en-US" sz="1400" dirty="0" err="1">
                <a:latin typeface="Consolas" pitchFamily="49" charset="0"/>
                <a:cs typeface="Consolas" pitchFamily="49" charset="0"/>
              </a:rPr>
              <a:t>ls'</a:t>
            </a:r>
            <a:endParaRPr lang="en-US" sz="1400" dirty="0">
              <a:latin typeface="Consolas" pitchFamily="49" charset="0"/>
              <a:cs typeface="Consolas" pitchFamily="49" charset="0"/>
            </a:endParaRPr>
          </a:p>
          <a:p>
            <a:pPr eaLnBrk="1" hangingPunct="1">
              <a:buFont typeface="Arial" charset="0"/>
              <a:buNone/>
            </a:pPr>
            <a:r>
              <a:rPr lang="en-US" sz="1400" dirty="0">
                <a:latin typeface="Consolas" pitchFamily="49" charset="0"/>
                <a:cs typeface="Consolas" pitchFamily="49" charset="0"/>
              </a:rPr>
              <a:t>    </a:t>
            </a:r>
            <a:r>
              <a:rPr lang="en-US" sz="1400" dirty="0">
                <a:solidFill>
                  <a:srgbClr val="FF0000"/>
                </a:solidFill>
                <a:latin typeface="Consolas" pitchFamily="49" charset="0"/>
                <a:cs typeface="Consolas" pitchFamily="49" charset="0"/>
              </a:rPr>
              <a:t>// The compiler ensures the destructor is called on '</a:t>
            </a:r>
            <a:r>
              <a:rPr lang="en-US" sz="1400" dirty="0" err="1">
                <a:solidFill>
                  <a:srgbClr val="FF0000"/>
                </a:solidFill>
                <a:latin typeface="Consolas" pitchFamily="49" charset="0"/>
                <a:cs typeface="Consolas" pitchFamily="49" charset="0"/>
              </a:rPr>
              <a:t>ls'</a:t>
            </a:r>
            <a:endParaRPr lang="en-US" sz="1400" dirty="0">
              <a:solidFill>
                <a:srgbClr val="FF0000"/>
              </a:solidFill>
              <a:latin typeface="Consolas" pitchFamily="49" charset="0"/>
              <a:cs typeface="Consolas" pitchFamily="49" charset="0"/>
            </a:endParaRPr>
          </a:p>
          <a:p>
            <a:pPr eaLnBrk="1" hangingPunct="1">
              <a:buFont typeface="Arial" charset="0"/>
              <a:buNone/>
            </a:pPr>
            <a:r>
              <a:rPr lang="en-US" sz="1400" dirty="0">
                <a:latin typeface="Consolas" pitchFamily="49" charset="0"/>
                <a:cs typeface="Consolas" pitchFamily="49" charset="0"/>
              </a:rPr>
              <a:t>}</a:t>
            </a:r>
          </a:p>
          <a:p>
            <a:pPr eaLnBrk="1" hangingPunct="1">
              <a:buFont typeface="Arial" charset="0"/>
              <a:buNone/>
            </a:pPr>
            <a:endParaRPr lang="en-US" sz="1400" dirty="0">
              <a:latin typeface="Consolas" pitchFamily="49" charset="0"/>
              <a:cs typeface="Consolas" pitchFamily="49" charset="0"/>
            </a:endParaRPr>
          </a:p>
          <a:p>
            <a:pPr eaLnBrk="1" hangingPunct="1">
              <a:buFont typeface="Arial" charset="0"/>
              <a:buNone/>
            </a:pPr>
            <a:r>
              <a:rPr lang="en-US" sz="1400" dirty="0" err="1">
                <a:latin typeface="Consolas" pitchFamily="49" charset="0"/>
                <a:cs typeface="Consolas" pitchFamily="49" charset="0"/>
              </a:rPr>
              <a:t>int</a:t>
            </a:r>
            <a:r>
              <a:rPr lang="en-US" sz="1400" dirty="0">
                <a:latin typeface="Consolas" pitchFamily="49" charset="0"/>
                <a:cs typeface="Consolas" pitchFamily="49" charset="0"/>
              </a:rPr>
              <a:t> main() {</a:t>
            </a:r>
          </a:p>
          <a:p>
            <a:pPr eaLnBrk="1" hangingPunct="1">
              <a:buFont typeface="Arial" charset="0"/>
              <a:buNone/>
            </a:pPr>
            <a:r>
              <a:rPr lang="en-US" sz="1400" dirty="0">
                <a:latin typeface="Consolas" pitchFamily="49" charset="0"/>
                <a:cs typeface="Consolas" pitchFamily="49" charset="0"/>
              </a:rPr>
              <a:t>    List prim;</a:t>
            </a:r>
          </a:p>
          <a:p>
            <a:pPr eaLnBrk="1" hangingPunct="1">
              <a:buFont typeface="Arial" charset="0"/>
              <a:buNone/>
            </a:pPr>
            <a:endParaRPr lang="en-US" sz="1400" dirty="0">
              <a:latin typeface="Consolas" pitchFamily="49" charset="0"/>
              <a:cs typeface="Consolas" pitchFamily="49" charset="0"/>
            </a:endParaRPr>
          </a:p>
          <a:p>
            <a:pPr eaLnBrk="1" hangingPunct="1">
              <a:buFont typeface="Arial" charset="0"/>
              <a:buNone/>
            </a:pPr>
            <a:r>
              <a:rPr lang="en-US" sz="1400" dirty="0">
                <a:latin typeface="Consolas" pitchFamily="49" charset="0"/>
                <a:cs typeface="Consolas" pitchFamily="49" charset="0"/>
              </a:rPr>
              <a:t>    for ( </a:t>
            </a:r>
            <a:r>
              <a:rPr lang="en-US" sz="1400" dirty="0" err="1">
                <a:latin typeface="Consolas" pitchFamily="49" charset="0"/>
                <a:cs typeface="Consolas" pitchFamily="49" charset="0"/>
              </a:rPr>
              <a:t>int</a:t>
            </a:r>
            <a:r>
              <a:rPr lang="en-US" sz="1400" dirty="0">
                <a:latin typeface="Consolas" pitchFamily="49" charset="0"/>
                <a:cs typeface="Consolas" pitchFamily="49" charset="0"/>
              </a:rPr>
              <a:t> </a:t>
            </a:r>
            <a:r>
              <a:rPr lang="en-US" sz="1400" dirty="0" err="1">
                <a:latin typeface="Consolas" pitchFamily="49" charset="0"/>
                <a:cs typeface="Consolas" pitchFamily="49" charset="0"/>
              </a:rPr>
              <a:t>i</a:t>
            </a:r>
            <a:r>
              <a:rPr lang="en-US" sz="1400" dirty="0">
                <a:latin typeface="Consolas" pitchFamily="49" charset="0"/>
                <a:cs typeface="Consolas" pitchFamily="49" charset="0"/>
              </a:rPr>
              <a:t> = 2; </a:t>
            </a:r>
            <a:r>
              <a:rPr lang="en-US" sz="1400" dirty="0" err="1">
                <a:latin typeface="Consolas" pitchFamily="49" charset="0"/>
                <a:cs typeface="Consolas" pitchFamily="49" charset="0"/>
              </a:rPr>
              <a:t>i</a:t>
            </a:r>
            <a:r>
              <a:rPr lang="en-US" sz="1400" dirty="0">
                <a:latin typeface="Consolas" pitchFamily="49" charset="0"/>
                <a:cs typeface="Consolas" pitchFamily="49" charset="0"/>
              </a:rPr>
              <a:t> &lt;= 4; ++</a:t>
            </a:r>
            <a:r>
              <a:rPr lang="en-US" sz="1400" dirty="0" err="1">
                <a:latin typeface="Consolas" pitchFamily="49" charset="0"/>
                <a:cs typeface="Consolas" pitchFamily="49" charset="0"/>
              </a:rPr>
              <a:t>i</a:t>
            </a:r>
            <a:r>
              <a:rPr lang="en-US" sz="1400" dirty="0">
                <a:latin typeface="Consolas" pitchFamily="49" charset="0"/>
                <a:cs typeface="Consolas" pitchFamily="49" charset="0"/>
              </a:rPr>
              <a:t> ) {</a:t>
            </a:r>
          </a:p>
          <a:p>
            <a:pPr eaLnBrk="1" hangingPunct="1">
              <a:buFont typeface="Arial" charset="0"/>
              <a:buNone/>
            </a:pPr>
            <a:r>
              <a:rPr lang="en-US" sz="1400" dirty="0">
                <a:latin typeface="Consolas" pitchFamily="49" charset="0"/>
                <a:cs typeface="Consolas" pitchFamily="49" charset="0"/>
              </a:rPr>
              <a:t>        </a:t>
            </a:r>
            <a:r>
              <a:rPr lang="en-US" sz="1400" dirty="0" err="1">
                <a:latin typeface="Consolas" pitchFamily="49" charset="0"/>
                <a:cs typeface="Consolas" pitchFamily="49" charset="0"/>
              </a:rPr>
              <a:t>prim.push_front</a:t>
            </a:r>
            <a:r>
              <a:rPr lang="en-US" sz="1400" dirty="0">
                <a:latin typeface="Consolas" pitchFamily="49" charset="0"/>
                <a:cs typeface="Consolas" pitchFamily="49" charset="0"/>
              </a:rPr>
              <a:t>( </a:t>
            </a:r>
            <a:r>
              <a:rPr lang="en-US" sz="1400" dirty="0" err="1">
                <a:latin typeface="Consolas" pitchFamily="49" charset="0"/>
                <a:cs typeface="Consolas" pitchFamily="49" charset="0"/>
              </a:rPr>
              <a:t>i</a:t>
            </a:r>
            <a:r>
              <a:rPr lang="en-US" sz="1400" dirty="0">
                <a:latin typeface="Consolas" pitchFamily="49" charset="0"/>
                <a:cs typeface="Consolas" pitchFamily="49" charset="0"/>
              </a:rPr>
              <a:t>*</a:t>
            </a:r>
            <a:r>
              <a:rPr lang="en-US" sz="1400" dirty="0" err="1">
                <a:latin typeface="Consolas" pitchFamily="49" charset="0"/>
                <a:cs typeface="Consolas" pitchFamily="49" charset="0"/>
              </a:rPr>
              <a:t>i</a:t>
            </a:r>
            <a:r>
              <a:rPr lang="en-US" sz="1400" dirty="0">
                <a:latin typeface="Consolas" pitchFamily="49" charset="0"/>
                <a:cs typeface="Consolas" pitchFamily="49" charset="0"/>
              </a:rPr>
              <a:t> );</a:t>
            </a:r>
          </a:p>
          <a:p>
            <a:pPr eaLnBrk="1" hangingPunct="1">
              <a:buFont typeface="Arial" charset="0"/>
              <a:buNone/>
            </a:pPr>
            <a:r>
              <a:rPr lang="en-US" sz="1400" dirty="0">
                <a:latin typeface="Consolas" pitchFamily="49" charset="0"/>
                <a:cs typeface="Consolas" pitchFamily="49" charset="0"/>
              </a:rPr>
              <a:t>    }</a:t>
            </a:r>
          </a:p>
          <a:p>
            <a:pPr eaLnBrk="1" hangingPunct="1">
              <a:buFont typeface="Arial" charset="0"/>
              <a:buNone/>
            </a:pPr>
            <a:endParaRPr lang="en-US" sz="1400" dirty="0">
              <a:latin typeface="Consolas" pitchFamily="49" charset="0"/>
              <a:cs typeface="Consolas" pitchFamily="49" charset="0"/>
            </a:endParaRPr>
          </a:p>
          <a:p>
            <a:pPr eaLnBrk="1" hangingPunct="1">
              <a:buFont typeface="Arial" charset="0"/>
              <a:buNone/>
            </a:pPr>
            <a:r>
              <a:rPr lang="en-US" sz="1400" dirty="0">
                <a:latin typeface="Consolas" pitchFamily="49" charset="0"/>
                <a:cs typeface="Consolas" pitchFamily="49" charset="0"/>
              </a:rPr>
              <a:t>    </a:t>
            </a:r>
            <a:r>
              <a:rPr lang="en-US" sz="1400" dirty="0" err="1">
                <a:latin typeface="Consolas" pitchFamily="49" charset="0"/>
                <a:cs typeface="Consolas" pitchFamily="49" charset="0"/>
              </a:rPr>
              <a:t>send_copy</a:t>
            </a:r>
            <a:r>
              <a:rPr lang="en-US" sz="1400" dirty="0">
                <a:latin typeface="Consolas" pitchFamily="49" charset="0"/>
                <a:cs typeface="Consolas" pitchFamily="49" charset="0"/>
              </a:rPr>
              <a:t>( prim );</a:t>
            </a:r>
          </a:p>
          <a:p>
            <a:pPr eaLnBrk="1" hangingPunct="1">
              <a:buFont typeface="Arial" charset="0"/>
              <a:buNone/>
            </a:pPr>
            <a:endParaRPr lang="en-US" sz="1400" dirty="0">
              <a:latin typeface="Consolas" pitchFamily="49" charset="0"/>
              <a:cs typeface="Consolas" pitchFamily="49" charset="0"/>
            </a:endParaRPr>
          </a:p>
          <a:p>
            <a:pPr eaLnBrk="1" hangingPunct="1">
              <a:buFont typeface="Arial" charset="0"/>
              <a:buNone/>
            </a:pPr>
            <a:r>
              <a:rPr lang="en-US" sz="1400" dirty="0">
                <a:latin typeface="Consolas" pitchFamily="49" charset="0"/>
                <a:cs typeface="Consolas" pitchFamily="49" charset="0"/>
              </a:rPr>
              <a:t>    std::</a:t>
            </a:r>
            <a:r>
              <a:rPr lang="en-US" sz="1400" dirty="0" err="1">
                <a:latin typeface="Consolas" pitchFamily="49" charset="0"/>
                <a:cs typeface="Consolas" pitchFamily="49" charset="0"/>
              </a:rPr>
              <a:t>cout</a:t>
            </a:r>
            <a:r>
              <a:rPr lang="en-US" sz="1400" dirty="0">
                <a:latin typeface="Consolas" pitchFamily="49" charset="0"/>
                <a:cs typeface="Consolas" pitchFamily="49" charset="0"/>
              </a:rPr>
              <a:t> &lt;&lt; </a:t>
            </a:r>
            <a:r>
              <a:rPr lang="en-US" sz="1400" dirty="0" err="1">
                <a:latin typeface="Consolas" pitchFamily="49" charset="0"/>
                <a:cs typeface="Consolas" pitchFamily="49" charset="0"/>
              </a:rPr>
              <a:t>prim.empty</a:t>
            </a:r>
            <a:r>
              <a:rPr lang="en-US" sz="1400" dirty="0">
                <a:latin typeface="Consolas" pitchFamily="49" charset="0"/>
                <a:cs typeface="Consolas" pitchFamily="49" charset="0"/>
              </a:rPr>
              <a:t>() &lt;&lt; std::</a:t>
            </a:r>
            <a:r>
              <a:rPr lang="en-US" sz="1400" dirty="0" err="1">
                <a:latin typeface="Consolas" pitchFamily="49" charset="0"/>
                <a:cs typeface="Consolas" pitchFamily="49" charset="0"/>
              </a:rPr>
              <a:t>endl</a:t>
            </a:r>
            <a:r>
              <a:rPr lang="en-US" sz="1400" dirty="0">
                <a:latin typeface="Consolas" pitchFamily="49" charset="0"/>
                <a:cs typeface="Consolas" pitchFamily="49" charset="0"/>
              </a:rPr>
              <a:t>;</a:t>
            </a:r>
          </a:p>
          <a:p>
            <a:pPr eaLnBrk="1" hangingPunct="1">
              <a:buFont typeface="Arial" charset="0"/>
              <a:buNone/>
            </a:pPr>
            <a:endParaRPr lang="en-US" sz="1400" dirty="0">
              <a:latin typeface="Consolas" pitchFamily="49" charset="0"/>
              <a:cs typeface="Consolas" pitchFamily="49" charset="0"/>
            </a:endParaRPr>
          </a:p>
          <a:p>
            <a:pPr eaLnBrk="1" hangingPunct="1">
              <a:buFont typeface="Arial" charset="0"/>
              <a:buNone/>
            </a:pPr>
            <a:r>
              <a:rPr lang="en-US" sz="1400" dirty="0">
                <a:latin typeface="Consolas" pitchFamily="49" charset="0"/>
                <a:cs typeface="Consolas" pitchFamily="49" charset="0"/>
              </a:rPr>
              <a:t>    return 0;</a:t>
            </a:r>
          </a:p>
          <a:p>
            <a:pPr eaLnBrk="1" hangingPunct="1">
              <a:buFont typeface="Arial" charset="0"/>
              <a:buNone/>
            </a:pPr>
            <a:r>
              <a:rPr lang="en-US" sz="1400" dirty="0">
                <a:latin typeface="Consolas" pitchFamily="49" charset="0"/>
                <a:cs typeface="Consolas" pitchFamily="49" charset="0"/>
              </a:rPr>
              <a:t>}</a:t>
            </a:r>
          </a:p>
        </p:txBody>
      </p:sp>
      <p:sp>
        <p:nvSpPr>
          <p:cNvPr id="3" name="Rectangle 2"/>
          <p:cNvSpPr/>
          <p:nvPr/>
        </p:nvSpPr>
        <p:spPr>
          <a:xfrm>
            <a:off x="4860032" y="2453463"/>
            <a:ext cx="4032448" cy="584775"/>
          </a:xfrm>
          <a:prstGeom prst="rect">
            <a:avLst/>
          </a:prstGeom>
        </p:spPr>
        <p:txBody>
          <a:bodyPr wrap="square">
            <a:spAutoFit/>
          </a:bodyPr>
          <a:lstStyle/>
          <a:p>
            <a:pPr eaLnBrk="1" hangingPunct="1">
              <a:buFont typeface="Arial" charset="0"/>
              <a:buNone/>
            </a:pPr>
            <a:r>
              <a:rPr lang="en-US" altLang="zh-CN" sz="1600" dirty="0">
                <a:solidFill>
                  <a:schemeClr val="tx2"/>
                </a:solidFill>
              </a:rPr>
              <a:t>When </a:t>
            </a:r>
            <a:r>
              <a:rPr lang="en-US" altLang="zh-CN" sz="1600" dirty="0" err="1">
                <a:solidFill>
                  <a:schemeClr val="tx2"/>
                </a:solidFill>
                <a:latin typeface="Consolas" pitchFamily="49" charset="0"/>
                <a:cs typeface="Consolas" pitchFamily="49" charset="0"/>
              </a:rPr>
              <a:t>send_copy</a:t>
            </a:r>
            <a:r>
              <a:rPr lang="en-US" altLang="zh-CN" sz="1600" dirty="0">
                <a:solidFill>
                  <a:schemeClr val="tx2"/>
                </a:solidFill>
              </a:rPr>
              <a:t> returns, the destructor is called on </a:t>
            </a:r>
            <a:r>
              <a:rPr lang="en-US" altLang="zh-CN" sz="1600" dirty="0">
                <a:solidFill>
                  <a:schemeClr val="tx2"/>
                </a:solidFill>
                <a:latin typeface="Consolas" pitchFamily="49" charset="0"/>
                <a:cs typeface="Consolas" pitchFamily="49" charset="0"/>
              </a:rPr>
              <a:t>ls</a:t>
            </a:r>
            <a:endParaRPr lang="en-US" altLang="zh-CN" sz="1050" dirty="0">
              <a:solidFill>
                <a:schemeClr val="tx2"/>
              </a:solidFill>
              <a:latin typeface="Consolas" pitchFamily="49" charset="0"/>
              <a:cs typeface="Consolas" pitchFamily="49" charset="0"/>
            </a:endParaRPr>
          </a:p>
        </p:txBody>
      </p:sp>
      <p:pic>
        <p:nvPicPr>
          <p:cNvPr id="7" name="Picture 3" descr="C:\Users\dwharder\Desktop\v4.png"/>
          <p:cNvPicPr>
            <a:picLocks noChangeAspect="1" noChangeArrowheads="1"/>
          </p:cNvPicPr>
          <p:nvPr/>
        </p:nvPicPr>
        <p:blipFill>
          <a:blip r:embed="rId2" cstate="print"/>
          <a:srcRect/>
          <a:stretch>
            <a:fillRect/>
          </a:stretch>
        </p:blipFill>
        <p:spPr bwMode="auto">
          <a:xfrm>
            <a:off x="4435799" y="5204082"/>
            <a:ext cx="4248472" cy="867094"/>
          </a:xfrm>
          <a:prstGeom prst="rect">
            <a:avLst/>
          </a:prstGeom>
          <a:noFill/>
        </p:spPr>
      </p:pic>
    </p:spTree>
    <p:extLst>
      <p:ext uri="{BB962C8B-B14F-4D97-AF65-F5344CB8AC3E}">
        <p14:creationId xmlns:p14="http://schemas.microsoft.com/office/powerpoint/2010/main" val="925627268"/>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latin typeface="Arial" charset="0"/>
                <a:cs typeface="Arial" charset="0"/>
              </a:rPr>
              <a:t>Modifying Arguments</a:t>
            </a:r>
            <a:endParaRPr lang="zh-CN" altLang="en-US" dirty="0"/>
          </a:p>
        </p:txBody>
      </p:sp>
      <p:sp>
        <p:nvSpPr>
          <p:cNvPr id="4" name="Rectangle 3"/>
          <p:cNvSpPr/>
          <p:nvPr/>
        </p:nvSpPr>
        <p:spPr>
          <a:xfrm>
            <a:off x="611560" y="1417638"/>
            <a:ext cx="7272808" cy="4185761"/>
          </a:xfrm>
          <a:prstGeom prst="rect">
            <a:avLst/>
          </a:prstGeom>
        </p:spPr>
        <p:txBody>
          <a:bodyPr wrap="square">
            <a:spAutoFit/>
          </a:bodyPr>
          <a:lstStyle/>
          <a:p>
            <a:pPr eaLnBrk="1" hangingPunct="1">
              <a:buFont typeface="Arial" charset="0"/>
              <a:buNone/>
            </a:pPr>
            <a:r>
              <a:rPr lang="en-US" sz="1400" dirty="0">
                <a:latin typeface="Consolas" pitchFamily="49" charset="0"/>
                <a:cs typeface="Consolas" pitchFamily="49" charset="0"/>
              </a:rPr>
              <a:t>void </a:t>
            </a:r>
            <a:r>
              <a:rPr lang="en-US" sz="1400" dirty="0" err="1">
                <a:latin typeface="Consolas" pitchFamily="49" charset="0"/>
                <a:cs typeface="Consolas" pitchFamily="49" charset="0"/>
              </a:rPr>
              <a:t>send_copy</a:t>
            </a:r>
            <a:r>
              <a:rPr lang="en-US" sz="1400" dirty="0">
                <a:latin typeface="Consolas" pitchFamily="49" charset="0"/>
                <a:cs typeface="Consolas" pitchFamily="49" charset="0"/>
              </a:rPr>
              <a:t>( List </a:t>
            </a:r>
            <a:r>
              <a:rPr lang="en-US" sz="1400" dirty="0" err="1">
                <a:latin typeface="Consolas" pitchFamily="49" charset="0"/>
                <a:cs typeface="Consolas" pitchFamily="49" charset="0"/>
              </a:rPr>
              <a:t>ls</a:t>
            </a:r>
            <a:r>
              <a:rPr lang="en-US" sz="1400" dirty="0">
                <a:latin typeface="Consolas" pitchFamily="49" charset="0"/>
                <a:cs typeface="Consolas" pitchFamily="49" charset="0"/>
              </a:rPr>
              <a:t> ) {</a:t>
            </a:r>
          </a:p>
          <a:p>
            <a:pPr eaLnBrk="1" hangingPunct="1">
              <a:buNone/>
            </a:pPr>
            <a:r>
              <a:rPr lang="en-US" sz="1400" dirty="0">
                <a:latin typeface="Consolas" pitchFamily="49" charset="0"/>
                <a:cs typeface="Consolas" pitchFamily="49" charset="0"/>
              </a:rPr>
              <a:t>    // The compiler creates a new instance and copies the values </a:t>
            </a:r>
          </a:p>
          <a:p>
            <a:pPr eaLnBrk="1" hangingPunct="1">
              <a:buFont typeface="Arial" charset="0"/>
              <a:buNone/>
            </a:pPr>
            <a:r>
              <a:rPr lang="en-US" sz="1400" dirty="0">
                <a:latin typeface="Consolas" pitchFamily="49" charset="0"/>
                <a:cs typeface="Consolas" pitchFamily="49" charset="0"/>
              </a:rPr>
              <a:t>    // The function does something with '</a:t>
            </a:r>
            <a:r>
              <a:rPr lang="en-US" sz="1400" dirty="0" err="1">
                <a:latin typeface="Consolas" pitchFamily="49" charset="0"/>
                <a:cs typeface="Consolas" pitchFamily="49" charset="0"/>
              </a:rPr>
              <a:t>ls'</a:t>
            </a:r>
            <a:endParaRPr lang="en-US" sz="1400" dirty="0">
              <a:latin typeface="Consolas" pitchFamily="49" charset="0"/>
              <a:cs typeface="Consolas" pitchFamily="49" charset="0"/>
            </a:endParaRPr>
          </a:p>
          <a:p>
            <a:pPr eaLnBrk="1" hangingPunct="1">
              <a:buFont typeface="Arial" charset="0"/>
              <a:buNone/>
            </a:pPr>
            <a:r>
              <a:rPr lang="en-US" sz="1400" dirty="0">
                <a:latin typeface="Consolas" pitchFamily="49" charset="0"/>
                <a:cs typeface="Consolas" pitchFamily="49" charset="0"/>
              </a:rPr>
              <a:t>    </a:t>
            </a:r>
            <a:r>
              <a:rPr lang="en-US" sz="1400" dirty="0">
                <a:solidFill>
                  <a:srgbClr val="FF0000"/>
                </a:solidFill>
                <a:latin typeface="Consolas" pitchFamily="49" charset="0"/>
                <a:cs typeface="Consolas" pitchFamily="49" charset="0"/>
              </a:rPr>
              <a:t>// The compiler ensures the destructor is called on '</a:t>
            </a:r>
            <a:r>
              <a:rPr lang="en-US" sz="1400" dirty="0" err="1">
                <a:solidFill>
                  <a:srgbClr val="FF0000"/>
                </a:solidFill>
                <a:latin typeface="Consolas" pitchFamily="49" charset="0"/>
                <a:cs typeface="Consolas" pitchFamily="49" charset="0"/>
              </a:rPr>
              <a:t>ls'</a:t>
            </a:r>
            <a:endParaRPr lang="en-US" sz="1400" dirty="0">
              <a:solidFill>
                <a:srgbClr val="FF0000"/>
              </a:solidFill>
              <a:latin typeface="Consolas" pitchFamily="49" charset="0"/>
              <a:cs typeface="Consolas" pitchFamily="49" charset="0"/>
            </a:endParaRPr>
          </a:p>
          <a:p>
            <a:pPr eaLnBrk="1" hangingPunct="1">
              <a:buFont typeface="Arial" charset="0"/>
              <a:buNone/>
            </a:pPr>
            <a:r>
              <a:rPr lang="en-US" sz="1400" dirty="0">
                <a:latin typeface="Consolas" pitchFamily="49" charset="0"/>
                <a:cs typeface="Consolas" pitchFamily="49" charset="0"/>
              </a:rPr>
              <a:t>}</a:t>
            </a:r>
          </a:p>
          <a:p>
            <a:pPr eaLnBrk="1" hangingPunct="1">
              <a:buFont typeface="Arial" charset="0"/>
              <a:buNone/>
            </a:pPr>
            <a:endParaRPr lang="en-US" sz="1400" dirty="0">
              <a:latin typeface="Consolas" pitchFamily="49" charset="0"/>
              <a:cs typeface="Consolas" pitchFamily="49" charset="0"/>
            </a:endParaRPr>
          </a:p>
          <a:p>
            <a:pPr eaLnBrk="1" hangingPunct="1">
              <a:buFont typeface="Arial" charset="0"/>
              <a:buNone/>
            </a:pPr>
            <a:r>
              <a:rPr lang="en-US" sz="1400" dirty="0" err="1">
                <a:latin typeface="Consolas" pitchFamily="49" charset="0"/>
                <a:cs typeface="Consolas" pitchFamily="49" charset="0"/>
              </a:rPr>
              <a:t>int</a:t>
            </a:r>
            <a:r>
              <a:rPr lang="en-US" sz="1400" dirty="0">
                <a:latin typeface="Consolas" pitchFamily="49" charset="0"/>
                <a:cs typeface="Consolas" pitchFamily="49" charset="0"/>
              </a:rPr>
              <a:t> main() {</a:t>
            </a:r>
          </a:p>
          <a:p>
            <a:pPr eaLnBrk="1" hangingPunct="1">
              <a:buFont typeface="Arial" charset="0"/>
              <a:buNone/>
            </a:pPr>
            <a:r>
              <a:rPr lang="en-US" sz="1400" dirty="0">
                <a:latin typeface="Consolas" pitchFamily="49" charset="0"/>
                <a:cs typeface="Consolas" pitchFamily="49" charset="0"/>
              </a:rPr>
              <a:t>    List prim;</a:t>
            </a:r>
          </a:p>
          <a:p>
            <a:pPr eaLnBrk="1" hangingPunct="1">
              <a:buFont typeface="Arial" charset="0"/>
              <a:buNone/>
            </a:pPr>
            <a:endParaRPr lang="en-US" sz="1400" dirty="0">
              <a:latin typeface="Consolas" pitchFamily="49" charset="0"/>
              <a:cs typeface="Consolas" pitchFamily="49" charset="0"/>
            </a:endParaRPr>
          </a:p>
          <a:p>
            <a:pPr eaLnBrk="1" hangingPunct="1">
              <a:buFont typeface="Arial" charset="0"/>
              <a:buNone/>
            </a:pPr>
            <a:r>
              <a:rPr lang="en-US" sz="1400" dirty="0">
                <a:latin typeface="Consolas" pitchFamily="49" charset="0"/>
                <a:cs typeface="Consolas" pitchFamily="49" charset="0"/>
              </a:rPr>
              <a:t>    for ( </a:t>
            </a:r>
            <a:r>
              <a:rPr lang="en-US" sz="1400" dirty="0" err="1">
                <a:latin typeface="Consolas" pitchFamily="49" charset="0"/>
                <a:cs typeface="Consolas" pitchFamily="49" charset="0"/>
              </a:rPr>
              <a:t>int</a:t>
            </a:r>
            <a:r>
              <a:rPr lang="en-US" sz="1400" dirty="0">
                <a:latin typeface="Consolas" pitchFamily="49" charset="0"/>
                <a:cs typeface="Consolas" pitchFamily="49" charset="0"/>
              </a:rPr>
              <a:t> </a:t>
            </a:r>
            <a:r>
              <a:rPr lang="en-US" sz="1400" dirty="0" err="1">
                <a:latin typeface="Consolas" pitchFamily="49" charset="0"/>
                <a:cs typeface="Consolas" pitchFamily="49" charset="0"/>
              </a:rPr>
              <a:t>i</a:t>
            </a:r>
            <a:r>
              <a:rPr lang="en-US" sz="1400" dirty="0">
                <a:latin typeface="Consolas" pitchFamily="49" charset="0"/>
                <a:cs typeface="Consolas" pitchFamily="49" charset="0"/>
              </a:rPr>
              <a:t> = 2; </a:t>
            </a:r>
            <a:r>
              <a:rPr lang="en-US" sz="1400" dirty="0" err="1">
                <a:latin typeface="Consolas" pitchFamily="49" charset="0"/>
                <a:cs typeface="Consolas" pitchFamily="49" charset="0"/>
              </a:rPr>
              <a:t>i</a:t>
            </a:r>
            <a:r>
              <a:rPr lang="en-US" sz="1400" dirty="0">
                <a:latin typeface="Consolas" pitchFamily="49" charset="0"/>
                <a:cs typeface="Consolas" pitchFamily="49" charset="0"/>
              </a:rPr>
              <a:t> &lt;= 4; ++</a:t>
            </a:r>
            <a:r>
              <a:rPr lang="en-US" sz="1400" dirty="0" err="1">
                <a:latin typeface="Consolas" pitchFamily="49" charset="0"/>
                <a:cs typeface="Consolas" pitchFamily="49" charset="0"/>
              </a:rPr>
              <a:t>i</a:t>
            </a:r>
            <a:r>
              <a:rPr lang="en-US" sz="1400" dirty="0">
                <a:latin typeface="Consolas" pitchFamily="49" charset="0"/>
                <a:cs typeface="Consolas" pitchFamily="49" charset="0"/>
              </a:rPr>
              <a:t> ) {</a:t>
            </a:r>
          </a:p>
          <a:p>
            <a:pPr eaLnBrk="1" hangingPunct="1">
              <a:buFont typeface="Arial" charset="0"/>
              <a:buNone/>
            </a:pPr>
            <a:r>
              <a:rPr lang="en-US" sz="1400" dirty="0">
                <a:latin typeface="Consolas" pitchFamily="49" charset="0"/>
                <a:cs typeface="Consolas" pitchFamily="49" charset="0"/>
              </a:rPr>
              <a:t>        </a:t>
            </a:r>
            <a:r>
              <a:rPr lang="en-US" sz="1400" dirty="0" err="1">
                <a:latin typeface="Consolas" pitchFamily="49" charset="0"/>
                <a:cs typeface="Consolas" pitchFamily="49" charset="0"/>
              </a:rPr>
              <a:t>prim.push_front</a:t>
            </a:r>
            <a:r>
              <a:rPr lang="en-US" sz="1400" dirty="0">
                <a:latin typeface="Consolas" pitchFamily="49" charset="0"/>
                <a:cs typeface="Consolas" pitchFamily="49" charset="0"/>
              </a:rPr>
              <a:t>( </a:t>
            </a:r>
            <a:r>
              <a:rPr lang="en-US" sz="1400" dirty="0" err="1">
                <a:latin typeface="Consolas" pitchFamily="49" charset="0"/>
                <a:cs typeface="Consolas" pitchFamily="49" charset="0"/>
              </a:rPr>
              <a:t>i</a:t>
            </a:r>
            <a:r>
              <a:rPr lang="en-US" sz="1400" dirty="0">
                <a:latin typeface="Consolas" pitchFamily="49" charset="0"/>
                <a:cs typeface="Consolas" pitchFamily="49" charset="0"/>
              </a:rPr>
              <a:t>*</a:t>
            </a:r>
            <a:r>
              <a:rPr lang="en-US" sz="1400" dirty="0" err="1">
                <a:latin typeface="Consolas" pitchFamily="49" charset="0"/>
                <a:cs typeface="Consolas" pitchFamily="49" charset="0"/>
              </a:rPr>
              <a:t>i</a:t>
            </a:r>
            <a:r>
              <a:rPr lang="en-US" sz="1400" dirty="0">
                <a:latin typeface="Consolas" pitchFamily="49" charset="0"/>
                <a:cs typeface="Consolas" pitchFamily="49" charset="0"/>
              </a:rPr>
              <a:t> );</a:t>
            </a:r>
          </a:p>
          <a:p>
            <a:pPr eaLnBrk="1" hangingPunct="1">
              <a:buFont typeface="Arial" charset="0"/>
              <a:buNone/>
            </a:pPr>
            <a:r>
              <a:rPr lang="en-US" sz="1400" dirty="0">
                <a:latin typeface="Consolas" pitchFamily="49" charset="0"/>
                <a:cs typeface="Consolas" pitchFamily="49" charset="0"/>
              </a:rPr>
              <a:t>    }</a:t>
            </a:r>
          </a:p>
          <a:p>
            <a:pPr eaLnBrk="1" hangingPunct="1">
              <a:buFont typeface="Arial" charset="0"/>
              <a:buNone/>
            </a:pPr>
            <a:endParaRPr lang="en-US" sz="1400" dirty="0">
              <a:latin typeface="Consolas" pitchFamily="49" charset="0"/>
              <a:cs typeface="Consolas" pitchFamily="49" charset="0"/>
            </a:endParaRPr>
          </a:p>
          <a:p>
            <a:pPr eaLnBrk="1" hangingPunct="1">
              <a:buFont typeface="Arial" charset="0"/>
              <a:buNone/>
            </a:pPr>
            <a:r>
              <a:rPr lang="en-US" sz="1400" dirty="0">
                <a:latin typeface="Consolas" pitchFamily="49" charset="0"/>
                <a:cs typeface="Consolas" pitchFamily="49" charset="0"/>
              </a:rPr>
              <a:t>    </a:t>
            </a:r>
            <a:r>
              <a:rPr lang="en-US" sz="1400" dirty="0" err="1">
                <a:latin typeface="Consolas" pitchFamily="49" charset="0"/>
                <a:cs typeface="Consolas" pitchFamily="49" charset="0"/>
              </a:rPr>
              <a:t>send_copy</a:t>
            </a:r>
            <a:r>
              <a:rPr lang="en-US" sz="1400" dirty="0">
                <a:latin typeface="Consolas" pitchFamily="49" charset="0"/>
                <a:cs typeface="Consolas" pitchFamily="49" charset="0"/>
              </a:rPr>
              <a:t>( prim );</a:t>
            </a:r>
          </a:p>
          <a:p>
            <a:pPr eaLnBrk="1" hangingPunct="1">
              <a:buFont typeface="Arial" charset="0"/>
              <a:buNone/>
            </a:pPr>
            <a:endParaRPr lang="en-US" sz="1400" dirty="0">
              <a:latin typeface="Consolas" pitchFamily="49" charset="0"/>
              <a:cs typeface="Consolas" pitchFamily="49" charset="0"/>
            </a:endParaRPr>
          </a:p>
          <a:p>
            <a:pPr eaLnBrk="1" hangingPunct="1">
              <a:buFont typeface="Arial" charset="0"/>
              <a:buNone/>
            </a:pPr>
            <a:r>
              <a:rPr lang="en-US" sz="1400" dirty="0">
                <a:latin typeface="Consolas" pitchFamily="49" charset="0"/>
                <a:cs typeface="Consolas" pitchFamily="49" charset="0"/>
              </a:rPr>
              <a:t>    std::</a:t>
            </a:r>
            <a:r>
              <a:rPr lang="en-US" sz="1400" dirty="0" err="1">
                <a:latin typeface="Consolas" pitchFamily="49" charset="0"/>
                <a:cs typeface="Consolas" pitchFamily="49" charset="0"/>
              </a:rPr>
              <a:t>cout</a:t>
            </a:r>
            <a:r>
              <a:rPr lang="en-US" sz="1400" dirty="0">
                <a:latin typeface="Consolas" pitchFamily="49" charset="0"/>
                <a:cs typeface="Consolas" pitchFamily="49" charset="0"/>
              </a:rPr>
              <a:t> &lt;&lt; </a:t>
            </a:r>
            <a:r>
              <a:rPr lang="en-US" sz="1400" dirty="0" err="1">
                <a:latin typeface="Consolas" pitchFamily="49" charset="0"/>
                <a:cs typeface="Consolas" pitchFamily="49" charset="0"/>
              </a:rPr>
              <a:t>prim.empty</a:t>
            </a:r>
            <a:r>
              <a:rPr lang="en-US" sz="1400" dirty="0">
                <a:latin typeface="Consolas" pitchFamily="49" charset="0"/>
                <a:cs typeface="Consolas" pitchFamily="49" charset="0"/>
              </a:rPr>
              <a:t>() &lt;&lt; std::</a:t>
            </a:r>
            <a:r>
              <a:rPr lang="en-US" sz="1400" dirty="0" err="1">
                <a:latin typeface="Consolas" pitchFamily="49" charset="0"/>
                <a:cs typeface="Consolas" pitchFamily="49" charset="0"/>
              </a:rPr>
              <a:t>endl</a:t>
            </a:r>
            <a:r>
              <a:rPr lang="en-US" sz="1400" dirty="0">
                <a:latin typeface="Consolas" pitchFamily="49" charset="0"/>
                <a:cs typeface="Consolas" pitchFamily="49" charset="0"/>
              </a:rPr>
              <a:t>;</a:t>
            </a:r>
          </a:p>
          <a:p>
            <a:pPr eaLnBrk="1" hangingPunct="1">
              <a:buFont typeface="Arial" charset="0"/>
              <a:buNone/>
            </a:pPr>
            <a:endParaRPr lang="en-US" sz="1400" dirty="0">
              <a:latin typeface="Consolas" pitchFamily="49" charset="0"/>
              <a:cs typeface="Consolas" pitchFamily="49" charset="0"/>
            </a:endParaRPr>
          </a:p>
          <a:p>
            <a:pPr eaLnBrk="1" hangingPunct="1">
              <a:buFont typeface="Arial" charset="0"/>
              <a:buNone/>
            </a:pPr>
            <a:r>
              <a:rPr lang="en-US" sz="1400" dirty="0">
                <a:latin typeface="Consolas" pitchFamily="49" charset="0"/>
                <a:cs typeface="Consolas" pitchFamily="49" charset="0"/>
              </a:rPr>
              <a:t>    return 0;</a:t>
            </a:r>
          </a:p>
          <a:p>
            <a:pPr eaLnBrk="1" hangingPunct="1">
              <a:buFont typeface="Arial" charset="0"/>
              <a:buNone/>
            </a:pPr>
            <a:r>
              <a:rPr lang="en-US" sz="1400" dirty="0">
                <a:latin typeface="Consolas" pitchFamily="49" charset="0"/>
                <a:cs typeface="Consolas" pitchFamily="49" charset="0"/>
              </a:rPr>
              <a:t>}</a:t>
            </a:r>
          </a:p>
        </p:txBody>
      </p:sp>
      <p:sp>
        <p:nvSpPr>
          <p:cNvPr id="3" name="Rectangle 2"/>
          <p:cNvSpPr/>
          <p:nvPr/>
        </p:nvSpPr>
        <p:spPr>
          <a:xfrm>
            <a:off x="4860032" y="2453463"/>
            <a:ext cx="4032448" cy="584775"/>
          </a:xfrm>
          <a:prstGeom prst="rect">
            <a:avLst/>
          </a:prstGeom>
        </p:spPr>
        <p:txBody>
          <a:bodyPr wrap="square">
            <a:spAutoFit/>
          </a:bodyPr>
          <a:lstStyle/>
          <a:p>
            <a:pPr eaLnBrk="1" hangingPunct="1">
              <a:buFont typeface="Arial" charset="0"/>
              <a:buNone/>
            </a:pPr>
            <a:r>
              <a:rPr lang="en-US" altLang="zh-CN" sz="1600" dirty="0">
                <a:solidFill>
                  <a:schemeClr val="tx2"/>
                </a:solidFill>
              </a:rPr>
              <a:t>When </a:t>
            </a:r>
            <a:r>
              <a:rPr lang="en-US" altLang="zh-CN" sz="1600" dirty="0" err="1">
                <a:solidFill>
                  <a:schemeClr val="tx2"/>
                </a:solidFill>
                <a:latin typeface="Consolas" pitchFamily="49" charset="0"/>
                <a:cs typeface="Consolas" pitchFamily="49" charset="0"/>
              </a:rPr>
              <a:t>send_copy</a:t>
            </a:r>
            <a:r>
              <a:rPr lang="en-US" altLang="zh-CN" sz="1600" dirty="0">
                <a:solidFill>
                  <a:schemeClr val="tx2"/>
                </a:solidFill>
              </a:rPr>
              <a:t> returns, the destructor is called on </a:t>
            </a:r>
            <a:r>
              <a:rPr lang="en-US" altLang="zh-CN" sz="1600" dirty="0">
                <a:solidFill>
                  <a:schemeClr val="tx2"/>
                </a:solidFill>
                <a:latin typeface="Consolas" pitchFamily="49" charset="0"/>
                <a:cs typeface="Consolas" pitchFamily="49" charset="0"/>
              </a:rPr>
              <a:t>ls</a:t>
            </a:r>
            <a:endParaRPr lang="en-US" altLang="zh-CN" sz="1050" dirty="0">
              <a:solidFill>
                <a:schemeClr val="tx2"/>
              </a:solidFill>
              <a:latin typeface="Consolas" pitchFamily="49" charset="0"/>
              <a:cs typeface="Consolas" pitchFamily="49" charset="0"/>
            </a:endParaRPr>
          </a:p>
        </p:txBody>
      </p:sp>
      <p:pic>
        <p:nvPicPr>
          <p:cNvPr id="9" name="Picture 2" descr="C:\Users\dwharder\Desktop\v5.png"/>
          <p:cNvPicPr>
            <a:picLocks noChangeAspect="1" noChangeArrowheads="1"/>
          </p:cNvPicPr>
          <p:nvPr/>
        </p:nvPicPr>
        <p:blipFill>
          <a:blip r:embed="rId2" cstate="print"/>
          <a:srcRect/>
          <a:stretch>
            <a:fillRect/>
          </a:stretch>
        </p:blipFill>
        <p:spPr bwMode="auto">
          <a:xfrm>
            <a:off x="4438328" y="5208927"/>
            <a:ext cx="4248472" cy="867094"/>
          </a:xfrm>
          <a:prstGeom prst="rect">
            <a:avLst/>
          </a:prstGeom>
          <a:noFill/>
        </p:spPr>
      </p:pic>
    </p:spTree>
    <p:extLst>
      <p:ext uri="{BB962C8B-B14F-4D97-AF65-F5344CB8AC3E}">
        <p14:creationId xmlns:p14="http://schemas.microsoft.com/office/powerpoint/2010/main" val="1276612877"/>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latin typeface="Arial" charset="0"/>
                <a:cs typeface="Arial" charset="0"/>
              </a:rPr>
              <a:t>Modifying Arguments</a:t>
            </a:r>
            <a:endParaRPr lang="zh-CN" altLang="en-US" dirty="0"/>
          </a:p>
        </p:txBody>
      </p:sp>
      <p:sp>
        <p:nvSpPr>
          <p:cNvPr id="4" name="Rectangle 3"/>
          <p:cNvSpPr/>
          <p:nvPr/>
        </p:nvSpPr>
        <p:spPr>
          <a:xfrm>
            <a:off x="611560" y="1417638"/>
            <a:ext cx="7272808" cy="4185761"/>
          </a:xfrm>
          <a:prstGeom prst="rect">
            <a:avLst/>
          </a:prstGeom>
        </p:spPr>
        <p:txBody>
          <a:bodyPr wrap="square">
            <a:spAutoFit/>
          </a:bodyPr>
          <a:lstStyle/>
          <a:p>
            <a:pPr eaLnBrk="1" hangingPunct="1">
              <a:buFont typeface="Arial" charset="0"/>
              <a:buNone/>
            </a:pPr>
            <a:r>
              <a:rPr lang="en-US" sz="1400" dirty="0">
                <a:latin typeface="Consolas" pitchFamily="49" charset="0"/>
                <a:cs typeface="Consolas" pitchFamily="49" charset="0"/>
              </a:rPr>
              <a:t>void </a:t>
            </a:r>
            <a:r>
              <a:rPr lang="en-US" sz="1400" dirty="0" err="1">
                <a:latin typeface="Consolas" pitchFamily="49" charset="0"/>
                <a:cs typeface="Consolas" pitchFamily="49" charset="0"/>
              </a:rPr>
              <a:t>send_copy</a:t>
            </a:r>
            <a:r>
              <a:rPr lang="en-US" sz="1400" dirty="0">
                <a:latin typeface="Consolas" pitchFamily="49" charset="0"/>
                <a:cs typeface="Consolas" pitchFamily="49" charset="0"/>
              </a:rPr>
              <a:t>( List </a:t>
            </a:r>
            <a:r>
              <a:rPr lang="en-US" sz="1400" dirty="0" err="1">
                <a:latin typeface="Consolas" pitchFamily="49" charset="0"/>
                <a:cs typeface="Consolas" pitchFamily="49" charset="0"/>
              </a:rPr>
              <a:t>ls</a:t>
            </a:r>
            <a:r>
              <a:rPr lang="en-US" sz="1400" dirty="0">
                <a:latin typeface="Consolas" pitchFamily="49" charset="0"/>
                <a:cs typeface="Consolas" pitchFamily="49" charset="0"/>
              </a:rPr>
              <a:t> ) {</a:t>
            </a:r>
          </a:p>
          <a:p>
            <a:pPr eaLnBrk="1" hangingPunct="1">
              <a:buNone/>
            </a:pPr>
            <a:r>
              <a:rPr lang="en-US" sz="1400" dirty="0">
                <a:latin typeface="Consolas" pitchFamily="49" charset="0"/>
                <a:cs typeface="Consolas" pitchFamily="49" charset="0"/>
              </a:rPr>
              <a:t>    // The compiler creates a new instance and copies the values </a:t>
            </a:r>
          </a:p>
          <a:p>
            <a:pPr eaLnBrk="1" hangingPunct="1">
              <a:buFont typeface="Arial" charset="0"/>
              <a:buNone/>
            </a:pPr>
            <a:r>
              <a:rPr lang="en-US" sz="1400" dirty="0">
                <a:latin typeface="Consolas" pitchFamily="49" charset="0"/>
                <a:cs typeface="Consolas" pitchFamily="49" charset="0"/>
              </a:rPr>
              <a:t>    // The function does something with '</a:t>
            </a:r>
            <a:r>
              <a:rPr lang="en-US" sz="1400" dirty="0" err="1">
                <a:latin typeface="Consolas" pitchFamily="49" charset="0"/>
                <a:cs typeface="Consolas" pitchFamily="49" charset="0"/>
              </a:rPr>
              <a:t>ls'</a:t>
            </a:r>
            <a:endParaRPr lang="en-US" sz="1400" dirty="0">
              <a:latin typeface="Consolas" pitchFamily="49" charset="0"/>
              <a:cs typeface="Consolas" pitchFamily="49" charset="0"/>
            </a:endParaRPr>
          </a:p>
          <a:p>
            <a:pPr eaLnBrk="1" hangingPunct="1">
              <a:buFont typeface="Arial" charset="0"/>
              <a:buNone/>
            </a:pPr>
            <a:r>
              <a:rPr lang="en-US" sz="1400" dirty="0">
                <a:latin typeface="Consolas" pitchFamily="49" charset="0"/>
                <a:cs typeface="Consolas" pitchFamily="49" charset="0"/>
              </a:rPr>
              <a:t>    // The compiler ensures the destructor is called on '</a:t>
            </a:r>
            <a:r>
              <a:rPr lang="en-US" sz="1400" dirty="0" err="1">
                <a:latin typeface="Consolas" pitchFamily="49" charset="0"/>
                <a:cs typeface="Consolas" pitchFamily="49" charset="0"/>
              </a:rPr>
              <a:t>ls'</a:t>
            </a:r>
            <a:endParaRPr lang="en-US" sz="1400" dirty="0">
              <a:latin typeface="Consolas" pitchFamily="49" charset="0"/>
              <a:cs typeface="Consolas" pitchFamily="49" charset="0"/>
            </a:endParaRPr>
          </a:p>
          <a:p>
            <a:pPr eaLnBrk="1" hangingPunct="1">
              <a:buFont typeface="Arial" charset="0"/>
              <a:buNone/>
            </a:pPr>
            <a:r>
              <a:rPr lang="en-US" sz="1400" dirty="0">
                <a:latin typeface="Consolas" pitchFamily="49" charset="0"/>
                <a:cs typeface="Consolas" pitchFamily="49" charset="0"/>
              </a:rPr>
              <a:t>}</a:t>
            </a:r>
          </a:p>
          <a:p>
            <a:pPr eaLnBrk="1" hangingPunct="1">
              <a:buFont typeface="Arial" charset="0"/>
              <a:buNone/>
            </a:pPr>
            <a:endParaRPr lang="en-US" sz="1400" dirty="0">
              <a:latin typeface="Consolas" pitchFamily="49" charset="0"/>
              <a:cs typeface="Consolas" pitchFamily="49" charset="0"/>
            </a:endParaRPr>
          </a:p>
          <a:p>
            <a:pPr eaLnBrk="1" hangingPunct="1">
              <a:buFont typeface="Arial" charset="0"/>
              <a:buNone/>
            </a:pPr>
            <a:r>
              <a:rPr lang="en-US" sz="1400" dirty="0" err="1">
                <a:latin typeface="Consolas" pitchFamily="49" charset="0"/>
                <a:cs typeface="Consolas" pitchFamily="49" charset="0"/>
              </a:rPr>
              <a:t>int</a:t>
            </a:r>
            <a:r>
              <a:rPr lang="en-US" sz="1400" dirty="0">
                <a:latin typeface="Consolas" pitchFamily="49" charset="0"/>
                <a:cs typeface="Consolas" pitchFamily="49" charset="0"/>
              </a:rPr>
              <a:t> main() {</a:t>
            </a:r>
          </a:p>
          <a:p>
            <a:pPr eaLnBrk="1" hangingPunct="1">
              <a:buFont typeface="Arial" charset="0"/>
              <a:buNone/>
            </a:pPr>
            <a:r>
              <a:rPr lang="en-US" sz="1400" dirty="0">
                <a:latin typeface="Consolas" pitchFamily="49" charset="0"/>
                <a:cs typeface="Consolas" pitchFamily="49" charset="0"/>
              </a:rPr>
              <a:t>    List prim;</a:t>
            </a:r>
          </a:p>
          <a:p>
            <a:pPr eaLnBrk="1" hangingPunct="1">
              <a:buFont typeface="Arial" charset="0"/>
              <a:buNone/>
            </a:pPr>
            <a:endParaRPr lang="en-US" sz="1400" dirty="0">
              <a:latin typeface="Consolas" pitchFamily="49" charset="0"/>
              <a:cs typeface="Consolas" pitchFamily="49" charset="0"/>
            </a:endParaRPr>
          </a:p>
          <a:p>
            <a:pPr eaLnBrk="1" hangingPunct="1">
              <a:buFont typeface="Arial" charset="0"/>
              <a:buNone/>
            </a:pPr>
            <a:r>
              <a:rPr lang="en-US" sz="1400" dirty="0">
                <a:latin typeface="Consolas" pitchFamily="49" charset="0"/>
                <a:cs typeface="Consolas" pitchFamily="49" charset="0"/>
              </a:rPr>
              <a:t>    for ( </a:t>
            </a:r>
            <a:r>
              <a:rPr lang="en-US" sz="1400" dirty="0" err="1">
                <a:latin typeface="Consolas" pitchFamily="49" charset="0"/>
                <a:cs typeface="Consolas" pitchFamily="49" charset="0"/>
              </a:rPr>
              <a:t>int</a:t>
            </a:r>
            <a:r>
              <a:rPr lang="en-US" sz="1400" dirty="0">
                <a:latin typeface="Consolas" pitchFamily="49" charset="0"/>
                <a:cs typeface="Consolas" pitchFamily="49" charset="0"/>
              </a:rPr>
              <a:t> </a:t>
            </a:r>
            <a:r>
              <a:rPr lang="en-US" sz="1400" dirty="0" err="1">
                <a:latin typeface="Consolas" pitchFamily="49" charset="0"/>
                <a:cs typeface="Consolas" pitchFamily="49" charset="0"/>
              </a:rPr>
              <a:t>i</a:t>
            </a:r>
            <a:r>
              <a:rPr lang="en-US" sz="1400" dirty="0">
                <a:latin typeface="Consolas" pitchFamily="49" charset="0"/>
                <a:cs typeface="Consolas" pitchFamily="49" charset="0"/>
              </a:rPr>
              <a:t> = 2; </a:t>
            </a:r>
            <a:r>
              <a:rPr lang="en-US" sz="1400" dirty="0" err="1">
                <a:latin typeface="Consolas" pitchFamily="49" charset="0"/>
                <a:cs typeface="Consolas" pitchFamily="49" charset="0"/>
              </a:rPr>
              <a:t>i</a:t>
            </a:r>
            <a:r>
              <a:rPr lang="en-US" sz="1400" dirty="0">
                <a:latin typeface="Consolas" pitchFamily="49" charset="0"/>
                <a:cs typeface="Consolas" pitchFamily="49" charset="0"/>
              </a:rPr>
              <a:t> &lt;= 4; ++</a:t>
            </a:r>
            <a:r>
              <a:rPr lang="en-US" sz="1400" dirty="0" err="1">
                <a:latin typeface="Consolas" pitchFamily="49" charset="0"/>
                <a:cs typeface="Consolas" pitchFamily="49" charset="0"/>
              </a:rPr>
              <a:t>i</a:t>
            </a:r>
            <a:r>
              <a:rPr lang="en-US" sz="1400" dirty="0">
                <a:latin typeface="Consolas" pitchFamily="49" charset="0"/>
                <a:cs typeface="Consolas" pitchFamily="49" charset="0"/>
              </a:rPr>
              <a:t> ) {</a:t>
            </a:r>
          </a:p>
          <a:p>
            <a:pPr eaLnBrk="1" hangingPunct="1">
              <a:buFont typeface="Arial" charset="0"/>
              <a:buNone/>
            </a:pPr>
            <a:r>
              <a:rPr lang="en-US" sz="1400" dirty="0">
                <a:latin typeface="Consolas" pitchFamily="49" charset="0"/>
                <a:cs typeface="Consolas" pitchFamily="49" charset="0"/>
              </a:rPr>
              <a:t>        </a:t>
            </a:r>
            <a:r>
              <a:rPr lang="en-US" sz="1400" dirty="0" err="1">
                <a:latin typeface="Consolas" pitchFamily="49" charset="0"/>
                <a:cs typeface="Consolas" pitchFamily="49" charset="0"/>
              </a:rPr>
              <a:t>prim.push_front</a:t>
            </a:r>
            <a:r>
              <a:rPr lang="en-US" sz="1400" dirty="0">
                <a:latin typeface="Consolas" pitchFamily="49" charset="0"/>
                <a:cs typeface="Consolas" pitchFamily="49" charset="0"/>
              </a:rPr>
              <a:t>( </a:t>
            </a:r>
            <a:r>
              <a:rPr lang="en-US" sz="1400" dirty="0" err="1">
                <a:latin typeface="Consolas" pitchFamily="49" charset="0"/>
                <a:cs typeface="Consolas" pitchFamily="49" charset="0"/>
              </a:rPr>
              <a:t>i</a:t>
            </a:r>
            <a:r>
              <a:rPr lang="en-US" sz="1400" dirty="0">
                <a:latin typeface="Consolas" pitchFamily="49" charset="0"/>
                <a:cs typeface="Consolas" pitchFamily="49" charset="0"/>
              </a:rPr>
              <a:t>*</a:t>
            </a:r>
            <a:r>
              <a:rPr lang="en-US" sz="1400" dirty="0" err="1">
                <a:latin typeface="Consolas" pitchFamily="49" charset="0"/>
                <a:cs typeface="Consolas" pitchFamily="49" charset="0"/>
              </a:rPr>
              <a:t>i</a:t>
            </a:r>
            <a:r>
              <a:rPr lang="en-US" sz="1400" dirty="0">
                <a:latin typeface="Consolas" pitchFamily="49" charset="0"/>
                <a:cs typeface="Consolas" pitchFamily="49" charset="0"/>
              </a:rPr>
              <a:t> );</a:t>
            </a:r>
          </a:p>
          <a:p>
            <a:pPr eaLnBrk="1" hangingPunct="1">
              <a:buFont typeface="Arial" charset="0"/>
              <a:buNone/>
            </a:pPr>
            <a:r>
              <a:rPr lang="en-US" sz="1400" dirty="0">
                <a:latin typeface="Consolas" pitchFamily="49" charset="0"/>
                <a:cs typeface="Consolas" pitchFamily="49" charset="0"/>
              </a:rPr>
              <a:t>    }</a:t>
            </a:r>
          </a:p>
          <a:p>
            <a:pPr eaLnBrk="1" hangingPunct="1">
              <a:buFont typeface="Arial" charset="0"/>
              <a:buNone/>
            </a:pPr>
            <a:endParaRPr lang="en-US" sz="1400" dirty="0">
              <a:latin typeface="Consolas" pitchFamily="49" charset="0"/>
              <a:cs typeface="Consolas" pitchFamily="49" charset="0"/>
            </a:endParaRPr>
          </a:p>
          <a:p>
            <a:pPr eaLnBrk="1" hangingPunct="1">
              <a:buFont typeface="Arial" charset="0"/>
              <a:buNone/>
            </a:pPr>
            <a:r>
              <a:rPr lang="en-US" sz="1400" dirty="0">
                <a:latin typeface="Consolas" pitchFamily="49" charset="0"/>
                <a:cs typeface="Consolas" pitchFamily="49" charset="0"/>
              </a:rPr>
              <a:t>    </a:t>
            </a:r>
            <a:r>
              <a:rPr lang="en-US" sz="1400" dirty="0" err="1">
                <a:latin typeface="Consolas" pitchFamily="49" charset="0"/>
                <a:cs typeface="Consolas" pitchFamily="49" charset="0"/>
              </a:rPr>
              <a:t>send_copy</a:t>
            </a:r>
            <a:r>
              <a:rPr lang="en-US" sz="1400" dirty="0">
                <a:latin typeface="Consolas" pitchFamily="49" charset="0"/>
                <a:cs typeface="Consolas" pitchFamily="49" charset="0"/>
              </a:rPr>
              <a:t>( prim );</a:t>
            </a:r>
          </a:p>
          <a:p>
            <a:pPr eaLnBrk="1" hangingPunct="1">
              <a:buFont typeface="Arial" charset="0"/>
              <a:buNone/>
            </a:pPr>
            <a:endParaRPr lang="en-US" sz="1400" dirty="0">
              <a:latin typeface="Consolas" pitchFamily="49" charset="0"/>
              <a:cs typeface="Consolas" pitchFamily="49" charset="0"/>
            </a:endParaRPr>
          </a:p>
          <a:p>
            <a:pPr eaLnBrk="1" hangingPunct="1">
              <a:buFont typeface="Arial" charset="0"/>
              <a:buNone/>
            </a:pPr>
            <a:r>
              <a:rPr lang="en-US" sz="1400" dirty="0">
                <a:solidFill>
                  <a:srgbClr val="FF0000"/>
                </a:solidFill>
                <a:latin typeface="Consolas" pitchFamily="49" charset="0"/>
                <a:cs typeface="Consolas" pitchFamily="49" charset="0"/>
              </a:rPr>
              <a:t>    std::</a:t>
            </a:r>
            <a:r>
              <a:rPr lang="en-US" sz="1400" dirty="0" err="1">
                <a:solidFill>
                  <a:srgbClr val="FF0000"/>
                </a:solidFill>
                <a:latin typeface="Consolas" pitchFamily="49" charset="0"/>
                <a:cs typeface="Consolas" pitchFamily="49" charset="0"/>
              </a:rPr>
              <a:t>cout</a:t>
            </a:r>
            <a:r>
              <a:rPr lang="en-US" sz="1400" dirty="0">
                <a:solidFill>
                  <a:srgbClr val="FF0000"/>
                </a:solidFill>
                <a:latin typeface="Consolas" pitchFamily="49" charset="0"/>
                <a:cs typeface="Consolas" pitchFamily="49" charset="0"/>
              </a:rPr>
              <a:t> &lt;&lt; </a:t>
            </a:r>
            <a:r>
              <a:rPr lang="en-US" sz="1400" dirty="0" err="1">
                <a:solidFill>
                  <a:srgbClr val="FF0000"/>
                </a:solidFill>
                <a:latin typeface="Consolas" pitchFamily="49" charset="0"/>
                <a:cs typeface="Consolas" pitchFamily="49" charset="0"/>
              </a:rPr>
              <a:t>prim.empty</a:t>
            </a:r>
            <a:r>
              <a:rPr lang="en-US" sz="1400" dirty="0">
                <a:solidFill>
                  <a:srgbClr val="FF0000"/>
                </a:solidFill>
                <a:latin typeface="Consolas" pitchFamily="49" charset="0"/>
                <a:cs typeface="Consolas" pitchFamily="49" charset="0"/>
              </a:rPr>
              <a:t>() &lt;&lt; std::</a:t>
            </a:r>
            <a:r>
              <a:rPr lang="en-US" sz="1400" dirty="0" err="1">
                <a:solidFill>
                  <a:srgbClr val="FF0000"/>
                </a:solidFill>
                <a:latin typeface="Consolas" pitchFamily="49" charset="0"/>
                <a:cs typeface="Consolas" pitchFamily="49" charset="0"/>
              </a:rPr>
              <a:t>endl</a:t>
            </a:r>
            <a:r>
              <a:rPr lang="en-US" sz="1400" dirty="0">
                <a:solidFill>
                  <a:srgbClr val="FF0000"/>
                </a:solidFill>
                <a:latin typeface="Consolas" pitchFamily="49" charset="0"/>
                <a:cs typeface="Consolas" pitchFamily="49" charset="0"/>
              </a:rPr>
              <a:t>;</a:t>
            </a:r>
          </a:p>
          <a:p>
            <a:pPr eaLnBrk="1" hangingPunct="1">
              <a:buFont typeface="Arial" charset="0"/>
              <a:buNone/>
            </a:pPr>
            <a:endParaRPr lang="en-US" sz="1400" dirty="0">
              <a:latin typeface="Consolas" pitchFamily="49" charset="0"/>
              <a:cs typeface="Consolas" pitchFamily="49" charset="0"/>
            </a:endParaRPr>
          </a:p>
          <a:p>
            <a:pPr eaLnBrk="1" hangingPunct="1">
              <a:buFont typeface="Arial" charset="0"/>
              <a:buNone/>
            </a:pPr>
            <a:r>
              <a:rPr lang="en-US" sz="1400" dirty="0">
                <a:latin typeface="Consolas" pitchFamily="49" charset="0"/>
                <a:cs typeface="Consolas" pitchFamily="49" charset="0"/>
              </a:rPr>
              <a:t>    return 0;</a:t>
            </a:r>
          </a:p>
          <a:p>
            <a:pPr eaLnBrk="1" hangingPunct="1">
              <a:buFont typeface="Arial" charset="0"/>
              <a:buNone/>
            </a:pPr>
            <a:r>
              <a:rPr lang="en-US" sz="1400" dirty="0">
                <a:latin typeface="Consolas" pitchFamily="49" charset="0"/>
                <a:cs typeface="Consolas" pitchFamily="49" charset="0"/>
              </a:rPr>
              <a:t>}</a:t>
            </a:r>
          </a:p>
        </p:txBody>
      </p:sp>
      <p:pic>
        <p:nvPicPr>
          <p:cNvPr id="6" name="Picture 2" descr="C:\Users\dwharder\Desktop\v5.png"/>
          <p:cNvPicPr>
            <a:picLocks noChangeAspect="1" noChangeArrowheads="1"/>
          </p:cNvPicPr>
          <p:nvPr/>
        </p:nvPicPr>
        <p:blipFill rotWithShape="1">
          <a:blip r:embed="rId2" cstate="print"/>
          <a:srcRect b="47469"/>
          <a:stretch/>
        </p:blipFill>
        <p:spPr bwMode="auto">
          <a:xfrm>
            <a:off x="4439853" y="5205755"/>
            <a:ext cx="4248472" cy="455493"/>
          </a:xfrm>
          <a:prstGeom prst="rect">
            <a:avLst/>
          </a:prstGeom>
          <a:noFill/>
        </p:spPr>
      </p:pic>
      <p:sp>
        <p:nvSpPr>
          <p:cNvPr id="5" name="Rectangle 4"/>
          <p:cNvSpPr/>
          <p:nvPr/>
        </p:nvSpPr>
        <p:spPr>
          <a:xfrm>
            <a:off x="4406390" y="3717032"/>
            <a:ext cx="4572000" cy="830997"/>
          </a:xfrm>
          <a:prstGeom prst="rect">
            <a:avLst/>
          </a:prstGeom>
        </p:spPr>
        <p:txBody>
          <a:bodyPr>
            <a:spAutoFit/>
          </a:bodyPr>
          <a:lstStyle/>
          <a:p>
            <a:pPr eaLnBrk="1" hangingPunct="1">
              <a:buNone/>
            </a:pPr>
            <a:r>
              <a:rPr lang="en-US" altLang="zh-CN" sz="1600" dirty="0">
                <a:solidFill>
                  <a:schemeClr val="tx2"/>
                </a:solidFill>
              </a:rPr>
              <a:t>Back in </a:t>
            </a:r>
            <a:r>
              <a:rPr lang="en-US" altLang="zh-CN" sz="1600" dirty="0">
                <a:solidFill>
                  <a:schemeClr val="tx2"/>
                </a:solidFill>
                <a:latin typeface="Consolas" pitchFamily="49" charset="0"/>
                <a:cs typeface="Consolas" pitchFamily="49" charset="0"/>
              </a:rPr>
              <a:t>main()</a:t>
            </a:r>
            <a:r>
              <a:rPr lang="en-US" altLang="zh-CN" sz="1600" dirty="0">
                <a:solidFill>
                  <a:schemeClr val="tx2"/>
                </a:solidFill>
              </a:rPr>
              <a:t>, </a:t>
            </a:r>
            <a:r>
              <a:rPr lang="en-US" altLang="zh-CN" sz="1600" dirty="0" err="1">
                <a:solidFill>
                  <a:schemeClr val="tx2"/>
                </a:solidFill>
                <a:latin typeface="Consolas" pitchFamily="49" charset="0"/>
                <a:cs typeface="Consolas" pitchFamily="49" charset="0"/>
              </a:rPr>
              <a:t>prim.list_head</a:t>
            </a:r>
            <a:r>
              <a:rPr lang="en-US" altLang="zh-CN" sz="1600" dirty="0">
                <a:solidFill>
                  <a:schemeClr val="tx2"/>
                </a:solidFill>
              </a:rPr>
              <a:t> still stores the address of the </a:t>
            </a:r>
            <a:r>
              <a:rPr lang="en-US" altLang="zh-CN" sz="1600" dirty="0">
                <a:solidFill>
                  <a:schemeClr val="tx2"/>
                </a:solidFill>
                <a:latin typeface="Consolas" pitchFamily="49" charset="0"/>
                <a:cs typeface="Consolas" pitchFamily="49" charset="0"/>
              </a:rPr>
              <a:t>Node</a:t>
            </a:r>
            <a:r>
              <a:rPr lang="en-US" altLang="zh-CN" sz="1600" dirty="0">
                <a:solidFill>
                  <a:schemeClr val="tx2"/>
                </a:solidFill>
              </a:rPr>
              <a:t> containing </a:t>
            </a:r>
            <a:r>
              <a:rPr lang="en-US" altLang="zh-CN" sz="1600" dirty="0">
                <a:solidFill>
                  <a:schemeClr val="tx2"/>
                </a:solidFill>
                <a:latin typeface="Consolas" pitchFamily="49" charset="0"/>
                <a:cs typeface="Consolas" pitchFamily="49" charset="0"/>
              </a:rPr>
              <a:t>16</a:t>
            </a:r>
            <a:r>
              <a:rPr lang="en-US" altLang="zh-CN" sz="1600" dirty="0">
                <a:solidFill>
                  <a:schemeClr val="tx2"/>
                </a:solidFill>
              </a:rPr>
              <a:t>, memory that has since been returned to the OS</a:t>
            </a:r>
          </a:p>
        </p:txBody>
      </p:sp>
    </p:spTree>
    <p:extLst>
      <p:ext uri="{BB962C8B-B14F-4D97-AF65-F5344CB8AC3E}">
        <p14:creationId xmlns:p14="http://schemas.microsoft.com/office/powerpoint/2010/main" val="1787377914"/>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22243" name="Picture 3" descr="C:\Users\dwharder\Desktop\v6.png"/>
          <p:cNvPicPr>
            <a:picLocks noChangeAspect="1" noChangeArrowheads="1"/>
          </p:cNvPicPr>
          <p:nvPr/>
        </p:nvPicPr>
        <p:blipFill>
          <a:blip r:embed="rId2" cstate="print"/>
          <a:srcRect/>
          <a:stretch>
            <a:fillRect/>
          </a:stretch>
        </p:blipFill>
        <p:spPr bwMode="auto">
          <a:xfrm>
            <a:off x="2555776" y="3068960"/>
            <a:ext cx="4248000" cy="866998"/>
          </a:xfrm>
          <a:prstGeom prst="rect">
            <a:avLst/>
          </a:prstGeom>
          <a:noFill/>
        </p:spPr>
      </p:pic>
      <p:sp>
        <p:nvSpPr>
          <p:cNvPr id="74754" name="Rectangle 2"/>
          <p:cNvSpPr>
            <a:spLocks noGrp="1" noChangeArrowheads="1"/>
          </p:cNvSpPr>
          <p:nvPr>
            <p:ph type="title"/>
          </p:nvPr>
        </p:nvSpPr>
        <p:spPr/>
        <p:txBody>
          <a:bodyPr/>
          <a:lstStyle/>
          <a:p>
            <a:pPr eaLnBrk="1" hangingPunct="1"/>
            <a:r>
              <a:rPr lang="en-US" dirty="0">
                <a:latin typeface="Arial" charset="0"/>
                <a:cs typeface="Arial" charset="0"/>
              </a:rPr>
              <a:t>Modifying Arguments</a:t>
            </a:r>
          </a:p>
        </p:txBody>
      </p:sp>
      <p:sp>
        <p:nvSpPr>
          <p:cNvPr id="74755" name="Rectangle 3"/>
          <p:cNvSpPr>
            <a:spLocks noGrp="1" noChangeArrowheads="1"/>
          </p:cNvSpPr>
          <p:nvPr>
            <p:ph type="body" idx="1"/>
          </p:nvPr>
        </p:nvSpPr>
        <p:spPr/>
        <p:txBody>
          <a:bodyPr/>
          <a:lstStyle/>
          <a:p>
            <a:pPr eaLnBrk="1" hangingPunct="1">
              <a:buNone/>
            </a:pPr>
            <a:r>
              <a:rPr lang="en-US" dirty="0">
                <a:latin typeface="Arial" charset="0"/>
                <a:cs typeface="Arial" charset="0"/>
              </a:rPr>
              <a:t>	What do we really want?</a:t>
            </a:r>
          </a:p>
          <a:p>
            <a:pPr lvl="1" eaLnBrk="1" hangingPunct="1"/>
            <a:r>
              <a:rPr lang="en-US" dirty="0">
                <a:latin typeface="Arial" charset="0"/>
                <a:cs typeface="Arial" charset="0"/>
              </a:rPr>
              <a:t>We really want a copy of the linked list</a:t>
            </a:r>
          </a:p>
          <a:p>
            <a:pPr lvl="1" eaLnBrk="1" hangingPunct="1"/>
            <a:r>
              <a:rPr lang="en-US" dirty="0">
                <a:latin typeface="Arial" charset="0"/>
                <a:cs typeface="Arial" charset="0"/>
              </a:rPr>
              <a:t>If this copy is modified, it leaves the original unchanged</a:t>
            </a:r>
            <a:endParaRPr lang="en-US" dirty="0"/>
          </a:p>
        </p:txBody>
      </p:sp>
    </p:spTree>
    <p:extLst>
      <p:ext uri="{BB962C8B-B14F-4D97-AF65-F5344CB8AC3E}">
        <p14:creationId xmlns:p14="http://schemas.microsoft.com/office/powerpoint/2010/main" val="24308036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4755">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4755">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222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pPr eaLnBrk="1" hangingPunct="1"/>
            <a:r>
              <a:rPr lang="en-US" dirty="0">
                <a:latin typeface="Arial" charset="0"/>
                <a:cs typeface="Arial" charset="0"/>
              </a:rPr>
              <a:t>Copy Constructor</a:t>
            </a:r>
          </a:p>
        </p:txBody>
      </p:sp>
      <p:sp>
        <p:nvSpPr>
          <p:cNvPr id="74755" name="Rectangle 3"/>
          <p:cNvSpPr>
            <a:spLocks noGrp="1" noChangeArrowheads="1"/>
          </p:cNvSpPr>
          <p:nvPr>
            <p:ph type="body" idx="1"/>
          </p:nvPr>
        </p:nvSpPr>
        <p:spPr>
          <a:xfrm>
            <a:off x="457200" y="1600200"/>
            <a:ext cx="8435280" cy="4525963"/>
          </a:xfrm>
        </p:spPr>
        <p:txBody>
          <a:bodyPr/>
          <a:lstStyle/>
          <a:p>
            <a:pPr eaLnBrk="1" hangingPunct="1">
              <a:buNone/>
            </a:pPr>
            <a:r>
              <a:rPr lang="en-US" dirty="0">
                <a:latin typeface="Arial" charset="0"/>
                <a:cs typeface="Arial" charset="0"/>
              </a:rPr>
              <a:t>	</a:t>
            </a:r>
            <a:r>
              <a:rPr lang="en-US" altLang="zh-CN" dirty="0">
                <a:latin typeface="Arial" charset="0"/>
                <a:cs typeface="Arial" charset="0"/>
              </a:rPr>
              <a:t>You can modify how copies are made by defining a </a:t>
            </a:r>
            <a:r>
              <a:rPr lang="en-US" altLang="zh-CN" i="1" dirty="0">
                <a:latin typeface="Arial" charset="0"/>
                <a:cs typeface="Arial" charset="0"/>
              </a:rPr>
              <a:t>copy constructor</a:t>
            </a:r>
            <a:endParaRPr lang="en-US" altLang="zh-CN" dirty="0">
              <a:latin typeface="Arial" charset="0"/>
              <a:cs typeface="Arial" charset="0"/>
            </a:endParaRPr>
          </a:p>
          <a:p>
            <a:pPr lvl="1" eaLnBrk="1" hangingPunct="1">
              <a:buNone/>
            </a:pPr>
            <a:endParaRPr lang="en-US" sz="900" dirty="0">
              <a:latin typeface="Arial" charset="0"/>
              <a:cs typeface="Arial" charset="0"/>
            </a:endParaRPr>
          </a:p>
          <a:p>
            <a:pPr lvl="1" eaLnBrk="1" hangingPunct="1">
              <a:buNone/>
            </a:pPr>
            <a:r>
              <a:rPr lang="en-US" sz="1400" dirty="0">
                <a:latin typeface="Consolas" pitchFamily="49" charset="0"/>
                <a:cs typeface="Consolas" pitchFamily="49" charset="0"/>
              </a:rPr>
              <a:t>	List::List( List const &amp;</a:t>
            </a:r>
            <a:r>
              <a:rPr lang="en-US" sz="1400" dirty="0">
                <a:solidFill>
                  <a:srgbClr val="FF0000"/>
                </a:solidFill>
                <a:latin typeface="Consolas" pitchFamily="49" charset="0"/>
                <a:cs typeface="Consolas" pitchFamily="49" charset="0"/>
              </a:rPr>
              <a:t>list</a:t>
            </a:r>
            <a:r>
              <a:rPr lang="en-US" sz="1400" dirty="0">
                <a:latin typeface="Consolas" pitchFamily="49" charset="0"/>
                <a:cs typeface="Consolas" pitchFamily="49" charset="0"/>
              </a:rPr>
              <a:t> ):</a:t>
            </a:r>
            <a:r>
              <a:rPr lang="en-US" sz="1400" dirty="0" err="1">
                <a:solidFill>
                  <a:srgbClr val="00B0F0"/>
                </a:solidFill>
                <a:latin typeface="Consolas" pitchFamily="49" charset="0"/>
                <a:cs typeface="Consolas" pitchFamily="49" charset="0"/>
              </a:rPr>
              <a:t>list_head</a:t>
            </a:r>
            <a:r>
              <a:rPr lang="en-US" sz="1400" dirty="0">
                <a:latin typeface="Consolas" pitchFamily="49" charset="0"/>
                <a:cs typeface="Consolas" pitchFamily="49" charset="0"/>
              </a:rPr>
              <a:t>( nullptr ) {</a:t>
            </a:r>
          </a:p>
          <a:p>
            <a:pPr lvl="1" eaLnBrk="1" hangingPunct="1">
              <a:buNone/>
            </a:pPr>
            <a:r>
              <a:rPr lang="en-US" sz="1400" dirty="0">
                <a:latin typeface="Consolas" pitchFamily="49" charset="0"/>
                <a:cs typeface="Consolas" pitchFamily="49" charset="0"/>
              </a:rPr>
              <a:t>	    // Make a copy of </a:t>
            </a:r>
            <a:r>
              <a:rPr lang="en-US" sz="1400" dirty="0">
                <a:solidFill>
                  <a:srgbClr val="FF0000"/>
                </a:solidFill>
                <a:latin typeface="Consolas" pitchFamily="49" charset="0"/>
                <a:cs typeface="Consolas" pitchFamily="49" charset="0"/>
              </a:rPr>
              <a:t>list</a:t>
            </a:r>
          </a:p>
          <a:p>
            <a:pPr lvl="1" eaLnBrk="1" hangingPunct="1">
              <a:buNone/>
            </a:pPr>
            <a:r>
              <a:rPr lang="en-US" sz="1400" dirty="0">
                <a:latin typeface="Consolas" pitchFamily="49" charset="0"/>
                <a:cs typeface="Consolas" pitchFamily="49" charset="0"/>
              </a:rPr>
              <a:t>	}</a:t>
            </a:r>
          </a:p>
          <a:p>
            <a:pPr lvl="1" eaLnBrk="1" hangingPunct="1">
              <a:buNone/>
            </a:pPr>
            <a:endParaRPr lang="en-US" sz="1400" dirty="0">
              <a:latin typeface="Consolas" pitchFamily="49" charset="0"/>
              <a:cs typeface="Consolas" pitchFamily="49" charset="0"/>
            </a:endParaRPr>
          </a:p>
          <a:p>
            <a:pPr eaLnBrk="1" hangingPunct="1">
              <a:buNone/>
            </a:pPr>
            <a:r>
              <a:rPr lang="en-US" dirty="0">
                <a:solidFill>
                  <a:prstClr val="black"/>
                </a:solidFill>
                <a:latin typeface="Arial" charset="0"/>
                <a:cs typeface="Arial" charset="0"/>
              </a:rPr>
              <a:t>	We now want to go from</a:t>
            </a:r>
          </a:p>
          <a:p>
            <a:pPr eaLnBrk="1" hangingPunct="1">
              <a:buNone/>
            </a:pPr>
            <a:endParaRPr lang="en-US" dirty="0">
              <a:solidFill>
                <a:prstClr val="black"/>
              </a:solidFill>
              <a:latin typeface="Arial" charset="0"/>
              <a:cs typeface="Arial" charset="0"/>
            </a:endParaRPr>
          </a:p>
          <a:p>
            <a:pPr eaLnBrk="1" hangingPunct="1">
              <a:buNone/>
            </a:pPr>
            <a:endParaRPr lang="en-US" dirty="0">
              <a:solidFill>
                <a:prstClr val="black"/>
              </a:solidFill>
              <a:latin typeface="Arial" charset="0"/>
              <a:cs typeface="Arial" charset="0"/>
            </a:endParaRPr>
          </a:p>
          <a:p>
            <a:pPr eaLnBrk="1" hangingPunct="1">
              <a:buNone/>
            </a:pPr>
            <a:endParaRPr lang="en-US" dirty="0">
              <a:solidFill>
                <a:prstClr val="black"/>
              </a:solidFill>
              <a:latin typeface="Arial" charset="0"/>
              <a:cs typeface="Arial" charset="0"/>
            </a:endParaRPr>
          </a:p>
          <a:p>
            <a:pPr eaLnBrk="1" hangingPunct="1">
              <a:buNone/>
            </a:pPr>
            <a:r>
              <a:rPr lang="en-US" dirty="0">
                <a:solidFill>
                  <a:prstClr val="black"/>
                </a:solidFill>
                <a:latin typeface="Arial" charset="0"/>
                <a:cs typeface="Arial" charset="0"/>
              </a:rPr>
              <a:t>	to</a:t>
            </a:r>
            <a:endParaRPr lang="en-US" sz="1600" dirty="0">
              <a:latin typeface="Consolas" pitchFamily="49" charset="0"/>
              <a:cs typeface="Consolas" pitchFamily="49" charset="0"/>
            </a:endParaRPr>
          </a:p>
        </p:txBody>
      </p:sp>
      <p:pic>
        <p:nvPicPr>
          <p:cNvPr id="521223" name="Picture 7" descr="C:\Users\dwharder\Desktop\v8.png"/>
          <p:cNvPicPr>
            <a:picLocks noChangeAspect="1" noChangeArrowheads="1"/>
          </p:cNvPicPr>
          <p:nvPr/>
        </p:nvPicPr>
        <p:blipFill>
          <a:blip r:embed="rId2" cstate="print"/>
          <a:srcRect/>
          <a:stretch>
            <a:fillRect/>
          </a:stretch>
        </p:blipFill>
        <p:spPr bwMode="auto">
          <a:xfrm>
            <a:off x="2267744" y="4921999"/>
            <a:ext cx="4680520" cy="955273"/>
          </a:xfrm>
          <a:prstGeom prst="rect">
            <a:avLst/>
          </a:prstGeom>
          <a:noFill/>
        </p:spPr>
      </p:pic>
      <p:pic>
        <p:nvPicPr>
          <p:cNvPr id="521224" name="Picture 8" descr="C:\Users\dwharder\Desktop\v7.png"/>
          <p:cNvPicPr>
            <a:picLocks noChangeAspect="1" noChangeArrowheads="1"/>
          </p:cNvPicPr>
          <p:nvPr/>
        </p:nvPicPr>
        <p:blipFill>
          <a:blip r:embed="rId3" cstate="print"/>
          <a:srcRect/>
          <a:stretch>
            <a:fillRect/>
          </a:stretch>
        </p:blipFill>
        <p:spPr bwMode="auto">
          <a:xfrm>
            <a:off x="2267744" y="3559635"/>
            <a:ext cx="4680520" cy="955273"/>
          </a:xfrm>
          <a:prstGeom prst="rect">
            <a:avLst/>
          </a:prstGeom>
          <a:noFill/>
        </p:spPr>
      </p:pic>
    </p:spTree>
    <p:extLst>
      <p:ext uri="{BB962C8B-B14F-4D97-AF65-F5344CB8AC3E}">
        <p14:creationId xmlns:p14="http://schemas.microsoft.com/office/powerpoint/2010/main" val="2327983777"/>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pPr eaLnBrk="1" hangingPunct="1"/>
            <a:r>
              <a:rPr lang="en-US" dirty="0">
                <a:latin typeface="Arial" charset="0"/>
                <a:cs typeface="Arial" charset="0"/>
              </a:rPr>
              <a:t>Copy Constructor</a:t>
            </a:r>
          </a:p>
        </p:txBody>
      </p:sp>
      <p:sp>
        <p:nvSpPr>
          <p:cNvPr id="74755" name="Rectangle 3"/>
          <p:cNvSpPr>
            <a:spLocks noGrp="1" noChangeArrowheads="1"/>
          </p:cNvSpPr>
          <p:nvPr>
            <p:ph type="body" idx="1"/>
          </p:nvPr>
        </p:nvSpPr>
        <p:spPr>
          <a:xfrm>
            <a:off x="457200" y="1600200"/>
            <a:ext cx="8435280" cy="4525963"/>
          </a:xfrm>
        </p:spPr>
        <p:txBody>
          <a:bodyPr>
            <a:normAutofit lnSpcReduction="10000"/>
          </a:bodyPr>
          <a:lstStyle/>
          <a:p>
            <a:pPr eaLnBrk="1" hangingPunct="1">
              <a:buNone/>
            </a:pPr>
            <a:r>
              <a:rPr lang="en-US" dirty="0">
                <a:latin typeface="Arial" charset="0"/>
                <a:cs typeface="Arial" charset="0"/>
              </a:rPr>
              <a:t>	Na</a:t>
            </a:r>
            <a:r>
              <a:rPr lang="en-CA" dirty="0"/>
              <a:t>ï</a:t>
            </a:r>
            <a:r>
              <a:rPr lang="en-US" dirty="0" err="1">
                <a:latin typeface="Arial" charset="0"/>
                <a:cs typeface="Arial" charset="0"/>
              </a:rPr>
              <a:t>vely</a:t>
            </a:r>
            <a:r>
              <a:rPr lang="en-US" dirty="0">
                <a:latin typeface="Arial" charset="0"/>
                <a:cs typeface="Arial" charset="0"/>
              </a:rPr>
              <a:t>, we step through </a:t>
            </a:r>
            <a:r>
              <a:rPr lang="en-US" dirty="0">
                <a:solidFill>
                  <a:srgbClr val="FF0000"/>
                </a:solidFill>
                <a:latin typeface="Consolas" pitchFamily="49" charset="0"/>
                <a:cs typeface="Consolas" pitchFamily="49" charset="0"/>
              </a:rPr>
              <a:t>list</a:t>
            </a:r>
            <a:r>
              <a:rPr lang="en-US" dirty="0">
                <a:latin typeface="Arial" charset="0"/>
                <a:cs typeface="Arial" charset="0"/>
              </a:rPr>
              <a:t> and call </a:t>
            </a:r>
            <a:r>
              <a:rPr lang="en-US" dirty="0" err="1">
                <a:solidFill>
                  <a:srgbClr val="00B0F0"/>
                </a:solidFill>
                <a:latin typeface="Consolas" pitchFamily="49" charset="0"/>
                <a:cs typeface="Consolas" pitchFamily="49" charset="0"/>
              </a:rPr>
              <a:t>push_front</a:t>
            </a:r>
            <a:r>
              <a:rPr lang="en-US" dirty="0">
                <a:solidFill>
                  <a:srgbClr val="00B0F0"/>
                </a:solidFill>
                <a:latin typeface="Consolas" pitchFamily="49" charset="0"/>
                <a:cs typeface="Consolas" pitchFamily="49" charset="0"/>
              </a:rPr>
              <a:t>( </a:t>
            </a:r>
            <a:r>
              <a:rPr lang="en-US" dirty="0" err="1">
                <a:solidFill>
                  <a:srgbClr val="00B0F0"/>
                </a:solidFill>
                <a:latin typeface="Consolas" pitchFamily="49" charset="0"/>
                <a:cs typeface="Consolas" pitchFamily="49" charset="0"/>
              </a:rPr>
              <a:t>int</a:t>
            </a:r>
            <a:r>
              <a:rPr lang="en-US" dirty="0">
                <a:solidFill>
                  <a:srgbClr val="00B0F0"/>
                </a:solidFill>
                <a:latin typeface="Consolas" pitchFamily="49" charset="0"/>
                <a:cs typeface="Consolas" pitchFamily="49" charset="0"/>
              </a:rPr>
              <a:t> )</a:t>
            </a:r>
            <a:r>
              <a:rPr lang="en-US" dirty="0">
                <a:latin typeface="Arial" charset="0"/>
                <a:cs typeface="Arial" charset="0"/>
              </a:rPr>
              <a:t>: </a:t>
            </a:r>
          </a:p>
          <a:p>
            <a:pPr lvl="1" eaLnBrk="1" hangingPunct="1">
              <a:buNone/>
            </a:pPr>
            <a:endParaRPr lang="en-US" sz="900" dirty="0">
              <a:latin typeface="Arial" charset="0"/>
              <a:cs typeface="Arial" charset="0"/>
            </a:endParaRPr>
          </a:p>
          <a:p>
            <a:pPr lvl="1" eaLnBrk="1" hangingPunct="1">
              <a:buNone/>
            </a:pPr>
            <a:r>
              <a:rPr lang="en-US" sz="1400" dirty="0">
                <a:latin typeface="Consolas" pitchFamily="49" charset="0"/>
                <a:cs typeface="Consolas" pitchFamily="49" charset="0"/>
              </a:rPr>
              <a:t>	List::List( List const &amp;</a:t>
            </a:r>
            <a:r>
              <a:rPr lang="en-US" sz="1400" dirty="0">
                <a:solidFill>
                  <a:srgbClr val="FF0000"/>
                </a:solidFill>
                <a:latin typeface="Consolas" pitchFamily="49" charset="0"/>
                <a:cs typeface="Consolas" pitchFamily="49" charset="0"/>
              </a:rPr>
              <a:t>list</a:t>
            </a:r>
            <a:r>
              <a:rPr lang="en-US" sz="1400" dirty="0">
                <a:latin typeface="Consolas" pitchFamily="49" charset="0"/>
                <a:cs typeface="Consolas" pitchFamily="49" charset="0"/>
              </a:rPr>
              <a:t> ):</a:t>
            </a:r>
            <a:r>
              <a:rPr lang="en-US" sz="1400" dirty="0" err="1">
                <a:solidFill>
                  <a:srgbClr val="00B0F0"/>
                </a:solidFill>
                <a:latin typeface="Consolas" pitchFamily="49" charset="0"/>
                <a:cs typeface="Consolas" pitchFamily="49" charset="0"/>
              </a:rPr>
              <a:t>list_head</a:t>
            </a:r>
            <a:r>
              <a:rPr lang="en-US" sz="1400" dirty="0">
                <a:solidFill>
                  <a:srgbClr val="00B0F0"/>
                </a:solidFill>
                <a:latin typeface="Consolas" pitchFamily="49" charset="0"/>
                <a:cs typeface="Consolas" pitchFamily="49" charset="0"/>
              </a:rPr>
              <a:t>( </a:t>
            </a:r>
            <a:r>
              <a:rPr lang="en-US" sz="1400" dirty="0">
                <a:latin typeface="Consolas" pitchFamily="49" charset="0"/>
                <a:cs typeface="Consolas" pitchFamily="49" charset="0"/>
              </a:rPr>
              <a:t>nullptr </a:t>
            </a:r>
            <a:r>
              <a:rPr lang="en-US" sz="1400" dirty="0">
                <a:solidFill>
                  <a:srgbClr val="00B0F0"/>
                </a:solidFill>
                <a:latin typeface="Consolas" pitchFamily="49" charset="0"/>
                <a:cs typeface="Consolas" pitchFamily="49" charset="0"/>
              </a:rPr>
              <a:t>) </a:t>
            </a:r>
            <a:r>
              <a:rPr lang="en-US" sz="1400" dirty="0">
                <a:latin typeface="Consolas" pitchFamily="49" charset="0"/>
                <a:cs typeface="Consolas" pitchFamily="49" charset="0"/>
              </a:rPr>
              <a:t>{</a:t>
            </a:r>
          </a:p>
          <a:p>
            <a:pPr lvl="1" eaLnBrk="1" hangingPunct="1">
              <a:buNone/>
            </a:pPr>
            <a:r>
              <a:rPr lang="en-US" sz="1400" dirty="0">
                <a:latin typeface="Consolas" pitchFamily="49" charset="0"/>
                <a:cs typeface="Consolas" pitchFamily="49" charset="0"/>
              </a:rPr>
              <a:t>	    for ( Node *</a:t>
            </a:r>
            <a:r>
              <a:rPr lang="en-US" sz="1400" dirty="0" err="1">
                <a:latin typeface="Consolas" pitchFamily="49" charset="0"/>
                <a:cs typeface="Consolas" pitchFamily="49" charset="0"/>
              </a:rPr>
              <a:t>ptr</a:t>
            </a:r>
            <a:r>
              <a:rPr lang="en-US" sz="1400" dirty="0">
                <a:latin typeface="Consolas" pitchFamily="49" charset="0"/>
                <a:cs typeface="Consolas" pitchFamily="49" charset="0"/>
              </a:rPr>
              <a:t> = </a:t>
            </a:r>
            <a:r>
              <a:rPr lang="en-US" sz="1400" dirty="0" err="1">
                <a:solidFill>
                  <a:srgbClr val="FF0000"/>
                </a:solidFill>
                <a:latin typeface="Consolas" pitchFamily="49" charset="0"/>
                <a:cs typeface="Consolas" pitchFamily="49" charset="0"/>
              </a:rPr>
              <a:t>list.head</a:t>
            </a:r>
            <a:r>
              <a:rPr lang="en-US" sz="1400" dirty="0">
                <a:solidFill>
                  <a:srgbClr val="FF0000"/>
                </a:solidFill>
                <a:latin typeface="Consolas" pitchFamily="49" charset="0"/>
                <a:cs typeface="Consolas" pitchFamily="49" charset="0"/>
              </a:rPr>
              <a:t>()</a:t>
            </a:r>
            <a:r>
              <a:rPr lang="en-US" sz="1400" dirty="0">
                <a:latin typeface="Consolas" pitchFamily="49" charset="0"/>
                <a:cs typeface="Consolas" pitchFamily="49" charset="0"/>
              </a:rPr>
              <a:t>; </a:t>
            </a:r>
            <a:r>
              <a:rPr lang="en-US" sz="1400" dirty="0" err="1">
                <a:latin typeface="Consolas" pitchFamily="49" charset="0"/>
                <a:cs typeface="Consolas" pitchFamily="49" charset="0"/>
              </a:rPr>
              <a:t>ptr</a:t>
            </a:r>
            <a:r>
              <a:rPr lang="en-US" sz="1400" dirty="0">
                <a:latin typeface="Consolas" pitchFamily="49" charset="0"/>
                <a:cs typeface="Consolas" pitchFamily="49" charset="0"/>
              </a:rPr>
              <a:t> != nullptr; </a:t>
            </a:r>
            <a:r>
              <a:rPr lang="en-US" sz="1400" dirty="0" err="1">
                <a:latin typeface="Consolas" pitchFamily="49" charset="0"/>
                <a:cs typeface="Consolas" pitchFamily="49" charset="0"/>
              </a:rPr>
              <a:t>ptr</a:t>
            </a:r>
            <a:r>
              <a:rPr lang="en-US" sz="1400" dirty="0">
                <a:latin typeface="Consolas" pitchFamily="49" charset="0"/>
                <a:cs typeface="Consolas" pitchFamily="49" charset="0"/>
              </a:rPr>
              <a:t> = </a:t>
            </a:r>
            <a:r>
              <a:rPr lang="en-US" sz="1400" dirty="0" err="1">
                <a:latin typeface="Consolas" pitchFamily="49" charset="0"/>
                <a:cs typeface="Consolas" pitchFamily="49" charset="0"/>
              </a:rPr>
              <a:t>ptr</a:t>
            </a:r>
            <a:r>
              <a:rPr lang="en-US" sz="1400" dirty="0">
                <a:latin typeface="Consolas" pitchFamily="49" charset="0"/>
                <a:cs typeface="Consolas" pitchFamily="49" charset="0"/>
              </a:rPr>
              <a:t>-&gt;next() ) {</a:t>
            </a:r>
          </a:p>
          <a:p>
            <a:pPr lvl="1" eaLnBrk="1" hangingPunct="1">
              <a:buNone/>
            </a:pPr>
            <a:r>
              <a:rPr lang="en-US" sz="1400" dirty="0">
                <a:latin typeface="Consolas" pitchFamily="49" charset="0"/>
                <a:cs typeface="Consolas" pitchFamily="49" charset="0"/>
              </a:rPr>
              <a:t>	        </a:t>
            </a:r>
            <a:r>
              <a:rPr lang="en-US" sz="1400" dirty="0" err="1">
                <a:solidFill>
                  <a:srgbClr val="00B0F0"/>
                </a:solidFill>
                <a:latin typeface="Consolas" pitchFamily="49" charset="0"/>
                <a:cs typeface="Consolas" pitchFamily="49" charset="0"/>
              </a:rPr>
              <a:t>push_front</a:t>
            </a:r>
            <a:r>
              <a:rPr lang="en-US" sz="1400" dirty="0">
                <a:solidFill>
                  <a:srgbClr val="00B0F0"/>
                </a:solidFill>
                <a:latin typeface="Consolas" pitchFamily="49" charset="0"/>
                <a:cs typeface="Consolas" pitchFamily="49" charset="0"/>
              </a:rPr>
              <a:t>(</a:t>
            </a:r>
            <a:r>
              <a:rPr lang="en-US" sz="1400" dirty="0">
                <a:latin typeface="Consolas" pitchFamily="49" charset="0"/>
                <a:cs typeface="Consolas" pitchFamily="49" charset="0"/>
              </a:rPr>
              <a:t> </a:t>
            </a:r>
            <a:r>
              <a:rPr lang="en-US" sz="1400" dirty="0" err="1">
                <a:latin typeface="Consolas" pitchFamily="49" charset="0"/>
                <a:cs typeface="Consolas" pitchFamily="49" charset="0"/>
              </a:rPr>
              <a:t>ptr</a:t>
            </a:r>
            <a:r>
              <a:rPr lang="en-US" sz="1400" dirty="0">
                <a:latin typeface="Consolas" pitchFamily="49" charset="0"/>
                <a:cs typeface="Consolas" pitchFamily="49" charset="0"/>
              </a:rPr>
              <a:t>-&gt;retrieve() </a:t>
            </a:r>
            <a:r>
              <a:rPr lang="en-US" sz="1400" dirty="0">
                <a:solidFill>
                  <a:srgbClr val="00B0F0"/>
                </a:solidFill>
                <a:latin typeface="Consolas" pitchFamily="49" charset="0"/>
                <a:cs typeface="Consolas" pitchFamily="49" charset="0"/>
              </a:rPr>
              <a:t>)</a:t>
            </a:r>
            <a:r>
              <a:rPr lang="en-US" sz="1400" dirty="0">
                <a:latin typeface="Consolas" pitchFamily="49" charset="0"/>
                <a:cs typeface="Consolas" pitchFamily="49" charset="0"/>
              </a:rPr>
              <a:t>;</a:t>
            </a:r>
          </a:p>
          <a:p>
            <a:pPr lvl="1" eaLnBrk="1" hangingPunct="1">
              <a:buNone/>
            </a:pPr>
            <a:r>
              <a:rPr lang="en-US" sz="1400" dirty="0">
                <a:latin typeface="Consolas" pitchFamily="49" charset="0"/>
                <a:cs typeface="Consolas" pitchFamily="49" charset="0"/>
              </a:rPr>
              <a:t>	    }</a:t>
            </a:r>
          </a:p>
          <a:p>
            <a:pPr lvl="1" eaLnBrk="1" hangingPunct="1">
              <a:buNone/>
            </a:pPr>
            <a:r>
              <a:rPr lang="en-US" sz="1400" dirty="0">
                <a:latin typeface="Consolas" pitchFamily="49" charset="0"/>
                <a:cs typeface="Consolas" pitchFamily="49" charset="0"/>
              </a:rPr>
              <a:t>	}</a:t>
            </a:r>
          </a:p>
          <a:p>
            <a:pPr eaLnBrk="1" hangingPunct="1">
              <a:buNone/>
            </a:pPr>
            <a:r>
              <a:rPr lang="en-US" sz="1400" dirty="0">
                <a:latin typeface="Consolas" pitchFamily="49" charset="0"/>
                <a:cs typeface="Consolas" pitchFamily="49" charset="0"/>
              </a:rPr>
              <a:t>	  </a:t>
            </a:r>
          </a:p>
          <a:p>
            <a:pPr eaLnBrk="1" hangingPunct="1">
              <a:buNone/>
            </a:pPr>
            <a:r>
              <a:rPr lang="en-US" dirty="0">
                <a:solidFill>
                  <a:prstClr val="black"/>
                </a:solidFill>
                <a:latin typeface="Arial" charset="0"/>
                <a:cs typeface="Arial" charset="0"/>
              </a:rPr>
              <a:t>	Does this work?</a:t>
            </a:r>
          </a:p>
          <a:p>
            <a:pPr lvl="1" eaLnBrk="1" hangingPunct="1"/>
            <a:r>
              <a:rPr lang="en-US" dirty="0">
                <a:solidFill>
                  <a:prstClr val="black"/>
                </a:solidFill>
                <a:latin typeface="Arial" charset="0"/>
                <a:cs typeface="Arial" charset="0"/>
              </a:rPr>
              <a:t>How could we make this work?</a:t>
            </a:r>
          </a:p>
          <a:p>
            <a:pPr lvl="1" eaLnBrk="1" hangingPunct="1"/>
            <a:r>
              <a:rPr lang="en-US" dirty="0">
                <a:solidFill>
                  <a:prstClr val="black"/>
                </a:solidFill>
                <a:latin typeface="Arial" charset="0"/>
                <a:cs typeface="Arial" charset="0"/>
              </a:rPr>
              <a:t>We need a </a:t>
            </a:r>
            <a:r>
              <a:rPr lang="en-US" dirty="0" err="1">
                <a:solidFill>
                  <a:prstClr val="black"/>
                </a:solidFill>
                <a:latin typeface="Consolas" pitchFamily="49" charset="0"/>
                <a:cs typeface="Consolas" pitchFamily="49" charset="0"/>
              </a:rPr>
              <a:t>push_back</a:t>
            </a:r>
            <a:r>
              <a:rPr lang="en-US" dirty="0">
                <a:solidFill>
                  <a:prstClr val="black"/>
                </a:solidFill>
                <a:latin typeface="Consolas" pitchFamily="49" charset="0"/>
                <a:cs typeface="Consolas" pitchFamily="49" charset="0"/>
              </a:rPr>
              <a:t>( </a:t>
            </a:r>
            <a:r>
              <a:rPr lang="en-US" dirty="0" err="1">
                <a:solidFill>
                  <a:prstClr val="black"/>
                </a:solidFill>
                <a:latin typeface="Consolas" pitchFamily="49" charset="0"/>
                <a:cs typeface="Consolas" pitchFamily="49" charset="0"/>
              </a:rPr>
              <a:t>int</a:t>
            </a:r>
            <a:r>
              <a:rPr lang="en-US" dirty="0">
                <a:solidFill>
                  <a:prstClr val="black"/>
                </a:solidFill>
                <a:latin typeface="Consolas" pitchFamily="49" charset="0"/>
                <a:cs typeface="Consolas" pitchFamily="49" charset="0"/>
              </a:rPr>
              <a:t> )</a:t>
            </a:r>
            <a:r>
              <a:rPr lang="en-US" dirty="0">
                <a:solidFill>
                  <a:prstClr val="black"/>
                </a:solidFill>
                <a:latin typeface="Arial" charset="0"/>
                <a:cs typeface="Arial" charset="0"/>
              </a:rPr>
              <a:t> member function:</a:t>
            </a:r>
          </a:p>
          <a:p>
            <a:pPr lvl="1" eaLnBrk="1" hangingPunct="1">
              <a:buNone/>
            </a:pPr>
            <a:endParaRPr lang="en-US" sz="1400" dirty="0">
              <a:latin typeface="Consolas" pitchFamily="49" charset="0"/>
              <a:cs typeface="Consolas" pitchFamily="49" charset="0"/>
            </a:endParaRPr>
          </a:p>
          <a:p>
            <a:pPr lvl="1" eaLnBrk="1" hangingPunct="1">
              <a:buNone/>
            </a:pPr>
            <a:r>
              <a:rPr lang="en-US" sz="1400" dirty="0">
                <a:latin typeface="Consolas" pitchFamily="49" charset="0"/>
                <a:cs typeface="Consolas" pitchFamily="49" charset="0"/>
              </a:rPr>
              <a:t>	List::List( List const &amp;</a:t>
            </a:r>
            <a:r>
              <a:rPr lang="en-US" sz="1400" dirty="0">
                <a:solidFill>
                  <a:srgbClr val="FF0000"/>
                </a:solidFill>
                <a:latin typeface="Consolas" pitchFamily="49" charset="0"/>
                <a:cs typeface="Consolas" pitchFamily="49" charset="0"/>
              </a:rPr>
              <a:t>list</a:t>
            </a:r>
            <a:r>
              <a:rPr lang="en-US" sz="1400" dirty="0">
                <a:latin typeface="Consolas" pitchFamily="49" charset="0"/>
                <a:cs typeface="Consolas" pitchFamily="49" charset="0"/>
              </a:rPr>
              <a:t> ):</a:t>
            </a:r>
            <a:r>
              <a:rPr lang="en-US" sz="1400" dirty="0" err="1">
                <a:solidFill>
                  <a:srgbClr val="00B0F0"/>
                </a:solidFill>
                <a:latin typeface="Consolas" pitchFamily="49" charset="0"/>
                <a:cs typeface="Consolas" pitchFamily="49" charset="0"/>
              </a:rPr>
              <a:t>list_head</a:t>
            </a:r>
            <a:r>
              <a:rPr lang="en-US" sz="1400" dirty="0">
                <a:solidFill>
                  <a:srgbClr val="00B0F0"/>
                </a:solidFill>
                <a:latin typeface="Consolas" pitchFamily="49" charset="0"/>
                <a:cs typeface="Consolas" pitchFamily="49" charset="0"/>
              </a:rPr>
              <a:t>(</a:t>
            </a:r>
            <a:r>
              <a:rPr lang="en-US" sz="1400" dirty="0">
                <a:latin typeface="Consolas" pitchFamily="49" charset="0"/>
                <a:cs typeface="Consolas" pitchFamily="49" charset="0"/>
              </a:rPr>
              <a:t> nullptr </a:t>
            </a:r>
            <a:r>
              <a:rPr lang="en-US" sz="1400" dirty="0">
                <a:solidFill>
                  <a:srgbClr val="00B0F0"/>
                </a:solidFill>
                <a:latin typeface="Consolas" pitchFamily="49" charset="0"/>
                <a:cs typeface="Consolas" pitchFamily="49" charset="0"/>
              </a:rPr>
              <a:t>) </a:t>
            </a:r>
            <a:r>
              <a:rPr lang="en-US" sz="1400" dirty="0">
                <a:latin typeface="Consolas" pitchFamily="49" charset="0"/>
                <a:cs typeface="Consolas" pitchFamily="49" charset="0"/>
              </a:rPr>
              <a:t>{</a:t>
            </a:r>
          </a:p>
          <a:p>
            <a:pPr lvl="1" eaLnBrk="1" hangingPunct="1">
              <a:buNone/>
            </a:pPr>
            <a:r>
              <a:rPr lang="en-US" sz="1400" dirty="0">
                <a:latin typeface="Consolas" pitchFamily="49" charset="0"/>
                <a:cs typeface="Consolas" pitchFamily="49" charset="0"/>
              </a:rPr>
              <a:t>	    for ( Node *</a:t>
            </a:r>
            <a:r>
              <a:rPr lang="en-US" sz="1400" dirty="0" err="1">
                <a:latin typeface="Consolas" pitchFamily="49" charset="0"/>
                <a:cs typeface="Consolas" pitchFamily="49" charset="0"/>
              </a:rPr>
              <a:t>ptr</a:t>
            </a:r>
            <a:r>
              <a:rPr lang="en-US" sz="1400" dirty="0">
                <a:latin typeface="Consolas" pitchFamily="49" charset="0"/>
                <a:cs typeface="Consolas" pitchFamily="49" charset="0"/>
              </a:rPr>
              <a:t> = </a:t>
            </a:r>
            <a:r>
              <a:rPr lang="en-US" sz="1400" dirty="0" err="1">
                <a:solidFill>
                  <a:srgbClr val="FF0000"/>
                </a:solidFill>
                <a:latin typeface="Consolas" pitchFamily="49" charset="0"/>
                <a:cs typeface="Consolas" pitchFamily="49" charset="0"/>
              </a:rPr>
              <a:t>list.head</a:t>
            </a:r>
            <a:r>
              <a:rPr lang="en-US" sz="1400" dirty="0">
                <a:solidFill>
                  <a:srgbClr val="FF0000"/>
                </a:solidFill>
                <a:latin typeface="Consolas" pitchFamily="49" charset="0"/>
                <a:cs typeface="Consolas" pitchFamily="49" charset="0"/>
              </a:rPr>
              <a:t>()</a:t>
            </a:r>
            <a:r>
              <a:rPr lang="en-US" sz="1400" dirty="0">
                <a:latin typeface="Consolas" pitchFamily="49" charset="0"/>
                <a:cs typeface="Consolas" pitchFamily="49" charset="0"/>
              </a:rPr>
              <a:t>; </a:t>
            </a:r>
            <a:r>
              <a:rPr lang="en-US" sz="1400" dirty="0" err="1">
                <a:latin typeface="Consolas" pitchFamily="49" charset="0"/>
                <a:cs typeface="Consolas" pitchFamily="49" charset="0"/>
              </a:rPr>
              <a:t>ptr</a:t>
            </a:r>
            <a:r>
              <a:rPr lang="en-US" sz="1400" dirty="0">
                <a:latin typeface="Consolas" pitchFamily="49" charset="0"/>
                <a:cs typeface="Consolas" pitchFamily="49" charset="0"/>
              </a:rPr>
              <a:t> != nullptr; </a:t>
            </a:r>
            <a:r>
              <a:rPr lang="en-US" sz="1400" dirty="0" err="1">
                <a:latin typeface="Consolas" pitchFamily="49" charset="0"/>
                <a:cs typeface="Consolas" pitchFamily="49" charset="0"/>
              </a:rPr>
              <a:t>ptr</a:t>
            </a:r>
            <a:r>
              <a:rPr lang="en-US" sz="1400" dirty="0">
                <a:latin typeface="Consolas" pitchFamily="49" charset="0"/>
                <a:cs typeface="Consolas" pitchFamily="49" charset="0"/>
              </a:rPr>
              <a:t> = </a:t>
            </a:r>
            <a:r>
              <a:rPr lang="en-US" sz="1400" dirty="0" err="1">
                <a:latin typeface="Consolas" pitchFamily="49" charset="0"/>
                <a:cs typeface="Consolas" pitchFamily="49" charset="0"/>
              </a:rPr>
              <a:t>ptr</a:t>
            </a:r>
            <a:r>
              <a:rPr lang="en-US" sz="1400" dirty="0">
                <a:latin typeface="Consolas" pitchFamily="49" charset="0"/>
                <a:cs typeface="Consolas" pitchFamily="49" charset="0"/>
              </a:rPr>
              <a:t>-&gt;next() ) {</a:t>
            </a:r>
          </a:p>
          <a:p>
            <a:pPr lvl="1" eaLnBrk="1" hangingPunct="1">
              <a:buNone/>
            </a:pPr>
            <a:r>
              <a:rPr lang="en-US" sz="1400" dirty="0">
                <a:latin typeface="Consolas" pitchFamily="49" charset="0"/>
                <a:cs typeface="Consolas" pitchFamily="49" charset="0"/>
              </a:rPr>
              <a:t>	        </a:t>
            </a:r>
            <a:r>
              <a:rPr lang="en-US" sz="1400" dirty="0" err="1">
                <a:solidFill>
                  <a:srgbClr val="00B0F0"/>
                </a:solidFill>
                <a:latin typeface="Consolas" pitchFamily="49" charset="0"/>
                <a:cs typeface="Consolas" pitchFamily="49" charset="0"/>
              </a:rPr>
              <a:t>push_back</a:t>
            </a:r>
            <a:r>
              <a:rPr lang="en-US" sz="1400" dirty="0">
                <a:solidFill>
                  <a:srgbClr val="00B0F0"/>
                </a:solidFill>
                <a:latin typeface="Consolas" pitchFamily="49" charset="0"/>
                <a:cs typeface="Consolas" pitchFamily="49" charset="0"/>
              </a:rPr>
              <a:t>(</a:t>
            </a:r>
            <a:r>
              <a:rPr lang="en-US" sz="1400" dirty="0">
                <a:latin typeface="Consolas" pitchFamily="49" charset="0"/>
                <a:cs typeface="Consolas" pitchFamily="49" charset="0"/>
              </a:rPr>
              <a:t> </a:t>
            </a:r>
            <a:r>
              <a:rPr lang="en-US" sz="1400" dirty="0" err="1">
                <a:latin typeface="Consolas" pitchFamily="49" charset="0"/>
                <a:cs typeface="Consolas" pitchFamily="49" charset="0"/>
              </a:rPr>
              <a:t>ptr</a:t>
            </a:r>
            <a:r>
              <a:rPr lang="en-US" sz="1400" dirty="0">
                <a:latin typeface="Consolas" pitchFamily="49" charset="0"/>
                <a:cs typeface="Consolas" pitchFamily="49" charset="0"/>
              </a:rPr>
              <a:t>-&gt;retrieve() </a:t>
            </a:r>
            <a:r>
              <a:rPr lang="en-US" sz="1400" dirty="0">
                <a:solidFill>
                  <a:srgbClr val="00B0F0"/>
                </a:solidFill>
                <a:latin typeface="Consolas" pitchFamily="49" charset="0"/>
                <a:cs typeface="Consolas" pitchFamily="49" charset="0"/>
              </a:rPr>
              <a:t>)</a:t>
            </a:r>
            <a:r>
              <a:rPr lang="en-US" sz="1400" dirty="0">
                <a:latin typeface="Consolas" pitchFamily="49" charset="0"/>
                <a:cs typeface="Consolas" pitchFamily="49" charset="0"/>
              </a:rPr>
              <a:t>;</a:t>
            </a:r>
          </a:p>
          <a:p>
            <a:pPr lvl="1" eaLnBrk="1" hangingPunct="1">
              <a:buNone/>
            </a:pPr>
            <a:r>
              <a:rPr lang="en-US" sz="1400" dirty="0">
                <a:latin typeface="Consolas" pitchFamily="49" charset="0"/>
                <a:cs typeface="Consolas" pitchFamily="49" charset="0"/>
              </a:rPr>
              <a:t>	    }</a:t>
            </a:r>
          </a:p>
          <a:p>
            <a:pPr lvl="1" eaLnBrk="1" hangingPunct="1">
              <a:buNone/>
            </a:pPr>
            <a:r>
              <a:rPr lang="en-US" sz="1400" dirty="0">
                <a:latin typeface="Consolas" pitchFamily="49" charset="0"/>
                <a:cs typeface="Consolas" pitchFamily="49" charset="0"/>
              </a:rPr>
              <a:t>	}</a:t>
            </a:r>
          </a:p>
          <a:p>
            <a:pPr eaLnBrk="1" hangingPunct="1">
              <a:buNone/>
            </a:pPr>
            <a:endParaRPr lang="en-US" dirty="0">
              <a:solidFill>
                <a:prstClr val="black"/>
              </a:solidFill>
              <a:latin typeface="Arial" charset="0"/>
              <a:cs typeface="Arial" charset="0"/>
            </a:endParaRPr>
          </a:p>
        </p:txBody>
      </p:sp>
      <p:sp>
        <p:nvSpPr>
          <p:cNvPr id="5" name="Oval 4"/>
          <p:cNvSpPr/>
          <p:nvPr/>
        </p:nvSpPr>
        <p:spPr>
          <a:xfrm>
            <a:off x="1988590" y="5408728"/>
            <a:ext cx="1152128" cy="360040"/>
          </a:xfrm>
          <a:prstGeom prst="ellipse">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5210143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4755">
                                            <p:txEl>
                                              <p:pRg st="8" end="8"/>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4755">
                                            <p:txEl>
                                              <p:pRg st="9" end="9"/>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4755">
                                            <p:txEl>
                                              <p:pRg st="10" end="1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4755">
                                            <p:txEl>
                                              <p:pRg st="12" end="1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4755">
                                            <p:txEl>
                                              <p:pRg st="13" end="1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4755">
                                            <p:txEl>
                                              <p:pRg st="14" end="1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4755">
                                            <p:txEl>
                                              <p:pRg st="15" end="1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4755">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pPr eaLnBrk="1" hangingPunct="1"/>
            <a:r>
              <a:rPr lang="en-US" dirty="0">
                <a:latin typeface="Arial" charset="0"/>
                <a:cs typeface="Arial" charset="0"/>
              </a:rPr>
              <a:t>Copy Constructor</a:t>
            </a:r>
          </a:p>
        </p:txBody>
      </p:sp>
      <p:sp>
        <p:nvSpPr>
          <p:cNvPr id="74755" name="Rectangle 3"/>
          <p:cNvSpPr>
            <a:spLocks noGrp="1" noChangeArrowheads="1"/>
          </p:cNvSpPr>
          <p:nvPr>
            <p:ph type="body" idx="1"/>
          </p:nvPr>
        </p:nvSpPr>
        <p:spPr>
          <a:xfrm>
            <a:off x="457200" y="1600200"/>
            <a:ext cx="8435280" cy="4525963"/>
          </a:xfrm>
        </p:spPr>
        <p:txBody>
          <a:bodyPr/>
          <a:lstStyle/>
          <a:p>
            <a:pPr eaLnBrk="1" hangingPunct="1">
              <a:buNone/>
            </a:pPr>
            <a:r>
              <a:rPr lang="en-US" dirty="0">
                <a:latin typeface="Arial" charset="0"/>
                <a:cs typeface="Arial" charset="0"/>
              </a:rPr>
              <a:t>	</a:t>
            </a:r>
            <a:r>
              <a:rPr lang="en-CA" dirty="0">
                <a:latin typeface="Arial" charset="0"/>
                <a:cs typeface="Arial" charset="0"/>
              </a:rPr>
              <a:t>Unfortunately, to make </a:t>
            </a:r>
            <a:r>
              <a:rPr lang="en-CA" dirty="0" err="1">
                <a:latin typeface="Consolas" pitchFamily="49" charset="0"/>
                <a:cs typeface="Consolas" pitchFamily="49" charset="0"/>
              </a:rPr>
              <a:t>push_back</a:t>
            </a:r>
            <a:r>
              <a:rPr lang="en-CA" dirty="0">
                <a:latin typeface="Consolas" pitchFamily="49" charset="0"/>
                <a:cs typeface="Consolas" pitchFamily="49" charset="0"/>
              </a:rPr>
              <a:t>( </a:t>
            </a:r>
            <a:r>
              <a:rPr lang="en-CA" dirty="0" err="1">
                <a:latin typeface="Consolas" pitchFamily="49" charset="0"/>
                <a:cs typeface="Consolas" pitchFamily="49" charset="0"/>
              </a:rPr>
              <a:t>int</a:t>
            </a:r>
            <a:r>
              <a:rPr lang="en-CA" dirty="0">
                <a:latin typeface="Consolas" pitchFamily="49" charset="0"/>
                <a:cs typeface="Consolas" pitchFamily="49" charset="0"/>
              </a:rPr>
              <a:t> )</a:t>
            </a:r>
            <a:r>
              <a:rPr lang="en-CA" dirty="0">
                <a:latin typeface="Arial" charset="0"/>
                <a:cs typeface="Arial" charset="0"/>
              </a:rPr>
              <a:t> more efficient, we need a pointer to the last node in the linked list</a:t>
            </a:r>
          </a:p>
          <a:p>
            <a:pPr lvl="1" eaLnBrk="1" hangingPunct="1"/>
            <a:r>
              <a:rPr lang="en-CA" dirty="0">
                <a:latin typeface="Arial" charset="0"/>
                <a:cs typeface="Arial" charset="0"/>
              </a:rPr>
              <a:t>We require a </a:t>
            </a:r>
            <a:r>
              <a:rPr lang="en-CA" dirty="0" err="1">
                <a:latin typeface="Consolas" pitchFamily="49" charset="0"/>
                <a:cs typeface="Consolas" pitchFamily="49" charset="0"/>
              </a:rPr>
              <a:t>list_tail</a:t>
            </a:r>
            <a:r>
              <a:rPr lang="en-CA" dirty="0">
                <a:latin typeface="Arial" charset="0"/>
                <a:cs typeface="Arial" charset="0"/>
              </a:rPr>
              <a:t> member variable</a:t>
            </a:r>
          </a:p>
          <a:p>
            <a:pPr lvl="1" eaLnBrk="1" hangingPunct="1"/>
            <a:r>
              <a:rPr lang="en-CA" dirty="0">
                <a:latin typeface="Arial" charset="0"/>
                <a:cs typeface="Arial" charset="0"/>
              </a:rPr>
              <a:t>Otherwise, </a:t>
            </a:r>
            <a:r>
              <a:rPr lang="en-CA" dirty="0" err="1">
                <a:latin typeface="Consolas" pitchFamily="49" charset="0"/>
                <a:cs typeface="Consolas" pitchFamily="49" charset="0"/>
              </a:rPr>
              <a:t>push_back</a:t>
            </a:r>
            <a:r>
              <a:rPr lang="en-CA" dirty="0">
                <a:latin typeface="Consolas" pitchFamily="49" charset="0"/>
                <a:cs typeface="Consolas" pitchFamily="49" charset="0"/>
              </a:rPr>
              <a:t>( </a:t>
            </a:r>
            <a:r>
              <a:rPr lang="en-CA" dirty="0" err="1">
                <a:latin typeface="Consolas" pitchFamily="49" charset="0"/>
                <a:cs typeface="Consolas" pitchFamily="49" charset="0"/>
              </a:rPr>
              <a:t>int</a:t>
            </a:r>
            <a:r>
              <a:rPr lang="en-CA" dirty="0">
                <a:latin typeface="Consolas" pitchFamily="49" charset="0"/>
                <a:cs typeface="Consolas" pitchFamily="49" charset="0"/>
              </a:rPr>
              <a:t> )</a:t>
            </a:r>
            <a:r>
              <a:rPr lang="en-CA" dirty="0">
                <a:latin typeface="Arial" charset="0"/>
                <a:cs typeface="Arial" charset="0"/>
              </a:rPr>
              <a:t> becomes a </a:t>
            </a:r>
            <a:r>
              <a:rPr lang="en-CA" dirty="0">
                <a:latin typeface="Symbol" pitchFamily="18" charset="2"/>
                <a:cs typeface="Times New Roman" pitchFamily="18" charset="0"/>
              </a:rPr>
              <a:t>Q</a:t>
            </a:r>
            <a:r>
              <a:rPr lang="en-CA" dirty="0">
                <a:latin typeface="Times New Roman" pitchFamily="18" charset="0"/>
                <a:cs typeface="Times New Roman" pitchFamily="18" charset="0"/>
              </a:rPr>
              <a:t>(</a:t>
            </a:r>
            <a:r>
              <a:rPr lang="en-CA" i="1" dirty="0">
                <a:latin typeface="Times New Roman" pitchFamily="18" charset="0"/>
                <a:cs typeface="Times New Roman" pitchFamily="18" charset="0"/>
              </a:rPr>
              <a:t>n</a:t>
            </a:r>
            <a:r>
              <a:rPr lang="en-CA" dirty="0">
                <a:latin typeface="Times New Roman" pitchFamily="18" charset="0"/>
                <a:cs typeface="Times New Roman" pitchFamily="18" charset="0"/>
              </a:rPr>
              <a:t>)</a:t>
            </a:r>
            <a:r>
              <a:rPr lang="en-CA" dirty="0">
                <a:latin typeface="Arial" charset="0"/>
                <a:cs typeface="Arial" charset="0"/>
              </a:rPr>
              <a:t> function</a:t>
            </a:r>
          </a:p>
          <a:p>
            <a:pPr lvl="2" eaLnBrk="1" hangingPunct="1"/>
            <a:r>
              <a:rPr lang="en-CA" dirty="0">
                <a:latin typeface="Arial" charset="0"/>
                <a:cs typeface="Arial" charset="0"/>
              </a:rPr>
              <a:t>This would make the copy constructor </a:t>
            </a:r>
            <a:r>
              <a:rPr lang="en-CA" dirty="0">
                <a:latin typeface="Symbol" pitchFamily="18" charset="2"/>
                <a:cs typeface="Times New Roman" pitchFamily="18" charset="0"/>
              </a:rPr>
              <a:t>Q</a:t>
            </a:r>
            <a:r>
              <a:rPr lang="en-CA" dirty="0">
                <a:latin typeface="Times New Roman" pitchFamily="18" charset="0"/>
                <a:cs typeface="Times New Roman" pitchFamily="18" charset="0"/>
              </a:rPr>
              <a:t>(</a:t>
            </a:r>
            <a:r>
              <a:rPr lang="en-CA" i="1" dirty="0">
                <a:latin typeface="Times New Roman" pitchFamily="18" charset="0"/>
                <a:cs typeface="Times New Roman" pitchFamily="18" charset="0"/>
              </a:rPr>
              <a:t>n</a:t>
            </a:r>
            <a:r>
              <a:rPr lang="en-CA" baseline="30000" dirty="0">
                <a:latin typeface="Times New Roman" pitchFamily="18" charset="0"/>
                <a:cs typeface="Times New Roman" pitchFamily="18" charset="0"/>
              </a:rPr>
              <a:t>2</a:t>
            </a:r>
            <a:r>
              <a:rPr lang="en-CA" dirty="0">
                <a:latin typeface="Times New Roman" pitchFamily="18" charset="0"/>
                <a:cs typeface="Times New Roman" pitchFamily="18" charset="0"/>
              </a:rPr>
              <a:t>)</a:t>
            </a:r>
            <a:endParaRPr lang="en-CA" dirty="0">
              <a:latin typeface="Arial" charset="0"/>
              <a:cs typeface="Arial" charset="0"/>
            </a:endParaRPr>
          </a:p>
          <a:p>
            <a:pPr lvl="1" eaLnBrk="1" hangingPunct="1"/>
            <a:endParaRPr lang="en-CA" dirty="0">
              <a:latin typeface="Arial" charset="0"/>
              <a:cs typeface="Arial" charset="0"/>
            </a:endParaRPr>
          </a:p>
          <a:p>
            <a:pPr lvl="1" eaLnBrk="1" hangingPunct="1"/>
            <a:r>
              <a:rPr lang="en-CA" dirty="0">
                <a:latin typeface="Arial" charset="0"/>
                <a:cs typeface="Arial" charset="0"/>
              </a:rPr>
              <a:t>In Project 1, you will define and use the member variable </a:t>
            </a:r>
            <a:r>
              <a:rPr lang="en-CA" dirty="0" err="1">
                <a:latin typeface="Consolas" pitchFamily="49" charset="0"/>
                <a:cs typeface="Consolas" pitchFamily="49" charset="0"/>
              </a:rPr>
              <a:t>list_tail</a:t>
            </a:r>
            <a:endParaRPr lang="en-US" dirty="0">
              <a:solidFill>
                <a:prstClr val="black"/>
              </a:solidFill>
              <a:latin typeface="Consolas" pitchFamily="49" charset="0"/>
              <a:cs typeface="Consolas" pitchFamily="49" charset="0"/>
            </a:endParaRPr>
          </a:p>
        </p:txBody>
      </p:sp>
    </p:spTree>
    <p:extLst>
      <p:ext uri="{BB962C8B-B14F-4D97-AF65-F5344CB8AC3E}">
        <p14:creationId xmlns:p14="http://schemas.microsoft.com/office/powerpoint/2010/main" val="277215959"/>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pPr eaLnBrk="1" hangingPunct="1"/>
            <a:r>
              <a:rPr lang="en-US" dirty="0">
                <a:latin typeface="Arial" charset="0"/>
                <a:cs typeface="Arial" charset="0"/>
              </a:rPr>
              <a:t>Copy Constructor</a:t>
            </a:r>
          </a:p>
        </p:txBody>
      </p:sp>
      <p:sp>
        <p:nvSpPr>
          <p:cNvPr id="74755" name="Rectangle 3"/>
          <p:cNvSpPr>
            <a:spLocks noGrp="1" noChangeArrowheads="1"/>
          </p:cNvSpPr>
          <p:nvPr>
            <p:ph type="body" idx="1"/>
          </p:nvPr>
        </p:nvSpPr>
        <p:spPr>
          <a:xfrm>
            <a:off x="107504" y="1600200"/>
            <a:ext cx="8435280" cy="4525963"/>
          </a:xfrm>
        </p:spPr>
        <p:txBody>
          <a:bodyPr>
            <a:normAutofit lnSpcReduction="10000"/>
          </a:bodyPr>
          <a:lstStyle/>
          <a:p>
            <a:pPr eaLnBrk="1" hangingPunct="1">
              <a:buFont typeface="Arial" charset="0"/>
              <a:buNone/>
            </a:pPr>
            <a:r>
              <a:rPr lang="en-US" dirty="0">
                <a:latin typeface="Arial" charset="0"/>
                <a:cs typeface="Arial" charset="0"/>
              </a:rPr>
              <a:t>	First, make life simple:  if </a:t>
            </a:r>
            <a:r>
              <a:rPr lang="en-US" dirty="0">
                <a:solidFill>
                  <a:srgbClr val="FF0000"/>
                </a:solidFill>
                <a:latin typeface="Consolas" pitchFamily="49" charset="0"/>
                <a:cs typeface="Consolas" pitchFamily="49" charset="0"/>
              </a:rPr>
              <a:t>list</a:t>
            </a:r>
            <a:r>
              <a:rPr lang="en-US" dirty="0">
                <a:latin typeface="Arial" charset="0"/>
                <a:cs typeface="Arial" charset="0"/>
              </a:rPr>
              <a:t> is empty, we are finished, so return</a:t>
            </a:r>
          </a:p>
          <a:p>
            <a:pPr lvl="1" eaLnBrk="1" hangingPunct="1">
              <a:buNone/>
            </a:pPr>
            <a:endParaRPr lang="en-US" sz="900" dirty="0">
              <a:latin typeface="Arial" charset="0"/>
              <a:cs typeface="Arial" charset="0"/>
            </a:endParaRPr>
          </a:p>
          <a:p>
            <a:pPr lvl="1" eaLnBrk="1" hangingPunct="1">
              <a:buNone/>
            </a:pPr>
            <a:r>
              <a:rPr lang="en-US" sz="1400" dirty="0">
                <a:latin typeface="Consolas" pitchFamily="49" charset="0"/>
                <a:cs typeface="Consolas" pitchFamily="49" charset="0"/>
              </a:rPr>
              <a:t>	List::List( List const &amp;</a:t>
            </a:r>
            <a:r>
              <a:rPr lang="en-US" sz="1400" dirty="0">
                <a:solidFill>
                  <a:srgbClr val="FF0000"/>
                </a:solidFill>
                <a:latin typeface="Consolas" pitchFamily="49" charset="0"/>
                <a:cs typeface="Consolas" pitchFamily="49" charset="0"/>
              </a:rPr>
              <a:t>list</a:t>
            </a:r>
            <a:r>
              <a:rPr lang="en-US" sz="1400" dirty="0">
                <a:latin typeface="Consolas" pitchFamily="49" charset="0"/>
                <a:cs typeface="Consolas" pitchFamily="49" charset="0"/>
              </a:rPr>
              <a:t> ):</a:t>
            </a:r>
            <a:r>
              <a:rPr lang="en-US" sz="1400" dirty="0" err="1">
                <a:solidFill>
                  <a:srgbClr val="0000FF"/>
                </a:solidFill>
                <a:latin typeface="Consolas" pitchFamily="49" charset="0"/>
                <a:cs typeface="Consolas" pitchFamily="49" charset="0"/>
              </a:rPr>
              <a:t>list_head</a:t>
            </a:r>
            <a:r>
              <a:rPr lang="en-US" sz="1400" dirty="0">
                <a:latin typeface="Consolas" pitchFamily="49" charset="0"/>
                <a:cs typeface="Consolas" pitchFamily="49" charset="0"/>
              </a:rPr>
              <a:t>( nullptr ) {</a:t>
            </a:r>
          </a:p>
          <a:p>
            <a:pPr lvl="1" eaLnBrk="1" hangingPunct="1">
              <a:buNone/>
            </a:pPr>
            <a:r>
              <a:rPr lang="en-US" sz="1400" dirty="0">
                <a:latin typeface="Consolas" pitchFamily="49" charset="0"/>
                <a:cs typeface="Consolas" pitchFamily="49" charset="0"/>
              </a:rPr>
              <a:t>       if ( </a:t>
            </a:r>
            <a:r>
              <a:rPr lang="en-US" sz="1400" dirty="0" err="1">
                <a:solidFill>
                  <a:srgbClr val="FF0000"/>
                </a:solidFill>
                <a:latin typeface="Consolas" pitchFamily="49" charset="0"/>
                <a:cs typeface="Consolas" pitchFamily="49" charset="0"/>
              </a:rPr>
              <a:t>list.empty</a:t>
            </a:r>
            <a:r>
              <a:rPr lang="en-US" sz="1400" dirty="0">
                <a:solidFill>
                  <a:srgbClr val="FF0000"/>
                </a:solidFill>
                <a:latin typeface="Consolas" pitchFamily="49" charset="0"/>
                <a:cs typeface="Consolas" pitchFamily="49" charset="0"/>
              </a:rPr>
              <a:t>() </a:t>
            </a:r>
            <a:r>
              <a:rPr lang="en-US" sz="1400" dirty="0">
                <a:latin typeface="Consolas" pitchFamily="49" charset="0"/>
                <a:cs typeface="Consolas" pitchFamily="49" charset="0"/>
              </a:rPr>
              <a:t>) {</a:t>
            </a:r>
          </a:p>
          <a:p>
            <a:pPr lvl="1" eaLnBrk="1" hangingPunct="1">
              <a:buNone/>
            </a:pPr>
            <a:r>
              <a:rPr lang="en-US" sz="1400" dirty="0">
                <a:latin typeface="Consolas" pitchFamily="49" charset="0"/>
                <a:cs typeface="Consolas" pitchFamily="49" charset="0"/>
              </a:rPr>
              <a:t>	        return;</a:t>
            </a:r>
          </a:p>
          <a:p>
            <a:pPr lvl="1" eaLnBrk="1" hangingPunct="1">
              <a:buNone/>
            </a:pPr>
            <a:r>
              <a:rPr lang="en-US" sz="1400" dirty="0">
                <a:latin typeface="Consolas" pitchFamily="49" charset="0"/>
                <a:cs typeface="Consolas" pitchFamily="49" charset="0"/>
              </a:rPr>
              <a:t>	    }</a:t>
            </a:r>
          </a:p>
          <a:p>
            <a:pPr lvl="1" eaLnBrk="1" hangingPunct="1">
              <a:buNone/>
            </a:pPr>
            <a:endParaRPr lang="en-US" sz="1400" dirty="0">
              <a:latin typeface="Consolas" pitchFamily="49" charset="0"/>
              <a:cs typeface="Consolas" pitchFamily="49" charset="0"/>
            </a:endParaRPr>
          </a:p>
          <a:p>
            <a:pPr lvl="1" eaLnBrk="1" hangingPunct="1">
              <a:buNone/>
            </a:pPr>
            <a:endParaRPr lang="en-US" sz="1400" dirty="0">
              <a:latin typeface="Consolas" pitchFamily="49" charset="0"/>
              <a:cs typeface="Consolas" pitchFamily="49" charset="0"/>
            </a:endParaRPr>
          </a:p>
          <a:p>
            <a:pPr lvl="1" eaLnBrk="1" hangingPunct="1">
              <a:buNone/>
            </a:pPr>
            <a:endParaRPr lang="en-US" sz="1400" dirty="0">
              <a:latin typeface="Consolas" pitchFamily="49" charset="0"/>
              <a:cs typeface="Consolas" pitchFamily="49" charset="0"/>
            </a:endParaRPr>
          </a:p>
          <a:p>
            <a:pPr lvl="1" eaLnBrk="1" hangingPunct="1">
              <a:buNone/>
            </a:pPr>
            <a:endParaRPr lang="en-US" sz="1400" dirty="0">
              <a:latin typeface="Consolas" pitchFamily="49" charset="0"/>
              <a:cs typeface="Consolas" pitchFamily="49" charset="0"/>
            </a:endParaRPr>
          </a:p>
          <a:p>
            <a:pPr lvl="1" eaLnBrk="1" hangingPunct="1">
              <a:buNone/>
            </a:pPr>
            <a:endParaRPr lang="en-US" sz="1400" dirty="0">
              <a:latin typeface="Consolas" pitchFamily="49" charset="0"/>
              <a:cs typeface="Consolas" pitchFamily="49" charset="0"/>
            </a:endParaRPr>
          </a:p>
          <a:p>
            <a:pPr lvl="1" eaLnBrk="1" hangingPunct="1">
              <a:buNone/>
            </a:pPr>
            <a:endParaRPr lang="en-US" sz="1400" dirty="0">
              <a:latin typeface="Consolas" pitchFamily="49" charset="0"/>
              <a:cs typeface="Consolas" pitchFamily="49" charset="0"/>
            </a:endParaRPr>
          </a:p>
          <a:p>
            <a:pPr lvl="1" eaLnBrk="1" hangingPunct="1">
              <a:buNone/>
            </a:pPr>
            <a:endParaRPr lang="en-US" sz="1400" dirty="0">
              <a:latin typeface="Consolas" pitchFamily="49" charset="0"/>
              <a:cs typeface="Consolas" pitchFamily="49" charset="0"/>
            </a:endParaRPr>
          </a:p>
          <a:p>
            <a:pPr lvl="1" eaLnBrk="1" hangingPunct="1">
              <a:buNone/>
            </a:pPr>
            <a:endParaRPr lang="en-US" sz="1400" dirty="0">
              <a:latin typeface="Consolas" pitchFamily="49" charset="0"/>
              <a:cs typeface="Consolas" pitchFamily="49" charset="0"/>
            </a:endParaRPr>
          </a:p>
          <a:p>
            <a:pPr lvl="1" eaLnBrk="1" hangingPunct="1">
              <a:buNone/>
            </a:pPr>
            <a:endParaRPr lang="en-US" sz="1400" dirty="0">
              <a:latin typeface="Consolas" pitchFamily="49" charset="0"/>
              <a:cs typeface="Consolas" pitchFamily="49" charset="0"/>
            </a:endParaRPr>
          </a:p>
          <a:p>
            <a:pPr lvl="1" eaLnBrk="1" hangingPunct="1">
              <a:buNone/>
            </a:pPr>
            <a:endParaRPr lang="en-US" sz="1400" dirty="0">
              <a:latin typeface="Consolas" pitchFamily="49" charset="0"/>
              <a:cs typeface="Consolas" pitchFamily="49" charset="0"/>
            </a:endParaRPr>
          </a:p>
          <a:p>
            <a:pPr lvl="1" eaLnBrk="1" hangingPunct="1">
              <a:buNone/>
            </a:pPr>
            <a:r>
              <a:rPr lang="en-US" sz="1400" dirty="0">
                <a:latin typeface="Consolas" pitchFamily="49" charset="0"/>
                <a:cs typeface="Consolas" pitchFamily="49" charset="0"/>
              </a:rPr>
              <a:t>	}</a:t>
            </a:r>
          </a:p>
          <a:p>
            <a:pPr eaLnBrk="1" hangingPunct="1">
              <a:buNone/>
            </a:pPr>
            <a:r>
              <a:rPr lang="en-US" sz="1400" dirty="0">
                <a:latin typeface="Consolas" pitchFamily="49" charset="0"/>
                <a:cs typeface="Consolas" pitchFamily="49" charset="0"/>
              </a:rPr>
              <a:t>	        </a:t>
            </a:r>
          </a:p>
        </p:txBody>
      </p:sp>
    </p:spTree>
    <p:extLst>
      <p:ext uri="{BB962C8B-B14F-4D97-AF65-F5344CB8AC3E}">
        <p14:creationId xmlns:p14="http://schemas.microsoft.com/office/powerpoint/2010/main" val="517941639"/>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4755" name="Rectangle 3"/>
          <p:cNvSpPr>
            <a:spLocks noGrp="1" noChangeArrowheads="1"/>
          </p:cNvSpPr>
          <p:nvPr>
            <p:ph type="body" idx="1"/>
          </p:nvPr>
        </p:nvSpPr>
        <p:spPr>
          <a:xfrm>
            <a:off x="107504" y="1600200"/>
            <a:ext cx="8435280" cy="4525963"/>
          </a:xfrm>
        </p:spPr>
        <p:txBody>
          <a:bodyPr>
            <a:normAutofit lnSpcReduction="10000"/>
          </a:bodyPr>
          <a:lstStyle/>
          <a:p>
            <a:pPr eaLnBrk="1" hangingPunct="1">
              <a:buFont typeface="Arial" charset="0"/>
              <a:buNone/>
            </a:pPr>
            <a:r>
              <a:rPr lang="en-US" dirty="0">
                <a:latin typeface="Arial" charset="0"/>
                <a:cs typeface="Arial" charset="0"/>
              </a:rPr>
              <a:t>	Otherwise, the list being copied is not empty…</a:t>
            </a:r>
            <a:endParaRPr lang="en-US" dirty="0">
              <a:solidFill>
                <a:srgbClr val="0000FF"/>
              </a:solidFill>
              <a:latin typeface="Consolas" pitchFamily="49" charset="0"/>
              <a:cs typeface="Consolas" pitchFamily="49" charset="0"/>
            </a:endParaRPr>
          </a:p>
          <a:p>
            <a:pPr lvl="1" eaLnBrk="1" hangingPunct="1">
              <a:buNone/>
            </a:pPr>
            <a:endParaRPr lang="en-US" sz="900" dirty="0">
              <a:latin typeface="Arial" charset="0"/>
              <a:cs typeface="Arial" charset="0"/>
            </a:endParaRPr>
          </a:p>
          <a:p>
            <a:pPr lvl="1" eaLnBrk="1" hangingPunct="1">
              <a:buNone/>
            </a:pPr>
            <a:r>
              <a:rPr lang="en-US" sz="1400" dirty="0">
                <a:latin typeface="Consolas" pitchFamily="49" charset="0"/>
                <a:cs typeface="Consolas" pitchFamily="49" charset="0"/>
              </a:rPr>
              <a:t>	List::List( List const &amp;</a:t>
            </a:r>
            <a:r>
              <a:rPr lang="en-US" sz="1400" dirty="0">
                <a:solidFill>
                  <a:srgbClr val="FF0000"/>
                </a:solidFill>
                <a:latin typeface="Consolas" pitchFamily="49" charset="0"/>
                <a:cs typeface="Consolas" pitchFamily="49" charset="0"/>
              </a:rPr>
              <a:t>list</a:t>
            </a:r>
            <a:r>
              <a:rPr lang="en-US" sz="1400" dirty="0">
                <a:latin typeface="Consolas" pitchFamily="49" charset="0"/>
                <a:cs typeface="Consolas" pitchFamily="49" charset="0"/>
              </a:rPr>
              <a:t> ):</a:t>
            </a:r>
            <a:r>
              <a:rPr lang="en-US" sz="1400" dirty="0" err="1">
                <a:solidFill>
                  <a:srgbClr val="0000FF"/>
                </a:solidFill>
                <a:latin typeface="Consolas" pitchFamily="49" charset="0"/>
                <a:cs typeface="Consolas" pitchFamily="49" charset="0"/>
              </a:rPr>
              <a:t>list_head</a:t>
            </a:r>
            <a:r>
              <a:rPr lang="en-US" sz="1400" dirty="0">
                <a:latin typeface="Consolas" pitchFamily="49" charset="0"/>
                <a:cs typeface="Consolas" pitchFamily="49" charset="0"/>
              </a:rPr>
              <a:t>( nullptr ) {</a:t>
            </a:r>
          </a:p>
          <a:p>
            <a:pPr lvl="1" eaLnBrk="1" hangingPunct="1">
              <a:buNone/>
            </a:pPr>
            <a:r>
              <a:rPr lang="en-US" sz="1400" dirty="0">
                <a:latin typeface="Consolas" pitchFamily="49" charset="0"/>
                <a:cs typeface="Consolas" pitchFamily="49" charset="0"/>
              </a:rPr>
              <a:t>       if ( </a:t>
            </a:r>
            <a:r>
              <a:rPr lang="en-US" sz="1400" dirty="0" err="1">
                <a:solidFill>
                  <a:srgbClr val="FF0000"/>
                </a:solidFill>
                <a:latin typeface="Consolas" pitchFamily="49" charset="0"/>
                <a:cs typeface="Consolas" pitchFamily="49" charset="0"/>
              </a:rPr>
              <a:t>list</a:t>
            </a:r>
            <a:r>
              <a:rPr lang="en-US" sz="1400" dirty="0" err="1">
                <a:latin typeface="Consolas" pitchFamily="49" charset="0"/>
                <a:cs typeface="Consolas" pitchFamily="49" charset="0"/>
              </a:rPr>
              <a:t>.empty</a:t>
            </a:r>
            <a:r>
              <a:rPr lang="en-US" sz="1400" dirty="0">
                <a:latin typeface="Consolas" pitchFamily="49" charset="0"/>
                <a:cs typeface="Consolas" pitchFamily="49" charset="0"/>
              </a:rPr>
              <a:t>()</a:t>
            </a:r>
            <a:r>
              <a:rPr lang="en-US" sz="1400" dirty="0">
                <a:solidFill>
                  <a:srgbClr val="FF0000"/>
                </a:solidFill>
                <a:latin typeface="Consolas" pitchFamily="49" charset="0"/>
                <a:cs typeface="Consolas" pitchFamily="49" charset="0"/>
              </a:rPr>
              <a:t> </a:t>
            </a:r>
            <a:r>
              <a:rPr lang="en-US" sz="1400" dirty="0">
                <a:latin typeface="Consolas" pitchFamily="49" charset="0"/>
                <a:cs typeface="Consolas" pitchFamily="49" charset="0"/>
              </a:rPr>
              <a:t>) {</a:t>
            </a:r>
          </a:p>
          <a:p>
            <a:pPr lvl="1" eaLnBrk="1" hangingPunct="1">
              <a:buNone/>
            </a:pPr>
            <a:r>
              <a:rPr lang="en-US" sz="1400" dirty="0">
                <a:latin typeface="Consolas" pitchFamily="49" charset="0"/>
                <a:cs typeface="Consolas" pitchFamily="49" charset="0"/>
              </a:rPr>
              <a:t>	        return;</a:t>
            </a:r>
          </a:p>
          <a:p>
            <a:pPr lvl="1" eaLnBrk="1" hangingPunct="1">
              <a:buNone/>
            </a:pPr>
            <a:r>
              <a:rPr lang="en-US" sz="1400" dirty="0">
                <a:latin typeface="Consolas" pitchFamily="49" charset="0"/>
                <a:cs typeface="Consolas" pitchFamily="49" charset="0"/>
              </a:rPr>
              <a:t>	    }</a:t>
            </a:r>
          </a:p>
          <a:p>
            <a:pPr lvl="1" eaLnBrk="1" hangingPunct="1">
              <a:buNone/>
            </a:pPr>
            <a:endParaRPr lang="en-US" sz="1400" dirty="0">
              <a:latin typeface="Consolas" pitchFamily="49" charset="0"/>
              <a:cs typeface="Consolas" pitchFamily="49" charset="0"/>
            </a:endParaRPr>
          </a:p>
          <a:p>
            <a:pPr lvl="1" eaLnBrk="1" hangingPunct="1">
              <a:buNone/>
            </a:pPr>
            <a:r>
              <a:rPr lang="en-US" sz="1400" dirty="0">
                <a:latin typeface="Consolas" pitchFamily="49" charset="0"/>
                <a:cs typeface="Consolas" pitchFamily="49" charset="0"/>
              </a:rPr>
              <a:t>	</a:t>
            </a:r>
          </a:p>
          <a:p>
            <a:pPr lvl="1" eaLnBrk="1" hangingPunct="1">
              <a:buNone/>
            </a:pPr>
            <a:endParaRPr lang="en-US" sz="1400" dirty="0">
              <a:latin typeface="Consolas" pitchFamily="49" charset="0"/>
              <a:cs typeface="Consolas" pitchFamily="49" charset="0"/>
            </a:endParaRPr>
          </a:p>
          <a:p>
            <a:pPr lvl="1" eaLnBrk="1" hangingPunct="1">
              <a:buNone/>
            </a:pPr>
            <a:endParaRPr lang="en-US" sz="1400" dirty="0">
              <a:latin typeface="Consolas" pitchFamily="49" charset="0"/>
              <a:cs typeface="Consolas" pitchFamily="49" charset="0"/>
            </a:endParaRPr>
          </a:p>
          <a:p>
            <a:pPr lvl="1" eaLnBrk="1" hangingPunct="1">
              <a:buNone/>
            </a:pPr>
            <a:endParaRPr lang="en-US" sz="1400" dirty="0">
              <a:latin typeface="Consolas" pitchFamily="49" charset="0"/>
              <a:cs typeface="Consolas" pitchFamily="49" charset="0"/>
            </a:endParaRPr>
          </a:p>
          <a:p>
            <a:pPr lvl="1" eaLnBrk="1" hangingPunct="1">
              <a:buNone/>
            </a:pPr>
            <a:endParaRPr lang="en-US" sz="1400" dirty="0">
              <a:latin typeface="Consolas" pitchFamily="49" charset="0"/>
              <a:cs typeface="Consolas" pitchFamily="49" charset="0"/>
            </a:endParaRPr>
          </a:p>
          <a:p>
            <a:pPr lvl="1" eaLnBrk="1" hangingPunct="1">
              <a:buNone/>
            </a:pPr>
            <a:endParaRPr lang="en-US" sz="1400" dirty="0">
              <a:latin typeface="Consolas" pitchFamily="49" charset="0"/>
              <a:cs typeface="Consolas" pitchFamily="49" charset="0"/>
            </a:endParaRPr>
          </a:p>
          <a:p>
            <a:pPr lvl="1" eaLnBrk="1" hangingPunct="1">
              <a:buNone/>
            </a:pPr>
            <a:endParaRPr lang="en-US" sz="1400" dirty="0">
              <a:latin typeface="Consolas" pitchFamily="49" charset="0"/>
              <a:cs typeface="Consolas" pitchFamily="49" charset="0"/>
            </a:endParaRPr>
          </a:p>
          <a:p>
            <a:pPr lvl="1" eaLnBrk="1" hangingPunct="1">
              <a:buNone/>
            </a:pPr>
            <a:endParaRPr lang="en-US" sz="1400" dirty="0">
              <a:latin typeface="Consolas" pitchFamily="49" charset="0"/>
              <a:cs typeface="Consolas" pitchFamily="49" charset="0"/>
            </a:endParaRPr>
          </a:p>
          <a:p>
            <a:pPr lvl="1" eaLnBrk="1" hangingPunct="1">
              <a:buNone/>
            </a:pPr>
            <a:endParaRPr lang="en-US" sz="1400" dirty="0">
              <a:latin typeface="Consolas" pitchFamily="49" charset="0"/>
              <a:cs typeface="Consolas" pitchFamily="49" charset="0"/>
            </a:endParaRPr>
          </a:p>
          <a:p>
            <a:pPr lvl="1" eaLnBrk="1" hangingPunct="1">
              <a:buNone/>
            </a:pPr>
            <a:r>
              <a:rPr lang="en-US" sz="1400" dirty="0">
                <a:latin typeface="Consolas" pitchFamily="49" charset="0"/>
                <a:cs typeface="Consolas" pitchFamily="49" charset="0"/>
              </a:rPr>
              <a:t>	}</a:t>
            </a:r>
          </a:p>
          <a:p>
            <a:pPr eaLnBrk="1" hangingPunct="1">
              <a:buNone/>
            </a:pPr>
            <a:r>
              <a:rPr lang="en-US" sz="1400" dirty="0">
                <a:latin typeface="Consolas" pitchFamily="49" charset="0"/>
                <a:cs typeface="Consolas" pitchFamily="49" charset="0"/>
              </a:rPr>
              <a:t>	        </a:t>
            </a:r>
          </a:p>
        </p:txBody>
      </p:sp>
      <p:sp>
        <p:nvSpPr>
          <p:cNvPr id="74754" name="Rectangle 2"/>
          <p:cNvSpPr>
            <a:spLocks noGrp="1" noChangeArrowheads="1"/>
          </p:cNvSpPr>
          <p:nvPr>
            <p:ph type="title"/>
          </p:nvPr>
        </p:nvSpPr>
        <p:spPr/>
        <p:txBody>
          <a:bodyPr/>
          <a:lstStyle/>
          <a:p>
            <a:pPr eaLnBrk="1" hangingPunct="1"/>
            <a:r>
              <a:rPr lang="en-US" dirty="0">
                <a:latin typeface="Arial" charset="0"/>
                <a:cs typeface="Arial" charset="0"/>
              </a:rPr>
              <a:t>Copy Constructor</a:t>
            </a:r>
          </a:p>
        </p:txBody>
      </p:sp>
      <p:pic>
        <p:nvPicPr>
          <p:cNvPr id="525314" name="Picture 2" descr="C:\Users\dwharder\Desktop\v1.png"/>
          <p:cNvPicPr>
            <a:picLocks noChangeAspect="1" noChangeArrowheads="1"/>
          </p:cNvPicPr>
          <p:nvPr/>
        </p:nvPicPr>
        <p:blipFill>
          <a:blip r:embed="rId2" cstate="print"/>
          <a:srcRect/>
          <a:stretch>
            <a:fillRect/>
          </a:stretch>
        </p:blipFill>
        <p:spPr bwMode="auto">
          <a:xfrm>
            <a:off x="2699793" y="3996851"/>
            <a:ext cx="4464495" cy="1360178"/>
          </a:xfrm>
          <a:prstGeom prst="rect">
            <a:avLst/>
          </a:prstGeom>
          <a:noFill/>
        </p:spPr>
      </p:pic>
    </p:spTree>
    <p:extLst>
      <p:ext uri="{BB962C8B-B14F-4D97-AF65-F5344CB8AC3E}">
        <p14:creationId xmlns:p14="http://schemas.microsoft.com/office/powerpoint/2010/main" val="1794390755"/>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pPr eaLnBrk="1" hangingPunct="1"/>
            <a:r>
              <a:rPr lang="en-US" dirty="0">
                <a:latin typeface="Arial" charset="0"/>
                <a:cs typeface="Arial" charset="0"/>
              </a:rPr>
              <a:t>Copy Constructor</a:t>
            </a:r>
          </a:p>
        </p:txBody>
      </p:sp>
      <p:sp>
        <p:nvSpPr>
          <p:cNvPr id="74755" name="Rectangle 3"/>
          <p:cNvSpPr>
            <a:spLocks noGrp="1" noChangeArrowheads="1"/>
          </p:cNvSpPr>
          <p:nvPr>
            <p:ph type="body" idx="1"/>
          </p:nvPr>
        </p:nvSpPr>
        <p:spPr>
          <a:xfrm>
            <a:off x="107504" y="1600200"/>
            <a:ext cx="8435280" cy="4525963"/>
          </a:xfrm>
        </p:spPr>
        <p:txBody>
          <a:bodyPr>
            <a:normAutofit lnSpcReduction="10000"/>
          </a:bodyPr>
          <a:lstStyle/>
          <a:p>
            <a:pPr eaLnBrk="1" hangingPunct="1">
              <a:buFont typeface="Arial" charset="0"/>
              <a:buNone/>
            </a:pPr>
            <a:r>
              <a:rPr lang="en-US" dirty="0">
                <a:latin typeface="Arial" charset="0"/>
                <a:cs typeface="Arial" charset="0"/>
              </a:rPr>
              <a:t>	Copy the first node—we no longer modifying </a:t>
            </a:r>
            <a:r>
              <a:rPr lang="en-US" dirty="0" err="1">
                <a:solidFill>
                  <a:srgbClr val="0000FF"/>
                </a:solidFill>
                <a:latin typeface="Consolas" pitchFamily="49" charset="0"/>
                <a:cs typeface="Consolas" pitchFamily="49" charset="0"/>
              </a:rPr>
              <a:t>list_head</a:t>
            </a:r>
            <a:endParaRPr lang="en-US" dirty="0">
              <a:solidFill>
                <a:srgbClr val="0000FF"/>
              </a:solidFill>
              <a:latin typeface="Consolas" pitchFamily="49" charset="0"/>
              <a:cs typeface="Consolas" pitchFamily="49" charset="0"/>
            </a:endParaRPr>
          </a:p>
          <a:p>
            <a:pPr lvl="1" eaLnBrk="1" hangingPunct="1">
              <a:buNone/>
            </a:pPr>
            <a:endParaRPr lang="en-US" sz="900" dirty="0">
              <a:latin typeface="Arial" charset="0"/>
              <a:cs typeface="Arial" charset="0"/>
            </a:endParaRPr>
          </a:p>
          <a:p>
            <a:pPr lvl="1" eaLnBrk="1" hangingPunct="1">
              <a:buNone/>
            </a:pPr>
            <a:r>
              <a:rPr lang="en-US" sz="1400" dirty="0">
                <a:latin typeface="Consolas" pitchFamily="49" charset="0"/>
                <a:cs typeface="Consolas" pitchFamily="49" charset="0"/>
              </a:rPr>
              <a:t>	List::List( List const &amp;</a:t>
            </a:r>
            <a:r>
              <a:rPr lang="en-US" sz="1400" dirty="0">
                <a:solidFill>
                  <a:srgbClr val="FF0000"/>
                </a:solidFill>
                <a:latin typeface="Consolas" pitchFamily="49" charset="0"/>
                <a:cs typeface="Consolas" pitchFamily="49" charset="0"/>
              </a:rPr>
              <a:t>list</a:t>
            </a:r>
            <a:r>
              <a:rPr lang="en-US" sz="1400" dirty="0">
                <a:latin typeface="Consolas" pitchFamily="49" charset="0"/>
                <a:cs typeface="Consolas" pitchFamily="49" charset="0"/>
              </a:rPr>
              <a:t> ):</a:t>
            </a:r>
            <a:r>
              <a:rPr lang="en-US" sz="1400" dirty="0" err="1">
                <a:solidFill>
                  <a:srgbClr val="0000FF"/>
                </a:solidFill>
                <a:latin typeface="Consolas" pitchFamily="49" charset="0"/>
                <a:cs typeface="Consolas" pitchFamily="49" charset="0"/>
              </a:rPr>
              <a:t>list_head</a:t>
            </a:r>
            <a:r>
              <a:rPr lang="en-US" sz="1400" dirty="0">
                <a:latin typeface="Consolas" pitchFamily="49" charset="0"/>
                <a:cs typeface="Consolas" pitchFamily="49" charset="0"/>
              </a:rPr>
              <a:t>( nullptr ) {</a:t>
            </a:r>
          </a:p>
          <a:p>
            <a:pPr lvl="1" eaLnBrk="1" hangingPunct="1">
              <a:buNone/>
            </a:pPr>
            <a:r>
              <a:rPr lang="en-US" sz="1400" dirty="0">
                <a:latin typeface="Consolas" pitchFamily="49" charset="0"/>
                <a:cs typeface="Consolas" pitchFamily="49" charset="0"/>
              </a:rPr>
              <a:t>       if ( </a:t>
            </a:r>
            <a:r>
              <a:rPr lang="en-US" sz="1400" dirty="0" err="1">
                <a:solidFill>
                  <a:srgbClr val="FF0000"/>
                </a:solidFill>
                <a:latin typeface="Consolas" pitchFamily="49" charset="0"/>
                <a:cs typeface="Consolas" pitchFamily="49" charset="0"/>
              </a:rPr>
              <a:t>list</a:t>
            </a:r>
            <a:r>
              <a:rPr lang="en-US" sz="1400" dirty="0" err="1">
                <a:latin typeface="Consolas" pitchFamily="49" charset="0"/>
                <a:cs typeface="Consolas" pitchFamily="49" charset="0"/>
              </a:rPr>
              <a:t>.empty</a:t>
            </a:r>
            <a:r>
              <a:rPr lang="en-US" sz="1400" dirty="0">
                <a:latin typeface="Consolas" pitchFamily="49" charset="0"/>
                <a:cs typeface="Consolas" pitchFamily="49" charset="0"/>
              </a:rPr>
              <a:t>()</a:t>
            </a:r>
            <a:r>
              <a:rPr lang="en-US" sz="1400" dirty="0">
                <a:solidFill>
                  <a:srgbClr val="FF0000"/>
                </a:solidFill>
                <a:latin typeface="Consolas" pitchFamily="49" charset="0"/>
                <a:cs typeface="Consolas" pitchFamily="49" charset="0"/>
              </a:rPr>
              <a:t> </a:t>
            </a:r>
            <a:r>
              <a:rPr lang="en-US" sz="1400" dirty="0">
                <a:latin typeface="Consolas" pitchFamily="49" charset="0"/>
                <a:cs typeface="Consolas" pitchFamily="49" charset="0"/>
              </a:rPr>
              <a:t>) {</a:t>
            </a:r>
          </a:p>
          <a:p>
            <a:pPr lvl="1" eaLnBrk="1" hangingPunct="1">
              <a:buNone/>
            </a:pPr>
            <a:r>
              <a:rPr lang="en-US" sz="1400" dirty="0">
                <a:latin typeface="Consolas" pitchFamily="49" charset="0"/>
                <a:cs typeface="Consolas" pitchFamily="49" charset="0"/>
              </a:rPr>
              <a:t>	        return;</a:t>
            </a:r>
          </a:p>
          <a:p>
            <a:pPr lvl="1" eaLnBrk="1" hangingPunct="1">
              <a:buNone/>
            </a:pPr>
            <a:r>
              <a:rPr lang="en-US" sz="1400" dirty="0">
                <a:latin typeface="Consolas" pitchFamily="49" charset="0"/>
                <a:cs typeface="Consolas" pitchFamily="49" charset="0"/>
              </a:rPr>
              <a:t>	    }</a:t>
            </a:r>
          </a:p>
          <a:p>
            <a:pPr lvl="1" eaLnBrk="1" hangingPunct="1">
              <a:buNone/>
            </a:pPr>
            <a:endParaRPr lang="en-US" sz="1400" dirty="0">
              <a:latin typeface="Consolas" pitchFamily="49" charset="0"/>
              <a:cs typeface="Consolas" pitchFamily="49" charset="0"/>
            </a:endParaRPr>
          </a:p>
          <a:p>
            <a:pPr lvl="1" eaLnBrk="1" hangingPunct="1">
              <a:buNone/>
            </a:pPr>
            <a:r>
              <a:rPr lang="en-US" sz="1400" dirty="0">
                <a:latin typeface="Consolas" pitchFamily="49" charset="0"/>
                <a:cs typeface="Consolas" pitchFamily="49" charset="0"/>
              </a:rPr>
              <a:t>	    </a:t>
            </a:r>
            <a:r>
              <a:rPr lang="en-US" sz="1400" dirty="0" err="1">
                <a:latin typeface="Consolas" pitchFamily="49" charset="0"/>
                <a:cs typeface="Consolas" pitchFamily="49" charset="0"/>
              </a:rPr>
              <a:t>push_front</a:t>
            </a:r>
            <a:r>
              <a:rPr lang="en-US" sz="1400" dirty="0">
                <a:latin typeface="Consolas" pitchFamily="49" charset="0"/>
                <a:cs typeface="Consolas" pitchFamily="49" charset="0"/>
              </a:rPr>
              <a:t>( </a:t>
            </a:r>
            <a:r>
              <a:rPr lang="en-US" sz="1400" dirty="0" err="1">
                <a:solidFill>
                  <a:srgbClr val="FF0000"/>
                </a:solidFill>
                <a:latin typeface="Consolas" pitchFamily="49" charset="0"/>
                <a:cs typeface="Consolas" pitchFamily="49" charset="0"/>
              </a:rPr>
              <a:t>list</a:t>
            </a:r>
            <a:r>
              <a:rPr lang="en-US" sz="1400" dirty="0" err="1">
                <a:latin typeface="Consolas" pitchFamily="49" charset="0"/>
                <a:cs typeface="Consolas" pitchFamily="49" charset="0"/>
              </a:rPr>
              <a:t>.front</a:t>
            </a:r>
            <a:r>
              <a:rPr lang="en-US" sz="1400" dirty="0">
                <a:latin typeface="Consolas" pitchFamily="49" charset="0"/>
                <a:cs typeface="Consolas" pitchFamily="49" charset="0"/>
              </a:rPr>
              <a:t>() );</a:t>
            </a:r>
          </a:p>
          <a:p>
            <a:pPr lvl="1" eaLnBrk="1" hangingPunct="1">
              <a:buNone/>
            </a:pPr>
            <a:endParaRPr lang="en-US" sz="1400" dirty="0">
              <a:latin typeface="Consolas" pitchFamily="49" charset="0"/>
              <a:cs typeface="Consolas" pitchFamily="49" charset="0"/>
            </a:endParaRPr>
          </a:p>
          <a:p>
            <a:pPr lvl="1" eaLnBrk="1" hangingPunct="1">
              <a:buNone/>
            </a:pPr>
            <a:endParaRPr lang="en-US" sz="1400" dirty="0">
              <a:latin typeface="Consolas" pitchFamily="49" charset="0"/>
              <a:cs typeface="Consolas" pitchFamily="49" charset="0"/>
            </a:endParaRPr>
          </a:p>
          <a:p>
            <a:pPr lvl="1" eaLnBrk="1" hangingPunct="1">
              <a:buNone/>
            </a:pPr>
            <a:endParaRPr lang="en-US" sz="1400" dirty="0">
              <a:latin typeface="Consolas" pitchFamily="49" charset="0"/>
              <a:cs typeface="Consolas" pitchFamily="49" charset="0"/>
            </a:endParaRPr>
          </a:p>
          <a:p>
            <a:pPr lvl="1" eaLnBrk="1" hangingPunct="1">
              <a:buNone/>
            </a:pPr>
            <a:endParaRPr lang="en-US" sz="1400" dirty="0">
              <a:latin typeface="Consolas" pitchFamily="49" charset="0"/>
              <a:cs typeface="Consolas" pitchFamily="49" charset="0"/>
            </a:endParaRPr>
          </a:p>
          <a:p>
            <a:pPr lvl="1" eaLnBrk="1" hangingPunct="1">
              <a:buNone/>
            </a:pPr>
            <a:endParaRPr lang="en-US" sz="1400" dirty="0">
              <a:latin typeface="Consolas" pitchFamily="49" charset="0"/>
              <a:cs typeface="Consolas" pitchFamily="49" charset="0"/>
            </a:endParaRPr>
          </a:p>
          <a:p>
            <a:pPr lvl="1" eaLnBrk="1" hangingPunct="1">
              <a:buNone/>
            </a:pPr>
            <a:endParaRPr lang="en-US" sz="1400" dirty="0">
              <a:latin typeface="Consolas" pitchFamily="49" charset="0"/>
              <a:cs typeface="Consolas" pitchFamily="49" charset="0"/>
            </a:endParaRPr>
          </a:p>
          <a:p>
            <a:pPr lvl="1" eaLnBrk="1" hangingPunct="1">
              <a:buNone/>
            </a:pPr>
            <a:endParaRPr lang="en-US" sz="1400" dirty="0">
              <a:latin typeface="Consolas" pitchFamily="49" charset="0"/>
              <a:cs typeface="Consolas" pitchFamily="49" charset="0"/>
            </a:endParaRPr>
          </a:p>
          <a:p>
            <a:pPr lvl="1" eaLnBrk="1" hangingPunct="1">
              <a:buNone/>
            </a:pPr>
            <a:endParaRPr lang="en-US" sz="1400" dirty="0">
              <a:latin typeface="Consolas" pitchFamily="49" charset="0"/>
              <a:cs typeface="Consolas" pitchFamily="49" charset="0"/>
            </a:endParaRPr>
          </a:p>
          <a:p>
            <a:pPr lvl="1" eaLnBrk="1" hangingPunct="1">
              <a:buNone/>
            </a:pPr>
            <a:r>
              <a:rPr lang="en-US" sz="1400" dirty="0">
                <a:latin typeface="Consolas" pitchFamily="49" charset="0"/>
                <a:cs typeface="Consolas" pitchFamily="49" charset="0"/>
              </a:rPr>
              <a:t>	}</a:t>
            </a:r>
          </a:p>
          <a:p>
            <a:pPr eaLnBrk="1" hangingPunct="1">
              <a:buNone/>
            </a:pPr>
            <a:r>
              <a:rPr lang="en-US" sz="1400" dirty="0">
                <a:latin typeface="Consolas" pitchFamily="49" charset="0"/>
                <a:cs typeface="Consolas" pitchFamily="49" charset="0"/>
              </a:rPr>
              <a:t>	        </a:t>
            </a:r>
          </a:p>
        </p:txBody>
      </p:sp>
      <p:pic>
        <p:nvPicPr>
          <p:cNvPr id="8" name="Picture 6" descr="C:\Users\dwharder\Desktop\v2.png"/>
          <p:cNvPicPr>
            <a:picLocks noChangeAspect="1" noChangeArrowheads="1"/>
          </p:cNvPicPr>
          <p:nvPr/>
        </p:nvPicPr>
        <p:blipFill>
          <a:blip r:embed="rId2" cstate="print"/>
          <a:srcRect/>
          <a:stretch>
            <a:fillRect/>
          </a:stretch>
        </p:blipFill>
        <p:spPr bwMode="auto">
          <a:xfrm>
            <a:off x="2699793" y="3996851"/>
            <a:ext cx="4464495" cy="1360178"/>
          </a:xfrm>
          <a:prstGeom prst="rect">
            <a:avLst/>
          </a:prstGeom>
          <a:noFill/>
        </p:spPr>
      </p:pic>
    </p:spTree>
    <p:extLst>
      <p:ext uri="{BB962C8B-B14F-4D97-AF65-F5344CB8AC3E}">
        <p14:creationId xmlns:p14="http://schemas.microsoft.com/office/powerpoint/2010/main" val="2433749702"/>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39091</TotalTime>
  <Words>12852</Words>
  <Application>Microsoft Office PowerPoint</Application>
  <PresentationFormat>全屏显示(4:3)</PresentationFormat>
  <Paragraphs>2914</Paragraphs>
  <Slides>162</Slides>
  <Notes>43</Notes>
  <HiddenSlides>86</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1</vt:i4>
      </vt:variant>
      <vt:variant>
        <vt:lpstr>幻灯片标题</vt:lpstr>
      </vt:variant>
      <vt:variant>
        <vt:i4>162</vt:i4>
      </vt:variant>
    </vt:vector>
  </HeadingPairs>
  <TitlesOfParts>
    <vt:vector size="173" baseType="lpstr">
      <vt:lpstr>ArialMT</vt:lpstr>
      <vt:lpstr>宋体</vt:lpstr>
      <vt:lpstr>Arial</vt:lpstr>
      <vt:lpstr>Calibri</vt:lpstr>
      <vt:lpstr>Cambria Math</vt:lpstr>
      <vt:lpstr>Consolas</vt:lpstr>
      <vt:lpstr>Courier New</vt:lpstr>
      <vt:lpstr>Symbol</vt:lpstr>
      <vt:lpstr>Times New Roman</vt:lpstr>
      <vt:lpstr>Custom Design</vt:lpstr>
      <vt:lpstr>Worksheet</vt:lpstr>
      <vt:lpstr>CS101 Algorithms and Data Structures</vt:lpstr>
      <vt:lpstr>Excellent Resources</vt:lpstr>
      <vt:lpstr>Outline</vt:lpstr>
      <vt:lpstr>Ex1 compute the summation for a polynomial at a fixed value x.</vt:lpstr>
      <vt:lpstr>Representation of polynomial coefficients a_n</vt:lpstr>
      <vt:lpstr>Discussion 1</vt:lpstr>
      <vt:lpstr>PowerPoint 演示文稿</vt:lpstr>
      <vt:lpstr>Addition of Two Polynomials?</vt:lpstr>
      <vt:lpstr>Addition of Two Polynomials?</vt:lpstr>
      <vt:lpstr>Addition of Two Polynomials?</vt:lpstr>
      <vt:lpstr>Addition of Two Polynomials?</vt:lpstr>
      <vt:lpstr>Addition of Two Polynomials?</vt:lpstr>
      <vt:lpstr>Addition of Two Polynomials?</vt:lpstr>
      <vt:lpstr>Addition of Two Polynomials?</vt:lpstr>
      <vt:lpstr>Addition of Two Polynomials?</vt:lpstr>
      <vt:lpstr>Addition of Two Polynomials?</vt:lpstr>
      <vt:lpstr>Addition of Two Polynomials?</vt:lpstr>
      <vt:lpstr>Addition of Two Polynomials?</vt:lpstr>
      <vt:lpstr>PowerPoint 演示文稿</vt:lpstr>
      <vt:lpstr>Outline</vt:lpstr>
      <vt:lpstr>List ADT</vt:lpstr>
      <vt:lpstr>Operations</vt:lpstr>
      <vt:lpstr>Operations</vt:lpstr>
      <vt:lpstr>Operations</vt:lpstr>
      <vt:lpstr>Outline</vt:lpstr>
      <vt:lpstr>List based on array</vt:lpstr>
      <vt:lpstr>List based on array</vt:lpstr>
      <vt:lpstr>Outline</vt:lpstr>
      <vt:lpstr>Definition</vt:lpstr>
      <vt:lpstr>Node Class</vt:lpstr>
      <vt:lpstr>Node Constructor</vt:lpstr>
      <vt:lpstr>Accessors</vt:lpstr>
      <vt:lpstr>Linked List Class</vt:lpstr>
      <vt:lpstr>Structure</vt:lpstr>
      <vt:lpstr>Structure</vt:lpstr>
      <vt:lpstr>Structure</vt:lpstr>
      <vt:lpstr>Structure</vt:lpstr>
      <vt:lpstr>Structure</vt:lpstr>
      <vt:lpstr>Operations</vt:lpstr>
      <vt:lpstr>Operations</vt:lpstr>
      <vt:lpstr>Operations</vt:lpstr>
      <vt:lpstr>Linked Lists</vt:lpstr>
      <vt:lpstr>Linked Lists</vt:lpstr>
      <vt:lpstr>The Constructor</vt:lpstr>
      <vt:lpstr>bool empty() const</vt:lpstr>
      <vt:lpstr>Node *head() const</vt:lpstr>
      <vt:lpstr>int front() const</vt:lpstr>
      <vt:lpstr>int front() const</vt:lpstr>
      <vt:lpstr>int front() const</vt:lpstr>
      <vt:lpstr>int front() const</vt:lpstr>
      <vt:lpstr>int front() const</vt:lpstr>
      <vt:lpstr>void push_front( int )</vt:lpstr>
      <vt:lpstr>void push_front( int )</vt:lpstr>
      <vt:lpstr>void push_front( int )</vt:lpstr>
      <vt:lpstr>void push_front( int )</vt:lpstr>
      <vt:lpstr>void push_front( int )</vt:lpstr>
      <vt:lpstr>void push_front( int )</vt:lpstr>
      <vt:lpstr>void push_front( int )</vt:lpstr>
      <vt:lpstr>void push_front( int )</vt:lpstr>
      <vt:lpstr>int pop_front()</vt:lpstr>
      <vt:lpstr>int pop_front()</vt:lpstr>
      <vt:lpstr>int pop_front()</vt:lpstr>
      <vt:lpstr>int pop_front()</vt:lpstr>
      <vt:lpstr>int pop_front()</vt:lpstr>
      <vt:lpstr>int pop_front()</vt:lpstr>
      <vt:lpstr>int pop_front()</vt:lpstr>
      <vt:lpstr>Stepping through a Linked List</vt:lpstr>
      <vt:lpstr>Stepping through a Linked List</vt:lpstr>
      <vt:lpstr>Stepping through a Linked List</vt:lpstr>
      <vt:lpstr>Stepping through a Linked List</vt:lpstr>
      <vt:lpstr>int count( int ) const</vt:lpstr>
      <vt:lpstr>int count( int ) const</vt:lpstr>
      <vt:lpstr>int erase( int )</vt:lpstr>
      <vt:lpstr>Accessing Private Member Variables</vt:lpstr>
      <vt:lpstr>C++ Friends</vt:lpstr>
      <vt:lpstr>C++ Friends</vt:lpstr>
      <vt:lpstr>Destructor</vt:lpstr>
      <vt:lpstr>Destructor</vt:lpstr>
      <vt:lpstr>Destructor</vt:lpstr>
      <vt:lpstr>Making Copies</vt:lpstr>
      <vt:lpstr>Pass by Value</vt:lpstr>
      <vt:lpstr>Pass by Reference</vt:lpstr>
      <vt:lpstr>Pass by Pointer (C)</vt:lpstr>
      <vt:lpstr>Modifying Arguments</vt:lpstr>
      <vt:lpstr>Modifying Arguments</vt:lpstr>
      <vt:lpstr>Modifying Arguments</vt:lpstr>
      <vt:lpstr>Modifying Arguments</vt:lpstr>
      <vt:lpstr>Modifying Arguments</vt:lpstr>
      <vt:lpstr>Modifying Arguments</vt:lpstr>
      <vt:lpstr>Modifying Arguments</vt:lpstr>
      <vt:lpstr>Modifying Arguments</vt:lpstr>
      <vt:lpstr>Modifying Arguments</vt:lpstr>
      <vt:lpstr>Modifying Arguments</vt:lpstr>
      <vt:lpstr>Copy Constructor</vt:lpstr>
      <vt:lpstr>Copy Constructor</vt:lpstr>
      <vt:lpstr>Copy Constructor</vt:lpstr>
      <vt:lpstr>Copy Constructor</vt:lpstr>
      <vt:lpstr>Copy Constructor</vt:lpstr>
      <vt:lpstr>Copy Constructor</vt:lpstr>
      <vt:lpstr>Copy Constructor</vt:lpstr>
      <vt:lpstr>Copy Constructor</vt:lpstr>
      <vt:lpstr>Copy Constructor</vt:lpstr>
      <vt:lpstr>Copy Constructor</vt:lpstr>
      <vt:lpstr>Assignment</vt:lpstr>
      <vt:lpstr>Assignment</vt:lpstr>
      <vt:lpstr>Assignment</vt:lpstr>
      <vt:lpstr>Assignment</vt:lpstr>
      <vt:lpstr>Assignment</vt:lpstr>
      <vt:lpstr>Assignment</vt:lpstr>
      <vt:lpstr>Assignment</vt:lpstr>
      <vt:lpstr>Assignment</vt:lpstr>
      <vt:lpstr>Assignment</vt:lpstr>
      <vt:lpstr>Assignment</vt:lpstr>
      <vt:lpstr>Assignment</vt:lpstr>
      <vt:lpstr>Assignment</vt:lpstr>
      <vt:lpstr>Assignment</vt:lpstr>
      <vt:lpstr>Assignment</vt:lpstr>
      <vt:lpstr>Assignment</vt:lpstr>
      <vt:lpstr>Linked list</vt:lpstr>
      <vt:lpstr>Linked list</vt:lpstr>
      <vt:lpstr>Outline</vt:lpstr>
      <vt:lpstr>Doubly linked lists</vt:lpstr>
      <vt:lpstr>Memory usage versus run times</vt:lpstr>
      <vt:lpstr>Memory usage versus run times</vt:lpstr>
      <vt:lpstr>Memory usage versus run times</vt:lpstr>
      <vt:lpstr>Outline</vt:lpstr>
      <vt:lpstr>The issue</vt:lpstr>
      <vt:lpstr>Using an array?</vt:lpstr>
      <vt:lpstr>Using an array?</vt:lpstr>
      <vt:lpstr>A solution</vt:lpstr>
      <vt:lpstr>A solution</vt:lpstr>
      <vt:lpstr>A solution</vt:lpstr>
      <vt:lpstr>A solution</vt:lpstr>
      <vt:lpstr>A solution</vt:lpstr>
      <vt:lpstr>A solution</vt:lpstr>
      <vt:lpstr>A solution</vt:lpstr>
      <vt:lpstr>A solution</vt:lpstr>
      <vt:lpstr>A solution</vt:lpstr>
      <vt:lpstr>A solution</vt:lpstr>
      <vt:lpstr>A solution</vt:lpstr>
      <vt:lpstr>A solution</vt:lpstr>
      <vt:lpstr>A better solution</vt:lpstr>
      <vt:lpstr>A better solution</vt:lpstr>
      <vt:lpstr>A better solution</vt:lpstr>
      <vt:lpstr>A better solution</vt:lpstr>
      <vt:lpstr>A better solution</vt:lpstr>
      <vt:lpstr>A better solution</vt:lpstr>
      <vt:lpstr>A better solution</vt:lpstr>
      <vt:lpstr>A better solution</vt:lpstr>
      <vt:lpstr>A better solution</vt:lpstr>
      <vt:lpstr>A solution</vt:lpstr>
      <vt:lpstr>Analysis</vt:lpstr>
      <vt:lpstr>Reallocation of memory</vt:lpstr>
      <vt:lpstr>Reallocation of memory</vt:lpstr>
      <vt:lpstr>Reallocation of memory</vt:lpstr>
      <vt:lpstr>Reallocation of memory</vt:lpstr>
      <vt:lpstr>Reallocation of memory</vt:lpstr>
      <vt:lpstr>Reallocation of memory</vt:lpstr>
      <vt:lpstr>Reallocation of memory</vt:lpstr>
      <vt:lpstr>Outline</vt:lpstr>
      <vt:lpstr>Sparse Matrices</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ECE 250 Algorithms and Data Structures</dc:title>
  <dc:creator>dwharder</dc:creator>
  <cp:lastModifiedBy>Xin  Liu</cp:lastModifiedBy>
  <cp:revision>825</cp:revision>
  <cp:lastPrinted>2018-09-19T16:32:53Z</cp:lastPrinted>
  <dcterms:created xsi:type="dcterms:W3CDTF">2009-09-11T23:00:44Z</dcterms:created>
  <dcterms:modified xsi:type="dcterms:W3CDTF">2023-10-07T10:49:00Z</dcterms:modified>
</cp:coreProperties>
</file>