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79" r:id="rId15"/>
    <p:sldId id="680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279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8" r:id="rId41"/>
    <p:sldId id="463" r:id="rId42"/>
    <p:sldId id="377" r:id="rId43"/>
    <p:sldId id="379" r:id="rId44"/>
    <p:sldId id="464" r:id="rId45"/>
    <p:sldId id="465" r:id="rId46"/>
    <p:sldId id="466" r:id="rId47"/>
    <p:sldId id="467" r:id="rId48"/>
    <p:sldId id="468" r:id="rId49"/>
    <p:sldId id="469" r:id="rId50"/>
    <p:sldId id="471" r:id="rId51"/>
    <p:sldId id="472" r:id="rId52"/>
    <p:sldId id="473" r:id="rId53"/>
    <p:sldId id="476" r:id="rId54"/>
    <p:sldId id="475" r:id="rId55"/>
    <p:sldId id="481" r:id="rId56"/>
    <p:sldId id="477" r:id="rId57"/>
    <p:sldId id="474" r:id="rId58"/>
    <p:sldId id="380" r:id="rId59"/>
    <p:sldId id="470" r:id="rId60"/>
    <p:sldId id="478" r:id="rId61"/>
    <p:sldId id="480" r:id="rId62"/>
    <p:sldId id="482" r:id="rId63"/>
    <p:sldId id="483" r:id="rId64"/>
    <p:sldId id="484" r:id="rId65"/>
    <p:sldId id="490" r:id="rId66"/>
    <p:sldId id="492" r:id="rId67"/>
    <p:sldId id="494" r:id="rId68"/>
    <p:sldId id="496" r:id="rId69"/>
    <p:sldId id="495" r:id="rId70"/>
    <p:sldId id="487" r:id="rId71"/>
    <p:sldId id="485" r:id="rId72"/>
    <p:sldId id="486" r:id="rId73"/>
    <p:sldId id="488" r:id="rId74"/>
    <p:sldId id="48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0127"/>
  </p:normalViewPr>
  <p:slideViewPr>
    <p:cSldViewPr>
      <p:cViewPr>
        <p:scale>
          <a:sx n="109" d="100"/>
          <a:sy n="109" d="100"/>
        </p:scale>
        <p:origin x="656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12/13/23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C43D0E-309D-4649-A16F-F8DD2FD8737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9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6DAEF2-1737-4D95-A8F4-CE741D9A787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1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AD7E77-5A87-4BAF-B148-8022E3A28DF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F04A7F-8F68-4F01-8422-03C30A05F5A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56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7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63B86F-F468-495A-A752-BDF565C2580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1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CE53C1-C373-4478-BD98-C27B7739E25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77FFF-810A-4655-85B1-B8D333B9502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6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63768A-38E6-4F23-B438-7F12501E516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E60A91-8CE1-4BF7-BC15-2DABE558891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DF1D91-B782-4872-B0BB-1579D2F2622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D8FE6C-5C8D-4F37-A7FA-0983DC09BE8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8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0700F-E36C-4448-9029-B7CDA96A087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217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A83B7C-20BE-4CB0-B8B6-9D347B3F5A44}" type="slidenum">
              <a:rPr lang="en-CA" altLang="en-US" sz="1200"/>
              <a:pPr algn="r" eaLnBrk="1" hangingPunct="1"/>
              <a:t>23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50549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B858420-2B07-47F5-8769-2090587B7F19}" type="slidenum">
              <a:rPr lang="en-CA" altLang="en-US" sz="1200"/>
              <a:pPr algn="r" eaLnBrk="1" hangingPunct="1"/>
              <a:t>24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08712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50EF24C-3D77-4FB8-91AC-A5711EBF99EB}" type="slidenum">
              <a:rPr lang="en-CA" altLang="en-US" sz="1200"/>
              <a:pPr algn="r" eaLnBrk="1" hangingPunct="1"/>
              <a:t>25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77054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0ED5F6-A8EA-CB4F-A7F1-C0F6B1E22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6DD103-0D92-0946-B45F-0462AD97FA85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D14DDE-EA86-1644-BA6F-D3BE7FDF3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0491D9-E8AD-6B43-98C2-F1787326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43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08970-DC56-485C-8817-1D0AC55AD05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3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5BBBFC-19DC-40E6-B4EE-D56800BDEE12}" type="slidenum">
              <a:rPr lang="en-CA" altLang="en-US" sz="1200"/>
              <a:pPr algn="r" eaLnBrk="1" hangingPunct="1"/>
              <a:t>28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2236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B73B77-9D4C-4C57-8C29-17BA60FB9C61}" type="slidenum">
              <a:rPr lang="en-CA" altLang="en-US" sz="1200"/>
              <a:pPr algn="r" eaLnBrk="1" hangingPunct="1"/>
              <a:t>29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5960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CAD9BF-833C-46E6-AB3B-B16DA4869BB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9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D48FB4-9A5B-415F-B819-AF3800F43AF0}" type="slidenum">
              <a:rPr lang="en-CA" altLang="en-US" sz="1200"/>
              <a:pPr algn="r" eaLnBrk="1" hangingPunct="1"/>
              <a:t>30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602564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B6CD0E8-EEE3-4902-A388-70506FD8A813}" type="slidenum">
              <a:rPr lang="en-CA" altLang="en-US" sz="1200"/>
              <a:pPr algn="r" eaLnBrk="1" hangingPunct="1"/>
              <a:t>31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203157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FB74B3-E9C5-480C-A1B2-02D1CD35961F}" type="slidenum">
              <a:rPr lang="en-CA" altLang="en-US" sz="1200"/>
              <a:pPr algn="r" eaLnBrk="1" hangingPunct="1"/>
              <a:t>32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95461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320E7D0-C8D7-4E0D-B72B-3EC5F29060B8}" type="slidenum">
              <a:rPr lang="en-CA" altLang="en-US" sz="1200"/>
              <a:pPr algn="r" eaLnBrk="1" hangingPunct="1"/>
              <a:t>33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7064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0943B7-C55E-47FA-8B56-43EFDAB580C8}" type="slidenum">
              <a:rPr lang="en-CA" altLang="en-US" sz="1200"/>
              <a:pPr algn="r" eaLnBrk="1" hangingPunct="1"/>
              <a:t>34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88489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2150FF-0891-4E34-8AAC-4F3FA02A381E}" type="slidenum">
              <a:rPr lang="en-CA" altLang="en-US" sz="1200"/>
              <a:pPr algn="r" eaLnBrk="1" hangingPunct="1"/>
              <a:t>35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21632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07CB0-3DF3-43A8-A9FF-7016AE53A9EF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74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96E0-F4A9-421D-B0FF-146FF4107D4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6C896-0B6E-4AEB-882B-03B67F4FD9C3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81FDE-0AEA-450C-B50F-BB2882B8773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4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980D73-5A51-41E8-8AE4-26972087955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6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D5873-22B5-4D2D-931B-DF6B9A27103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5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21351-8C39-48D2-8B8F-88B44BEF7DD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0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89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98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92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460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39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1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41EB4C-6926-4B56-B39C-42EF58BCDEC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54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64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0774F-645E-43F3-8684-9023E59F4962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95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FADCE-659C-453E-AF48-BEE81D58AFA0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E18CAC-F6E5-43DB-8F56-CA7E91410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1216D8-4DE1-4FDC-821F-FAD73140BDD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28F5F2-00A9-4001-AA69-829DD2D159C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A057BC-83A7-4592-9DF5-5A1BA5B751C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5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2068513" y="174625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A* Search Algorithm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20100" y="628650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DF1803B1-F826-433F-87F0-05B872537EDB}" type="slidenum">
              <a:rPr lang="en-CA" sz="1400"/>
              <a:pPr>
                <a:defRPr/>
              </a:pPr>
              <a:t>‹#›</a:t>
            </a:fld>
            <a:endParaRPr lang="en-CA" sz="14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A* search</a:t>
            </a:r>
            <a:r>
              <a:rPr lang="zh-CN" altLang="en-US" dirty="0"/>
              <a:t> </a:t>
            </a:r>
            <a:r>
              <a:rPr lang="en-US" altLang="zh-CN" dirty="0"/>
              <a:t>and Backtracking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weight of the path up to </a:t>
            </a:r>
            <a:r>
              <a:rPr lang="en-US" altLang="en-US" dirty="0" err="1">
                <a:latin typeface="Arial" charset="0"/>
                <a:cs typeface="Arial" charset="0"/>
              </a:rPr>
              <a:t>Kranj</a:t>
            </a:r>
            <a:r>
              <a:rPr lang="en-US" altLang="en-US" dirty="0">
                <a:latin typeface="Arial" charset="0"/>
                <a:cs typeface="Arial" charset="0"/>
              </a:rPr>
              <a:t> is</a:t>
            </a:r>
          </a:p>
          <a:p>
            <a:pPr algn="ctr" eaLnBrk="1" hangingPunct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Bohinj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60 km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302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path extending this given path to </a:t>
            </a:r>
            <a:r>
              <a:rPr lang="en-US" altLang="en-US" dirty="0" err="1">
                <a:latin typeface="Arial" charset="0"/>
                <a:cs typeface="Arial" charset="0"/>
              </a:rPr>
              <a:t>Bohimj</a:t>
            </a:r>
            <a:r>
              <a:rPr lang="en-US" altLang="en-US" dirty="0">
                <a:latin typeface="Arial" charset="0"/>
                <a:cs typeface="Arial" charset="0"/>
              </a:rPr>
              <a:t> must be at least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60 km</a:t>
            </a: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value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w(Kranj)</a:t>
            </a:r>
            <a:r>
              <a:rPr lang="en-CA" altLang="en-US">
                <a:latin typeface="Arial" charset="0"/>
                <a:cs typeface="Arial" charset="0"/>
              </a:rPr>
              <a:t> represents the shortest possible distance from Kamnik to Bohinj given that we follow the path to Kranj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with Dijkstra’s algorithm, we must start with the null path starting at Kamnik: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w(Kamnik)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Kamnik)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Bohimj)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		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3" name="Oval 12"/>
          <p:cNvSpPr/>
          <p:nvPr/>
        </p:nvSpPr>
        <p:spPr>
          <a:xfrm>
            <a:off x="1909763" y="42846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715125" y="505618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7413" name="Straight Connector 14"/>
          <p:cNvCxnSpPr>
            <a:cxnSpLocks noChangeShapeType="1"/>
            <a:endCxn id="14" idx="2"/>
          </p:cNvCxnSpPr>
          <p:nvPr/>
        </p:nvCxnSpPr>
        <p:spPr bwMode="auto">
          <a:xfrm>
            <a:off x="2276475" y="436562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 rot="566893">
            <a:off x="3159125" y="42830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1833563" y="424180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Bohimj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6624638" y="5018088"/>
            <a:ext cx="527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Kamnik</a:t>
            </a:r>
          </a:p>
        </p:txBody>
      </p:sp>
    </p:spTree>
    <p:extLst>
      <p:ext uri="{BB962C8B-B14F-4D97-AF65-F5344CB8AC3E}">
        <p14:creationId xmlns:p14="http://schemas.microsoft.com/office/powerpoint/2010/main" val="5597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are finding the shortest path from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to a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z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A* search algorithm initially: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Marks each vertex as unvisited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Starts with a priority queue containing only the initial vertex </a:t>
            </a:r>
            <a:r>
              <a:rPr lang="en-CA" altLang="en-US" i="1" dirty="0">
                <a:latin typeface="Arial" charset="0"/>
                <a:cs typeface="Arial" charset="0"/>
              </a:rPr>
              <a:t>a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The priority of any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in the queue is the weight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which assumes we have found the shortest path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 </a:t>
            </a:r>
            <a:r>
              <a:rPr lang="en-CA" altLang="en-US" dirty="0"/>
              <a:t>(initialize it to be infinity except for the initial vertex a)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Shortest weights have highest priority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shortest known distance from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a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to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a) = 0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and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v)= infinity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for all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 ≠ a</a:t>
            </a:r>
            <a:endParaRPr lang="en-CA" altLang="en-US" dirty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h(v, z)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</a:t>
            </a:r>
            <a:r>
              <a:rPr lang="en-CA" altLang="en-US" dirty="0">
                <a:latin typeface="Arial" charset="0"/>
                <a:cs typeface="Arial" charset="0"/>
              </a:rPr>
              <a:t>heuristic distance from </a:t>
            </a:r>
            <a:r>
              <a:rPr lang="en-CA" altLang="en-US" i="1" dirty="0">
                <a:latin typeface="Arial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Arial" charset="0"/>
                <a:cs typeface="Arial" charset="0"/>
              </a:rPr>
              <a:t>z</a:t>
            </a:r>
            <a:endParaRPr lang="en-CA" altLang="en-US" i="1" dirty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CA" altLang="en-US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 (</a:t>
            </a:r>
            <a:r>
              <a:rPr lang="en-US" altLang="en-US" i="1" dirty="0">
                <a:latin typeface="Arial" charset="0"/>
                <a:cs typeface="Arial" charset="0"/>
              </a:rPr>
              <a:t>Tree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 II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Graph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</a:p>
          <a:p>
            <a:pPr lvl="2" eaLnBrk="1" hangingPunct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mark </a:t>
            </a:r>
            <a:r>
              <a:rPr lang="en-CA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as 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unvisited</a:t>
            </a:r>
            <a:r>
              <a:rPr lang="en-CA" altLang="en-US" dirty="0">
                <a:latin typeface="Arial" charset="0"/>
                <a:cs typeface="Arial" charset="0"/>
              </a:rPr>
              <a:t>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725144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Note: </a:t>
            </a: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Tree Search or Graph Search are just two different ways to search the solution. 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have a path with</a:t>
            </a:r>
          </a:p>
          <a:p>
            <a:pPr lvl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            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Smarca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 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56 km </a:t>
            </a:r>
          </a:p>
        </p:txBody>
      </p:sp>
      <p:pic>
        <p:nvPicPr>
          <p:cNvPr id="20484" name="Picture 2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438650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9"/>
          <p:cNvSpPr txBox="1">
            <a:spLocks noChangeArrowheads="1"/>
          </p:cNvSpPr>
          <p:nvPr/>
        </p:nvSpPr>
        <p:spPr bwMode="auto">
          <a:xfrm rot="755155">
            <a:off x="3659188" y="30861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7286625" y="40227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</a:p>
        </p:txBody>
      </p:sp>
    </p:spTree>
    <p:extLst>
      <p:ext uri="{BB962C8B-B14F-4D97-AF65-F5344CB8AC3E}">
        <p14:creationId xmlns:p14="http://schemas.microsoft.com/office/powerpoint/2010/main" val="52793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extend this path to Moste: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57 km </a:t>
            </a:r>
          </a:p>
          <a:p>
            <a:pPr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9904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Users\dwharder\Desktop\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also extend this path to Menges: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59 km 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224337" cy="131445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 rot="1025279">
            <a:off x="3659188" y="3211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43750" y="41783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</a:p>
        </p:txBody>
      </p:sp>
    </p:spTree>
    <p:extLst>
      <p:ext uri="{BB962C8B-B14F-4D97-AF65-F5344CB8AC3E}">
        <p14:creationId xmlns:p14="http://schemas.microsoft.com/office/powerpoint/2010/main" val="37177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smaller weight path to Moste has priority—extend it first</a:t>
            </a:r>
          </a:p>
        </p:txBody>
      </p:sp>
      <p:pic>
        <p:nvPicPr>
          <p:cNvPr id="23555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0257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Outline of A* Search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A* search algorithm, we will cover: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It solves the single-source shortest path problem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Restricted to </a:t>
            </a:r>
            <a:r>
              <a:rPr lang="en-CA" altLang="en-US" i="1" dirty="0">
                <a:latin typeface="Arial" charset="0"/>
                <a:cs typeface="Arial" charset="0"/>
              </a:rPr>
              <a:t>physical</a:t>
            </a:r>
            <a:r>
              <a:rPr lang="en-CA" altLang="en-US" dirty="0">
                <a:latin typeface="Arial" charset="0"/>
                <a:cs typeface="Arial" charset="0"/>
              </a:rPr>
              <a:t> environments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First described in 1968 by Peter Hart, Nils Nilsson, and Bertram Raphael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Similar to Dijkstra’s algorithm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Uses a hypothetical shortest distance to weight the paths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differs from </a:t>
            </a:r>
            <a:r>
              <a:rPr lang="en-CA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algorithm which gives weight only to the known path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</a:t>
            </a:r>
            <a:r>
              <a:rPr lang="en-CA" altLang="en-US" dirty="0">
                <a:latin typeface="Arial" charset="0"/>
                <a:cs typeface="Arial" charset="0"/>
              </a:rPr>
              <a:t> would chose </a:t>
            </a:r>
            <a:r>
              <a:rPr lang="en-CA" altLang="en-US" dirty="0" err="1">
                <a:latin typeface="Arial" charset="0"/>
                <a:cs typeface="Arial" charset="0"/>
              </a:rPr>
              <a:t>Menges</a:t>
            </a:r>
            <a:r>
              <a:rPr lang="en-CA" altLang="en-US" dirty="0">
                <a:latin typeface="Arial" charset="0"/>
                <a:cs typeface="Arial" charset="0"/>
              </a:rPr>
              <a:t> next:</a:t>
            </a:r>
          </a:p>
          <a:p>
            <a:pPr lvl="1" algn="ctr">
              <a:buFontTx/>
              <a:buNone/>
            </a:pP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= 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Difference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radiates out from the initial vertex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A* search algorithm directs its search towards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41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Graphically, we can suggest the behaviour of the two algorithms as follows: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Suppose we are moving from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25605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19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 Comparison with </a:t>
            </a:r>
            <a:r>
              <a:rPr lang="en-US" altLang="en-US" dirty="0" err="1">
                <a:latin typeface="Arial" charset="0"/>
                <a:cs typeface="Arial" charset="0"/>
              </a:rPr>
              <a:t>Dijkstra’s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is the A* search algorithm when </a:t>
            </a:r>
            <a:br>
              <a:rPr lang="en-CA" altLang="en-US" dirty="0">
                <a:latin typeface="Arial" charset="0"/>
                <a:cs typeface="Arial" charset="0"/>
              </a:rPr>
            </a:b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heuristic distance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 vertex is better than any other vertex</a:t>
            </a:r>
          </a:p>
        </p:txBody>
      </p:sp>
      <p:pic>
        <p:nvPicPr>
          <p:cNvPr id="1030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58230"/>
              </p:ext>
            </p:extLst>
          </p:nvPr>
        </p:nvGraphicFramePr>
        <p:xfrm>
          <a:off x="3347864" y="2252737"/>
          <a:ext cx="1247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52737"/>
                        <a:ext cx="1247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Optimally Guarantees?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A* search algorithm will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always find the optimal path with a poor heuristic distance</a:t>
            </a:r>
            <a:endParaRPr lang="en-CA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Find the shortest path from A to C: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B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B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1 + 5 = 6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C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3 + 0 =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Therefore, C is </a:t>
            </a:r>
            <a:r>
              <a:rPr lang="en-CA" altLang="en-US" dirty="0" err="1">
                <a:latin typeface="Arial" charset="0"/>
                <a:cs typeface="Arial" charset="0"/>
              </a:rPr>
              <a:t>dequeued</a:t>
            </a:r>
            <a:r>
              <a:rPr lang="en-CA" altLang="en-US" dirty="0">
                <a:latin typeface="Arial" charset="0"/>
                <a:cs typeface="Arial" charset="0"/>
              </a:rPr>
              <a:t> next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and as it is the destination, we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are finished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26629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1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heuristic overestimates the actual distance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from B to 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Euclidean distance doesn’t suffer this problem:</a:t>
            </a:r>
            <a:endParaRPr lang="en-CA" altLang="en-US" sz="14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</a:t>
            </a:r>
            <a:r>
              <a:rPr lang="en-CA" altLang="en-US" i="1" dirty="0">
                <a:latin typeface="Arial" charset="0"/>
                <a:cs typeface="Arial" charset="0"/>
              </a:rPr>
              <a:t>The path the crow flies is always shorter than</a:t>
            </a:r>
            <a:br>
              <a:rPr lang="en-CA" altLang="en-US" i="1" dirty="0">
                <a:latin typeface="Arial" charset="0"/>
                <a:cs typeface="Arial" charset="0"/>
              </a:rPr>
            </a:br>
            <a:r>
              <a:rPr lang="en-CA" altLang="en-US" i="1" dirty="0">
                <a:latin typeface="Arial" charset="0"/>
                <a:cs typeface="Arial" charset="0"/>
              </a:rPr>
              <a:t>	the road the wolf runs </a:t>
            </a:r>
          </a:p>
        </p:txBody>
      </p:sp>
      <p:pic>
        <p:nvPicPr>
          <p:cNvPr id="27652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747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Admissible Heuristics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Admissible heuristics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</a:t>
            </a:r>
            <a:r>
              <a:rPr lang="en-CA" altLang="en-US" dirty="0">
                <a:latin typeface="Arial" charset="0"/>
                <a:cs typeface="Arial" charset="0"/>
              </a:rPr>
              <a:t> must always be optimistic: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Let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represent the actual shortest distance from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heuristic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</a:t>
            </a:r>
            <a:r>
              <a:rPr lang="en-CA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admissible</a:t>
            </a:r>
            <a:r>
              <a:rPr lang="en-CA" altLang="en-US" i="1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if 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 ≤ 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heuristic is </a:t>
            </a:r>
            <a:r>
              <a:rPr lang="en-CA" altLang="en-US" i="1" dirty="0">
                <a:latin typeface="Arial" charset="0"/>
                <a:cs typeface="Arial" charset="0"/>
              </a:rPr>
              <a:t>optimistic</a:t>
            </a:r>
            <a:r>
              <a:rPr lang="en-CA" altLang="en-US" dirty="0">
                <a:latin typeface="Arial" charset="0"/>
                <a:cs typeface="Arial" charset="0"/>
              </a:rPr>
              <a:t> or a </a:t>
            </a:r>
            <a:r>
              <a:rPr lang="en-CA" altLang="en-US" i="1" dirty="0">
                <a:latin typeface="Arial" charset="0"/>
                <a:cs typeface="Arial" charset="0"/>
              </a:rPr>
              <a:t>lower bound</a:t>
            </a:r>
            <a:r>
              <a:rPr lang="en-CA" altLang="en-US" dirty="0">
                <a:latin typeface="Arial" charset="0"/>
                <a:cs typeface="Arial" charset="0"/>
              </a:rPr>
              <a:t> on the distance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Euclidean distance between two points on a map is clearly an admissible heuristic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flight of the crow is shorter than the run of the wolf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problem with fewer restrictions on the actions is called a relaxed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The cost of an optimal solution to a relaxed problem is an admissible heuristic for the original problem</a:t>
            </a:r>
          </a:p>
          <a:p>
            <a:pPr lvl="1" eaLnBrk="1" hangingPunct="1">
              <a:lnSpc>
                <a:spcPct val="80000"/>
              </a:lnSpc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400" dirty="0">
                <a:ea typeface="ＭＳ Ｐゴシック" panose="020B0600070205080204" pitchFamily="34" charset="-128"/>
              </a:rPr>
              <a:t>is admissible, A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TREE-SEARCH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optimal.</a:t>
            </a:r>
            <a:endParaRPr lang="en-CA" altLang="en-US" sz="22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60F70A4-92D4-9048-87C7-D3155B1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Consistent Heuristics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459E2EC-CC13-834F-81C6-46E444F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heuristic is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if for every node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every successor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n'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generated by any action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we have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000" i="1" dirty="0"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c(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') + h(n')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	= 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               (by def.)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= d(n) + c(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1600" dirty="0">
                <a:ea typeface="ＭＳ Ｐゴシック" panose="020B0600070205080204" pitchFamily="34" charset="-128"/>
              </a:rPr>
              <a:t>')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(d(n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)=d(n)+c(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n.a.n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d</a:t>
            </a:r>
            <a:r>
              <a:rPr lang="en-US" altLang="en-US" sz="1600" dirty="0">
                <a:ea typeface="ＭＳ Ｐゴシック" panose="020B0600070205080204" pitchFamily="34" charset="-128"/>
              </a:rPr>
              <a:t>(n) + h(n) = w(n)            (consistency)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	</a:t>
            </a:r>
            <a:r>
              <a:rPr lang="en-US" altLang="ja-JP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ja-JP" sz="1600" dirty="0">
                <a:ea typeface="ＭＳ Ｐゴシック" panose="020B0600070205080204" pitchFamily="34" charset="-128"/>
              </a:rPr>
              <a:t> w(n)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GRAPH-SEARCH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optimal.</a:t>
            </a:r>
          </a:p>
        </p:txBody>
      </p:sp>
      <p:pic>
        <p:nvPicPr>
          <p:cNvPr id="36867" name="Picture 4" descr="consistency">
            <a:extLst>
              <a:ext uri="{FF2B5EF4-FFF2-40B4-BE49-F238E27FC236}">
                <a16:creationId xmlns:a16="http://schemas.microsoft.com/office/drawing/2014/main" id="{501A828D-A821-7845-92FC-9534C537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166779"/>
            <a:ext cx="1976438" cy="21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C29CC528-96F7-B140-911A-0919DCDA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2" y="4338638"/>
            <a:ext cx="197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It</a:t>
            </a:r>
            <a:r>
              <a:rPr lang="ja-JP" altLang="en-US" sz="1800" b="1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the triangle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inequality !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A8D913FB-E173-CC44-A628-B25B2787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609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129A186A-35B1-AD43-BB84-30A99E4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5427443"/>
            <a:ext cx="3923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keeps all checked nodes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in memory to avoid repeated states</a:t>
            </a:r>
          </a:p>
        </p:txBody>
      </p:sp>
    </p:spTree>
    <p:extLst>
      <p:ext uri="{BB962C8B-B14F-4D97-AF65-F5344CB8AC3E}">
        <p14:creationId xmlns:p14="http://schemas.microsoft.com/office/powerpoint/2010/main" val="92328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Time Complexity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Exponential: O(</a:t>
            </a:r>
            <a:r>
              <a:rPr lang="en-CA" altLang="en-US" dirty="0" err="1">
                <a:latin typeface="Arial" charset="0"/>
                <a:cs typeface="Arial" charset="0"/>
              </a:rPr>
              <a:t>b</a:t>
            </a:r>
            <a:r>
              <a:rPr lang="en-CA" altLang="en-US" baseline="30000" dirty="0" err="1">
                <a:latin typeface="Arial" charset="0"/>
                <a:cs typeface="Arial" charset="0"/>
              </a:rPr>
              <a:t>d</a:t>
            </a:r>
            <a:r>
              <a:rPr lang="en-CA" altLang="en-US" dirty="0">
                <a:latin typeface="Arial" charset="0"/>
                <a:cs typeface="Arial" charset="0"/>
              </a:rPr>
              <a:t>) where </a:t>
            </a:r>
            <a:r>
              <a:rPr lang="en-GB" altLang="en-US" dirty="0">
                <a:latin typeface="Arial" charset="0"/>
                <a:cs typeface="Arial" charset="0"/>
              </a:rPr>
              <a:t>b is the branching factor (the average number of successors per state) and d is the depth of the solution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Can be shown to run in polynomial time if</a:t>
            </a:r>
          </a:p>
          <a:p>
            <a:pPr lvl="1"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|h(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–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)| = </a:t>
            </a:r>
            <a:r>
              <a:rPr lang="en-CA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(ln(d(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where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the length of the actual shortest path</a:t>
            </a:r>
            <a:r>
              <a:rPr lang="en-US" altLang="zh-CN" baseline="30000" dirty="0">
                <a:latin typeface="Arial" charset="0"/>
                <a:cs typeface="Arial" charset="0"/>
              </a:rPr>
              <a:t>1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doubling the length of the optimal solution only increases the error by a constant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Not likely with a road map and the Euclidean distance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E.g. when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Pearl, Judea (1984). Heuristics: Intelligent Search Strategies for Computer Problem Solving. Addison-Wesley.</a:t>
            </a:r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find the solution to the following puzzle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Take a random permutation of 8 or 15 numbered tiles and a blank formed in a rigid square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443163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30725" name="Picture 8" descr="C:\Users\dwharder\Desktop\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9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dwharder\Desktop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You are allowed to move a tile adjacent to the blank into the location of the blank</a:t>
            </a:r>
          </a:p>
        </p:txBody>
      </p:sp>
    </p:spTree>
    <p:extLst>
      <p:ext uri="{BB962C8B-B14F-4D97-AF65-F5344CB8AC3E}">
        <p14:creationId xmlns:p14="http://schemas.microsoft.com/office/powerpoint/2010/main" val="20664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have a heuristic lower bound for the length of a path between any two vertices</a:t>
            </a:r>
          </a:p>
          <a:p>
            <a:pPr eaLnBrk="1" hangingPunct="1">
              <a:buFont typeface="Arial" charset="0"/>
              <a:buNone/>
            </a:pPr>
            <a:endParaRPr lang="en-US" altLang="en-US" i="1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i="1">
                <a:latin typeface="Arial" charset="0"/>
                <a:cs typeface="Arial" charset="0"/>
              </a:rPr>
              <a:t>	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 graph embedded in a plane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the shortest distance is the Euclidean distance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crow flies”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use this to guide our search for a path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fox runs”</a:t>
            </a:r>
          </a:p>
        </p:txBody>
      </p:sp>
    </p:spTree>
    <p:extLst>
      <p:ext uri="{BB962C8B-B14F-4D97-AF65-F5344CB8AC3E}">
        <p14:creationId xmlns:p14="http://schemas.microsoft.com/office/powerpoint/2010/main" val="13665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objective is to find a minimum number of moves which will transform the tiles into a standard solution</a:t>
            </a:r>
          </a:p>
        </p:txBody>
      </p:sp>
      <p:pic>
        <p:nvPicPr>
          <p:cNvPr id="32772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There are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9!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16!</a:t>
            </a:r>
            <a:r>
              <a:rPr lang="en-CA" altLang="en-US">
                <a:latin typeface="Arial" charset="0"/>
                <a:cs typeface="Arial" charset="0"/>
              </a:rPr>
              <a:t> initial permutations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Half of these, through a sequence of moves, can be transformed into the desired solutions</a:t>
            </a:r>
          </a:p>
        </p:txBody>
      </p:sp>
      <p:pic>
        <p:nvPicPr>
          <p:cNvPr id="33796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1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Each solution defines a vertex in a graph with edges denoting allowable moves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is not a tree, but the smallest cycle</a:t>
            </a:r>
            <a:b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has a length of 12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E.g., cycle 8, 7, and 3</a:t>
            </a:r>
          </a:p>
        </p:txBody>
      </p:sp>
      <p:pic>
        <p:nvPicPr>
          <p:cNvPr id="34820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4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graph of solvable eight puzzles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181 440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241 920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fifteen puzzle graph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10 461 394 944 000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15 692 092 416 000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general and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in the limit: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+ 1)!/2 </a:t>
            </a:r>
            <a:r>
              <a:rPr lang="en-CA" altLang="en-US">
                <a:latin typeface="Arial" charset="0"/>
                <a:cs typeface="Arial" charset="0"/>
              </a:rPr>
              <a:t>vertices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</a:t>
            </a:r>
            <a:r>
              <a:rPr lang="en-CA" altLang="en-US">
                <a:latin typeface="Arial" charset="0"/>
                <a:cs typeface="Arial" charset="0"/>
              </a:rPr>
              <a:t> edges</a:t>
            </a:r>
          </a:p>
        </p:txBody>
      </p:sp>
      <p:pic>
        <p:nvPicPr>
          <p:cNvPr id="35844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62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 sz="400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Finding a solution requires one to find the shortest path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All edges have weight 1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Dijkstra’s algorithm is painfully slow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puzzle requires that 179680 vertices be searched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To use the A* search, we need a heuristic lower bound on the distance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pic>
        <p:nvPicPr>
          <p:cNvPr id="36868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427413"/>
            <a:ext cx="871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6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will consider three distances which we will use with the A* search: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discrete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If two objects are equal, the distance is 0, otherwise it is 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number of tiles (including the blank) which are in an incorrect location</a:t>
            </a:r>
            <a:endParaRPr lang="en-CA" altLang="en-US" sz="1100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Manhattan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sum of the minimum number of moves required to put a tile in its correct location</a:t>
            </a:r>
          </a:p>
          <a:p>
            <a:pPr lvl="1"/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CA" alt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For example, consider this permutation: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does not equal the solution, so the discrete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8 out of 9 tiles/blanks are in the incorrect location; therefore the Hamming distance is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requires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2 + 0 + 4 + 2 + 1 + 1 + 2 + 3 + 1 = 16 </a:t>
            </a:r>
            <a:r>
              <a:rPr lang="en-CA" altLang="en-US">
                <a:latin typeface="Arial" charset="0"/>
                <a:cs typeface="Arial" charset="0"/>
              </a:rPr>
              <a:t>moves to move each tile into the correct location, therefore the Manhattan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38916" name="Picture 3" descr="C:\Users\dwharder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4209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:\Users\dwharder\Desktop\q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229225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 descr="C:\Users\dwharder\Desktop\q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7163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56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As discussed before, the discrete distance does not improve the situation:  it is equivalent to 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same permutation as before: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 isn’t much better: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reduces the vertices searched from 179 680 to 178 005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is only useful when we are very close to the actual solution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Manhattan distance, however, allows the A* search to find the minimal path with only 6453 vertices searched</a:t>
            </a:r>
          </a:p>
        </p:txBody>
      </p:sp>
      <p:pic>
        <p:nvPicPr>
          <p:cNvPr id="39940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76475"/>
            <a:ext cx="871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 much better is it to use the Manhattan distance over the Hamming or discrete?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 the Hamming distance, there is only a small change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For 100 random puzzles, we have a plot the number of vertices visited using the discrete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distance versus the number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of vertices visited using the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Hamming distance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line is the identity function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colour, blue to red, indicates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the length of the solution; from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13 to 28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0964" name="Picture 2" descr="C:\Users\dwharder\Desktop\m1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14325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03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However, comparing the number of vertices visited when using the Manhattan distance, there is a significant reduction by a factor of almost 100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 more significant improvement with shorter paths</a:t>
            </a:r>
          </a:p>
        </p:txBody>
      </p:sp>
      <p:pic>
        <p:nvPicPr>
          <p:cNvPr id="41988" name="Picture 4" descr="C:\Users\dwharder\Desktop\m2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52775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3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map of Slovenia</a:t>
            </a:r>
          </a:p>
        </p:txBody>
      </p:sp>
      <p:pic>
        <p:nvPicPr>
          <p:cNvPr id="9220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8880"/>
            <a:ext cx="611981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topic has presented the 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Assumes a hypothetical lower bound on the length of the path to the destination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Requires an appropriate heuristic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Useful for Euclidean spaces (vector spaces with a norm)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Faster than Dijkstra’s algorithm in many cases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Directs searches towards the solution</a:t>
            </a:r>
          </a:p>
        </p:txBody>
      </p:sp>
    </p:spTree>
    <p:extLst>
      <p:ext uri="{BB962C8B-B14F-4D97-AF65-F5344CB8AC3E}">
        <p14:creationId xmlns:p14="http://schemas.microsoft.com/office/powerpoint/2010/main" val="82958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Backtracking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	Suppose a solution can be made as a result of a series of choices</a:t>
            </a:r>
          </a:p>
          <a:p>
            <a:pPr lvl="1"/>
            <a:r>
              <a:rPr lang="en-CA" dirty="0"/>
              <a:t>Each choice forms a partial solution</a:t>
            </a:r>
          </a:p>
          <a:p>
            <a:pPr lvl="1"/>
            <a:r>
              <a:rPr lang="en-CA" dirty="0"/>
              <a:t>These choices may form either a tree or DAG</a:t>
            </a:r>
          </a:p>
          <a:p>
            <a:pPr lvl="2"/>
            <a:r>
              <a:rPr lang="en-CA" dirty="0"/>
              <a:t>Separate branches may recombine or diverge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06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Backtracking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Dijkstra’s algorithm, we keep track of all current best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at most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1 </a:t>
            </a:r>
            <a:r>
              <a:rPr lang="en-US" altLang="en-US" dirty="0">
                <a:latin typeface="Arial" charset="0"/>
                <a:cs typeface="Arial" charset="0"/>
              </a:rPr>
              <a:t> paths we could extend at any one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can be tracked with a relatively small table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cannot evaluate the relative fitness of solutions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may just be too many to record efficiently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left with a brute-force search?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there are just too many partial solutions at any one time to keep track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point in time in a game of chess or Go (</a:t>
            </a:r>
            <a:r>
              <a:rPr lang="ja-JP" altLang="en-US"/>
              <a:t>围棋</a:t>
            </a:r>
            <a:r>
              <a:rPr lang="en-CA" altLang="ja-JP" dirty="0"/>
              <a:t>), there are a plethora of moves, each valid, but the usefulness of each will vary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4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first case, consider the game Sudoku: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search space is 9</a:t>
            </a:r>
            <a:r>
              <a:rPr lang="en-US" altLang="en-US" baseline="30000" dirty="0">
                <a:latin typeface="Arial" charset="0"/>
                <a:cs typeface="Arial" charset="0"/>
              </a:rPr>
              <a:t>53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6176" y="2513424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120" y="6372036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http://www.sudokuoftheday.com/</a:t>
            </a:r>
          </a:p>
        </p:txBody>
      </p:sp>
    </p:spTree>
    <p:extLst>
      <p:ext uri="{BB962C8B-B14F-4D97-AF65-F5344CB8AC3E}">
        <p14:creationId xmlns:p14="http://schemas.microsoft.com/office/powerpoint/2010/main" val="3934200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least for the first entry in the first square, only 1, 3, 7 fit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8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316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7879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852600" y="3718704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6856" y="3718704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728" y="3754600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1,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80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8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3,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636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4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362" y="162041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7,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8147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99992" y="377051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next child, there are no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options available for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next entry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</a:t>
            </a:r>
            <a:r>
              <a:rPr lang="en-US" altLang="en-US" sz="1800" dirty="0">
                <a:latin typeface="Arial" charset="0"/>
                <a:cs typeface="Arial" charset="0"/>
              </a:rPr>
              <a:t>Any candidate solution built from this</a:t>
            </a:r>
            <a:br>
              <a:rPr lang="en-US" altLang="en-US" sz="1800" dirty="0">
                <a:latin typeface="Arial" charset="0"/>
                <a:cs typeface="Arial" charset="0"/>
              </a:rPr>
            </a:br>
            <a:r>
              <a:rPr lang="en-US" altLang="en-US" sz="1800" dirty="0">
                <a:latin typeface="Arial" charset="0"/>
                <a:cs typeface="Arial" charset="0"/>
              </a:rPr>
              <a:t>				partial is infeasible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		</a:t>
            </a:r>
            <a:r>
              <a:rPr lang="en-US" altLang="en-US" sz="1600" dirty="0">
                <a:latin typeface="Arial" charset="0"/>
                <a:cs typeface="Arial" charset="0"/>
              </a:rPr>
              <a:t>   – We can ignore this branch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646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8822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6267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2115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1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Three other branches lead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similar dead ends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25544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59701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8808" y="332967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2856" y="4581128"/>
            <a:ext cx="0" cy="4417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66488" y="4600600"/>
            <a:ext cx="0" cy="448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go from Kamnik to Bohinj</a:t>
            </a:r>
          </a:p>
        </p:txBody>
      </p:sp>
      <p:pic>
        <p:nvPicPr>
          <p:cNvPr id="10244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52675" y="2982913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the other two, there is only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one candidate for each of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last two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entries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861392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1469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68344" y="3329672"/>
            <a:ext cx="0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4571392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1360" y="4581128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5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may seem that this is a reasonably straight-forward method; however, the decision tree continues to branch quick once we start filling the second square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1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of this height would have around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Fortunately, as we get deeper into the tree, more get cut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6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Our straight-forward implementation takes a 9 × 9 matrix</a:t>
            </a:r>
          </a:p>
          <a:p>
            <a:pPr lvl="1"/>
            <a:r>
              <a:rPr lang="en-CA" dirty="0"/>
              <a:t>Default entries are values from 1 to 9, empty cells are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A" dirty="0"/>
          </a:p>
          <a:p>
            <a:pPr lvl="1"/>
            <a:r>
              <a:rPr lang="en-CA" dirty="0"/>
              <a:t>Two helper functions: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&amp;j )</a:t>
            </a:r>
          </a:p>
          <a:p>
            <a:pPr lvl="2"/>
            <a:r>
              <a:rPr lang="en-CA" dirty="0"/>
              <a:t>Finds the next empty location returning false if none is found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 )</a:t>
            </a:r>
          </a:p>
          <a:p>
            <a:pPr lvl="2"/>
            <a:r>
              <a:rPr lang="en-CA" dirty="0"/>
              <a:t>Checks if there are any conflicts created 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backtracing</a:t>
            </a:r>
            <a:r>
              <a:rPr lang="en-CA" dirty="0"/>
              <a:t> function:</a:t>
            </a:r>
          </a:p>
          <a:p>
            <a:pPr lvl="2"/>
            <a:r>
              <a:rPr lang="en-CA" dirty="0"/>
              <a:t>Finds the next unoccupied cell</a:t>
            </a:r>
          </a:p>
          <a:p>
            <a:pPr lvl="2"/>
            <a:r>
              <a:rPr lang="en-CA" dirty="0"/>
              <a:t>For each value from 1 to 9, it checks if it is valid to insert it there</a:t>
            </a:r>
          </a:p>
          <a:p>
            <a:pPr lvl="3"/>
            <a:r>
              <a:rPr lang="en-CA" dirty="0"/>
              <a:t>If so, backtracking is called recursively on the matrix with that entry set</a:t>
            </a:r>
          </a:p>
          <a:p>
            <a:pPr lvl="1"/>
            <a:endParaRPr lang="en-CA" dirty="0"/>
          </a:p>
          <a:p>
            <a:pPr marL="360363" indent="-360363">
              <a:buNone/>
            </a:pPr>
            <a:r>
              <a:rPr lang="en-CA" dirty="0"/>
              <a:t>	The main function creates the initial matrix and calls backtrack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96" y="1268760"/>
            <a:ext cx="4761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next empty location in 'matrix'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one is found, assign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the indexes of that entry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return false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In this case, the values of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are undefined</a:t>
            </a: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i1 = 0; i1 &lt; 3; ++i1 )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j1 = 0; j1 &lt; 3; ++j1 )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i2 = 0; i2 &lt; 3; ++i2 )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j2 = 0; j2 &lt; 3; ++j2 )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3*i1 + i2;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j = 3*j1 + j2;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'true' if we find an</a:t>
            </a:r>
            <a:b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unoccupied entry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][j] == 0 )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return true;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the entries are occupied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39952" y="2204864"/>
            <a:ext cx="49685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'value' already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row 'm'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column 'n'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3x3 square of entries it (m, n)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false, otherwise return true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 (matrix[m][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||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][n] == value )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3*(m/3);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3*(n/3);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3;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++j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j] == value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already in the 3x3 square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could be added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7552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backtrack(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the matrix is full, we are done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!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 ) ) {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value = 1; value &lt;= 9; ++value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j, value ) ) {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Assume this entry is part of the</a:t>
            </a:r>
            <a:b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solution--recursively call backtrack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value;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If we found a solution, return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otherwise, 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solution found--reset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64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9301"/>
            <a:ext cx="47628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=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{5, 0, 4, 0, 0, 0, 0, 6,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6, 0, 3, 0, 0, 1,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9, 2, 5, 4, 0,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{6, 0, 8, 0, 0, 1,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8, 0, 4,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2, 0, 0, 6, 0, 1},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0, 9, 5, 8, 1,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1, 0, 0, 2, 0, 3,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8, 0, 0, 0, 0, 2, 0, 7}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found, print out the resulting matrix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9; ++j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&lt;&lt; " ";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24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In this case, the traversal:</a:t>
            </a:r>
          </a:p>
          <a:p>
            <a:pPr lvl="1"/>
            <a:r>
              <a:rPr lang="en-CA" dirty="0"/>
              <a:t>Recursively calls backtrack 874 times</a:t>
            </a:r>
          </a:p>
          <a:p>
            <a:pPr lvl="2"/>
            <a:r>
              <a:rPr lang="en-CA" dirty="0"/>
              <a:t>The last one determines that there are no unoccupied entries</a:t>
            </a:r>
          </a:p>
          <a:p>
            <a:pPr lvl="1"/>
            <a:r>
              <a:rPr lang="en-CA" dirty="0"/>
              <a:t>Checks if a placement is valid 7658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176" y="3161496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12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Backtracking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should give us an idea, however: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Perform a traversal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Do not continue traversing if a current node indicates all descendants are infeasible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236278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Classic applications of this algorithm technique include:</a:t>
            </a:r>
          </a:p>
          <a:p>
            <a:pPr lvl="1"/>
            <a:r>
              <a:rPr lang="en-CA" dirty="0"/>
              <a:t>Eight queens puzzle</a:t>
            </a:r>
          </a:p>
          <a:p>
            <a:pPr lvl="1"/>
            <a:r>
              <a:rPr lang="en-CA" dirty="0"/>
              <a:t>Knight’s tour</a:t>
            </a:r>
          </a:p>
          <a:p>
            <a:pPr lvl="1"/>
            <a:r>
              <a:rPr lang="en-CA" dirty="0"/>
              <a:t>Logic programming languages</a:t>
            </a:r>
          </a:p>
          <a:p>
            <a:pPr lvl="1"/>
            <a:r>
              <a:rPr lang="en-CA" dirty="0"/>
              <a:t>Crossword puzzles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for the length of the shortest path to Bohinj is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Bohinj) = 53 km</a:t>
            </a:r>
          </a:p>
        </p:txBody>
      </p:sp>
      <p:pic>
        <p:nvPicPr>
          <p:cNvPr id="11268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271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2062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Arrange eight queens on</a:t>
            </a:r>
            <a:br>
              <a:rPr lang="en-CA" dirty="0"/>
            </a:br>
            <a:r>
              <a:rPr lang="en-CA" dirty="0"/>
              <a:t>a chess board so that no</a:t>
            </a:r>
            <a:br>
              <a:rPr lang="en-CA" dirty="0"/>
            </a:br>
            <a:r>
              <a:rPr lang="en-CA" dirty="0"/>
              <a:t>queen can take another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♕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49365" y="3299574"/>
            <a:ext cx="219964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49365" y="2061392"/>
            <a:ext cx="903499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9365" y="3644725"/>
            <a:ext cx="2199643" cy="2224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0551" y="3653517"/>
            <a:ext cx="1" cy="27283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6520" y="3653517"/>
            <a:ext cx="1495218" cy="15081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56520" y="3299574"/>
            <a:ext cx="149521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6200552" y="2061392"/>
            <a:ext cx="0" cy="8842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60113" y="2061392"/>
            <a:ext cx="891625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03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Knight’s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Have a knight visit all the</a:t>
            </a:r>
            <a:br>
              <a:rPr lang="en-CA" dirty="0"/>
            </a:br>
            <a:r>
              <a:rPr lang="en-CA" dirty="0"/>
              <a:t>squares of a chess board</a:t>
            </a:r>
            <a:br>
              <a:rPr lang="en-CA" dirty="0"/>
            </a:br>
            <a:r>
              <a:rPr lang="en-CA" dirty="0"/>
              <a:t>either as a path or a cycle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♘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79786" y="51381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79786" y="391638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79786" y="269463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9786" y="452578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79786" y="3301073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79786" y="207635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79786" y="33031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0143" y="39134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80500" y="45237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0857" y="51340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77405" y="26898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5024" y="207661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560" y="2076614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76000" y="206964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832" y="207843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8600" y="206964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00192" y="2062921"/>
            <a:ext cx="527170" cy="100603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22600" y="2077631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429838" y="207567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041838" y="20801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380858" y="2078432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3775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01930" y="2071289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10085" y="2073670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818240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26395" y="2080813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822600" y="269581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29492" y="26924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18178" y="268987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7074" y="3291395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72200" y="3356992"/>
            <a:ext cx="1072246" cy="55360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20446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06000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87074" y="390362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01930" y="4527266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18000" y="452029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598801" y="390937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98801" y="39036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16279" y="39150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605027" y="451568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07672" y="452029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364000" y="5749021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995256" y="573325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08928" y="573507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05016" y="57368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09896" y="5738713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423568" y="574053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0212" y="391583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036408" y="270180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048178" y="390362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038825" y="45186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043758" y="511937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9386" y="33090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72066" y="574022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86184" y="57437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0302" y="573841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08009" y="573714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15716" y="57430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16280" y="574010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19533" y="4516263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4966" y="51252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49312" y="4528376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42836" y="330589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45968" y="270892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0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Consider the </a:t>
            </a:r>
            <a:r>
              <a:rPr lang="en-CA" dirty="0" err="1"/>
              <a:t>Prolog</a:t>
            </a:r>
            <a:r>
              <a:rPr lang="en-CA" dirty="0"/>
              <a:t> programming language where we state facts: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512" y="2207766"/>
            <a:ext cx="2592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female(alexia).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207766"/>
            <a:ext cx="3168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2196728"/>
            <a:ext cx="3635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maxima).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constantinjn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4272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You can now define relationships between individuals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64087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Relationships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mother(M, X) :- parent(M, X), female(M).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father(F, X) :- parent(F, X),   male(F).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sister(S, X)  :- sibling(S, X), female(S), \+ (S =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brother(B, X) :- sibling(B, X),   male(B), \+ (S = X).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grandparent(G, X) :- parent(G, P), parent(P, X).</a:t>
            </a:r>
          </a:p>
          <a:p>
            <a:pPr marL="0" indent="0"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Symmetric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spouses(X, Y) :- spouses(Y, X);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sibling(X, Y) :- parent(P, X), parent(P, Y), \+ (X =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cousin(X, Y)  :- parent(A, X), parent(B, Y), sibling(A, B).</a:t>
            </a:r>
          </a:p>
          <a:p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Antisymmetric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sibling(U,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spouse(U, Z), sibling(Z,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parent(Y, X), sibling(A,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spouse(A, Z), sibling(Z, Y), parent(Y, X).</a:t>
            </a:r>
          </a:p>
        </p:txBody>
      </p:sp>
    </p:spTree>
    <p:extLst>
      <p:ext uri="{BB962C8B-B14F-4D97-AF65-F5344CB8AC3E}">
        <p14:creationId xmlns:p14="http://schemas.microsoft.com/office/powerpoint/2010/main" val="40468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Given these relationships, you can now make queries: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cousin(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uncle(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aunt(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endParaRPr lang="en-CA" dirty="0"/>
          </a:p>
          <a:p>
            <a:pPr marL="360363" indent="-360363">
              <a:buNone/>
            </a:pPr>
            <a:r>
              <a:rPr lang="en-CA" dirty="0"/>
              <a:t>	Backtracking can be used to determine whether the above relationships hold given the stated facts</a:t>
            </a:r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80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Question:  how do we define a programming language?</a:t>
            </a:r>
          </a:p>
          <a:p>
            <a:pPr lvl="1"/>
            <a:r>
              <a:rPr lang="en-CA" dirty="0"/>
              <a:t>Why are any of the following never valid?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 + &lt; b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c[3)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d?e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54f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""";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g$ = "Hello world!";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Programming languages are defined by </a:t>
            </a:r>
            <a:r>
              <a:rPr lang="en-CA" i="1" dirty="0"/>
              <a:t>grammars</a:t>
            </a:r>
            <a:endParaRPr lang="en-CA" dirty="0"/>
          </a:p>
          <a:p>
            <a:pPr lvl="1"/>
            <a:r>
              <a:rPr lang="en-CA" dirty="0"/>
              <a:t>The C++ programming language grammar is available here:</a:t>
            </a:r>
          </a:p>
          <a:p>
            <a:pPr marL="457200" lvl="1" indent="0">
              <a:buNone/>
            </a:pPr>
            <a:r>
              <a:rPr lang="en-CA" dirty="0"/>
              <a:t>		http://www.nongnu.org/hcb/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360363" indent="-360363">
              <a:buNone/>
            </a:pPr>
            <a:r>
              <a:rPr lang="en-CA" dirty="0"/>
              <a:t>	Consider just the conditional statements from the pre-processor</a:t>
            </a:r>
          </a:p>
          <a:p>
            <a:pPr lvl="1"/>
            <a:r>
              <a:rPr lang="en-CA" dirty="0"/>
              <a:t>Square brackets is used to indicate something is optional</a:t>
            </a:r>
          </a:p>
          <a:p>
            <a:pPr marL="57150" indent="0">
              <a:buNone/>
            </a:pPr>
            <a:endParaRPr lang="en-CA" sz="1600" dirty="0"/>
          </a:p>
          <a:p>
            <a:pPr marL="57150" indent="0">
              <a:buNone/>
            </a:pP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    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&lt;control-line&gt;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	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#else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new-line&gt;</a:t>
            </a:r>
          </a:p>
          <a:p>
            <a:pPr lvl="1"/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87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We cannot work with a full grammar for C++</a:t>
            </a:r>
          </a:p>
          <a:p>
            <a:pPr lvl="1"/>
            <a:r>
              <a:rPr lang="en-CA" dirty="0"/>
              <a:t>Instead, we will consider some vastly oversimplified versions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</p:txBody>
      </p:sp>
    </p:spTree>
    <p:extLst>
      <p:ext uri="{BB962C8B-B14F-4D97-AF65-F5344CB8AC3E}">
        <p14:creationId xmlns:p14="http://schemas.microsoft.com/office/powerpoint/2010/main" val="19930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As you can see, each of these defines a tree</a:t>
            </a:r>
          </a:p>
          <a:p>
            <a:pPr lvl="1"/>
            <a:r>
              <a:rPr lang="en-CA" dirty="0"/>
              <a:t>Some of these trees are recursively defined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75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en-CA" dirty="0"/>
              <a:t>	Suppose we are trying to parse the string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var0 = 3532700;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var1 = 3.5e-27;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-44.203;</a:t>
            </a:r>
          </a:p>
          <a:p>
            <a:pPr marL="355600" indent="-35560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355600">
              <a:buNone/>
            </a:pPr>
            <a:r>
              <a:rPr lang="en-CA" dirty="0"/>
              <a:t>	What if we’re parsing garbage?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var0 = 3.5g-27;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1var = 44203;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0.0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var3 = 1.0;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actual path must be at least as long as 53 km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295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944976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some cases, the following may occur: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that one leaf does not constitute a solution may simultaneously determine that the corresponding sub-tree does not contain a solution, either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return to the closest ancestor such that it has not yet been determined that all descendants have been ruled out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described as </a:t>
            </a:r>
            <a:r>
              <a:rPr lang="en-US" altLang="en-US" i="1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883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In trying to find your way through a maze, one simple rule works quite nicely:</a:t>
            </a:r>
          </a:p>
          <a:p>
            <a:pPr lvl="1"/>
            <a:r>
              <a:rPr lang="en-CA" dirty="0"/>
              <a:t>The right-hand rule:</a:t>
            </a:r>
          </a:p>
          <a:p>
            <a:pPr marL="457200" lvl="1" indent="0">
              <a:buNone/>
            </a:pPr>
            <a:r>
              <a:rPr lang="en-CA" dirty="0"/>
              <a:t>	Touch a wall with your right hand, and continue forward always 	keeping your right hand touching a wall until you get out.</a:t>
            </a:r>
          </a:p>
          <a:p>
            <a:pPr marL="457200" lvl="1" indent="0">
              <a:buNone/>
            </a:pPr>
            <a:endParaRPr lang="en-CA" dirty="0"/>
          </a:p>
          <a:p>
            <a:pPr marL="355600" indent="-29845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74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This works well in finding your way through a maze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It doesn’t work if you’re trying to get into the maze or out of a maze</a:t>
            </a:r>
          </a:p>
        </p:txBody>
      </p:sp>
      <p:pic>
        <p:nvPicPr>
          <p:cNvPr id="2050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9" y="4577605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988840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47" y="4577605"/>
            <a:ext cx="3024696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Consider the following algorithm:</a:t>
            </a:r>
          </a:p>
          <a:p>
            <a:pPr lvl="1"/>
            <a:r>
              <a:rPr lang="en-CA" dirty="0"/>
              <a:t>If the goal is reached, we are done</a:t>
            </a:r>
          </a:p>
          <a:p>
            <a:pPr lvl="1"/>
            <a:r>
              <a:rPr lang="en-CA" dirty="0"/>
              <a:t>If there is only one move into a previously unoccupied cell, move to it and flag it as occupied</a:t>
            </a:r>
          </a:p>
          <a:p>
            <a:pPr lvl="1"/>
            <a:r>
              <a:rPr lang="en-CA" dirty="0"/>
              <a:t>If there is more than one move into a previously unoccupied cell, push that position onto a stack, and take the right-most available path </a:t>
            </a:r>
          </a:p>
          <a:p>
            <a:pPr lvl="1"/>
            <a:r>
              <a:rPr lang="en-CA" dirty="0"/>
              <a:t>If there are no more moves, check the stack:</a:t>
            </a:r>
          </a:p>
          <a:p>
            <a:pPr lvl="2"/>
            <a:r>
              <a:rPr lang="en-CA" dirty="0"/>
              <a:t>If the stack is empty,</a:t>
            </a:r>
            <a:br>
              <a:rPr lang="en-CA" dirty="0"/>
            </a:br>
            <a:r>
              <a:rPr lang="en-CA" dirty="0"/>
              <a:t>        there is no path to the goal</a:t>
            </a:r>
          </a:p>
          <a:p>
            <a:pPr lvl="2"/>
            <a:r>
              <a:rPr lang="en-CA" dirty="0"/>
              <a:t>If the stack is not empty, pop to top position</a:t>
            </a:r>
            <a:br>
              <a:rPr lang="en-CA" dirty="0"/>
            </a:br>
            <a:r>
              <a:rPr lang="en-CA" dirty="0"/>
              <a:t>and continue the algorithm from that point</a:t>
            </a:r>
          </a:p>
          <a:p>
            <a:pPr lvl="1"/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81" y="428957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60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In each example, the solution is always found</a:t>
            </a:r>
          </a:p>
          <a:p>
            <a:pPr lvl="1"/>
            <a:r>
              <a:rPr lang="en-CA" dirty="0"/>
              <a:t>In the normal maze, less work is required due to </a:t>
            </a:r>
            <a:r>
              <a:rPr lang="en-CA" dirty="0" err="1"/>
              <a:t>backjumping</a:t>
            </a:r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have a 28 km shortest path from Kamnik to Kranj: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Kranj) = 28 km</a:t>
            </a:r>
            <a:endParaRPr lang="en-US" alt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18924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on the shortest distance from Kranj to the destination is now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h(Kranj, Bohinj) = 32 km</a:t>
            </a:r>
            <a:r>
              <a:rPr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altLang="en-US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4344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7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33971</TotalTime>
  <Words>7149</Words>
  <Application>Microsoft Macintosh PowerPoint</Application>
  <PresentationFormat>On-screen Show (4:3)</PresentationFormat>
  <Paragraphs>2177</Paragraphs>
  <Slides>74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 of A* Search Algorithm</vt:lpstr>
      <vt:lpstr>Background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Algorithm Description</vt:lpstr>
      <vt:lpstr>Algorithm Description I (Tree Search)</vt:lpstr>
      <vt:lpstr>Algorithm Description II (Graph Search)</vt:lpstr>
      <vt:lpstr>Comparison of Priorities</vt:lpstr>
      <vt:lpstr>Comparison of Priorities</vt:lpstr>
      <vt:lpstr>Comparison of Priorities</vt:lpstr>
      <vt:lpstr>Comparison of Priorities</vt:lpstr>
      <vt:lpstr> Comparison with Dijkstra’s Algorithm</vt:lpstr>
      <vt:lpstr> Comparison with Dijkstra’s Algorithm</vt:lpstr>
      <vt:lpstr> Comparison with Dijkstra’s Algorithm</vt:lpstr>
      <vt:lpstr>Optimally Guarantees?</vt:lpstr>
      <vt:lpstr>Admissible Heuristics</vt:lpstr>
      <vt:lpstr>Admissible Heuristics</vt:lpstr>
      <vt:lpstr>Consistent Heuristics</vt:lpstr>
      <vt:lpstr>Time Complexity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Summary</vt:lpstr>
      <vt:lpstr>Backtracking (Optional)</vt:lpstr>
      <vt:lpstr>Backtracking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Implementation</vt:lpstr>
      <vt:lpstr>Implementation</vt:lpstr>
      <vt:lpstr>Implementation</vt:lpstr>
      <vt:lpstr>Implementation</vt:lpstr>
      <vt:lpstr>Implementation</vt:lpstr>
      <vt:lpstr>Backtracking</vt:lpstr>
      <vt:lpstr>Classical applications</vt:lpstr>
      <vt:lpstr>Eight queens puzzle</vt:lpstr>
      <vt:lpstr>Knight’s tour</vt:lpstr>
      <vt:lpstr>Logic programming languages</vt:lpstr>
      <vt:lpstr>Logic programming languages</vt:lpstr>
      <vt:lpstr>Logic programming languages</vt:lpstr>
      <vt:lpstr>Parsing</vt:lpstr>
      <vt:lpstr>Parsing and grammars</vt:lpstr>
      <vt:lpstr>Parsing and grammars</vt:lpstr>
      <vt:lpstr>Parsing and grammars</vt:lpstr>
      <vt:lpstr>Parsing and grammars</vt:lpstr>
      <vt:lpstr>Backjumping</vt:lpstr>
      <vt:lpstr>Searching a maze</vt:lpstr>
      <vt:lpstr>Searching a maze</vt:lpstr>
      <vt:lpstr>Searching a maze</vt:lpstr>
      <vt:lpstr>Searching a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hongjiang wei</cp:lastModifiedBy>
  <cp:revision>1325</cp:revision>
  <dcterms:created xsi:type="dcterms:W3CDTF">2009-09-11T23:00:44Z</dcterms:created>
  <dcterms:modified xsi:type="dcterms:W3CDTF">2023-12-19T11:54:03Z</dcterms:modified>
</cp:coreProperties>
</file>