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1"/>
  </p:notesMasterIdLst>
  <p:sldIdLst>
    <p:sldId id="540" r:id="rId3"/>
    <p:sldId id="315" r:id="rId4"/>
    <p:sldId id="318" r:id="rId5"/>
    <p:sldId id="522" r:id="rId6"/>
    <p:sldId id="541" r:id="rId7"/>
    <p:sldId id="543" r:id="rId8"/>
    <p:sldId id="544" r:id="rId9"/>
    <p:sldId id="546" r:id="rId10"/>
    <p:sldId id="545" r:id="rId11"/>
    <p:sldId id="547" r:id="rId12"/>
    <p:sldId id="550" r:id="rId13"/>
    <p:sldId id="317" r:id="rId14"/>
    <p:sldId id="523" r:id="rId15"/>
    <p:sldId id="524" r:id="rId16"/>
    <p:sldId id="525" r:id="rId17"/>
    <p:sldId id="526" r:id="rId18"/>
    <p:sldId id="457" r:id="rId19"/>
    <p:sldId id="458" r:id="rId20"/>
    <p:sldId id="527" r:id="rId21"/>
    <p:sldId id="459" r:id="rId22"/>
    <p:sldId id="461" r:id="rId23"/>
    <p:sldId id="462" r:id="rId24"/>
    <p:sldId id="463" r:id="rId25"/>
    <p:sldId id="465" r:id="rId26"/>
    <p:sldId id="466" r:id="rId27"/>
    <p:sldId id="467" r:id="rId28"/>
    <p:sldId id="528" r:id="rId29"/>
    <p:sldId id="529" r:id="rId30"/>
    <p:sldId id="530" r:id="rId31"/>
    <p:sldId id="538" r:id="rId32"/>
    <p:sldId id="470" r:id="rId33"/>
    <p:sldId id="471" r:id="rId34"/>
    <p:sldId id="491" r:id="rId35"/>
    <p:sldId id="551" r:id="rId36"/>
    <p:sldId id="492" r:id="rId37"/>
    <p:sldId id="493" r:id="rId38"/>
    <p:sldId id="552" r:id="rId39"/>
    <p:sldId id="495" r:id="rId40"/>
    <p:sldId id="496" r:id="rId41"/>
    <p:sldId id="497" r:id="rId42"/>
    <p:sldId id="498" r:id="rId43"/>
    <p:sldId id="499" r:id="rId44"/>
    <p:sldId id="500" r:id="rId45"/>
    <p:sldId id="532" r:id="rId46"/>
    <p:sldId id="502" r:id="rId47"/>
    <p:sldId id="504" r:id="rId48"/>
    <p:sldId id="533" r:id="rId49"/>
    <p:sldId id="534" r:id="rId50"/>
    <p:sldId id="553" r:id="rId51"/>
    <p:sldId id="535" r:id="rId52"/>
    <p:sldId id="536" r:id="rId53"/>
    <p:sldId id="537" r:id="rId54"/>
    <p:sldId id="505" r:id="rId55"/>
    <p:sldId id="508" r:id="rId56"/>
    <p:sldId id="509" r:id="rId57"/>
    <p:sldId id="510" r:id="rId58"/>
    <p:sldId id="513" r:id="rId59"/>
    <p:sldId id="520" r:id="rId60"/>
  </p:sldIdLst>
  <p:sldSz cx="12198350" cy="6859588"/>
  <p:notesSz cx="6858000" cy="9144000"/>
  <p:defaultTextStyle>
    <a:defPPr>
      <a:defRPr lang="en-US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1">
          <p15:clr>
            <a:srgbClr val="A4A3A4"/>
          </p15:clr>
        </p15:guide>
        <p15:guide id="4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lu li" initials="w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504D"/>
    <a:srgbClr val="EFF9FF"/>
    <a:srgbClr val="374581"/>
    <a:srgbClr val="3F4E92"/>
    <a:srgbClr val="3E4D90"/>
    <a:srgbClr val="E1F4FF"/>
    <a:srgbClr val="CCECFF"/>
    <a:srgbClr val="92D050"/>
    <a:srgbClr val="4A5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9816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2880"/>
        <p:guide orient="horz" pos="2881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2CA84-97B7-4DE0-A4BE-298A9A01B87C}" type="datetimeFigureOut">
              <a:rPr lang="zh-CN" altLang="en-US" smtClean="0"/>
              <a:t>2021-12-16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6D530-88B3-468A-9042-0D43F32A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4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1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11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00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40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8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02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36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360" indent="45720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45720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457200">
              <a:defRPr/>
            </a:lvl3pPr>
            <a:lvl4pPr indent="457200">
              <a:defRPr/>
            </a:lvl4pPr>
            <a:lvl5pPr indent="4572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0800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43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00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470775" y="332656"/>
            <a:ext cx="33528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sz="1800" b="0" baseline="0" dirty="0">
                <a:latin typeface="微软雅黑" pitchFamily="34" charset="-122"/>
                <a:ea typeface="微软雅黑" pitchFamily="34" charset="-122"/>
              </a:rPr>
              <a:t>    资源分配与调度</a:t>
            </a:r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txStyles>
    <p:titleStyle>
      <a:lvl1pPr algn="l" defTabSz="1219627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360" indent="-457360" algn="l" defTabSz="1219627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7470775" y="332656"/>
            <a:ext cx="33528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itchFamily="34" charset="-122"/>
              </a:rPr>
              <a:t>第</a:t>
            </a:r>
            <a:r>
              <a:rPr lang="en-US" altLang="zh-CN" sz="1800" dirty="0">
                <a:solidFill>
                  <a:prstClr val="white"/>
                </a:solidFill>
                <a:latin typeface="微软雅黑" pitchFamily="34" charset="-122"/>
              </a:rPr>
              <a:t>1</a:t>
            </a:r>
            <a:r>
              <a:rPr lang="zh-CN" altLang="en-US" sz="1800" dirty="0">
                <a:solidFill>
                  <a:prstClr val="white"/>
                </a:solidFill>
                <a:latin typeface="微软雅黑" pitchFamily="34" charset="-122"/>
              </a:rPr>
              <a:t>章    绪论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1219627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360" indent="-457360" algn="l" defTabSz="1219627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slide" Target="slide58.xml"/><Relationship Id="rId5" Type="http://schemas.openxmlformats.org/officeDocument/2006/relationships/slide" Target="slide43.xml"/><Relationship Id="rId4" Type="http://schemas.openxmlformats.org/officeDocument/2006/relationships/slide" Target="slide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374581"/>
            </a:gs>
            <a:gs pos="50000">
              <a:srgbClr val="4A5DAC"/>
            </a:gs>
            <a:gs pos="100000">
              <a:srgbClr val="37458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1" y="6172994"/>
            <a:ext cx="12198349" cy="2104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" y="1405485"/>
            <a:ext cx="12198348" cy="190825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数据库系统及应用</a:t>
            </a:r>
            <a:endParaRPr lang="en-US" altLang="zh-CN" sz="6000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ts val="2400"/>
              </a:spcBef>
            </a:pPr>
            <a:r>
              <a:rPr lang="en-US" altLang="zh-CN" sz="3600" b="1" dirty="0">
                <a:solidFill>
                  <a:prstClr val="white"/>
                </a:solidFill>
                <a:latin typeface="Times New Roman" pitchFamily="18" charset="0"/>
                <a:sym typeface="宋体" pitchFamily="2" charset="-122"/>
              </a:rPr>
              <a:t>Database System And Applications</a:t>
            </a:r>
            <a:endParaRPr lang="zh-CN" altLang="en-US" sz="3600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355975" y="4056063"/>
            <a:ext cx="5256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kumimoji="1" lang="zh-CN" altLang="en-US" sz="3000" b="1" kern="0" dirty="0">
                <a:solidFill>
                  <a:prstClr val="white"/>
                </a:solidFill>
                <a:latin typeface="Times-Roman" charset="0"/>
                <a:ea typeface="隶书" pitchFamily="49" charset="-122"/>
              </a:rPr>
              <a:t>广东理工学院信息技术学院</a:t>
            </a:r>
            <a:endParaRPr kumimoji="1" lang="en-US" altLang="zh-CN" sz="3000" b="1" kern="0" dirty="0">
              <a:solidFill>
                <a:prstClr val="white"/>
              </a:solidFill>
              <a:latin typeface="Times-Roman" charset="0"/>
              <a:ea typeface="隶书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13175" y="4845746"/>
            <a:ext cx="4572000" cy="125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zh-CN" sz="2000" b="1" dirty="0">
                <a:solidFill>
                  <a:prstClr val="white"/>
                </a:solidFill>
              </a:rPr>
              <a:t>School of Information Technology,</a:t>
            </a:r>
          </a:p>
          <a:p>
            <a:pPr marL="342900" indent="-342900" algn="ctr">
              <a:lnSpc>
                <a:spcPct val="130000"/>
              </a:lnSpc>
            </a:pPr>
            <a:r>
              <a:rPr lang="en-US" altLang="zh-CN" sz="2000" b="1" dirty="0">
                <a:solidFill>
                  <a:prstClr val="white"/>
                </a:solidFill>
              </a:rPr>
              <a:t>Guangdong Polytechnic  College</a:t>
            </a:r>
          </a:p>
          <a:p>
            <a:pPr marL="342900" indent="-342900" algn="ctr">
              <a:lnSpc>
                <a:spcPct val="130000"/>
              </a:lnSpc>
            </a:pPr>
            <a:r>
              <a:rPr lang="en-US" altLang="zh-CN" sz="2000" b="1" dirty="0">
                <a:solidFill>
                  <a:prstClr val="white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03222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嵌入式</a:t>
            </a:r>
            <a:r>
              <a:rPr lang="en-US" altLang="zh-CN" sz="2800" dirty="0">
                <a:solidFill>
                  <a:schemeClr val="bg1"/>
                </a:solidFill>
              </a:rPr>
              <a:t>SQL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7CDFEB4-6B38-4658-BE30-289C69273D02}"/>
              </a:ext>
            </a:extLst>
          </p:cNvPr>
          <p:cNvSpPr txBox="1">
            <a:spLocks/>
          </p:cNvSpPr>
          <p:nvPr/>
        </p:nvSpPr>
        <p:spPr bwMode="auto">
          <a:xfrm>
            <a:off x="427717" y="1284430"/>
            <a:ext cx="11386458" cy="48123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7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宋体"/>
              </a:rPr>
              <a:t>建立和关闭数据库连接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61200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嵌入式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程序要访问数据库必须先连接数据库，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RDMBS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根据用户信息对连接请求进行合法性验证，只有通过验证，才建立一个可用的合法连接。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326250" marR="0" lvl="1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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 SQL CONNECT TO target[AS connection-name][USER user-name];</a:t>
            </a: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target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是要连接的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数据库服务器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connect-name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是可选的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连接名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，连接名必须是一个有效的标识符 。在整个程序内只有一个连接时可以不指定连接名。</a:t>
            </a:r>
          </a:p>
          <a:p>
            <a:pPr marL="61200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当某个连接上的所有数据库操作完毕后，应用程序应主动释放所占用的连接资源，关闭数据库连接。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26250" marR="0" lvl="1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Arial"/>
                <a:ea typeface="宋体"/>
                <a:sym typeface="Wingdings" panose="05000000000000000000" pitchFamily="2" charset="2"/>
              </a:rPr>
              <a:t> 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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 SQL DISCONNECT [connection];</a:t>
            </a:r>
            <a:endParaRPr kumimoji="1" lang="zh-CN" altLang="en-US" sz="2000" dirty="0"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9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528175" y="313225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8470901" cy="559105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883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过程化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SQL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Procedural Language</a:t>
            </a:r>
            <a:r>
              <a:rPr lang="en-US" altLang="zh-CN" sz="2800" dirty="0">
                <a:solidFill>
                  <a:prstClr val="white"/>
                </a:solidFill>
                <a:latin typeface="Arial"/>
                <a:ea typeface="微软雅黑"/>
              </a:rPr>
              <a:t>/SQL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</a:rPr>
              <a:t>，</a:t>
            </a:r>
            <a:r>
              <a:rPr lang="en-US" altLang="zh-CN" sz="2800" dirty="0">
                <a:solidFill>
                  <a:prstClr val="white"/>
                </a:solidFill>
                <a:latin typeface="Arial"/>
                <a:ea typeface="微软雅黑"/>
              </a:rPr>
              <a:t>PL/SQL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）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3DDF7B2-F146-40E6-92D9-7499298C5E60}"/>
              </a:ext>
            </a:extLst>
          </p:cNvPr>
          <p:cNvSpPr txBox="1">
            <a:spLocks/>
          </p:cNvSpPr>
          <p:nvPr/>
        </p:nvSpPr>
        <p:spPr bwMode="auto">
          <a:xfrm>
            <a:off x="307975" y="1154069"/>
            <a:ext cx="6781800" cy="44093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7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标准支持过程和函数的概念。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2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可以使用</a:t>
            </a:r>
            <a:r>
              <a:rPr lang="zh-CN" altLang="en-US" sz="2200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程序设计语言</a:t>
            </a:r>
            <a:r>
              <a:rPr lang="zh-CN" altLang="en-US" sz="22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来定义过程和函数，也可以使用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RDBMS</a:t>
            </a:r>
            <a:r>
              <a:rPr lang="zh-CN" altLang="en-US" sz="2200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自己的过程语言</a:t>
            </a:r>
            <a:r>
              <a:rPr lang="zh-CN" altLang="en-US" sz="22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来定义。</a:t>
            </a:r>
            <a:endParaRPr lang="en-US" altLang="zh-CN" sz="2200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常用的过程化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编程语言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None/>
              <a:tabLst/>
              <a:defRPr/>
            </a:pPr>
            <a:r>
              <a:rPr lang="en-US" altLang="zh-CN" sz="22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2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Oracle</a:t>
            </a:r>
            <a:r>
              <a:rPr lang="zh-CN" altLang="en-US" sz="22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PL/SQL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2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Microsoft SQL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Server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Transact-SQL(T-SQL)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2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IBM DB2</a:t>
            </a:r>
            <a:r>
              <a:rPr kumimoji="1" lang="zh-CN" altLang="en-US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 PL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2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 </a:t>
            </a:r>
            <a:r>
              <a:rPr kumimoji="1" lang="en-US" altLang="zh-CN" sz="20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Kingbase</a:t>
            </a:r>
            <a:r>
              <a:rPr kumimoji="1" lang="zh-CN" altLang="en-US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PL/SQL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50563DA-9BAD-4C3E-B643-407F660C798C}"/>
              </a:ext>
            </a:extLst>
          </p:cNvPr>
          <p:cNvSpPr txBox="1">
            <a:spLocks/>
          </p:cNvSpPr>
          <p:nvPr/>
        </p:nvSpPr>
        <p:spPr bwMode="auto">
          <a:xfrm>
            <a:off x="7242175" y="1143795"/>
            <a:ext cx="4648200" cy="2743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7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过程化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的扩展</a:t>
            </a:r>
            <a:r>
              <a:rPr lang="zh-CN" altLang="en-US" sz="2000" kern="0" dirty="0">
                <a:solidFill>
                  <a:srgbClr val="000000"/>
                </a:solidFill>
                <a:latin typeface="Arial"/>
                <a:ea typeface="宋体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增加了过程化语句功能。 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基本结构是块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块之间可以互相嵌套。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每个块完成一个逻辑操作。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1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573020-73BB-4ABD-AD55-9A7F2CA25CFA}"/>
              </a:ext>
            </a:extLst>
          </p:cNvPr>
          <p:cNvSpPr/>
          <p:nvPr/>
        </p:nvSpPr>
        <p:spPr>
          <a:xfrm>
            <a:off x="553004" y="1143875"/>
            <a:ext cx="2173050" cy="6301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8.1.1  </a:t>
            </a:r>
            <a:r>
              <a:rPr lang="zh-CN" altLang="en-US" b="1" dirty="0"/>
              <a:t>变量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03DC98-A07D-440A-8D24-A6659CC5B8C6}"/>
              </a:ext>
            </a:extLst>
          </p:cNvPr>
          <p:cNvSpPr/>
          <p:nvPr/>
        </p:nvSpPr>
        <p:spPr>
          <a:xfrm>
            <a:off x="600190" y="3048794"/>
            <a:ext cx="1810019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/>
              <a:t>全局变量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467501-9BD6-415B-81ED-9785B0246CCB}"/>
              </a:ext>
            </a:extLst>
          </p:cNvPr>
          <p:cNvSpPr/>
          <p:nvPr/>
        </p:nvSpPr>
        <p:spPr>
          <a:xfrm>
            <a:off x="536575" y="1799694"/>
            <a:ext cx="11061585" cy="1061829"/>
          </a:xfrm>
          <a:prstGeom prst="rect">
            <a:avLst/>
          </a:prstGeom>
          <a:ln>
            <a:solidFill>
              <a:srgbClr val="3E4D9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变量是可以对其赋值并参与运算的一个量，其值在运行过程中可以发生改变。变量可分为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全局变量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两类。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B467501-9BD6-415B-81ED-9785B0246CCB}"/>
              </a:ext>
            </a:extLst>
          </p:cNvPr>
          <p:cNvSpPr/>
          <p:nvPr/>
        </p:nvSpPr>
        <p:spPr>
          <a:xfrm>
            <a:off x="563854" y="3505994"/>
            <a:ext cx="11097921" cy="2806922"/>
          </a:xfrm>
          <a:prstGeom prst="rect">
            <a:avLst/>
          </a:prstGeom>
          <a:ln>
            <a:solidFill>
              <a:srgbClr val="3E4D9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全局变量是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 Server 2012 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系统内部使用的变量，其作用范围不局限于某一个程序，任何程序均可随时调用。全局变量通常存储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 Server 2012 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的配置设定值和效能统计数据。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全局变量不是由用户的程序定义的，而是由系统定义和维护的；用户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只能使用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预先说明及定义的全局变量。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全局变量对用户而言是只读的，不能对它们进行修改或管理。引用全局变量必须以“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@@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”开头。</a:t>
            </a:r>
          </a:p>
        </p:txBody>
      </p:sp>
    </p:spTree>
    <p:extLst>
      <p:ext uri="{BB962C8B-B14F-4D97-AF65-F5344CB8AC3E}">
        <p14:creationId xmlns:p14="http://schemas.microsoft.com/office/powerpoint/2010/main" val="94142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33292"/>
              </p:ext>
            </p:extLst>
          </p:nvPr>
        </p:nvGraphicFramePr>
        <p:xfrm>
          <a:off x="1949450" y="1219994"/>
          <a:ext cx="9483725" cy="5349150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全局变量</a:t>
                      </a: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@@CONNECTIONS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返回自上次启动以来连接或试图连接的次数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@@CURSOR_ROWS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返回连接上最后打开的由表中当前存在的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@@ERROR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返回最后执行的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T-SQL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语句的错误代码                 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@@FETCH_STATUS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返回上一次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FETCH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语句的状态值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@@IDENTITY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返回最后插入的标识值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@@MAX_CONNECTIONS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SQL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上允许的同时用户连接的最大数。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@@PROCID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返回当前存储过程的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@@OPTIONS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返回当前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选项的信息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642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@@ROWCOUNT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返回受上一语句影响的行数，任何不返回行的语句将这一变量设置为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@@SERVERNAME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返回运行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SQL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服务器名称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9097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@@SERVICENAME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SQL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Server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正运行于哪种服务状态之下，如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MS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SQL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Server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MSDTC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SQL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Server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Agent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@@SPID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返回当前用户进程的服务器进程标识符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@@TRANCOUNT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返回当前连接的活动事务数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59"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@@VERSION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 kern="1200">
                          <a:solidFill>
                            <a:schemeClr val="accent1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60981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219627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829440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439253" algn="l" defTabSz="121962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304906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3658880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4268694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4878507" algn="l" defTabSz="121962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kern="1200">
                          <a:solidFill>
                            <a:schemeClr val="tx2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SQL Server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的版本信息</a:t>
                      </a: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1371600" y="2334716"/>
            <a:ext cx="53657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常用的全局变量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kern="0" noProof="0" dirty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5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63650" y="1372394"/>
            <a:ext cx="73453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0" lang="en-US" alt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例】查看</a:t>
            </a:r>
            <a:r>
              <a:rPr kumimoji="1" lang="en-US" altLang="en-US" dirty="0" err="1"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en-US" dirty="0" err="1">
                <a:ea typeface="宋体" charset="-122"/>
                <a:cs typeface="Times New Roman" panose="02020603050405020304" pitchFamily="18" charset="0"/>
              </a:rPr>
              <a:t>Server</a:t>
            </a:r>
            <a:r>
              <a:rPr kumimoji="0" lang="en-US" alt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的版本号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66455" y="2029836"/>
            <a:ext cx="30241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SELECT @@VERSION</a:t>
            </a: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792288"/>
            <a:ext cx="367188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</p:spTree>
    <p:extLst>
      <p:ext uri="{BB962C8B-B14F-4D97-AF65-F5344CB8AC3E}">
        <p14:creationId xmlns:p14="http://schemas.microsoft.com/office/powerpoint/2010/main" val="88460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第</a:t>
            </a:r>
            <a:r>
              <a:rPr lang="en-US" altLang="zh-CN" dirty="0" smtClean="0">
                <a:solidFill>
                  <a:prstClr val="white"/>
                </a:solidFill>
              </a:rPr>
              <a:t>8</a:t>
            </a:r>
            <a:r>
              <a:rPr lang="zh-CN" altLang="en-US" dirty="0" smtClean="0">
                <a:solidFill>
                  <a:prstClr val="white"/>
                </a:solidFill>
              </a:rPr>
              <a:t>章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prstClr val="white"/>
                </a:solidFill>
              </a:rPr>
              <a:t>8.1  </a:t>
            </a:r>
            <a:r>
              <a:rPr lang="en-US" altLang="zh-CN" sz="2800" dirty="0">
                <a:solidFill>
                  <a:prstClr val="white"/>
                </a:solidFill>
              </a:rPr>
              <a:t>Transact-SQL</a:t>
            </a:r>
            <a:r>
              <a:rPr lang="zh-CN" altLang="en-US" sz="2800" dirty="0">
                <a:solidFill>
                  <a:prstClr val="white"/>
                </a:solidFill>
              </a:rPr>
              <a:t>程序设计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03DC98-A07D-440A-8D24-A6659CC5B8C6}"/>
              </a:ext>
            </a:extLst>
          </p:cNvPr>
          <p:cNvSpPr/>
          <p:nvPr/>
        </p:nvSpPr>
        <p:spPr>
          <a:xfrm>
            <a:off x="600190" y="1296194"/>
            <a:ext cx="1810019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>
                <a:solidFill>
                  <a:prstClr val="white"/>
                </a:solidFill>
              </a:rPr>
              <a:t>局部变量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B467501-9BD6-415B-81ED-9785B0246CCB}"/>
              </a:ext>
            </a:extLst>
          </p:cNvPr>
          <p:cNvSpPr/>
          <p:nvPr/>
        </p:nvSpPr>
        <p:spPr>
          <a:xfrm>
            <a:off x="563854" y="1753394"/>
            <a:ext cx="11097921" cy="1546577"/>
          </a:xfrm>
          <a:prstGeom prst="rect">
            <a:avLst/>
          </a:prstGeom>
          <a:ln>
            <a:solidFill>
              <a:srgbClr val="3E4D9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局部变量是用户自定义的变量，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不区分大小写</a:t>
            </a: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，不能与全局变量重名。局部变量在使用前一定要先进行声明（定义），它的作用范围仅在定义它的程序内部。局部变量在程序中通常用来存储从表中查询得到的数据，或当作程序执行过程中的暂存变量。</a:t>
            </a:r>
            <a:endParaRPr lang="en-US" altLang="zh-CN" sz="2100" b="1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467501-9BD6-415B-81ED-9785B0246CCB}"/>
              </a:ext>
            </a:extLst>
          </p:cNvPr>
          <p:cNvSpPr/>
          <p:nvPr/>
        </p:nvSpPr>
        <p:spPr>
          <a:xfrm>
            <a:off x="513457" y="3505994"/>
            <a:ext cx="11097921" cy="2623795"/>
          </a:xfrm>
          <a:prstGeom prst="rect">
            <a:avLst/>
          </a:prstGeom>
          <a:ln>
            <a:solidFill>
              <a:srgbClr val="3E4D9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局部变量的声明：</a:t>
            </a:r>
            <a:endParaRPr lang="en-US" altLang="zh-CN" sz="2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局部变量必须先用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DECLARE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命令声明后才可使用，且局部变量名前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必须以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@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为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前缀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</a:pP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DECLARE</a:t>
            </a: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@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变量名 变量类型 </a:t>
            </a: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[,@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变量名 变量类型</a:t>
            </a: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]</a:t>
            </a: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declare @name varchar(30),@birthday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smalldatetime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dirty="0"/>
              <a:t>     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变量类型可以是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Server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支持的所有数据类型。</a:t>
            </a:r>
            <a:endParaRPr lang="en-US" altLang="zh-CN" sz="2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9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第</a:t>
            </a:r>
            <a:r>
              <a:rPr lang="en-US" altLang="zh-CN" dirty="0" smtClean="0">
                <a:solidFill>
                  <a:prstClr val="white"/>
                </a:solidFill>
              </a:rPr>
              <a:t>8</a:t>
            </a:r>
            <a:r>
              <a:rPr lang="zh-CN" altLang="en-US" dirty="0" smtClean="0">
                <a:solidFill>
                  <a:prstClr val="white"/>
                </a:solidFill>
              </a:rPr>
              <a:t>章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prstClr val="white"/>
                </a:solidFill>
              </a:rPr>
              <a:t>8.1  </a:t>
            </a:r>
            <a:r>
              <a:rPr lang="en-US" altLang="zh-CN" sz="2800" dirty="0">
                <a:solidFill>
                  <a:prstClr val="white"/>
                </a:solidFill>
              </a:rPr>
              <a:t>Transact-SQL</a:t>
            </a:r>
            <a:r>
              <a:rPr lang="zh-CN" altLang="en-US" sz="2800" dirty="0">
                <a:solidFill>
                  <a:prstClr val="white"/>
                </a:solidFill>
              </a:rPr>
              <a:t>程序设计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B467501-9BD6-415B-81ED-9785B0246CCB}"/>
              </a:ext>
            </a:extLst>
          </p:cNvPr>
          <p:cNvSpPr/>
          <p:nvPr/>
        </p:nvSpPr>
        <p:spPr>
          <a:xfrm>
            <a:off x="1407952" y="1094648"/>
            <a:ext cx="9250703" cy="2785378"/>
          </a:xfrm>
          <a:prstGeom prst="rect">
            <a:avLst/>
          </a:prstGeom>
          <a:ln>
            <a:solidFill>
              <a:srgbClr val="3E4D9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局部变量的赋值：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只能使用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SELECT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SET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命令来设置变量的值，语法格式如下：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 SELECT @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变量值 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SET @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/*select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命令可以一次给多个变量赋值，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命令一次只能给一个变量赋值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  <a:endParaRPr kumimoji="1" lang="zh-CN" altLang="en-US" sz="2000" dirty="0">
              <a:solidFill>
                <a:srgbClr val="FF000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lvl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</a:pP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713389-77B0-4E28-A4CA-E13C83E09D06}"/>
              </a:ext>
            </a:extLst>
          </p:cNvPr>
          <p:cNvSpPr/>
          <p:nvPr/>
        </p:nvSpPr>
        <p:spPr>
          <a:xfrm>
            <a:off x="1389171" y="4344194"/>
            <a:ext cx="9250703" cy="2008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1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将常量赋值给局部变量：</a:t>
            </a:r>
            <a:endParaRPr lang="en-US" altLang="zh-CN" sz="2100" b="1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8-1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声明一个长度为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个字符的变量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id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，并赋值为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'10010001'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lvl="3"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DECLARE @id char(8)</a:t>
            </a:r>
          </a:p>
          <a:p>
            <a:pPr marL="0" lvl="3"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SELECT @id= '10010001 '  /  SET @id= '10010001 '; </a:t>
            </a:r>
            <a:endParaRPr kumimoji="1" lang="zh-CN" altLang="en-US" sz="20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E713389-77B0-4E28-A4CA-E13C83E09D06}"/>
              </a:ext>
            </a:extLst>
          </p:cNvPr>
          <p:cNvSpPr/>
          <p:nvPr/>
        </p:nvSpPr>
        <p:spPr>
          <a:xfrm>
            <a:off x="1437064" y="1677194"/>
            <a:ext cx="9250703" cy="39703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</a:t>
            </a:r>
            <a:r>
              <a:rPr lang="zh-CN" altLang="en-US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将查询结果赋值给局部变量：</a:t>
            </a:r>
            <a:endParaRPr lang="en-US" altLang="zh-CN" b="1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 defTabSz="914400" fontAlgn="base">
              <a:lnSpc>
                <a:spcPct val="150000"/>
              </a:lnSpc>
              <a:buClr>
                <a:srgbClr val="438FE3"/>
              </a:buClr>
              <a:defRPr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8-2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从数据表中查询学号为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S7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的学生的学号与姓名，并将查询结果赋值给变量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@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@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342900" lvl="0" indent="-342900" defTabSz="914400" fontAlgn="base">
              <a:lnSpc>
                <a:spcPct val="150000"/>
              </a:lnSpc>
              <a:buClr>
                <a:srgbClr val="438FE3"/>
              </a:buClr>
              <a:defRPr/>
            </a:pPr>
            <a:r>
              <a:rPr lang="zh-CN" altLang="en-US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declare @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varchar(10), @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varchar(10)</a:t>
            </a:r>
          </a:p>
          <a:p>
            <a:pPr marL="342900" lvl="0" indent="-342900" defTabSz="914400" fontAlgn="base">
              <a:lnSpc>
                <a:spcPct val="150000"/>
              </a:lnSpc>
              <a:buClr>
                <a:srgbClr val="438FE3"/>
              </a:buClr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	select @sno = 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, @sn =Sn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endParaRPr kumimoji="1" lang="en-US" altLang="zh-CN" dirty="0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42900" lvl="0" indent="-342900" defTabSz="914400" fontAlgn="base">
              <a:lnSpc>
                <a:spcPct val="150000"/>
              </a:lnSpc>
              <a:buClr>
                <a:srgbClr val="438FE3"/>
              </a:buClr>
              <a:defRPr/>
            </a:pPr>
            <a:r>
              <a:rPr kumimoji="1"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from  S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endParaRPr kumimoji="1" lang="en-US" altLang="zh-CN" dirty="0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42900" indent="-342900" defTabSz="914400" fontAlgn="base">
              <a:lnSpc>
                <a:spcPct val="150000"/>
              </a:lnSpc>
              <a:buClr>
                <a:srgbClr val="438FE3"/>
              </a:buClr>
              <a:defRPr/>
            </a:pPr>
            <a:r>
              <a:rPr kumimoji="1"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where  SNO= 'S7' ;</a:t>
            </a:r>
          </a:p>
        </p:txBody>
      </p:sp>
    </p:spTree>
    <p:extLst>
      <p:ext uri="{BB962C8B-B14F-4D97-AF65-F5344CB8AC3E}">
        <p14:creationId xmlns:p14="http://schemas.microsoft.com/office/powerpoint/2010/main" val="2666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9AEC34-E5B4-4C3D-BA78-4AF2DAF055ED}"/>
              </a:ext>
            </a:extLst>
          </p:cNvPr>
          <p:cNvSpPr/>
          <p:nvPr/>
        </p:nvSpPr>
        <p:spPr>
          <a:xfrm>
            <a:off x="600190" y="2083794"/>
            <a:ext cx="10528185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Transact-SQL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中可以使用两类注释符：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ANSI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标准的注释符“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-”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用于单行注释；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）与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语言相同的程序注释符，即“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/*……*/”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，“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/*”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用于注释文字的开头，“*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/”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用于注释文字的结尾，可在程序中标识多行文字为注释。  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303DC98-A07D-440A-8D24-A6659CC5B8C6}"/>
              </a:ext>
            </a:extLst>
          </p:cNvPr>
          <p:cNvSpPr/>
          <p:nvPr/>
        </p:nvSpPr>
        <p:spPr>
          <a:xfrm>
            <a:off x="600190" y="1600994"/>
            <a:ext cx="1810019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>
                <a:solidFill>
                  <a:prstClr val="white"/>
                </a:solidFill>
              </a:rPr>
              <a:t>注释符</a:t>
            </a:r>
          </a:p>
        </p:txBody>
      </p:sp>
    </p:spTree>
    <p:extLst>
      <p:ext uri="{BB962C8B-B14F-4D97-AF65-F5344CB8AC3E}">
        <p14:creationId xmlns:p14="http://schemas.microsoft.com/office/powerpoint/2010/main" val="38003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C9AEC34-E5B4-4C3D-BA78-4AF2DAF055ED}"/>
              </a:ext>
            </a:extLst>
          </p:cNvPr>
          <p:cNvSpPr/>
          <p:nvPr/>
        </p:nvSpPr>
        <p:spPr>
          <a:xfrm>
            <a:off x="600190" y="2083794"/>
            <a:ext cx="10528185" cy="4275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fontAlgn="base">
              <a:lnSpc>
                <a:spcPct val="120000"/>
              </a:lnSpc>
              <a:spcBef>
                <a:spcPts val="600"/>
              </a:spcBef>
              <a:buClr>
                <a:srgbClr val="438FE3"/>
              </a:buClr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PRINT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 defTabSz="914400" fontAlgn="base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declare @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LastName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char(8) ,@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FirstName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char(8)</a:t>
            </a:r>
          </a:p>
          <a:p>
            <a:pPr marL="0" lvl="1" algn="just" defTabSz="914400" fontAlgn="base"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    select @lastname='smith',@firstname='david'</a:t>
            </a:r>
          </a:p>
          <a:p>
            <a:pPr marL="0" lvl="1" algn="just" defTabSz="914400" fontAlgn="base">
              <a:lnSpc>
                <a:spcPct val="90000"/>
              </a:lnSpc>
              <a:spcBef>
                <a:spcPts val="600"/>
              </a:spcBef>
              <a:buClr>
                <a:srgbClr val="438FE3"/>
              </a:buClr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    print @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lastname</a:t>
            </a:r>
            <a:endParaRPr kumimoji="1"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lvl="1" algn="just" defTabSz="914400" fontAlgn="base">
              <a:lnSpc>
                <a:spcPct val="90000"/>
              </a:lnSpc>
              <a:spcBef>
                <a:spcPts val="600"/>
              </a:spcBef>
              <a:buClr>
                <a:srgbClr val="438FE3"/>
              </a:buClr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    print @firstname;</a:t>
            </a:r>
          </a:p>
          <a:p>
            <a:pPr lvl="0" defTabSz="914400" fontAlgn="base"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	</a:t>
            </a:r>
            <a:endParaRPr kumimoji="1"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lvl="0" defTabSz="914400" fontAlgn="base"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   declare @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xm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varchar(20)</a:t>
            </a:r>
          </a:p>
          <a:p>
            <a:pPr lvl="0" defTabSz="914400" fontAlgn="base"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select @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xm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=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sname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</a:p>
          <a:p>
            <a:pPr lvl="0" defTabSz="914400" fontAlgn="base"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from  student 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where 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='201215121'</a:t>
            </a:r>
          </a:p>
          <a:p>
            <a:pPr marL="0" lvl="1" algn="just" defTabSz="914400" fontAlgn="base">
              <a:lnSpc>
                <a:spcPct val="90000"/>
              </a:lnSpc>
              <a:spcBef>
                <a:spcPts val="600"/>
              </a:spcBef>
              <a:buClr>
                <a:srgbClr val="438FE3"/>
              </a:buClr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     print @xm;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03DC98-A07D-440A-8D24-A6659CC5B8C6}"/>
              </a:ext>
            </a:extLst>
          </p:cNvPr>
          <p:cNvSpPr/>
          <p:nvPr/>
        </p:nvSpPr>
        <p:spPr>
          <a:xfrm>
            <a:off x="600190" y="1600994"/>
            <a:ext cx="1810019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>
                <a:solidFill>
                  <a:prstClr val="white"/>
                </a:solidFill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2774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8350" cy="685958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flipV="1">
            <a:off x="1" y="1415937"/>
            <a:ext cx="12198349" cy="210459"/>
          </a:xfrm>
          <a:prstGeom prst="rect">
            <a:avLst/>
          </a:prstGeom>
          <a:solidFill>
            <a:srgbClr val="589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1" y="1753394"/>
            <a:ext cx="12198349" cy="1796144"/>
          </a:xfrm>
          <a:prstGeom prst="rect">
            <a:avLst/>
          </a:prstGeom>
          <a:solidFill>
            <a:srgbClr val="F3FEFF"/>
          </a:solidFill>
          <a:ln>
            <a:noFill/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17873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广东理工学院     信息技术学院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4679" y="2212795"/>
            <a:ext cx="9316888" cy="800261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4400" dirty="0" smtClean="0">
                <a:effectLst>
                  <a:glow rad="127000">
                    <a:schemeClr val="bg1">
                      <a:alpha val="80000"/>
                    </a:schemeClr>
                  </a:glo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400" dirty="0" smtClean="0">
                <a:effectLst>
                  <a:glow rad="127000">
                    <a:schemeClr val="bg1">
                      <a:alpha val="80000"/>
                    </a:schemeClr>
                  </a:glo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4400" dirty="0" smtClean="0">
                <a:effectLst>
                  <a:glow rad="127000">
                    <a:schemeClr val="bg1">
                      <a:alpha val="80000"/>
                    </a:schemeClr>
                  </a:glo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章 </a:t>
            </a:r>
            <a:r>
              <a:rPr lang="zh-CN" altLang="en-US" sz="4400" dirty="0">
                <a:effectLst>
                  <a:glow rad="127000">
                    <a:schemeClr val="bg1">
                      <a:alpha val="80000"/>
                    </a:schemeClr>
                  </a:glo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数据库编程</a:t>
            </a:r>
            <a:endParaRPr lang="zh-CN" altLang="en-US" sz="4400" dirty="0">
              <a:effectLst>
                <a:glow rad="63500">
                  <a:schemeClr val="bg1">
                    <a:alpha val="80000"/>
                  </a:schemeClr>
                </a:glo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" y="111719"/>
            <a:ext cx="1235075" cy="121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51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573020-73BB-4ABD-AD55-9A7F2CA25CFA}"/>
              </a:ext>
            </a:extLst>
          </p:cNvPr>
          <p:cNvSpPr/>
          <p:nvPr/>
        </p:nvSpPr>
        <p:spPr>
          <a:xfrm>
            <a:off x="688975" y="1219994"/>
            <a:ext cx="2803158" cy="6301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8.1.2  </a:t>
            </a:r>
            <a:r>
              <a:rPr lang="zh-CN" altLang="en-US" b="1" dirty="0"/>
              <a:t>运算符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03DC98-A07D-440A-8D24-A6659CC5B8C6}"/>
              </a:ext>
            </a:extLst>
          </p:cNvPr>
          <p:cNvSpPr/>
          <p:nvPr/>
        </p:nvSpPr>
        <p:spPr>
          <a:xfrm>
            <a:off x="737484" y="2236907"/>
            <a:ext cx="2276612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/>
              <a:t>算术运算符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621372-3C11-44DD-B0C5-CBE238840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41168"/>
              </p:ext>
            </p:extLst>
          </p:nvPr>
        </p:nvGraphicFramePr>
        <p:xfrm>
          <a:off x="737484" y="2743994"/>
          <a:ext cx="4829958" cy="3055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58">
                  <a:extLst>
                    <a:ext uri="{9D8B030D-6E8A-4147-A177-3AD203B41FA5}">
                      <a16:colId xmlns:a16="http://schemas.microsoft.com/office/drawing/2014/main" val="21459119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9167457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</a:t>
                      </a:r>
                      <a:r>
                        <a:rPr lang="en-US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</a:t>
                      </a:r>
                      <a:r>
                        <a:rPr lang="en-US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</a:t>
                      </a:r>
                      <a:r>
                        <a:rPr lang="en-US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851308"/>
                  </a:ext>
                </a:extLst>
              </a:tr>
              <a:tr h="5206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51891"/>
                  </a:ext>
                </a:extLst>
              </a:tr>
              <a:tr h="5206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8661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9443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/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26410"/>
                  </a:ext>
                </a:extLst>
              </a:tr>
              <a:tr h="5206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%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求余数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78930"/>
                  </a:ext>
                </a:extLst>
              </a:tr>
            </a:tbl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303DC98-A07D-440A-8D24-A6659CC5B8C6}"/>
              </a:ext>
            </a:extLst>
          </p:cNvPr>
          <p:cNvSpPr/>
          <p:nvPr/>
        </p:nvSpPr>
        <p:spPr>
          <a:xfrm>
            <a:off x="5834202" y="2236907"/>
            <a:ext cx="2276612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/>
              <a:t>赋值运算符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261C48-D1F7-4994-92D2-222BADC5EBE4}"/>
              </a:ext>
            </a:extLst>
          </p:cNvPr>
          <p:cNvSpPr/>
          <p:nvPr/>
        </p:nvSpPr>
        <p:spPr>
          <a:xfrm>
            <a:off x="5834201" y="2743994"/>
            <a:ext cx="5965747" cy="975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DECLARE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MyCounter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INT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SET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MyCounter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C8CBF1-82C3-4234-98B9-1BA3BB27F751}"/>
              </a:ext>
            </a:extLst>
          </p:cNvPr>
          <p:cNvSpPr/>
          <p:nvPr/>
        </p:nvSpPr>
        <p:spPr>
          <a:xfrm>
            <a:off x="5809405" y="3963194"/>
            <a:ext cx="3191012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/>
              <a:t>字符串连接运算符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6AE72D-82DF-4701-933E-D18C997B176C}"/>
              </a:ext>
            </a:extLst>
          </p:cNvPr>
          <p:cNvSpPr/>
          <p:nvPr/>
        </p:nvSpPr>
        <p:spPr>
          <a:xfrm>
            <a:off x="5811052" y="4439292"/>
            <a:ext cx="5988897" cy="1470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加号 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+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是字符串连接运算符，可以用它将字符串连接起来。其他所有字符串操作都使用字符串函数进行处理。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24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03DC98-A07D-440A-8D24-A6659CC5B8C6}"/>
              </a:ext>
            </a:extLst>
          </p:cNvPr>
          <p:cNvSpPr/>
          <p:nvPr/>
        </p:nvSpPr>
        <p:spPr>
          <a:xfrm>
            <a:off x="1552004" y="1283373"/>
            <a:ext cx="2276612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/>
              <a:t>比较运算符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992D33-4018-4679-874B-18D10E24A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47601"/>
              </p:ext>
            </p:extLst>
          </p:nvPr>
        </p:nvGraphicFramePr>
        <p:xfrm>
          <a:off x="1542640" y="1779921"/>
          <a:ext cx="8747535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1135">
                  <a:extLst>
                    <a:ext uri="{9D8B030D-6E8A-4147-A177-3AD203B41FA5}">
                      <a16:colId xmlns:a16="http://schemas.microsoft.com/office/drawing/2014/main" val="166729522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941078788"/>
                    </a:ext>
                  </a:extLst>
                </a:gridCol>
              </a:tblGrid>
              <a:tr h="454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</a:t>
                      </a:r>
                      <a:r>
                        <a:rPr lang="en-US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</a:t>
                      </a:r>
                      <a:r>
                        <a:rPr lang="en-US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</a:t>
                      </a:r>
                      <a:r>
                        <a:rPr lang="en-US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65670"/>
                  </a:ext>
                </a:extLst>
              </a:tr>
              <a:tr h="454433"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=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06344"/>
                  </a:ext>
                </a:extLst>
              </a:tr>
              <a:tr h="454433"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&gt; 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15068"/>
                  </a:ext>
                </a:extLst>
              </a:tr>
              <a:tr h="454433"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&lt; 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1203"/>
                  </a:ext>
                </a:extLst>
              </a:tr>
              <a:tr h="454433"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&gt;=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大于或等于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46716"/>
                  </a:ext>
                </a:extLst>
              </a:tr>
              <a:tr h="454433"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&lt;=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小于或等于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598957"/>
                  </a:ext>
                </a:extLst>
              </a:tr>
              <a:tr h="454433"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&lt;&gt; 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410604"/>
                  </a:ext>
                </a:extLst>
              </a:tr>
              <a:tr h="454433"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!=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不等于（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非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 SQL-92 </a:t>
                      </a: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标准）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05484"/>
                  </a:ext>
                </a:extLst>
              </a:tr>
              <a:tr h="454433"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!&lt;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不小于（非</a:t>
                      </a:r>
                      <a:r>
                        <a:rPr lang="en-US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SQL-92 </a:t>
                      </a: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标准）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54017"/>
                  </a:ext>
                </a:extLst>
              </a:tr>
              <a:tr h="455576"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!&gt;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不大于（非</a:t>
                      </a:r>
                      <a:r>
                        <a:rPr lang="en-US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SQL-92 </a:t>
                      </a: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标准）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14042"/>
                  </a:ext>
                </a:extLst>
              </a:tr>
            </a:tbl>
          </a:graphicData>
        </a:graphic>
      </p:graphicFrame>
      <p:sp>
        <p:nvSpPr>
          <p:cNvPr id="13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31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03DC98-A07D-440A-8D24-A6659CC5B8C6}"/>
              </a:ext>
            </a:extLst>
          </p:cNvPr>
          <p:cNvSpPr/>
          <p:nvPr/>
        </p:nvSpPr>
        <p:spPr>
          <a:xfrm>
            <a:off x="473629" y="1330919"/>
            <a:ext cx="2276612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/>
              <a:t>逻辑运算符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D6A5FF3-9F47-410B-9860-A11C053E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27234"/>
              </p:ext>
            </p:extLst>
          </p:nvPr>
        </p:nvGraphicFramePr>
        <p:xfrm>
          <a:off x="460375" y="1829135"/>
          <a:ext cx="11163298" cy="449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3603">
                  <a:extLst>
                    <a:ext uri="{9D8B030D-6E8A-4147-A177-3AD203B41FA5}">
                      <a16:colId xmlns:a16="http://schemas.microsoft.com/office/drawing/2014/main" val="2154159924"/>
                    </a:ext>
                  </a:extLst>
                </a:gridCol>
                <a:gridCol w="8609695">
                  <a:extLst>
                    <a:ext uri="{9D8B030D-6E8A-4147-A177-3AD203B41FA5}">
                      <a16:colId xmlns:a16="http://schemas.microsoft.com/office/drawing/2014/main" val="1768437987"/>
                    </a:ext>
                  </a:extLst>
                </a:gridCol>
              </a:tblGrid>
              <a:tr h="374477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</a:t>
                      </a:r>
                      <a:r>
                        <a:rPr lang="en-US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  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</a:t>
                      </a:r>
                      <a:r>
                        <a:rPr lang="en-US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394232"/>
                  </a:ext>
                </a:extLst>
              </a:tr>
              <a:tr h="374477"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ALL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如果一组比较中都为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，运算结果就为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05371"/>
                  </a:ext>
                </a:extLst>
              </a:tr>
              <a:tr h="374477"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AND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如果两个表达式都为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，运算结果就为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071330"/>
                  </a:ext>
                </a:extLst>
              </a:tr>
              <a:tr h="374477"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ANY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如果一组的比较中任何一个为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，运算结果就为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56676"/>
                  </a:ext>
                </a:extLst>
              </a:tr>
              <a:tr h="374477"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BETWEEN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如果操作数在某个范围之内，运算结果就为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19201"/>
                  </a:ext>
                </a:extLst>
              </a:tr>
              <a:tr h="374477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EXISTS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如果子查询包含一些行，运算结果就为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341127"/>
                  </a:ext>
                </a:extLst>
              </a:tr>
              <a:tr h="374477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如果操作数等于表达式列表中的一个，运算结果就为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67293"/>
                  </a:ext>
                </a:extLst>
              </a:tr>
              <a:tr h="374477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LIKE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如果操作数与一种模式相匹配，运算结果就为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endParaRPr lang="zh-CN" sz="2000" b="1" kern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54720"/>
                  </a:ext>
                </a:extLst>
              </a:tr>
              <a:tr h="748954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NOT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对逻辑值取反，即如果操作数的值为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，运算结果为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，否则为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889203"/>
                  </a:ext>
                </a:extLst>
              </a:tr>
              <a:tr h="374477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OR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如果两个布尔表达式中的一个为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，运算结果就为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72239"/>
                  </a:ext>
                </a:extLst>
              </a:tr>
              <a:tr h="374477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SOME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如果一系列操作数中，有些值为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，运算结果为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12598"/>
                  </a:ext>
                </a:extLst>
              </a:tr>
            </a:tbl>
          </a:graphicData>
        </a:graphic>
      </p:graphicFrame>
      <p:sp>
        <p:nvSpPr>
          <p:cNvPr id="13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577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03DC98-A07D-440A-8D24-A6659CC5B8C6}"/>
              </a:ext>
            </a:extLst>
          </p:cNvPr>
          <p:cNvSpPr/>
          <p:nvPr/>
        </p:nvSpPr>
        <p:spPr>
          <a:xfrm>
            <a:off x="917609" y="1143794"/>
            <a:ext cx="2276612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/>
              <a:t>按位运算符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2EAA1F-203D-4CD4-9750-9E1386AFE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4318"/>
              </p:ext>
            </p:extLst>
          </p:nvPr>
        </p:nvGraphicFramePr>
        <p:xfrm>
          <a:off x="917609" y="1635437"/>
          <a:ext cx="10668000" cy="1927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1491256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17457257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559127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1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运算规则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52156"/>
                  </a:ext>
                </a:extLst>
              </a:tr>
              <a:tr h="422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&amp;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按位与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两个数对应的二进制位上都为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时，该位上的运算结果为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，否则为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2000" b="1" kern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0843"/>
                  </a:ext>
                </a:extLst>
              </a:tr>
              <a:tr h="448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|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按位或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两个数对应的二进制位上有一个为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时，该位上的运算结果为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，否则为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2000" b="1" kern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6283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indent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 ^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按位异或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两个数对应的二进制位上不同时，该位上的运算结果为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，否则为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2000" b="1" kern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523"/>
                  </a:ext>
                </a:extLst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303DC98-A07D-440A-8D24-A6659CC5B8C6}"/>
              </a:ext>
            </a:extLst>
          </p:cNvPr>
          <p:cNvSpPr/>
          <p:nvPr/>
        </p:nvSpPr>
        <p:spPr>
          <a:xfrm>
            <a:off x="917577" y="3607911"/>
            <a:ext cx="2276612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/>
              <a:t>一元运算符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93F527E-989E-4427-B825-B58911514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80888"/>
              </p:ext>
            </p:extLst>
          </p:nvPr>
        </p:nvGraphicFramePr>
        <p:xfrm>
          <a:off x="917575" y="4070320"/>
          <a:ext cx="10668000" cy="2082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830">
                  <a:extLst>
                    <a:ext uri="{9D8B030D-6E8A-4147-A177-3AD203B41FA5}">
                      <a16:colId xmlns:a16="http://schemas.microsoft.com/office/drawing/2014/main" val="570318823"/>
                    </a:ext>
                  </a:extLst>
                </a:gridCol>
                <a:gridCol w="9426170">
                  <a:extLst>
                    <a:ext uri="{9D8B030D-6E8A-4147-A177-3AD203B41FA5}">
                      <a16:colId xmlns:a16="http://schemas.microsoft.com/office/drawing/2014/main" val="2981206058"/>
                    </a:ext>
                  </a:extLst>
                </a:gridCol>
              </a:tblGrid>
              <a:tr h="37579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</a:t>
                      </a:r>
                      <a:r>
                        <a:rPr lang="en-US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21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3577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正号，数值为正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947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-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负号，数值为负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6321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~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按位取反，对操作数进行按二进制位取反运算，即二进制位上原来为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，运算结果为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，否则为</a:t>
                      </a:r>
                      <a:r>
                        <a:rPr lang="en-US" sz="2000" b="1" kern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000" b="1" kern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670013"/>
                  </a:ext>
                </a:extLst>
              </a:tr>
            </a:tbl>
          </a:graphicData>
        </a:graphic>
      </p:graphicFrame>
      <p:sp>
        <p:nvSpPr>
          <p:cNvPr id="12" name="TextBox 15">
            <a:extLst>
              <a:ext uri="{FF2B5EF4-FFF2-40B4-BE49-F238E27FC236}">
                <a16:creationId xmlns:a16="http://schemas.microsoft.com/office/drawing/2014/main" id="{C6CF10E3-DE7C-427B-98B1-A2DFA085F5A7}"/>
              </a:ext>
            </a:extLst>
          </p:cNvPr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</p:spTree>
    <p:extLst>
      <p:ext uri="{BB962C8B-B14F-4D97-AF65-F5344CB8AC3E}">
        <p14:creationId xmlns:p14="http://schemas.microsoft.com/office/powerpoint/2010/main" val="1746010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03DC98-A07D-440A-8D24-A6659CC5B8C6}"/>
              </a:ext>
            </a:extLst>
          </p:cNvPr>
          <p:cNvSpPr/>
          <p:nvPr/>
        </p:nvSpPr>
        <p:spPr>
          <a:xfrm>
            <a:off x="4275069" y="1219994"/>
            <a:ext cx="4110106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/>
              <a:t>运算符优先级和结合性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D27C73-E553-4709-A5B3-3CA2AEFD5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24181"/>
              </p:ext>
            </p:extLst>
          </p:nvPr>
        </p:nvGraphicFramePr>
        <p:xfrm>
          <a:off x="723104" y="1725246"/>
          <a:ext cx="10752138" cy="4813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2796">
                  <a:extLst>
                    <a:ext uri="{9D8B030D-6E8A-4147-A177-3AD203B41FA5}">
                      <a16:colId xmlns:a16="http://schemas.microsoft.com/office/drawing/2014/main" val="303163797"/>
                    </a:ext>
                  </a:extLst>
                </a:gridCol>
                <a:gridCol w="5652733">
                  <a:extLst>
                    <a:ext uri="{9D8B030D-6E8A-4147-A177-3AD203B41FA5}">
                      <a16:colId xmlns:a16="http://schemas.microsoft.com/office/drawing/2014/main" val="2645882799"/>
                    </a:ext>
                  </a:extLst>
                </a:gridCol>
                <a:gridCol w="3386609">
                  <a:extLst>
                    <a:ext uri="{9D8B030D-6E8A-4147-A177-3AD203B41FA5}">
                      <a16:colId xmlns:a16="http://schemas.microsoft.com/office/drawing/2014/main" val="720250376"/>
                    </a:ext>
                  </a:extLst>
                </a:gridCol>
              </a:tblGrid>
              <a:tr h="720791">
                <a:tc>
                  <a:txBody>
                    <a:bodyPr/>
                    <a:lstStyle/>
                    <a:p>
                      <a:pPr indent="2159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</a:t>
                      </a:r>
                    </a:p>
                    <a:p>
                      <a:pPr indent="2159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（从高到低）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2100" b="1" kern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2157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100" b="1" kern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( )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小括号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59024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2100" b="1" kern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~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正、负、按位取反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25270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2100" b="1" kern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%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乘、除、求余数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32263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100" b="1" kern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 +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加、减、字符串连接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36846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2100" b="1" kern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!&lt;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各种比较运算符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30320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2100" b="1" kern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|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位运算符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80816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100" b="1" kern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2100" b="1" kern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NOT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逻辑非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395931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2100" b="1" kern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AND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逻辑与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37583"/>
                  </a:ext>
                </a:extLst>
              </a:tr>
              <a:tr h="696481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sz="2100" b="1" kern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ALL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BETWEEN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kumimoji="1" lang="zh-CN" alt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SOME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逻辑运算符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0496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1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sz="2100" b="1" kern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=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赋值运算符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42140"/>
                  </a:ext>
                </a:extLst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072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573020-73BB-4ABD-AD55-9A7F2CA25CFA}"/>
              </a:ext>
            </a:extLst>
          </p:cNvPr>
          <p:cNvSpPr/>
          <p:nvPr/>
        </p:nvSpPr>
        <p:spPr>
          <a:xfrm>
            <a:off x="933817" y="1415599"/>
            <a:ext cx="2498358" cy="6301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8.1.3  </a:t>
            </a:r>
            <a:r>
              <a:rPr lang="zh-CN" altLang="en-US" b="1" dirty="0"/>
              <a:t>批处理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467501-9BD6-415B-81ED-9785B0246CCB}"/>
              </a:ext>
            </a:extLst>
          </p:cNvPr>
          <p:cNvSpPr/>
          <p:nvPr/>
        </p:nvSpPr>
        <p:spPr>
          <a:xfrm>
            <a:off x="993775" y="2134394"/>
            <a:ext cx="10591800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批处理是包含一个或多个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T-SQL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语句的组，批处理的所有语句被整合成一个执行计划。一个批处理内的所有语句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要么全部执行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要么一条也不执行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批处理使用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GO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语句将多条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语句进行分隔，其中每两个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GO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语句就是一个批处理单元。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每个批处理被单独地处理，所以一个批处理中的错误不会阻止另一个批处理的运行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7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573020-73BB-4ABD-AD55-9A7F2CA25CFA}"/>
              </a:ext>
            </a:extLst>
          </p:cNvPr>
          <p:cNvSpPr/>
          <p:nvPr/>
        </p:nvSpPr>
        <p:spPr>
          <a:xfrm>
            <a:off x="635644" y="1219994"/>
            <a:ext cx="3412758" cy="6301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8.1.4  </a:t>
            </a:r>
            <a:r>
              <a:rPr lang="zh-CN" altLang="en-US" b="1" dirty="0"/>
              <a:t>流程控制语句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467501-9BD6-415B-81ED-9785B0246CCB}"/>
              </a:ext>
            </a:extLst>
          </p:cNvPr>
          <p:cNvSpPr/>
          <p:nvPr/>
        </p:nvSpPr>
        <p:spPr>
          <a:xfrm>
            <a:off x="635643" y="1871238"/>
            <a:ext cx="11330931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T-SQL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使用的流程控制语句与常见的程序设计语言类似，主要有以下几种控制语句。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6FBA21-4FCE-47C8-B529-EC18315FAD2B}"/>
              </a:ext>
            </a:extLst>
          </p:cNvPr>
          <p:cNvSpPr/>
          <p:nvPr/>
        </p:nvSpPr>
        <p:spPr>
          <a:xfrm>
            <a:off x="612775" y="2591594"/>
            <a:ext cx="3296884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BEGIN</a:t>
            </a:r>
            <a:r>
              <a:rPr lang="en-US" altLang="zh-CN" sz="2200" b="1" dirty="0">
                <a:solidFill>
                  <a:schemeClr val="bg1"/>
                </a:solidFill>
              </a:rPr>
              <a:t>…</a:t>
            </a: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41334F-CBDC-4AC4-87BA-05BE60545574}"/>
              </a:ext>
            </a:extLst>
          </p:cNvPr>
          <p:cNvSpPr/>
          <p:nvPr/>
        </p:nvSpPr>
        <p:spPr>
          <a:xfrm>
            <a:off x="612775" y="3048794"/>
            <a:ext cx="6324600" cy="1418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BEGIN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将多个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T-SQL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语句组合成一个语句块，并将它们视为一个单元处理。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BEGIN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中可嵌套另一个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BEGIN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341334F-CBDC-4AC4-87BA-05BE60545574}"/>
              </a:ext>
            </a:extLst>
          </p:cNvPr>
          <p:cNvSpPr/>
          <p:nvPr/>
        </p:nvSpPr>
        <p:spPr>
          <a:xfrm>
            <a:off x="612775" y="4555648"/>
            <a:ext cx="6324600" cy="1643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BEGIN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的语法格式如下：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BEGIN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&lt;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 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7089775" y="3042332"/>
            <a:ext cx="4793972" cy="31568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将学生表中学号为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S1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的学生姓名赋值给变量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xm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，并显示。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declare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xm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varchar(20)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begin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select @xm=sname</a:t>
            </a:r>
            <a:r>
              <a:rPr kumimoji="1" lang="zh-CN" altLang="en-US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</a:p>
          <a:p>
            <a:pPr defTabSz="914400" eaLnBrk="1" hangingPunct="1">
              <a:lnSpc>
                <a:spcPct val="90000"/>
              </a:lnSpc>
              <a:buClr>
                <a:srgbClr val="438FE3"/>
              </a:buClr>
              <a:buNone/>
              <a:defRPr/>
            </a:pPr>
            <a:r>
              <a:rPr kumimoji="1" lang="zh-CN" altLang="en-US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   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from  student </a:t>
            </a:r>
            <a:r>
              <a:rPr kumimoji="1" lang="zh-CN" altLang="en-US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where </a:t>
            </a:r>
            <a:r>
              <a:rPr kumimoji="1" lang="en-US" altLang="zh-CN" sz="2000" b="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1" lang="en-US" altLang="zh-CN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='S1' </a:t>
            </a:r>
          </a:p>
          <a:p>
            <a:pPr defTabSz="914400" eaLnBrk="1" hangingPunct="1">
              <a:lnSpc>
                <a:spcPct val="90000"/>
              </a:lnSpc>
              <a:buClr>
                <a:srgbClr val="438FE3"/>
              </a:buClr>
              <a:buNone/>
              <a:defRPr/>
            </a:pPr>
            <a:r>
              <a:rPr kumimoji="1" lang="en-US" altLang="zh-CN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  print @xm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1203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11" grpId="0" animBg="1"/>
      <p:bldP spid="13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6FBA21-4FCE-47C8-B529-EC18315FAD2B}"/>
              </a:ext>
            </a:extLst>
          </p:cNvPr>
          <p:cNvSpPr/>
          <p:nvPr/>
        </p:nvSpPr>
        <p:spPr>
          <a:xfrm>
            <a:off x="827204" y="1348184"/>
            <a:ext cx="2951851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IF</a:t>
            </a:r>
            <a:r>
              <a:rPr lang="en-US" altLang="zh-CN" sz="2200" b="1" dirty="0">
                <a:solidFill>
                  <a:schemeClr val="bg1"/>
                </a:solidFill>
              </a:rPr>
              <a:t>…</a:t>
            </a: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ELSE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17764" y="1815307"/>
            <a:ext cx="5281412" cy="23764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defTabSz="914400" fontAlgn="base">
              <a:lnSpc>
                <a:spcPct val="150000"/>
              </a:lnSpc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defTabSz="914400" fontAlgn="base">
              <a:lnSpc>
                <a:spcPct val="150000"/>
              </a:lnSpc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&gt; | </a:t>
            </a: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BEGIN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代码序列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END</a:t>
            </a:r>
          </a:p>
          <a:p>
            <a:pPr defTabSz="914400" fontAlgn="base">
              <a:lnSpc>
                <a:spcPct val="150000"/>
              </a:lnSpc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ELSE</a:t>
            </a:r>
          </a:p>
          <a:p>
            <a:pPr defTabSz="914400" fontAlgn="base">
              <a:lnSpc>
                <a:spcPct val="150000"/>
              </a:lnSpc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&gt; | </a:t>
            </a: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BEGIN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代码序列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END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327775" y="1829637"/>
            <a:ext cx="5410200" cy="42574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438F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10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0" lang="zh-CN" altLang="en-US" sz="210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0" lang="en-US" altLang="zh-CN" sz="210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8-4</a:t>
            </a: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rgbClr val="80008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从数据库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Teach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SC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数据表求出学号为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S1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同学的平均成绩，如果平均成绩大于或等于</a:t>
            </a: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，则输出“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Pass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！”。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Use Teach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go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if (select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avg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(Score) from  SC 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where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='S1' )&gt;=60</a:t>
            </a:r>
          </a:p>
          <a:p>
            <a:pPr defTabSz="914400" eaLnBrk="1" hangingPunct="1">
              <a:lnSpc>
                <a:spcPct val="120000"/>
              </a:lnSpc>
              <a:spcBef>
                <a:spcPts val="0"/>
              </a:spcBef>
              <a:buClr>
                <a:srgbClr val="438FE3"/>
              </a:buClr>
              <a:buNone/>
              <a:defRPr/>
            </a:pPr>
            <a:r>
              <a:rPr kumimoji="1" lang="en-US" altLang="zh-CN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  print 'Pass!' </a:t>
            </a:r>
          </a:p>
          <a:p>
            <a:pPr defTabSz="914400" eaLnBrk="1" hangingPunct="1">
              <a:lnSpc>
                <a:spcPct val="120000"/>
              </a:lnSpc>
              <a:spcBef>
                <a:spcPts val="0"/>
              </a:spcBef>
              <a:buClr>
                <a:srgbClr val="438FE3"/>
              </a:buClr>
              <a:buNone/>
              <a:defRPr/>
            </a:pPr>
            <a:r>
              <a:rPr kumimoji="1" lang="en-US" altLang="zh-CN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else</a:t>
            </a:r>
          </a:p>
          <a:p>
            <a:pPr defTabSz="914400" eaLnBrk="1" hangingPunct="1">
              <a:lnSpc>
                <a:spcPct val="120000"/>
              </a:lnSpc>
              <a:spcBef>
                <a:spcPts val="0"/>
              </a:spcBef>
              <a:buClr>
                <a:srgbClr val="438FE3"/>
              </a:buClr>
              <a:buNone/>
              <a:defRPr/>
            </a:pPr>
            <a:r>
              <a:rPr kumimoji="1" lang="en-US" altLang="zh-CN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  print 'Fail!' </a:t>
            </a:r>
          </a:p>
          <a:p>
            <a:pPr defTabSz="914400" eaLnBrk="1" hangingPunct="1">
              <a:lnSpc>
                <a:spcPct val="120000"/>
              </a:lnSpc>
              <a:spcBef>
                <a:spcPts val="0"/>
              </a:spcBef>
              <a:buClr>
                <a:srgbClr val="438FE3"/>
              </a:buClr>
              <a:buNone/>
              <a:defRPr/>
            </a:pPr>
            <a:r>
              <a:rPr kumimoji="1" lang="en-US" altLang="zh-CN" sz="20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go;</a:t>
            </a:r>
          </a:p>
        </p:txBody>
      </p:sp>
    </p:spTree>
    <p:extLst>
      <p:ext uri="{BB962C8B-B14F-4D97-AF65-F5344CB8AC3E}">
        <p14:creationId xmlns:p14="http://schemas.microsoft.com/office/powerpoint/2010/main" val="29653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A6FBA21-4FCE-47C8-B529-EC18315FAD2B}"/>
              </a:ext>
            </a:extLst>
          </p:cNvPr>
          <p:cNvSpPr/>
          <p:nvPr/>
        </p:nvSpPr>
        <p:spPr>
          <a:xfrm>
            <a:off x="827204" y="1219994"/>
            <a:ext cx="2951851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IF</a:t>
            </a:r>
            <a:r>
              <a:rPr lang="en-US" altLang="zh-CN" sz="2200" b="1" dirty="0">
                <a:solidFill>
                  <a:schemeClr val="bg1"/>
                </a:solidFill>
              </a:rPr>
              <a:t>…</a:t>
            </a: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ELSE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语句嵌套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28810" y="1677194"/>
            <a:ext cx="9766165" cy="4572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DDDDDD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阅读如下程序，体会嵌套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ELSE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的使用。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</a:rPr>
              <a:t>	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declare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xm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varchar(20),@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xh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char(9)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set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xm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='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李非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'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select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xh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from student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where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sname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=@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xm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if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xh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is null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	  print '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没有该同学！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'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else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    begin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		     if (select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avg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(grade) from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sc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where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=@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xh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)&gt;=90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	          print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xm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+'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同学成绩优秀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!'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		     else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		          print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xm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+'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同学未达到优秀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! '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end;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FCCC6F2-BC72-4E52-8728-3E3C3EDF58E4}"/>
              </a:ext>
            </a:extLst>
          </p:cNvPr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</p:spTree>
    <p:extLst>
      <p:ext uri="{BB962C8B-B14F-4D97-AF65-F5344CB8AC3E}">
        <p14:creationId xmlns:p14="http://schemas.microsoft.com/office/powerpoint/2010/main" val="3458774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6FBA21-4FCE-47C8-B529-EC18315FAD2B}"/>
              </a:ext>
            </a:extLst>
          </p:cNvPr>
          <p:cNvSpPr/>
          <p:nvPr/>
        </p:nvSpPr>
        <p:spPr>
          <a:xfrm>
            <a:off x="818298" y="1348184"/>
            <a:ext cx="279945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CASE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41334F-CBDC-4AC4-87BA-05BE60545574}"/>
              </a:ext>
            </a:extLst>
          </p:cNvPr>
          <p:cNvSpPr/>
          <p:nvPr/>
        </p:nvSpPr>
        <p:spPr>
          <a:xfrm>
            <a:off x="688975" y="1976357"/>
            <a:ext cx="4681374" cy="3462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）格式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CASE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WHEN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THEN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WHEN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THEN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[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ELSE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&gt;]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446549" y="1829637"/>
            <a:ext cx="6019800" cy="4495757"/>
          </a:xfrm>
          <a:prstGeom prst="rect">
            <a:avLst/>
          </a:prstGeom>
          <a:ln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438F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10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0" lang="zh-CN" altLang="en-US" sz="210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0" lang="en-US" altLang="zh-CN" sz="210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8-6</a:t>
            </a: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rgbClr val="80008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从数据库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Teach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数据表选取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Sex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，如果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Sex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字段值为“男”，则输出“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”；如果为“女”，则输出“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3378706"/>
            <a:ext cx="3768725" cy="290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907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387" cy="685958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flipV="1">
            <a:off x="9038" y="103032"/>
            <a:ext cx="12198349" cy="210459"/>
          </a:xfrm>
          <a:prstGeom prst="rect">
            <a:avLst/>
          </a:prstGeom>
          <a:solidFill>
            <a:srgbClr val="589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62125" y="1077595"/>
            <a:ext cx="8576945" cy="5160645"/>
          </a:xfrm>
          <a:prstGeom prst="rect">
            <a:avLst/>
          </a:prstGeom>
          <a:solidFill>
            <a:srgbClr val="F3FEFF"/>
          </a:solidFill>
          <a:ln>
            <a:noFill/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9175" y="1330319"/>
            <a:ext cx="7543800" cy="344714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lIns="121963" tIns="60981" rIns="121963" bIns="6098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华文新魏" panose="02010800040101010101" pitchFamily="2" charset="-122"/>
                <a:ea typeface="华文新魏" panose="02010800040101010101" pitchFamily="2" charset="-122"/>
                <a:hlinkClick r:id="rId3" action="ppaction://hlinksldjump"/>
              </a:rPr>
              <a:t>8.1 </a:t>
            </a:r>
            <a:r>
              <a:rPr lang="en-US" altLang="zh-CN" sz="3600" dirty="0"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华文新魏" panose="02010800040101010101" pitchFamily="2" charset="-122"/>
                <a:ea typeface="华文新魏" panose="02010800040101010101" pitchFamily="2" charset="-122"/>
                <a:hlinkClick r:id="rId3" action="ppaction://hlinksldjump"/>
              </a:rPr>
              <a:t>Transact-SQL</a:t>
            </a:r>
            <a:r>
              <a:rPr lang="zh-CN" altLang="en-US" sz="3600" dirty="0"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华文新魏" panose="02010800040101010101" pitchFamily="2" charset="-122"/>
                <a:ea typeface="华文新魏" panose="02010800040101010101" pitchFamily="2" charset="-122"/>
                <a:hlinkClick r:id="rId3" action="ppaction://hlinksldjump"/>
              </a:rPr>
              <a:t>程序设计</a:t>
            </a:r>
            <a:endParaRPr lang="zh-CN" altLang="en-US" sz="3600" dirty="0">
              <a:effectLst>
                <a:glow rad="63500">
                  <a:schemeClr val="bg1">
                    <a:alpha val="80000"/>
                  </a:schemeClr>
                </a:glo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4" action="ppaction://hlinksldjump"/>
              </a:rPr>
              <a:t>8.2 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4" action="ppaction://hlinksldjump"/>
              </a:rPr>
              <a:t>存储过程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5" action="ppaction://hlinksldjump"/>
              </a:rPr>
              <a:t>8.3 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5" action="ppaction://hlinksldjump"/>
              </a:rPr>
              <a:t>触发器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6" action="ppaction://hlinksldjump"/>
              </a:rPr>
              <a:t>8.4 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6" action="ppaction://hlinksldjump"/>
              </a:rPr>
              <a:t>小结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" y="305030"/>
            <a:ext cx="1235075" cy="121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17873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广东理工学院     信息技术学院</a:t>
            </a:r>
          </a:p>
        </p:txBody>
      </p:sp>
    </p:spTree>
    <p:extLst>
      <p:ext uri="{BB962C8B-B14F-4D97-AF65-F5344CB8AC3E}">
        <p14:creationId xmlns:p14="http://schemas.microsoft.com/office/powerpoint/2010/main" val="8266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E1F809-0848-4D4B-8465-12A88108425B}"/>
              </a:ext>
            </a:extLst>
          </p:cNvPr>
          <p:cNvSpPr/>
          <p:nvPr/>
        </p:nvSpPr>
        <p:spPr>
          <a:xfrm>
            <a:off x="547332" y="1677194"/>
            <a:ext cx="4637443" cy="34394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）格式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CASE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WHEN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THEN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WHEN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THEN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[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ELSE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&gt;]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349373" y="1677194"/>
            <a:ext cx="6388602" cy="4495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给定一个成绩，判断相应的等级。</a:t>
            </a:r>
          </a:p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DECLARE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@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INT,@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CHAR(6)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SET @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cj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=88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SET @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=CASE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    </a:t>
            </a: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WHEN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@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&gt;=90 AND @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&lt;=100 THEN  '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优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'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    WHEN @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&gt;=80  THEN   '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'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    WHEN @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cj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&gt;=80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THEN    '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'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    WHEN @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&gt;=60  THEN   '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及格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'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    ELSE  '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不及格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'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END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PRINT CAST(@cj AS CHAR)+@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788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6FBA21-4FCE-47C8-B529-EC18315FAD2B}"/>
              </a:ext>
            </a:extLst>
          </p:cNvPr>
          <p:cNvSpPr/>
          <p:nvPr/>
        </p:nvSpPr>
        <p:spPr>
          <a:xfrm>
            <a:off x="765175" y="1360819"/>
            <a:ext cx="6152251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WHILE</a:t>
            </a:r>
            <a:r>
              <a:rPr lang="en-US" altLang="zh-CN" sz="2200" b="1" dirty="0">
                <a:solidFill>
                  <a:schemeClr val="bg1"/>
                </a:solidFill>
              </a:rPr>
              <a:t>…</a:t>
            </a: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CONTINUE</a:t>
            </a:r>
            <a:r>
              <a:rPr lang="en-US" altLang="zh-CN" sz="2200" b="1" dirty="0">
                <a:solidFill>
                  <a:schemeClr val="bg1"/>
                </a:solidFill>
              </a:rPr>
              <a:t>…</a:t>
            </a: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BREAK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765175" y="1829594"/>
            <a:ext cx="10802938" cy="9858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50000"/>
              </a:lnSpc>
              <a:spcAft>
                <a:spcPct val="0"/>
              </a:spcAft>
              <a:buClr>
                <a:srgbClr val="438F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“</a:t>
            </a: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CONTINUE</a:t>
            </a: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kumimoji="1" lang="en-US" altLang="zh-CN" dirty="0">
                <a:ea typeface="宋体" charset="-122"/>
                <a:cs typeface="Times New Roman" panose="02020603050405020304" pitchFamily="18" charset="0"/>
              </a:rPr>
              <a:t>BREAK</a:t>
            </a: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是用于设置按条件重复执行</a:t>
            </a: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语句或语句块。只要指定的条件为真，就重复执行语句。</a:t>
            </a:r>
            <a:r>
              <a:rPr kumimoji="0" lang="zh-CN" altLang="zh-CN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其语法格式为：</a:t>
            </a:r>
            <a:endParaRPr kumimoji="0" lang="en-US" altLang="zh-CN" sz="2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50000"/>
              </a:lnSpc>
              <a:spcAft>
                <a:spcPct val="0"/>
              </a:spcAft>
              <a:buClr>
                <a:srgbClr val="438FE3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52486" y="3040576"/>
            <a:ext cx="3457575" cy="30562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kumimoji="1" lang="en-US" altLang="en-US" dirty="0">
                <a:ea typeface="宋体" charset="-122"/>
                <a:cs typeface="Times New Roman" panose="02020603050405020304" pitchFamily="18" charset="0"/>
              </a:rPr>
              <a:t>WHILE</a:t>
            </a:r>
            <a:r>
              <a:rPr lang="en-US" altLang="en-US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endParaRPr lang="en-US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kumimoji="1" lang="en-US" altLang="en-US" dirty="0">
                <a:ea typeface="宋体" charset="-122"/>
                <a:cs typeface="Times New Roman" panose="02020603050405020304" pitchFamily="18" charset="0"/>
              </a:rPr>
              <a:t>BEGIN</a:t>
            </a:r>
          </a:p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{</a:t>
            </a:r>
            <a:r>
              <a:rPr kumimoji="1" lang="en-US" altLang="en-US" dirty="0" err="1"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en-US" altLang="en-US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en-US" altLang="en-US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[</a:t>
            </a:r>
            <a:r>
              <a:rPr kumimoji="1" lang="en-US" altLang="en-US" dirty="0">
                <a:ea typeface="宋体" charset="-122"/>
                <a:cs typeface="Times New Roman" panose="02020603050405020304" pitchFamily="18" charset="0"/>
              </a:rPr>
              <a:t>BREAK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[</a:t>
            </a:r>
            <a:r>
              <a:rPr kumimoji="1" lang="en-US" altLang="en-US" dirty="0">
                <a:ea typeface="宋体" charset="-122"/>
                <a:cs typeface="Times New Roman" panose="02020603050405020304" pitchFamily="18" charset="0"/>
              </a:rPr>
              <a:t>CONTIUNE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{</a:t>
            </a:r>
            <a:r>
              <a:rPr kumimoji="1" lang="en-US" altLang="en-US" dirty="0" err="1"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en-US" altLang="en-US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en-US" altLang="en-US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kumimoji="1" lang="en-US" altLang="en-US" dirty="0">
                <a:ea typeface="宋体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4565729" y="3040576"/>
            <a:ext cx="7002383" cy="30439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dirty="0" err="1">
                <a:ea typeface="宋体" charset="-122"/>
                <a:cs typeface="Times New Roman" panose="02020603050405020304" pitchFamily="18" charset="0"/>
              </a:rPr>
              <a:t>CONTINUE</a:t>
            </a:r>
            <a:r>
              <a:rPr kumimoji="0" lang="en-US" altLang="zh-CN" sz="21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kumimoji="0" lang="zh-CN" altLang="en-US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：可以使程序跳过</a:t>
            </a:r>
            <a:r>
              <a:rPr kumimoji="1" lang="en-US" altLang="zh-CN" dirty="0" err="1">
                <a:ea typeface="宋体" charset="-122"/>
                <a:cs typeface="Times New Roman" panose="02020603050405020304" pitchFamily="18" charset="0"/>
              </a:rPr>
              <a:t>CONTINUE</a:t>
            </a:r>
            <a:r>
              <a:rPr kumimoji="0" lang="en-US" altLang="zh-CN" sz="21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语句后面的语句，继续进行下一次循环</a:t>
            </a: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marR="0" lvl="0" indent="0" algn="just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dirty="0" err="1">
                <a:ea typeface="宋体" charset="-122"/>
                <a:cs typeface="Times New Roman" panose="02020603050405020304" pitchFamily="18" charset="0"/>
              </a:rPr>
              <a:t>BREAK</a:t>
            </a:r>
            <a:r>
              <a:rPr kumimoji="0" lang="en-US" altLang="zh-CN" sz="21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kumimoji="0" lang="zh-CN" altLang="en-US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：使程序完全跳出循环，结束</a:t>
            </a:r>
            <a:r>
              <a:rPr kumimoji="1" lang="en-US" altLang="zh-CN" dirty="0" err="1">
                <a:ea typeface="宋体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21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语句的执行</a:t>
            </a: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en-US" altLang="en-US" sz="2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37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8.1  </a:t>
            </a:r>
            <a:r>
              <a:rPr lang="en-US" altLang="zh-CN" sz="2800" dirty="0">
                <a:solidFill>
                  <a:schemeClr val="bg1"/>
                </a:solidFill>
              </a:rPr>
              <a:t>Transact-SQL</a:t>
            </a:r>
            <a:r>
              <a:rPr lang="zh-CN" altLang="en-US" sz="2800" dirty="0">
                <a:solidFill>
                  <a:schemeClr val="bg1"/>
                </a:solidFill>
              </a:rPr>
              <a:t>程序设计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984250" y="1268413"/>
            <a:ext cx="5114925" cy="48529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8F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438FE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438FE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1+2+…+10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438FE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的值。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declare @n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tinyint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,@sum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set @n=1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set @sum=0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while @n&lt;=10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begin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set @sum=@sum+@n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set @n=@n+1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print @sum 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402388" y="2820194"/>
            <a:ext cx="3887787" cy="24304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循环执行过程：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第</a:t>
            </a:r>
            <a:r>
              <a:rPr lang="en-US" altLang="zh-CN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1</a:t>
            </a:r>
            <a:r>
              <a:rPr lang="zh-CN" altLang="en-US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次</a:t>
            </a:r>
            <a:r>
              <a:rPr lang="zh-CN" altLang="en-US" sz="1800" b="1" dirty="0">
                <a:solidFill>
                  <a:srgbClr val="1C3A8E"/>
                </a:solidFill>
                <a:latin typeface="Arial" charset="0"/>
                <a:ea typeface="宋体" charset="-122"/>
              </a:rPr>
              <a:t>：</a:t>
            </a:r>
            <a:r>
              <a:rPr lang="en-US" altLang="zh-CN" sz="1800" b="1" dirty="0">
                <a:solidFill>
                  <a:srgbClr val="1C3A8E"/>
                </a:solidFill>
                <a:latin typeface="Arial" charset="0"/>
                <a:ea typeface="宋体" charset="-122"/>
              </a:rPr>
              <a:t>@n=1,@sum=1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第</a:t>
            </a:r>
            <a:r>
              <a:rPr lang="en-US" altLang="zh-CN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2</a:t>
            </a:r>
            <a:r>
              <a:rPr lang="zh-CN" altLang="en-US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次</a:t>
            </a:r>
            <a:r>
              <a:rPr lang="zh-CN" altLang="en-US" sz="1800" b="1" dirty="0">
                <a:solidFill>
                  <a:srgbClr val="1C3A8E"/>
                </a:solidFill>
                <a:latin typeface="Arial" charset="0"/>
                <a:ea typeface="宋体" charset="-122"/>
              </a:rPr>
              <a:t>：</a:t>
            </a:r>
            <a:r>
              <a:rPr lang="en-US" altLang="zh-CN" sz="1800" b="1" dirty="0">
                <a:solidFill>
                  <a:srgbClr val="1C3A8E"/>
                </a:solidFill>
                <a:latin typeface="Arial" charset="0"/>
                <a:ea typeface="宋体" charset="-122"/>
              </a:rPr>
              <a:t>@n=2,@sum=1+2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第</a:t>
            </a:r>
            <a:r>
              <a:rPr lang="en-US" altLang="zh-CN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3</a:t>
            </a:r>
            <a:r>
              <a:rPr lang="zh-CN" altLang="en-US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次</a:t>
            </a:r>
            <a:r>
              <a:rPr lang="zh-CN" altLang="en-US" sz="1800" b="1" dirty="0">
                <a:solidFill>
                  <a:srgbClr val="1C3A8E"/>
                </a:solidFill>
                <a:latin typeface="Arial" charset="0"/>
                <a:ea typeface="宋体" charset="-122"/>
              </a:rPr>
              <a:t>：</a:t>
            </a:r>
            <a:r>
              <a:rPr lang="en-US" altLang="zh-CN" sz="1800" b="1" dirty="0">
                <a:solidFill>
                  <a:srgbClr val="1C3A8E"/>
                </a:solidFill>
                <a:latin typeface="Arial" charset="0"/>
                <a:ea typeface="宋体" charset="-122"/>
              </a:rPr>
              <a:t>@n=3,@sum=1+2+3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>
                <a:solidFill>
                  <a:srgbClr val="1C3A8E"/>
                </a:solidFill>
                <a:latin typeface="Arial" charset="0"/>
                <a:ea typeface="宋体" charset="-122"/>
              </a:rPr>
              <a:t>…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第</a:t>
            </a:r>
            <a:r>
              <a:rPr lang="en-US" altLang="zh-CN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10</a:t>
            </a:r>
            <a:r>
              <a:rPr lang="zh-CN" altLang="en-US" sz="1800" b="1" dirty="0">
                <a:solidFill>
                  <a:srgbClr val="D60093"/>
                </a:solidFill>
                <a:latin typeface="Arial" charset="0"/>
                <a:ea typeface="宋体" charset="-122"/>
              </a:rPr>
              <a:t>次</a:t>
            </a:r>
            <a:r>
              <a:rPr lang="zh-CN" altLang="en-US" sz="1800" b="1" dirty="0">
                <a:solidFill>
                  <a:srgbClr val="1C3A8E"/>
                </a:solidFill>
                <a:latin typeface="Arial" charset="0"/>
                <a:ea typeface="宋体" charset="-122"/>
              </a:rPr>
              <a:t>：</a:t>
            </a:r>
            <a:r>
              <a:rPr lang="en-US" altLang="zh-CN" sz="1800" b="1" dirty="0">
                <a:solidFill>
                  <a:srgbClr val="1C3A8E"/>
                </a:solidFill>
                <a:latin typeface="Arial" charset="0"/>
                <a:ea typeface="宋体" charset="-122"/>
              </a:rPr>
              <a:t>@n=10,@sum=1+2...+10</a:t>
            </a:r>
          </a:p>
        </p:txBody>
      </p:sp>
    </p:spTree>
    <p:extLst>
      <p:ext uri="{BB962C8B-B14F-4D97-AF65-F5344CB8AC3E}">
        <p14:creationId xmlns:p14="http://schemas.microsoft.com/office/powerpoint/2010/main" val="2790718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8.2  </a:t>
            </a:r>
            <a:r>
              <a:rPr lang="zh-CN" altLang="en-US" sz="2800" dirty="0">
                <a:solidFill>
                  <a:schemeClr val="bg1"/>
                </a:solidFill>
              </a:rPr>
              <a:t>存储过程和函数</a:t>
            </a:r>
          </a:p>
        </p:txBody>
      </p:sp>
      <p:sp>
        <p:nvSpPr>
          <p:cNvPr id="2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3595A3B-25F1-4311-8EEB-11C1CC695B56}"/>
              </a:ext>
            </a:extLst>
          </p:cNvPr>
          <p:cNvSpPr txBox="1">
            <a:spLocks/>
          </p:cNvSpPr>
          <p:nvPr/>
        </p:nvSpPr>
        <p:spPr bwMode="auto">
          <a:xfrm>
            <a:off x="612775" y="1296194"/>
            <a:ext cx="10972800" cy="302089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7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过程化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块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宋体"/>
              </a:rPr>
              <a:t>的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类型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匿名块</a:t>
            </a:r>
            <a:endParaRPr lang="en-US" altLang="zh-CN" sz="2000" kern="0" dirty="0">
              <a:solidFill>
                <a:srgbClr val="000000"/>
              </a:solidFill>
              <a:ea typeface="宋体"/>
            </a:endParaRPr>
          </a:p>
          <a:p>
            <a:pPr marL="720000" lvl="2"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每次执行时都要进行编译，不能被存储到数据库中，也不能在其他过程化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块中调用 。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命名块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720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编译后保存在数据库中，可以被反复调用，运行速度较快。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720000" lvl="2"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常用的命名块：</a:t>
            </a:r>
            <a:r>
              <a:rPr lang="zh-CN" altLang="en-US" sz="2000" kern="0" dirty="0">
                <a:solidFill>
                  <a:srgbClr val="FF0000"/>
                </a:solidFill>
                <a:ea typeface="宋体"/>
              </a:rPr>
              <a:t>（存储）函数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和</a:t>
            </a:r>
            <a:r>
              <a:rPr lang="zh-CN" altLang="en-US" sz="2000" kern="0" dirty="0">
                <a:solidFill>
                  <a:srgbClr val="FF0000"/>
                </a:solidFill>
                <a:ea typeface="宋体"/>
              </a:rPr>
              <a:t>存储过程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。 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816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8.2  </a:t>
            </a:r>
            <a:r>
              <a:rPr lang="zh-CN" altLang="en-US" sz="2800" dirty="0">
                <a:solidFill>
                  <a:schemeClr val="bg1"/>
                </a:solidFill>
              </a:rPr>
              <a:t>存储过程和函数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2F2F1C-1B91-4530-90FD-0E3595D50684}"/>
              </a:ext>
            </a:extLst>
          </p:cNvPr>
          <p:cNvSpPr/>
          <p:nvPr/>
        </p:nvSpPr>
        <p:spPr>
          <a:xfrm>
            <a:off x="484748" y="1143794"/>
            <a:ext cx="5919227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8.2.1  </a:t>
            </a:r>
            <a:r>
              <a:rPr lang="zh-CN" altLang="en-US" b="1" dirty="0"/>
              <a:t>存储过程的概念、优点及分类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B4D03A-AD7C-4691-8EA1-DC83DA2089A9}"/>
              </a:ext>
            </a:extLst>
          </p:cNvPr>
          <p:cNvSpPr/>
          <p:nvPr/>
        </p:nvSpPr>
        <p:spPr>
          <a:xfrm>
            <a:off x="463860" y="1905794"/>
            <a:ext cx="11263337" cy="14708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存储过程是一组为了完成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特定功能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语句和流程控制语句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的集合，这些语句集经编译后存储在数据库中，可被客户机管理工具、应用程序和其它存储过程调用，同时也可以传递参数。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存储过程与其他编译语言中的过程类似，可以接受输入参数，并用输出参数将值返回。</a:t>
            </a:r>
          </a:p>
        </p:txBody>
      </p:sp>
      <p:sp>
        <p:nvSpPr>
          <p:cNvPr id="2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3B57B05-7AC4-4C71-B899-E02BF668F67E}"/>
              </a:ext>
            </a:extLst>
          </p:cNvPr>
          <p:cNvSpPr/>
          <p:nvPr/>
        </p:nvSpPr>
        <p:spPr>
          <a:xfrm>
            <a:off x="863036" y="3742965"/>
            <a:ext cx="2488182" cy="415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存储过程的优点 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CCC31E7-17C9-484C-860C-9293F88E3C88}"/>
              </a:ext>
            </a:extLst>
          </p:cNvPr>
          <p:cNvSpPr/>
          <p:nvPr/>
        </p:nvSpPr>
        <p:spPr>
          <a:xfrm>
            <a:off x="765175" y="4245385"/>
            <a:ext cx="4298735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模块化的程序设计，独立修改。 </a:t>
            </a: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高效率的执行 ，一次编译。</a:t>
            </a: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减少网络流量 。</a:t>
            </a: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可以作为安全机制使用。  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EFA1BAE-9E9C-4F47-B0E2-E7794DADAB86}"/>
              </a:ext>
            </a:extLst>
          </p:cNvPr>
          <p:cNvSpPr/>
          <p:nvPr/>
        </p:nvSpPr>
        <p:spPr>
          <a:xfrm>
            <a:off x="5871145" y="3776296"/>
            <a:ext cx="2488182" cy="415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存储过程的分类 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0EA937-2F71-442A-9E58-9682D8265FCF}"/>
              </a:ext>
            </a:extLst>
          </p:cNvPr>
          <p:cNvSpPr/>
          <p:nvPr/>
        </p:nvSpPr>
        <p:spPr>
          <a:xfrm>
            <a:off x="5868988" y="4267994"/>
            <a:ext cx="5716587" cy="14708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系统存储过程，</a:t>
            </a:r>
            <a:r>
              <a:rPr kumimoji="1" lang="en-US" altLang="zh-CN" sz="21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master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数据库，</a:t>
            </a:r>
            <a:r>
              <a:rPr kumimoji="1" lang="en-US" altLang="zh-CN" sz="21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SP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前缀。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用户自定义存储过程。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扩展存储过程，</a:t>
            </a:r>
            <a:r>
              <a:rPr kumimoji="1" lang="en-US" altLang="zh-CN" sz="21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XP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前缀。</a:t>
            </a:r>
          </a:p>
        </p:txBody>
      </p:sp>
    </p:spTree>
    <p:extLst>
      <p:ext uri="{BB962C8B-B14F-4D97-AF65-F5344CB8AC3E}">
        <p14:creationId xmlns:p14="http://schemas.microsoft.com/office/powerpoint/2010/main" val="3213733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2F2F1C-1B91-4530-90FD-0E3595D50684}"/>
              </a:ext>
            </a:extLst>
          </p:cNvPr>
          <p:cNvSpPr/>
          <p:nvPr/>
        </p:nvSpPr>
        <p:spPr>
          <a:xfrm>
            <a:off x="680897" y="1219994"/>
            <a:ext cx="3894278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8.2.2  </a:t>
            </a:r>
            <a:r>
              <a:rPr lang="zh-CN" altLang="en-US" b="1" dirty="0"/>
              <a:t>创建存储过程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55564A-0487-451A-812F-C6AE8BC54BB6}"/>
              </a:ext>
            </a:extLst>
          </p:cNvPr>
          <p:cNvSpPr/>
          <p:nvPr/>
        </p:nvSpPr>
        <p:spPr>
          <a:xfrm>
            <a:off x="724174" y="3734594"/>
            <a:ext cx="8305800" cy="5144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当创建存储过程时，需要确定存储过程的三个组成部分：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9F3C71-F2B9-4BA1-B8F4-4E86FB6F3A4E}"/>
              </a:ext>
            </a:extLst>
          </p:cNvPr>
          <p:cNvSpPr/>
          <p:nvPr/>
        </p:nvSpPr>
        <p:spPr>
          <a:xfrm>
            <a:off x="724174" y="4360394"/>
            <a:ext cx="10251263" cy="15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）所有的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输入参数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以及传给调用者的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输出参数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）被执行的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针对数据库的操作语句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，包括调用其他存储过程的语句。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）返回给调用者的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状态值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以指明调用是成功还是失败。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755564A-0487-451A-812F-C6AE8BC54BB6}"/>
              </a:ext>
            </a:extLst>
          </p:cNvPr>
          <p:cNvSpPr/>
          <p:nvPr/>
        </p:nvSpPr>
        <p:spPr>
          <a:xfrm>
            <a:off x="742781" y="1905794"/>
            <a:ext cx="10233194" cy="14839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Server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中，创建存储过程的方法：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 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使用对象资源管理器；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 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T-SQ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CREATE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PROCEDURE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语句。</a:t>
            </a:r>
          </a:p>
        </p:txBody>
      </p:sp>
      <p:sp>
        <p:nvSpPr>
          <p:cNvPr id="12" name="标题 3">
            <a:extLst>
              <a:ext uri="{FF2B5EF4-FFF2-40B4-BE49-F238E27FC236}">
                <a16:creationId xmlns:a16="http://schemas.microsoft.com/office/drawing/2014/main" id="{66190557-58EB-46F0-9963-3E3EEF1027E6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8.2  </a:t>
            </a:r>
            <a:r>
              <a:rPr lang="zh-CN" altLang="en-US" sz="2800" dirty="0">
                <a:solidFill>
                  <a:schemeClr val="bg1"/>
                </a:solidFill>
              </a:rPr>
              <a:t>存储过程和函数</a:t>
            </a:r>
          </a:p>
        </p:txBody>
      </p:sp>
    </p:spTree>
    <p:extLst>
      <p:ext uri="{BB962C8B-B14F-4D97-AF65-F5344CB8AC3E}">
        <p14:creationId xmlns:p14="http://schemas.microsoft.com/office/powerpoint/2010/main" val="2627631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6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962821D-8B04-4A44-B5EB-3A6F7000567B}"/>
              </a:ext>
            </a:extLst>
          </p:cNvPr>
          <p:cNvSpPr/>
          <p:nvPr/>
        </p:nvSpPr>
        <p:spPr>
          <a:xfrm>
            <a:off x="307975" y="1257762"/>
            <a:ext cx="5613281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CREATE</a:t>
            </a:r>
            <a:r>
              <a:rPr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PROCEDURE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命令创建存储过程 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55575" y="1881009"/>
            <a:ext cx="7061771" cy="4267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CREATE</a:t>
            </a:r>
            <a:r>
              <a:rPr lang="en-US" altLang="zh-CN" sz="20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PROC</a:t>
            </a:r>
            <a:r>
              <a:rPr lang="en-US" altLang="zh-CN" sz="20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EDURE</a:t>
            </a:r>
            <a:r>
              <a:rPr lang="en-US" altLang="zh-CN" sz="20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sz="2000" b="1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存储过程名</a:t>
            </a:r>
            <a:r>
              <a:rPr lang="en-US" altLang="zh-CN" sz="20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([</a:t>
            </a:r>
            <a:r>
              <a:rPr lang="zh-CN" altLang="en-US" sz="20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0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sz="20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0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2,…])</a:t>
            </a:r>
            <a:endParaRPr lang="zh-CN" altLang="en-US" sz="2000" b="1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1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AS</a:t>
            </a:r>
            <a:r>
              <a:rPr lang="en-US" altLang="zh-CN" sz="21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1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T-SQL</a:t>
            </a:r>
            <a:r>
              <a:rPr lang="zh-CN" altLang="en-US" sz="2100" b="1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en-US" altLang="zh-CN" sz="21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&gt;;</a:t>
            </a:r>
            <a:r>
              <a:rPr lang="zh-CN" altLang="en-US" sz="21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1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 defTabSz="914400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sz="21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参数列表含义如下：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1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参数格式：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@</a:t>
            </a:r>
            <a:r>
              <a:rPr lang="zh-CN" altLang="en-US" sz="2100" b="1" kern="0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参数名 数据类型 </a:t>
            </a:r>
            <a:r>
              <a:rPr lang="en-US" altLang="zh-CN" sz="21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[=</a:t>
            </a:r>
            <a:r>
              <a:rPr lang="zh-CN" altLang="en-US" sz="21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默认值</a:t>
            </a:r>
            <a:r>
              <a:rPr lang="en-US" altLang="zh-CN" sz="21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sz="2100" b="1" kern="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参数类型 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100" b="1" kern="0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1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参数类型：</a:t>
            </a:r>
            <a:r>
              <a:rPr lang="zh-CN" altLang="en-US" sz="2100" b="1" kern="0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INPUT</a:t>
            </a:r>
            <a:r>
              <a:rPr lang="zh-CN" altLang="en-US" sz="2100" b="1" kern="0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（缺省）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100" b="1" kern="0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OUTPUT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1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执行过程：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</a:t>
            </a:r>
            <a:r>
              <a:rPr lang="en-US" altLang="zh-CN" sz="2100" b="1" kern="0" dirty="0">
                <a:solidFill>
                  <a:srgbClr val="00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100" b="1" kern="0" dirty="0">
                <a:solidFill>
                  <a:srgbClr val="99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存储过程名 </a:t>
            </a:r>
            <a:r>
              <a:rPr lang="zh-CN" altLang="en-US" sz="21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实参列表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E4D645-1ADC-4483-B609-B59ACF855D49}"/>
              </a:ext>
            </a:extLst>
          </p:cNvPr>
          <p:cNvSpPr/>
          <p:nvPr/>
        </p:nvSpPr>
        <p:spPr>
          <a:xfrm>
            <a:off x="7394576" y="1859504"/>
            <a:ext cx="4571999" cy="36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1289">
              <a:lnSpc>
                <a:spcPct val="140000"/>
              </a:lnSpc>
              <a:defRPr/>
            </a:pPr>
            <a:r>
              <a:rPr lang="en-US" altLang="zh-CN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8-15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Teach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数据库中，创建一个名称为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MyProc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不带参数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的存储过程，该存储过程的功能是从数据表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中查询所有男同学的信息。</a:t>
            </a:r>
          </a:p>
          <a:p>
            <a:pPr indent="-11289">
              <a:lnSpc>
                <a:spcPct val="14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USE Teach</a:t>
            </a:r>
          </a:p>
          <a:p>
            <a:pPr indent="-11289">
              <a:lnSpc>
                <a:spcPct val="14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CREATE PROCEDURE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MyProc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</a:p>
          <a:p>
            <a:pPr indent="-11289">
              <a:lnSpc>
                <a:spcPct val="14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AS</a:t>
            </a:r>
          </a:p>
          <a:p>
            <a:pPr indent="-11289">
              <a:lnSpc>
                <a:spcPct val="14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SELECT * FROM S WHERE Sex='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男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’;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E4D645-1ADC-4483-B609-B59ACF855D49}"/>
              </a:ext>
            </a:extLst>
          </p:cNvPr>
          <p:cNvSpPr/>
          <p:nvPr/>
        </p:nvSpPr>
        <p:spPr>
          <a:xfrm>
            <a:off x="7362740" y="5689022"/>
            <a:ext cx="4571999" cy="464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MyProc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7" name="标题 3">
            <a:extLst>
              <a:ext uri="{FF2B5EF4-FFF2-40B4-BE49-F238E27FC236}">
                <a16:creationId xmlns:a16="http://schemas.microsoft.com/office/drawing/2014/main" id="{9BBB4554-F806-4C4B-8898-FC2AA8A2F2F0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8.2  </a:t>
            </a:r>
            <a:r>
              <a:rPr lang="zh-CN" altLang="en-US" sz="2800" dirty="0">
                <a:solidFill>
                  <a:schemeClr val="bg1"/>
                </a:solidFill>
              </a:rPr>
              <a:t>存储过程和函数</a:t>
            </a:r>
          </a:p>
        </p:txBody>
      </p:sp>
    </p:spTree>
    <p:extLst>
      <p:ext uri="{BB962C8B-B14F-4D97-AF65-F5344CB8AC3E}">
        <p14:creationId xmlns:p14="http://schemas.microsoft.com/office/powerpoint/2010/main" val="6586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4D645-1ADC-4483-B609-B59ACF855D49}"/>
              </a:ext>
            </a:extLst>
          </p:cNvPr>
          <p:cNvSpPr/>
          <p:nvPr/>
        </p:nvSpPr>
        <p:spPr>
          <a:xfrm>
            <a:off x="460375" y="1175048"/>
            <a:ext cx="11353799" cy="3894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1289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具有输入参数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的存储过程。在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Teach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数据库中，创建一个名称为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Stud</a:t>
            </a:r>
            <a:r>
              <a:rPr lang="en-US" altLang="zh-CN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info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的存储过程，该存储过程的功能是查询某学生的信息，并执行。</a:t>
            </a:r>
          </a:p>
          <a:p>
            <a:pPr marL="720000" indent="-11289"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USE Teach</a:t>
            </a:r>
          </a:p>
          <a:p>
            <a:pPr marL="720000" indent="-11289"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CREATE PROCEDURE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Stud_info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( @xh VARCHAR(6))</a:t>
            </a:r>
          </a:p>
          <a:p>
            <a:pPr marL="720000" indent="-11289"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AS</a:t>
            </a:r>
          </a:p>
          <a:p>
            <a:pPr marL="720000" indent="-11289"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SELECT *</a:t>
            </a:r>
          </a:p>
          <a:p>
            <a:pPr marL="720000" indent="-11289"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FROM S</a:t>
            </a:r>
          </a:p>
          <a:p>
            <a:pPr marL="720000" indent="-11289"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WHERE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=@xh;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8E4D645-1ADC-4483-B609-B59ACF855D49}"/>
              </a:ext>
            </a:extLst>
          </p:cNvPr>
          <p:cNvSpPr/>
          <p:nvPr/>
        </p:nvSpPr>
        <p:spPr>
          <a:xfrm>
            <a:off x="917575" y="5321481"/>
            <a:ext cx="2971800" cy="470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1289">
              <a:lnSpc>
                <a:spcPct val="130000"/>
              </a:lnSpc>
              <a:defRPr/>
            </a:pP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 </a:t>
            </a:r>
            <a:r>
              <a:rPr lang="en-US" altLang="zh-CN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Stud_info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'S12 '</a:t>
            </a:r>
            <a:endParaRPr lang="en-US" altLang="zh-CN" sz="21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6D685D74-DDF2-4406-9472-7D6ADC976C38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8.2  </a:t>
            </a:r>
            <a:r>
              <a:rPr lang="zh-CN" altLang="en-US" sz="2800" dirty="0">
                <a:solidFill>
                  <a:schemeClr val="bg1"/>
                </a:solidFill>
              </a:rPr>
              <a:t>存储过程和函数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73B53C73-41DB-4F27-B0BD-9842EA3E9BB0}"/>
              </a:ext>
            </a:extLst>
          </p:cNvPr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178811-4BC2-4A21-8835-189DF9172FE3}"/>
              </a:ext>
            </a:extLst>
          </p:cNvPr>
          <p:cNvSpPr/>
          <p:nvPr/>
        </p:nvSpPr>
        <p:spPr>
          <a:xfrm>
            <a:off x="4453838" y="5330366"/>
            <a:ext cx="7055537" cy="449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1289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输入参数，用于向存储过程传入值，类似于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语言的按值传递。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354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4D645-1ADC-4483-B609-B59ACF855D49}"/>
              </a:ext>
            </a:extLst>
          </p:cNvPr>
          <p:cNvSpPr/>
          <p:nvPr/>
        </p:nvSpPr>
        <p:spPr>
          <a:xfrm>
            <a:off x="460375" y="1175048"/>
            <a:ext cx="11353799" cy="50741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1289">
              <a:lnSpc>
                <a:spcPct val="130000"/>
              </a:lnSpc>
              <a:defRPr/>
            </a:pPr>
            <a:r>
              <a:rPr lang="en-US" altLang="zh-CN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8-16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具有输入参数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的存储过程。在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Teach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数据库中，创建一个名称为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InsertRecord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的存储过程，该存储过程的功能是向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数据表中插入一条记录，新记录的值由参数提供。</a:t>
            </a:r>
          </a:p>
          <a:p>
            <a:pPr marL="72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USE Teach</a:t>
            </a:r>
          </a:p>
          <a:p>
            <a:pPr marL="72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CREATE PROCEDURE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InsertRecord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</a:p>
          <a:p>
            <a:pPr marL="72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(  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VARCHAR(6),</a:t>
            </a:r>
          </a:p>
          <a:p>
            <a:pPr marL="72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NVARCHAR(10),</a:t>
            </a:r>
          </a:p>
          <a:p>
            <a:pPr marL="72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@sex NCHAR(1),</a:t>
            </a:r>
          </a:p>
          <a:p>
            <a:pPr marL="72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@age INT,</a:t>
            </a:r>
          </a:p>
          <a:p>
            <a:pPr marL="72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dept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NVARCHAR(20)</a:t>
            </a:r>
          </a:p>
          <a:p>
            <a:pPr marL="72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)</a:t>
            </a:r>
          </a:p>
          <a:p>
            <a:pPr marL="72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AS</a:t>
            </a:r>
          </a:p>
          <a:p>
            <a:pPr marL="72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INSERT INTO S VALUES(@sno,@sn,@sex,@age, @dept);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8E4D645-1ADC-4483-B609-B59ACF855D49}"/>
              </a:ext>
            </a:extLst>
          </p:cNvPr>
          <p:cNvSpPr/>
          <p:nvPr/>
        </p:nvSpPr>
        <p:spPr>
          <a:xfrm>
            <a:off x="4835181" y="5029994"/>
            <a:ext cx="6858000" cy="465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InsertRecordDefa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'S12 ', '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赵敏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' , '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女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', 20 , '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武当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' )</a:t>
            </a:r>
            <a:endParaRPr lang="en-US" altLang="zh-CN" sz="2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6D685D74-DDF2-4406-9472-7D6ADC976C38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8.2  </a:t>
            </a:r>
            <a:r>
              <a:rPr lang="zh-CN" altLang="en-US" sz="2800" dirty="0">
                <a:solidFill>
                  <a:schemeClr val="bg1"/>
                </a:solidFill>
              </a:rPr>
              <a:t>存储过程和函数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73B53C73-41DB-4F27-B0BD-9842EA3E9BB0}"/>
              </a:ext>
            </a:extLst>
          </p:cNvPr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</p:spTree>
    <p:extLst>
      <p:ext uri="{BB962C8B-B14F-4D97-AF65-F5344CB8AC3E}">
        <p14:creationId xmlns:p14="http://schemas.microsoft.com/office/powerpoint/2010/main" val="174638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4D645-1ADC-4483-B609-B59ACF855D49}"/>
              </a:ext>
            </a:extLst>
          </p:cNvPr>
          <p:cNvSpPr/>
          <p:nvPr/>
        </p:nvSpPr>
        <p:spPr>
          <a:xfrm>
            <a:off x="460375" y="1219994"/>
            <a:ext cx="11277600" cy="50741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1289">
              <a:lnSpc>
                <a:spcPct val="130000"/>
              </a:lnSpc>
              <a:defRPr/>
            </a:pPr>
            <a:r>
              <a:rPr lang="en-US" altLang="zh-CN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8-17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具有输入参数默认值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的存储过程。在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Teach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数据库中，创建一个名称为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Insert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RecordDefa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的存储过程，该存储过程的功能是向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数据表中插入一条记录，新记录的值由参数提供，如果未提供系别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Dept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的值时，由参数的默认值代替。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USE Teach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CREATE PROCEDURE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InsertRecordDefa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(  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VARCHAR(6),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NVARCHAR(10),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@sex NCHAR(1),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@age INT,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@dept NVARCHAR(20)= '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武当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' )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AS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INSERT INTO S VALUES(@sno, @sn, @sex, @age, @dept);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8E4D645-1ADC-4483-B609-B59ACF855D49}"/>
              </a:ext>
            </a:extLst>
          </p:cNvPr>
          <p:cNvSpPr/>
          <p:nvPr/>
        </p:nvSpPr>
        <p:spPr>
          <a:xfrm>
            <a:off x="5889624" y="5139939"/>
            <a:ext cx="5486400" cy="465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InsertRecordDefa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'S13', '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赵敏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' , '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女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', 20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0AED8591-9EDC-4A44-B198-FAAEFC3DA070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8.2  </a:t>
            </a:r>
            <a:r>
              <a:rPr lang="zh-CN" altLang="en-US" sz="2800" dirty="0">
                <a:solidFill>
                  <a:schemeClr val="bg1"/>
                </a:solidFill>
              </a:rPr>
              <a:t>存储过程和函数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D949DA6B-A5EF-4724-81BE-E3BE3BA9BBF2}"/>
              </a:ext>
            </a:extLst>
          </p:cNvPr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</p:spTree>
    <p:extLst>
      <p:ext uri="{BB962C8B-B14F-4D97-AF65-F5344CB8AC3E}">
        <p14:creationId xmlns:p14="http://schemas.microsoft.com/office/powerpoint/2010/main" val="2974011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2DD047C6-2374-48B4-90B7-0BE8DD89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87" y="1329380"/>
            <a:ext cx="11737975" cy="484361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是非过程化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的查询语言，具有操作统一、面向集合、功能丰富、使用简单等优点。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和程序设计语言相比，高度非过程化的优点也造成了它的一个弱点：缺乏流程控制能力，难以实现应用业务中的逻辑控制。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编程技术可以有效克服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语言实现复杂应用方面的不足，提高应用系统和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DBMS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间的互操作性。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在应用系统中使用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编程来访问和管理数据库中的数据的方式主要有：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Embedded SQL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ESQL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过程化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Procedural Language/SQL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PL/SQL 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）</a:t>
            </a:r>
            <a:endParaRPr kumimoji="1"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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存储过程和自定义函数             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开放数据库互联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Open Data Base Connectivity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ODBC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）</a:t>
            </a:r>
            <a:endParaRPr kumimoji="1"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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OLE DB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Object Linking and Embedding DB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）   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ADO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Active Data Object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） </a:t>
            </a:r>
            <a:endParaRPr kumimoji="1"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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数据库连接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Java Data Base Connectivity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JDBC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3987FEFB-4924-4C1A-85F2-30AE9DADCF9E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数据库编程概述</a:t>
            </a:r>
          </a:p>
        </p:txBody>
      </p:sp>
    </p:spTree>
    <p:extLst>
      <p:ext uri="{BB962C8B-B14F-4D97-AF65-F5344CB8AC3E}">
        <p14:creationId xmlns:p14="http://schemas.microsoft.com/office/powerpoint/2010/main" val="1071958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4D645-1ADC-4483-B609-B59ACF855D49}"/>
              </a:ext>
            </a:extLst>
          </p:cNvPr>
          <p:cNvSpPr/>
          <p:nvPr/>
        </p:nvSpPr>
        <p:spPr>
          <a:xfrm>
            <a:off x="485205" y="1203067"/>
            <a:ext cx="11328970" cy="50741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1289">
              <a:lnSpc>
                <a:spcPct val="130000"/>
              </a:lnSpc>
              <a:defRPr/>
            </a:pPr>
            <a:r>
              <a:rPr lang="en-US" altLang="zh-CN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8-18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具有输出参数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的存储过程。在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Teach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数据库中，创建一个名称为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QueryTeach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的存储过程。该存储过程的功能是从数据表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中根据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查询某一同学的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姓名和系别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，查询的结果由参数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@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dept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返回。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USE Teach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CREATE PROCEDURE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QueryTeach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(   @sno VARCHAR(6),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@sn NVARCHAR(10) OUTPUT,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@dept NVARCHAR(20) OUTPUT)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AS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SELECT @sn=Sn,@dept=Dept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FROM S</a:t>
            </a:r>
          </a:p>
          <a:p>
            <a:pPr marL="1080000" indent="-11289"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WHERE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SNo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=@sno;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794375" y="4420394"/>
            <a:ext cx="58674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itchFamily="2" charset="2"/>
              <a:buNone/>
              <a:defRPr/>
            </a:pPr>
            <a:r>
              <a:rPr kumimoji="1" lang="en-US" altLang="en-US" sz="2000" noProof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declare @xm nvarchar(10),@xb nvarchar(20)</a:t>
            </a:r>
          </a:p>
          <a:p>
            <a:pPr marL="0" indent="0" defTabSz="914400">
              <a:buFont typeface="Wingdings" pitchFamily="2" charset="2"/>
              <a:buNone/>
              <a:defRPr/>
            </a:pPr>
            <a:r>
              <a:rPr kumimoji="1" lang="en-US" altLang="en-US" sz="2000" noProof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 </a:t>
            </a:r>
            <a:r>
              <a:rPr kumimoji="1" lang="en-US" altLang="zh-CN" sz="20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QueryTeach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'S</a:t>
            </a:r>
            <a:r>
              <a:rPr kumimoji="1" lang="en-US" altLang="en-US" sz="2000" noProof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' </a:t>
            </a:r>
            <a:r>
              <a:rPr kumimoji="1" lang="en-US" altLang="en-US" sz="2000" noProof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, @xm output,@xb output</a:t>
            </a:r>
          </a:p>
          <a:p>
            <a:pPr marL="0" indent="0" defTabSz="914400">
              <a:buFont typeface="Wingdings" pitchFamily="2" charset="2"/>
              <a:buNone/>
              <a:defRPr/>
            </a:pPr>
            <a:r>
              <a:rPr kumimoji="1" lang="en-US" altLang="en-US" sz="2000" noProof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print @xm</a:t>
            </a:r>
          </a:p>
          <a:p>
            <a:pPr marL="0" indent="0" defTabSz="914400">
              <a:buFont typeface="Wingdings" pitchFamily="2" charset="2"/>
              <a:buNone/>
              <a:defRPr/>
            </a:pPr>
            <a:r>
              <a:rPr kumimoji="1" lang="en-US" altLang="en-US" sz="2000" noProof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print @xb;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938AF650-3125-41DD-B461-71717BE8718C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8.2  </a:t>
            </a:r>
            <a:r>
              <a:rPr lang="zh-CN" altLang="en-US" sz="2800" dirty="0">
                <a:solidFill>
                  <a:schemeClr val="bg1"/>
                </a:solidFill>
              </a:rPr>
              <a:t>存储过程和函数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E6BA512-E48E-480F-8C56-1216B1710C99}"/>
              </a:ext>
            </a:extLst>
          </p:cNvPr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6EBB2E0-52FF-4A9E-8E74-59EABF20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067" y="5450231"/>
            <a:ext cx="3941763" cy="7112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调用时必须带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OUTPUT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关键字 ，返回结果要存放在变量中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73646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B53BC9-B4EA-411D-8597-8B39BC2354CA}"/>
              </a:ext>
            </a:extLst>
          </p:cNvPr>
          <p:cNvSpPr/>
          <p:nvPr/>
        </p:nvSpPr>
        <p:spPr>
          <a:xfrm>
            <a:off x="667936" y="1474907"/>
            <a:ext cx="4440639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利用对象资源管理器创建存储过程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2C627A-00E9-4F49-8B33-21FDE51035D9}"/>
              </a:ext>
            </a:extLst>
          </p:cNvPr>
          <p:cNvSpPr/>
          <p:nvPr/>
        </p:nvSpPr>
        <p:spPr>
          <a:xfrm>
            <a:off x="667935" y="1981994"/>
            <a:ext cx="1091763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）在选定的数据库下打开“可编程性”节点。  </a:t>
            </a:r>
            <a:endParaRPr lang="en-US" altLang="zh-CN" sz="21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）找到“存储过程”节点，单击鼠标右键，在弹出的快捷菜单中选择“新建存储过程”。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）在新建的查询窗口中可以看到关于创建存储过程的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语句模板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，在其中添上相应的内容，单击工具栏上的“执行”按钮即可。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3">
            <a:extLst>
              <a:ext uri="{FF2B5EF4-FFF2-40B4-BE49-F238E27FC236}">
                <a16:creationId xmlns:a16="http://schemas.microsoft.com/office/drawing/2014/main" id="{9ACA20CF-24E3-404C-8E80-511B2CF0678E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8.2  </a:t>
            </a:r>
            <a:r>
              <a:rPr lang="zh-CN" altLang="en-US" sz="2800" dirty="0">
                <a:solidFill>
                  <a:schemeClr val="bg1"/>
                </a:solidFill>
              </a:rPr>
              <a:t>存储过程和函数</a:t>
            </a:r>
          </a:p>
        </p:txBody>
      </p:sp>
    </p:spTree>
    <p:extLst>
      <p:ext uri="{BB962C8B-B14F-4D97-AF65-F5344CB8AC3E}">
        <p14:creationId xmlns:p14="http://schemas.microsoft.com/office/powerpoint/2010/main" val="1578758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7C23775A-2815-4881-8E5B-B33A6D5D6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44" y="1559681"/>
            <a:ext cx="2384425" cy="512762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查看存储过程 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99CE132A-8075-48CE-8C21-DA093F543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44" y="2478866"/>
            <a:ext cx="2384425" cy="468158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重新命名存储过程 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3C6B6122-5186-4F56-AD33-F3933D292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81" y="3375641"/>
            <a:ext cx="2384425" cy="468158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 algn="ctr"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删除存储过程 </a:t>
            </a: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581E673E-DD01-453B-94F3-A7BF2AF68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345115"/>
            <a:ext cx="2384425" cy="468158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执行存储过程 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89EE2B8E-6570-441A-A982-0B9F19030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25" y="5321351"/>
            <a:ext cx="2416750" cy="464277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修改存储过程 </a:t>
            </a:r>
          </a:p>
        </p:txBody>
      </p:sp>
      <p:sp>
        <p:nvSpPr>
          <p:cNvPr id="19" name="AutoShape 12">
            <a:extLst>
              <a:ext uri="{FF2B5EF4-FFF2-40B4-BE49-F238E27FC236}">
                <a16:creationId xmlns:a16="http://schemas.microsoft.com/office/drawing/2014/main" id="{7D859CCA-4799-48DA-959C-153D7E1E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404" y="1372231"/>
            <a:ext cx="5972033" cy="756000"/>
          </a:xfrm>
          <a:prstGeom prst="wave">
            <a:avLst>
              <a:gd name="adj1" fmla="val 13005"/>
              <a:gd name="adj2" fmla="val 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>
              <a:defRPr/>
            </a:pP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sp</a:t>
            </a:r>
            <a:r>
              <a:rPr lang="en-US" altLang="zh-CN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helptext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存储过程名称 </a:t>
            </a:r>
          </a:p>
        </p:txBody>
      </p:sp>
      <p:sp>
        <p:nvSpPr>
          <p:cNvPr id="20" name="AutoShape 13">
            <a:extLst>
              <a:ext uri="{FF2B5EF4-FFF2-40B4-BE49-F238E27FC236}">
                <a16:creationId xmlns:a16="http://schemas.microsoft.com/office/drawing/2014/main" id="{A5F0A75C-6E0F-4FAF-8989-38CB6E334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2206545"/>
            <a:ext cx="5972033" cy="756000"/>
          </a:xfrm>
          <a:prstGeom prst="wave">
            <a:avLst>
              <a:gd name="adj1" fmla="val 13005"/>
              <a:gd name="adj2" fmla="val 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通过对象资源管理器</a:t>
            </a:r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5E990283-C626-4C3E-BB25-6189A553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229" y="3186168"/>
            <a:ext cx="6036208" cy="756000"/>
          </a:xfrm>
          <a:prstGeom prst="wave">
            <a:avLst>
              <a:gd name="adj1" fmla="val 13005"/>
              <a:gd name="adj2" fmla="val 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 algn="ctr"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DROP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}} [,…n] </a:t>
            </a:r>
          </a:p>
        </p:txBody>
      </p:sp>
      <p:sp>
        <p:nvSpPr>
          <p:cNvPr id="22" name="AutoShape 16">
            <a:extLst>
              <a:ext uri="{FF2B5EF4-FFF2-40B4-BE49-F238E27FC236}">
                <a16:creationId xmlns:a16="http://schemas.microsoft.com/office/drawing/2014/main" id="{234C1632-D202-4D63-9C8D-C7046A0C7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276" y="5112194"/>
            <a:ext cx="6084887" cy="756000"/>
          </a:xfrm>
          <a:prstGeom prst="wave">
            <a:avLst>
              <a:gd name="adj1" fmla="val 13005"/>
              <a:gd name="adj2" fmla="val 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 algn="ctr"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ALTER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name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[;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number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23" name="AutoShape 19">
            <a:extLst>
              <a:ext uri="{FF2B5EF4-FFF2-40B4-BE49-F238E27FC236}">
                <a16:creationId xmlns:a16="http://schemas.microsoft.com/office/drawing/2014/main" id="{6A742415-AE9F-4B99-8B70-1894B9F8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4150324"/>
            <a:ext cx="6036208" cy="756000"/>
          </a:xfrm>
          <a:prstGeom prst="wave">
            <a:avLst>
              <a:gd name="adj1" fmla="val 13005"/>
              <a:gd name="adj2" fmla="val 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MyProc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7911E2D2-A765-4547-BF81-31A0B18DF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168" y="1678326"/>
            <a:ext cx="819150" cy="306387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>
              <a:defRPr/>
            </a:pPr>
            <a:endParaRPr lang="zh-CN" altLang="en-US" sz="21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2">
            <a:extLst>
              <a:ext uri="{FF2B5EF4-FFF2-40B4-BE49-F238E27FC236}">
                <a16:creationId xmlns:a16="http://schemas.microsoft.com/office/drawing/2014/main" id="{F93404AB-DBB1-4C52-AEF5-94B97434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950" y="2518756"/>
            <a:ext cx="819150" cy="307975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>
              <a:defRPr/>
            </a:pPr>
            <a:endParaRPr lang="zh-CN" altLang="en-US" sz="21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C5DFE150-DA24-4091-8A74-93517A02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168" y="3375641"/>
            <a:ext cx="819150" cy="306388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>
              <a:defRPr/>
            </a:pPr>
            <a:endParaRPr lang="zh-CN" altLang="en-US" sz="21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AutoShape 24">
            <a:extLst>
              <a:ext uri="{FF2B5EF4-FFF2-40B4-BE49-F238E27FC236}">
                <a16:creationId xmlns:a16="http://schemas.microsoft.com/office/drawing/2014/main" id="{DBBF751A-D44C-4DA1-BB24-2E0EA61AD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168" y="4321891"/>
            <a:ext cx="819150" cy="306387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>
              <a:defRPr/>
            </a:pPr>
            <a:endParaRPr lang="zh-CN" altLang="en-US" sz="21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AutoShape 25">
            <a:extLst>
              <a:ext uri="{FF2B5EF4-FFF2-40B4-BE49-F238E27FC236}">
                <a16:creationId xmlns:a16="http://schemas.microsoft.com/office/drawing/2014/main" id="{2A81442D-C600-4E7B-A148-3A68AB01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168" y="5342285"/>
            <a:ext cx="819150" cy="307975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7998" tIns="66559" rIns="127998" bIns="66559" anchor="ctr"/>
          <a:lstStyle/>
          <a:p>
            <a:pPr>
              <a:defRPr/>
            </a:pPr>
            <a:endParaRPr lang="zh-CN" altLang="en-US" sz="21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3">
            <a:extLst>
              <a:ext uri="{FF2B5EF4-FFF2-40B4-BE49-F238E27FC236}">
                <a16:creationId xmlns:a16="http://schemas.microsoft.com/office/drawing/2014/main" id="{36B3442E-86DE-4DE0-A224-356D09FE10B6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8.2  </a:t>
            </a:r>
            <a:r>
              <a:rPr lang="zh-CN" altLang="en-US" sz="2800" dirty="0">
                <a:solidFill>
                  <a:schemeClr val="bg1"/>
                </a:solidFill>
              </a:rPr>
              <a:t>存储过程和函数</a:t>
            </a:r>
          </a:p>
        </p:txBody>
      </p:sp>
    </p:spTree>
    <p:extLst>
      <p:ext uri="{BB962C8B-B14F-4D97-AF65-F5344CB8AC3E}">
        <p14:creationId xmlns:p14="http://schemas.microsoft.com/office/powerpoint/2010/main" val="309266994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2F2F1C-1B91-4530-90FD-0E3595D50684}"/>
              </a:ext>
            </a:extLst>
          </p:cNvPr>
          <p:cNvSpPr/>
          <p:nvPr/>
        </p:nvSpPr>
        <p:spPr>
          <a:xfrm>
            <a:off x="484749" y="1143794"/>
            <a:ext cx="3480826" cy="673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8.3.1  </a:t>
            </a:r>
            <a:r>
              <a:rPr lang="zh-CN" altLang="en-US" b="1" dirty="0"/>
              <a:t>触发器概述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4750" y="1916113"/>
            <a:ext cx="11202424" cy="18344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defTabSz="91440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</a:rPr>
              <a:t> </a:t>
            </a:r>
            <a:r>
              <a:rPr lang="zh-CN" altLang="en-US" sz="2100" dirty="0">
                <a:latin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kumimoji="1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</a:rPr>
              <a:t>触发器是一种特殊的存储过程，特殊之处在于：</a:t>
            </a:r>
            <a:endParaRPr kumimoji="1" lang="en-US" altLang="zh-CN" sz="2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</a:endParaRPr>
          </a:p>
          <a:p>
            <a:pPr lvl="0" defTabSz="91440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</a:rPr>
              <a:t>   </a:t>
            </a:r>
            <a:r>
              <a:rPr kumimoji="1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kumimoji="1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</a:rPr>
              <a:t>存储过程通过</a:t>
            </a:r>
            <a:r>
              <a:rPr kumimoji="1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调用</a:t>
            </a:r>
            <a:r>
              <a:rPr kumimoji="1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EXEC</a:t>
            </a:r>
            <a:r>
              <a:rPr kumimoji="1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命令</a:t>
            </a:r>
            <a:r>
              <a:rPr kumimoji="1" lang="zh-CN" altLang="en-US" sz="21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</a:rPr>
              <a:t>而执行</a:t>
            </a:r>
            <a:r>
              <a:rPr lang="zh-CN" altLang="en-US" sz="2100" kern="0" dirty="0">
                <a:solidFill>
                  <a:prstClr val="black"/>
                </a:solidFill>
                <a:latin typeface="宋体" panose="02010600030101010101" pitchFamily="2" charset="-122"/>
              </a:rPr>
              <a:t>。触发器通过</a:t>
            </a:r>
            <a:r>
              <a:rPr lang="zh-CN" altLang="en-US" sz="2100" kern="0" dirty="0">
                <a:solidFill>
                  <a:srgbClr val="FF0000"/>
                </a:solidFill>
                <a:latin typeface="宋体" panose="02010600030101010101" pitchFamily="2" charset="-122"/>
              </a:rPr>
              <a:t>事件触发</a:t>
            </a:r>
            <a:r>
              <a:rPr lang="zh-CN" altLang="en-US" sz="2100" kern="0" dirty="0">
                <a:solidFill>
                  <a:prstClr val="black"/>
                </a:solidFill>
                <a:latin typeface="宋体" panose="02010600030101010101" pitchFamily="2" charset="-122"/>
              </a:rPr>
              <a:t>而执行，不能被直接调用。触发器与</a:t>
            </a:r>
            <a:r>
              <a:rPr lang="zh-CN" altLang="en-US" sz="2100" kern="0" dirty="0">
                <a:solidFill>
                  <a:srgbClr val="0000FF"/>
                </a:solidFill>
                <a:latin typeface="宋体" panose="02010600030101010101" pitchFamily="2" charset="-122"/>
              </a:rPr>
              <a:t>表</a:t>
            </a:r>
            <a:r>
              <a:rPr lang="zh-CN" altLang="en-US" sz="2100" kern="0" dirty="0">
                <a:solidFill>
                  <a:prstClr val="black"/>
                </a:solidFill>
                <a:latin typeface="宋体" panose="02010600030101010101" pitchFamily="2" charset="-122"/>
              </a:rPr>
              <a:t>紧密相连，当表或表中数据发生变化时</a:t>
            </a:r>
            <a:r>
              <a:rPr lang="zh-CN" altLang="en-US" sz="2100" kern="0" dirty="0">
                <a:solidFill>
                  <a:srgbClr val="0000FF"/>
                </a:solidFill>
                <a:latin typeface="宋体" panose="02010600030101010101" pitchFamily="2" charset="-122"/>
              </a:rPr>
              <a:t>自动强制执行</a:t>
            </a:r>
            <a:r>
              <a:rPr lang="zh-CN" altLang="en-US" sz="2100" kern="0" dirty="0">
                <a:solidFill>
                  <a:prstClr val="black"/>
                </a:solidFill>
                <a:latin typeface="宋体" panose="02010600030101010101" pitchFamily="2" charset="-122"/>
              </a:rPr>
              <a:t>。</a:t>
            </a:r>
            <a:endParaRPr kumimoji="1" lang="en-US" altLang="zh-CN" sz="2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</a:endParaRPr>
          </a:p>
          <a:p>
            <a:pPr lvl="0" defTabSz="91440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kern="0" dirty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100" kern="0" dirty="0">
                <a:solidFill>
                  <a:prstClr val="black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zh-CN" altLang="en-US" sz="2100" kern="0" dirty="0">
                <a:solidFill>
                  <a:prstClr val="black"/>
                </a:solidFill>
                <a:latin typeface="宋体" panose="02010600030101010101" pitchFamily="2" charset="-122"/>
              </a:rPr>
              <a:t>存储过程可以带参数，而触发器</a:t>
            </a:r>
            <a:r>
              <a:rPr lang="zh-CN" altLang="en-US" sz="2100" kern="0" dirty="0">
                <a:solidFill>
                  <a:srgbClr val="FF0000"/>
                </a:solidFill>
                <a:latin typeface="宋体" panose="02010600030101010101" pitchFamily="2" charset="-122"/>
              </a:rPr>
              <a:t>不带参数</a:t>
            </a:r>
            <a:r>
              <a:rPr lang="zh-CN" altLang="en-US" sz="2100" kern="0" dirty="0">
                <a:solidFill>
                  <a:prstClr val="black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sz="2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8949" y="3886994"/>
            <a:ext cx="11198225" cy="2362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65125" indent="-25558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109537" indent="0" defTabSz="914400" fontAlgn="base">
              <a:lnSpc>
                <a:spcPct val="140000"/>
              </a:lnSpc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kumimoji="0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触发器的功能　</a:t>
            </a:r>
          </a:p>
          <a:p>
            <a:pPr marL="0" defTabSz="914400" fontAlgn="base">
              <a:lnSpc>
                <a:spcPct val="140000"/>
              </a:lnSpc>
              <a:spcAft>
                <a:spcPct val="0"/>
              </a:spcAft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kumimoji="0"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100" kern="0" dirty="0">
                <a:solidFill>
                  <a:prstClr val="black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kumimoji="0"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触发器的主要作用是用于实现由主码和外码所不能保证的</a:t>
            </a:r>
            <a:r>
              <a:rPr kumimoji="0" lang="zh-CN" altLang="en-US" sz="21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复杂参照完整性和数据一致性</a:t>
            </a:r>
            <a:r>
              <a:rPr kumimoji="0"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en-US" altLang="zh-CN" sz="2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defTabSz="914400" fontAlgn="base">
              <a:lnSpc>
                <a:spcPct val="140000"/>
              </a:lnSpc>
              <a:spcAft>
                <a:spcPct val="0"/>
              </a:spcAft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kumimoji="0"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100" kern="0" dirty="0">
                <a:solidFill>
                  <a:prstClr val="black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kumimoji="0"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当触发器所保护的数据发生改变时，触发器会自动被激活、响应，同时执行一定的操作，从而可以保证对数据的不完整性约束或不正确性的修改。</a:t>
            </a:r>
            <a:endParaRPr kumimoji="0" lang="en-US" altLang="zh-CN" sz="2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defTabSz="914400" fontAlgn="base">
              <a:lnSpc>
                <a:spcPct val="140000"/>
              </a:lnSpc>
              <a:spcAft>
                <a:spcPct val="0"/>
              </a:spcAft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kumimoji="0" lang="en-US" altLang="zh-CN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100" kern="0" dirty="0">
                <a:solidFill>
                  <a:prstClr val="black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kumimoji="0"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如果触发器在使用的过程中发生错误，则整个事务会自动回滚。</a:t>
            </a:r>
          </a:p>
        </p:txBody>
      </p:sp>
    </p:spTree>
    <p:extLst>
      <p:ext uri="{BB962C8B-B14F-4D97-AF65-F5344CB8AC3E}">
        <p14:creationId xmlns:p14="http://schemas.microsoft.com/office/powerpoint/2010/main" val="461988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E9E021E-2F79-44EA-8474-38A984B904D0}"/>
              </a:ext>
            </a:extLst>
          </p:cNvPr>
          <p:cNvSpPr/>
          <p:nvPr/>
        </p:nvSpPr>
        <p:spPr>
          <a:xfrm>
            <a:off x="628647" y="1258228"/>
            <a:ext cx="3505199" cy="539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Server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触发器的种类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2DB21E-7273-440C-8292-38CB08B9B14B}"/>
              </a:ext>
            </a:extLst>
          </p:cNvPr>
          <p:cNvSpPr/>
          <p:nvPr/>
        </p:nvSpPr>
        <p:spPr>
          <a:xfrm>
            <a:off x="618648" y="1826594"/>
            <a:ext cx="11195527" cy="4455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DML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在执行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数据操纵语言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DML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）事件时被激活而自动执行的触发器。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0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在对数据表中的数据进行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INSERT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UPDATE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DELETE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操作时自动执行。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0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根据触发器代码</a:t>
            </a:r>
            <a:r>
              <a:rPr lang="zh-CN" altLang="en-US" sz="21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执行的时机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，又可分为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AFTER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INSTEAD OF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两种。  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0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AFTER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触发器，只在执行了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  <a:sym typeface="Wingdings" panose="05000000000000000000" pitchFamily="2" charset="2"/>
              </a:rPr>
              <a:t>DML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操作</a:t>
            </a:r>
            <a:r>
              <a:rPr lang="zh-CN" altLang="en-US" sz="21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之后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才被激活执行的触发器，且只能定义在</a:t>
            </a:r>
            <a:r>
              <a:rPr lang="zh-CN" altLang="en-US" sz="21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表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上。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</a:t>
            </a:r>
            <a:r>
              <a:rPr lang="en-US" altLang="zh-CN" sz="2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</a:t>
            </a:r>
            <a:r>
              <a:rPr lang="en-US" altLang="zh-CN" sz="2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INSTEAD OF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触发器，是在执行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  <a:sym typeface="Wingdings" panose="05000000000000000000" pitchFamily="2" charset="2"/>
              </a:rPr>
              <a:t>DML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操作</a:t>
            </a:r>
            <a:r>
              <a:rPr lang="zh-CN" altLang="en-US" sz="21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之前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就被激活，且不再去执行原来的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  <a:sym typeface="Wingdings" panose="05000000000000000000" pitchFamily="2" charset="2"/>
              </a:rPr>
              <a:t>DML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操作，而去执行触发器中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  <a:sym typeface="Wingdings" panose="05000000000000000000" pitchFamily="2" charset="2"/>
              </a:rPr>
              <a:t>SQL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语句所定义的操作；可以定义在</a:t>
            </a:r>
            <a:r>
              <a:rPr lang="zh-CN" altLang="en-US" sz="21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表或视图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上。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DDL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在响应各种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数据定义语言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DDL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）事件而激活执行的存储过程。 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事件主要与以关键字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CREATE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ALTER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DROP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开头的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T-SQL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语句对应。</a:t>
            </a:r>
            <a:endParaRPr lang="en-US" altLang="zh-CN" sz="2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登录触发器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LOGON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）事件而激活的触发器。 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2AAEA3AD-9D88-47C1-8EBE-7F5790F777C4}"/>
              </a:ext>
            </a:extLst>
          </p:cNvPr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</p:spTree>
    <p:extLst>
      <p:ext uri="{BB962C8B-B14F-4D97-AF65-F5344CB8AC3E}">
        <p14:creationId xmlns:p14="http://schemas.microsoft.com/office/powerpoint/2010/main" val="2687480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2F2F1C-1B91-4530-90FD-0E3595D50684}"/>
              </a:ext>
            </a:extLst>
          </p:cNvPr>
          <p:cNvSpPr/>
          <p:nvPr/>
        </p:nvSpPr>
        <p:spPr>
          <a:xfrm>
            <a:off x="536575" y="1143794"/>
            <a:ext cx="4166626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8.3.2  </a:t>
            </a:r>
            <a:r>
              <a:rPr lang="zh-CN" altLang="en-US" b="1" dirty="0"/>
              <a:t>触发器的工作原理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7F97D0-CBD2-4E56-AE01-0ABAD59E4C6F}"/>
              </a:ext>
            </a:extLst>
          </p:cNvPr>
          <p:cNvSpPr/>
          <p:nvPr/>
        </p:nvSpPr>
        <p:spPr>
          <a:xfrm>
            <a:off x="460375" y="1829594"/>
            <a:ext cx="11353800" cy="24403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Server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为每个触发器在服务器的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内存上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都创建了两个特殊的表：插入表（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Inserted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表）和删除表（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Deleted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表）。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两个表是系统在线生成，动态驻留在内存中的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临时表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，触发器工作完成后系统自动删除。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表的结构总是与被该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触发器作用的表的结构相同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，不允许用户直接对其进行修改。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表中存储的内容，如下表。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57A18DD-B2A8-4A4D-8E35-F1B79229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14783"/>
              </p:ext>
            </p:extLst>
          </p:nvPr>
        </p:nvGraphicFramePr>
        <p:xfrm>
          <a:off x="1908175" y="4383222"/>
          <a:ext cx="8077200" cy="222290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67363321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5318737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1644457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对表的操作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Inserted</a:t>
                      </a: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Deleted</a:t>
                      </a: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50562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增加记录（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INSERT</a:t>
                      </a: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存放增加的记录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70924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删除记录（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存放被删除的记录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576019"/>
                  </a:ext>
                </a:extLst>
              </a:tr>
              <a:tr h="546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修改记录（</a:t>
                      </a:r>
                      <a:r>
                        <a:rPr kumimoji="1"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UPDATE</a:t>
                      </a: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存放更新后的记录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存放更新前的记录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8827304"/>
                  </a:ext>
                </a:extLst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87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2F2F1C-1B91-4530-90FD-0E3595D50684}"/>
              </a:ext>
            </a:extLst>
          </p:cNvPr>
          <p:cNvSpPr/>
          <p:nvPr/>
        </p:nvSpPr>
        <p:spPr>
          <a:xfrm>
            <a:off x="675024" y="1231894"/>
            <a:ext cx="3328426" cy="673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8.3.3  </a:t>
            </a:r>
            <a:r>
              <a:rPr lang="zh-CN" altLang="en-US" b="1" dirty="0"/>
              <a:t>创建触发器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7F97D0-CBD2-4E56-AE01-0ABAD59E4C6F}"/>
              </a:ext>
            </a:extLst>
          </p:cNvPr>
          <p:cNvSpPr/>
          <p:nvPr/>
        </p:nvSpPr>
        <p:spPr>
          <a:xfrm>
            <a:off x="675024" y="2054785"/>
            <a:ext cx="2866234" cy="531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DML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DBD481-BF12-494A-BBE7-38E3B8715B8E}"/>
              </a:ext>
            </a:extLst>
          </p:cNvPr>
          <p:cNvSpPr/>
          <p:nvPr/>
        </p:nvSpPr>
        <p:spPr>
          <a:xfrm>
            <a:off x="6403975" y="1143794"/>
            <a:ext cx="5425956" cy="3057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CREATE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CREATE TRIGGER 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&lt;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</a:t>
            </a:r>
            <a:r>
              <a:rPr kumimoji="1" lang="en-US" altLang="zh-CN" sz="2000" dirty="0" err="1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_name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&gt;   </a:t>
            </a: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   ON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 &lt; table&gt; | &lt;view &gt;</a:t>
            </a: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   AFTER ( FOR ) | INSTEAD OF</a:t>
            </a:r>
            <a:endParaRPr kumimoji="1" lang="en-US" altLang="zh-CN" sz="20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     [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INSERT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 ][ ,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DELETE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][,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UPDATE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] </a:t>
            </a: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AS</a:t>
            </a: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         &lt;T-SQL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语句块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&gt;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1DBD481-BF12-494A-BBE7-38E3B8715B8E}"/>
              </a:ext>
            </a:extLst>
          </p:cNvPr>
          <p:cNvSpPr/>
          <p:nvPr/>
        </p:nvSpPr>
        <p:spPr>
          <a:xfrm>
            <a:off x="612775" y="2820194"/>
            <a:ext cx="5257800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）使用对象资源管理器创建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6EAC91-9ADE-4165-851D-3DE88DCD1805}"/>
              </a:ext>
            </a:extLst>
          </p:cNvPr>
          <p:cNvSpPr/>
          <p:nvPr/>
        </p:nvSpPr>
        <p:spPr>
          <a:xfrm>
            <a:off x="6388219" y="4256094"/>
            <a:ext cx="5425956" cy="18805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anose="05000000000000000000" pitchFamily="2" charset="2"/>
              </a:rPr>
              <a:t>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AFTER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( FOR ) | INSTEAD OF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：指定触发器触发的时机。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lvl="0" defTabSz="914400" fontAlgn="base"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anose="05000000000000000000" pitchFamily="2" charset="2"/>
              </a:rPr>
              <a:t>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[ INSERT ] [,DELETE] [, UPDATE ] 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：指定能够激活触发器的操作，必须至少指定一个。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66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618462" y="1143794"/>
            <a:ext cx="11195713" cy="10590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例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创建一个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INSERT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触发器，完成在学生表（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S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）中插入新纪录时， 触发该触发器。提示“新的纪录被插入，请检查正确性。”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618462" y="2439882"/>
            <a:ext cx="5105400" cy="37247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USE StudScore_DB</a:t>
            </a:r>
            <a:endParaRPr kumimoji="1" lang="en-US" altLang="en-US" sz="18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CREATE TRIGGER Trigger_insert</a:t>
            </a: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ON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S</a:t>
            </a:r>
            <a:endParaRPr kumimoji="1" lang="en-US" altLang="zh-CN" sz="18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AFTER INSERT</a:t>
            </a: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AS</a:t>
            </a: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BEGIN </a:t>
            </a: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PRINT '</a:t>
            </a:r>
            <a:r>
              <a:rPr kumimoji="1" lang="zh-CN" altLang="en-US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新的记录被插入，请检查正确性</a:t>
            </a:r>
            <a:r>
              <a:rPr kumimoji="1" lang="zh-CN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.'</a:t>
            </a: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END;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6628605" y="2470670"/>
            <a:ext cx="4884739" cy="19338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--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测试触发器</a:t>
            </a: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USE StudScore_DB</a:t>
            </a: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INSERT INTO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S</a:t>
            </a:r>
            <a:endParaRPr kumimoji="1" lang="en-US" altLang="zh-CN" sz="18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lvl="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VALUES('142230221','</a:t>
            </a:r>
            <a:r>
              <a:rPr kumimoji="1" lang="zh-CN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李小明','男</a:t>
            </a:r>
            <a:r>
              <a:rPr kumimoji="1" lang="en-US" altLang="zh-CN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',19, </a:t>
            </a:r>
            <a:r>
              <a:rPr lang="en-US" altLang="zh-CN" sz="1800" kern="0" noProof="1">
                <a:solidFill>
                  <a:prstClr val="black"/>
                </a:solidFill>
              </a:rPr>
              <a:t>'IS');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3611" r="49606" b="56658"/>
          <a:stretch/>
        </p:blipFill>
        <p:spPr bwMode="auto">
          <a:xfrm>
            <a:off x="6838949" y="4652454"/>
            <a:ext cx="4464050" cy="143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98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561404" y="1138618"/>
            <a:ext cx="11252771" cy="10590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： 在学生表(</a:t>
            </a:r>
            <a:r>
              <a:rPr lang="en-US" altLang="zh-CN" sz="2000" kern="0" dirty="0">
                <a:solidFill>
                  <a:prstClr val="black"/>
                </a:solidFill>
              </a:rPr>
              <a:t>S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上建立删除触发器（名称为：</a:t>
            </a:r>
            <a:r>
              <a:rPr lang="en-US" altLang="zh-CN" sz="2000" kern="0" dirty="0" err="1">
                <a:solidFill>
                  <a:prstClr val="black"/>
                </a:solidFill>
              </a:rPr>
              <a:t>trigstudinfo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en-US" altLang="zh-CN" sz="2000" kern="0" dirty="0" err="1">
                <a:solidFill>
                  <a:prstClr val="black"/>
                </a:solidFill>
              </a:rPr>
              <a:t>delete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）,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删除学生信息时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，则成绩表（</a:t>
            </a:r>
            <a:r>
              <a:rPr lang="en-US" altLang="zh-CN" sz="2000" kern="0" dirty="0">
                <a:solidFill>
                  <a:prstClr val="black"/>
                </a:solidFill>
              </a:rPr>
              <a:t>SC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中对应信息自动删除，并写出测试语句。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559413" y="2387110"/>
            <a:ext cx="4858413" cy="372470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noProof="1">
                <a:solidFill>
                  <a:prstClr val="black"/>
                </a:solidFill>
              </a:rPr>
              <a:t>CREATE TRIGGER </a:t>
            </a:r>
            <a:r>
              <a:rPr lang="en-US" altLang="zh-CN" sz="1800" dirty="0" err="1">
                <a:ea typeface="新宋体" pitchFamily="49" charset="-122"/>
                <a:cs typeface="Times New Roman" panose="02020603050405020304" pitchFamily="18" charset="0"/>
              </a:rPr>
              <a:t>trigstudinfo_delete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 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ON S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noProof="1">
                <a:solidFill>
                  <a:srgbClr val="FF0000"/>
                </a:solidFill>
              </a:rPr>
              <a:t>AFTER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 DELETE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AS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DECLARE @xh char(9)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SELECT @xh=Sno FROM DELETED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DELETE FROM SC 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WHERE </a:t>
            </a:r>
            <a:r>
              <a:rPr lang="en-US" altLang="zh-CN" sz="1800" dirty="0" err="1">
                <a:ea typeface="新宋体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=@xh;</a:t>
            </a:r>
          </a:p>
        </p:txBody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id="{ABD80595-69F6-4E6D-B80E-032904265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4885394"/>
            <a:ext cx="5257800" cy="14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dirty="0">
                <a:latin typeface="Times New Roman" pitchFamily="18" charset="0"/>
                <a:ea typeface="宋体" pitchFamily="2" charset="-122"/>
              </a:rPr>
              <a:t>--</a:t>
            </a:r>
            <a:r>
              <a:rPr kumimoji="1" lang="zh-CN" altLang="en-US" sz="1800" b="1" dirty="0">
                <a:latin typeface="Times New Roman" pitchFamily="18" charset="0"/>
                <a:ea typeface="宋体" pitchFamily="2" charset="-122"/>
              </a:rPr>
              <a:t>测试语句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dirty="0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DELETE FROM S WHERE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Sno</a:t>
            </a:r>
            <a:r>
              <a:rPr kumimoji="1" lang="en-US" altLang="zh-CN" sz="1800" b="1" dirty="0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=</a:t>
            </a:r>
            <a:r>
              <a:rPr kumimoji="1" lang="zh-CN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' </a:t>
            </a:r>
            <a:r>
              <a:rPr kumimoji="1" lang="en-US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142230221 </a:t>
            </a:r>
            <a:r>
              <a:rPr kumimoji="1" lang="zh-CN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' </a:t>
            </a:r>
            <a:endParaRPr kumimoji="1" lang="en-US" altLang="zh-CN" sz="1800" b="1" noProof="1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dirty="0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SELECT * FROM SC  --</a:t>
            </a:r>
            <a:r>
              <a:rPr kumimoji="1"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检查是否删除成功</a:t>
            </a:r>
            <a:endParaRPr kumimoji="1"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新宋体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dirty="0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SELECT * FROM S WHERE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Sno</a:t>
            </a:r>
            <a:r>
              <a:rPr kumimoji="1" lang="en-US" altLang="zh-CN" sz="1800" b="1" dirty="0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=</a:t>
            </a:r>
            <a:r>
              <a:rPr kumimoji="1" lang="zh-CN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' </a:t>
            </a:r>
            <a:r>
              <a:rPr kumimoji="1" lang="en-US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142230221 </a:t>
            </a:r>
            <a:r>
              <a:rPr kumimoji="1" lang="zh-CN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' </a:t>
            </a:r>
            <a:endParaRPr kumimoji="1"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新宋体"/>
              <a:cs typeface="Times New Roman" panose="02020603050405020304" pitchFamily="18" charset="0"/>
            </a:endParaRP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700F9794-4D11-48CA-9D79-B99D09F305F5}"/>
              </a:ext>
            </a:extLst>
          </p:cNvPr>
          <p:cNvSpPr/>
          <p:nvPr/>
        </p:nvSpPr>
        <p:spPr>
          <a:xfrm>
            <a:off x="10899775" y="3658394"/>
            <a:ext cx="1143000" cy="1773758"/>
          </a:xfrm>
          <a:prstGeom prst="wedgeRectCallout">
            <a:avLst>
              <a:gd name="adj1" fmla="val -103163"/>
              <a:gd name="adj2" fmla="val 462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语句执行后，激活触发器，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  <a:cs typeface="Times New Roman" panose="02020603050405020304" pitchFamily="18" charset="0"/>
              </a:rPr>
              <a:t>SC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中相应元组都被删除</a:t>
            </a:r>
          </a:p>
        </p:txBody>
      </p:sp>
    </p:spTree>
    <p:extLst>
      <p:ext uri="{BB962C8B-B14F-4D97-AF65-F5344CB8AC3E}">
        <p14:creationId xmlns:p14="http://schemas.microsoft.com/office/powerpoint/2010/main" val="939972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20" grpId="0" animBg="1" autoUpdateAnimBg="0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561404" y="1090491"/>
            <a:ext cx="11252771" cy="10590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lvl="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： 在学生表(</a:t>
            </a:r>
            <a:r>
              <a:rPr lang="en-US" altLang="zh-CN" sz="2000" kern="0" dirty="0">
                <a:solidFill>
                  <a:prstClr val="black"/>
                </a:solidFill>
              </a:rPr>
              <a:t>S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上建立删除触发器（名称为：</a:t>
            </a:r>
            <a:r>
              <a:rPr lang="en-US" altLang="zh-CN" sz="2000" kern="0" dirty="0">
                <a:solidFill>
                  <a:prstClr val="black"/>
                </a:solidFill>
              </a:rPr>
              <a:t>trigstudinfo1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en-US" altLang="zh-CN" sz="2000" kern="0" dirty="0">
                <a:solidFill>
                  <a:prstClr val="black"/>
                </a:solidFill>
              </a:rPr>
              <a:t>delete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）,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删除学生信息前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必须</a:t>
            </a:r>
            <a:r>
              <a:rPr lang="zh-CN" altLang="en-US" sz="2000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先删除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成绩表（</a:t>
            </a:r>
            <a:r>
              <a:rPr lang="en-US" altLang="zh-CN" sz="2000" kern="0" dirty="0">
                <a:solidFill>
                  <a:prstClr val="black"/>
                </a:solidFill>
              </a:rPr>
              <a:t>SC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中对应的信息，并写出测试语句。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554962" y="2218065"/>
            <a:ext cx="4858413" cy="372470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noProof="1">
                <a:solidFill>
                  <a:prstClr val="black"/>
                </a:solidFill>
              </a:rPr>
              <a:t>CREATE TRIGGER 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trigstudinfo1_delete 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ON S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INSTEAD OF 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DELETE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AS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DECLARE @xh char(9)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SELECT @xh=Sno FROM DELETED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DELETE FROM SC 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WHERE </a:t>
            </a:r>
            <a:r>
              <a:rPr lang="en-US" altLang="zh-CN" sz="1800" dirty="0" err="1">
                <a:ea typeface="新宋体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=@xh;</a:t>
            </a: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A55E2E0D-DC32-4713-9BF6-8194ABC59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008" y="2259106"/>
            <a:ext cx="5066266" cy="252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noProof="1">
                <a:solidFill>
                  <a:prstClr val="black"/>
                </a:solidFill>
              </a:rPr>
              <a:t>CREATE TRIGGER 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trigstudinfo1_delete 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ON S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INSTEAD OF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 DELETE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AS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DELETE FROM SC 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WHERE </a:t>
            </a:r>
            <a:r>
              <a:rPr lang="en-US" altLang="zh-CN" sz="1800" dirty="0" err="1">
                <a:ea typeface="新宋体" pitchFamily="49" charset="-122"/>
                <a:cs typeface="Times New Roman" panose="02020603050405020304" pitchFamily="18" charset="0"/>
              </a:rPr>
              <a:t>SC.Sno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 IN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( SELECT </a:t>
            </a:r>
            <a:r>
              <a:rPr lang="en-US" altLang="zh-CN" sz="1800" dirty="0" err="1">
                <a:ea typeface="新宋体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 FROM DELETED );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BBE1A0BF-5053-4293-8ADC-8BB670A1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4885394"/>
            <a:ext cx="5257800" cy="14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dirty="0">
                <a:latin typeface="Times New Roman" pitchFamily="18" charset="0"/>
                <a:ea typeface="宋体" pitchFamily="2" charset="-122"/>
              </a:rPr>
              <a:t>--</a:t>
            </a:r>
            <a:r>
              <a:rPr kumimoji="1" lang="zh-CN" altLang="en-US" sz="1800" b="1" dirty="0">
                <a:latin typeface="Times New Roman" pitchFamily="18" charset="0"/>
                <a:ea typeface="宋体" pitchFamily="2" charset="-122"/>
              </a:rPr>
              <a:t>测试语句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dirty="0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DELETE FROM S WHERE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Sno</a:t>
            </a:r>
            <a:r>
              <a:rPr kumimoji="1" lang="en-US" altLang="zh-CN" sz="1800" b="1" dirty="0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=</a:t>
            </a:r>
            <a:r>
              <a:rPr kumimoji="1" lang="zh-CN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' </a:t>
            </a:r>
            <a:r>
              <a:rPr kumimoji="1" lang="en-US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142230221 </a:t>
            </a:r>
            <a:r>
              <a:rPr kumimoji="1" lang="zh-CN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' </a:t>
            </a:r>
            <a:endParaRPr kumimoji="1" lang="en-US" altLang="zh-CN" sz="1800" b="1" noProof="1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dirty="0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SELECT * FROM SC  --</a:t>
            </a:r>
            <a:r>
              <a:rPr kumimoji="1"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检查是否删除成功</a:t>
            </a:r>
            <a:endParaRPr kumimoji="1"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新宋体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dirty="0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SELECT * FROM S WHERE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Sno</a:t>
            </a:r>
            <a:r>
              <a:rPr kumimoji="1" lang="en-US" altLang="zh-CN" sz="1800" b="1" dirty="0">
                <a:latin typeface="Times New Roman" panose="02020603050405020304" pitchFamily="18" charset="0"/>
                <a:ea typeface="新宋体"/>
                <a:cs typeface="Times New Roman" panose="02020603050405020304" pitchFamily="18" charset="0"/>
              </a:rPr>
              <a:t>=</a:t>
            </a:r>
            <a:r>
              <a:rPr kumimoji="1" lang="zh-CN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' </a:t>
            </a:r>
            <a:r>
              <a:rPr kumimoji="1" lang="en-US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142230221 </a:t>
            </a:r>
            <a:r>
              <a:rPr kumimoji="1" lang="zh-CN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' </a:t>
            </a:r>
            <a:endParaRPr kumimoji="1"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新宋体"/>
              <a:cs typeface="Times New Roman" panose="02020603050405020304" pitchFamily="18" charset="0"/>
            </a:endParaRPr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85D983F9-8FE5-4500-85A4-9A3F539D074F}"/>
              </a:ext>
            </a:extLst>
          </p:cNvPr>
          <p:cNvSpPr/>
          <p:nvPr/>
        </p:nvSpPr>
        <p:spPr>
          <a:xfrm>
            <a:off x="10938907" y="2362994"/>
            <a:ext cx="1143000" cy="3406103"/>
          </a:xfrm>
          <a:prstGeom prst="wedgeRectCallout">
            <a:avLst>
              <a:gd name="adj1" fmla="val -89183"/>
              <a:gd name="adj2" fmla="val 404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语句执行后，激活触发器，</a:t>
            </a:r>
            <a:r>
              <a:rPr kumimoji="1" lang="en-US" altLang="zh-CN" sz="1600" b="1" dirty="0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  <a:cs typeface="Times New Roman" panose="02020603050405020304" pitchFamily="18" charset="0"/>
              </a:rPr>
              <a:t>SC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中相应元组都被删除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kumimoji="1" lang="en-US" altLang="zh-CN" sz="1600" b="1" dirty="0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中的元组并没有删除（触发器中的语句替代了原有的删除操作）</a:t>
            </a:r>
          </a:p>
        </p:txBody>
      </p:sp>
    </p:spTree>
    <p:extLst>
      <p:ext uri="{BB962C8B-B14F-4D97-AF65-F5344CB8AC3E}">
        <p14:creationId xmlns:p14="http://schemas.microsoft.com/office/powerpoint/2010/main" val="1504048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6" grpId="0" animBg="1" autoUpdateAnimBg="0"/>
      <p:bldP spid="15" grpId="0" animBg="1" autoUpdateAnimBg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嵌入式</a:t>
            </a:r>
            <a:r>
              <a:rPr lang="en-US" altLang="zh-CN" sz="2800" dirty="0">
                <a:solidFill>
                  <a:schemeClr val="bg1"/>
                </a:solidFill>
              </a:rPr>
              <a:t>SQL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B08D194-70DB-493B-83BA-2088E918B69E}"/>
              </a:ext>
            </a:extLst>
          </p:cNvPr>
          <p:cNvSpPr/>
          <p:nvPr/>
        </p:nvSpPr>
        <p:spPr>
          <a:xfrm>
            <a:off x="256604" y="1158308"/>
            <a:ext cx="4547171" cy="6301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1. 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嵌入式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SQL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的处理过程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4F60E6C4-5D95-4777-B16C-78838306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1905794"/>
            <a:ext cx="8839200" cy="4267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是将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语句嵌入程序设计语言中，被嵌入的程序设计语言，如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C++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，称为宿主语言，简称主语言。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DBMS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对嵌入式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的处理方法：预编译，如右图所示。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为了区分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语句与主语言语句，所有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语句必须加前缀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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主语言为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语言时，语法格式：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 SQL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主语言为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语言时，语法格式：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#SQL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{&lt;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&gt;}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668D62D-75E2-4C85-BB16-B58794198833}"/>
              </a:ext>
            </a:extLst>
          </p:cNvPr>
          <p:cNvGrpSpPr/>
          <p:nvPr/>
        </p:nvGrpSpPr>
        <p:grpSpPr>
          <a:xfrm>
            <a:off x="9147175" y="1324718"/>
            <a:ext cx="2879725" cy="5076876"/>
            <a:chOff x="3000375" y="1125538"/>
            <a:chExt cx="2879725" cy="5111750"/>
          </a:xfrm>
        </p:grpSpPr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E3F64E22-E7AD-4E68-9EDB-8738676E6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75" y="2205038"/>
              <a:ext cx="2879725" cy="86201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342900" indent="-342900" algn="ctr" eaLnBrk="0" hangingPunct="0">
                <a:defRPr/>
              </a:pPr>
              <a:r>
                <a:rPr lang="zh-CN" altLang="en-US" sz="1500" b="1" dirty="0">
                  <a:latin typeface="Times New Roman" pitchFamily="18" charset="0"/>
                </a:rPr>
                <a:t>关系数据库管理系统预处</a:t>
              </a:r>
              <a:endParaRPr lang="en-US" sz="1500" b="1" dirty="0">
                <a:latin typeface="Times New Roman" pitchFamily="18" charset="0"/>
              </a:endParaRPr>
            </a:p>
            <a:p>
              <a:pPr marL="342900" indent="-342900" algn="ctr" eaLnBrk="0" hangingPunct="0">
                <a:defRPr/>
              </a:pPr>
              <a:r>
                <a:rPr lang="zh-CN" altLang="en-US" sz="1500" b="1" dirty="0">
                  <a:latin typeface="Times New Roman" pitchFamily="18" charset="0"/>
                </a:rPr>
                <a:t>理程序转换嵌入式</a:t>
              </a:r>
              <a:r>
                <a:rPr lang="en-US" altLang="zh-CN" sz="1500" b="1" dirty="0"/>
                <a:t>SQL</a:t>
              </a:r>
              <a:r>
                <a:rPr lang="zh-CN" altLang="en-US" sz="1500" b="1" dirty="0">
                  <a:latin typeface="Times New Roman" pitchFamily="18" charset="0"/>
                </a:rPr>
                <a:t>语</a:t>
              </a:r>
              <a:endParaRPr lang="en-US" sz="1500" b="1" dirty="0">
                <a:latin typeface="Times New Roman" pitchFamily="18" charset="0"/>
              </a:endParaRPr>
            </a:p>
            <a:p>
              <a:pPr marL="342900" indent="-342900" algn="ctr" eaLnBrk="0" hangingPunct="0">
                <a:defRPr/>
              </a:pPr>
              <a:r>
                <a:rPr lang="zh-CN" altLang="en-US" sz="1500" b="1" dirty="0">
                  <a:latin typeface="Times New Roman" pitchFamily="18" charset="0"/>
                </a:rPr>
                <a:t>句为函数调用</a:t>
              </a:r>
            </a:p>
          </p:txBody>
        </p: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6F701D07-DE8F-4199-B845-936A3E918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75" y="1125538"/>
              <a:ext cx="2879725" cy="755650"/>
            </a:xfrm>
            <a:prstGeom prst="flowChartInputOutpu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180000" rIns="36000" bIns="0"/>
            <a:lstStyle/>
            <a:p>
              <a:pPr marL="342900" indent="-342900" algn="ctr" eaLnBrk="0" hangingPunct="0">
                <a:defRPr/>
              </a:pPr>
              <a:r>
                <a:rPr lang="zh-CN" altLang="en-US" sz="1500" b="1" dirty="0">
                  <a:latin typeface="Times New Roman" pitchFamily="18" charset="0"/>
                </a:rPr>
                <a:t>含嵌入式</a:t>
              </a:r>
              <a:r>
                <a:rPr lang="en-US" altLang="zh-CN" sz="1500" b="1" dirty="0"/>
                <a:t>SQL</a:t>
              </a:r>
              <a:r>
                <a:rPr lang="zh-CN" altLang="en-US" sz="1500" b="1" dirty="0">
                  <a:latin typeface="Times New Roman" pitchFamily="18" charset="0"/>
                </a:rPr>
                <a:t>语句</a:t>
              </a:r>
              <a:endParaRPr lang="en-US" sz="1500" b="1" dirty="0">
                <a:latin typeface="Times New Roman" pitchFamily="18" charset="0"/>
              </a:endParaRPr>
            </a:p>
            <a:p>
              <a:pPr marL="342900" indent="-342900" algn="ctr" eaLnBrk="0" hangingPunct="0">
                <a:defRPr/>
              </a:pPr>
              <a:r>
                <a:rPr lang="zh-CN" altLang="en-US" sz="1500" b="1" dirty="0">
                  <a:latin typeface="Times New Roman" pitchFamily="18" charset="0"/>
                </a:rPr>
                <a:t>的主语言程序</a:t>
              </a:r>
            </a:p>
          </p:txBody>
        </p:sp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29DDEF78-C063-4E32-96D5-290A486C6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75" y="3429000"/>
              <a:ext cx="2879725" cy="755650"/>
            </a:xfrm>
            <a:prstGeom prst="flowChartInputOutpu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108000" rIns="36000" bIns="0"/>
            <a:lstStyle/>
            <a:p>
              <a:pPr marL="342900" indent="-342900" algn="ctr" eaLnBrk="0" hangingPunct="0">
                <a:lnSpc>
                  <a:spcPct val="110000"/>
                </a:lnSpc>
                <a:defRPr/>
              </a:pPr>
              <a:r>
                <a:rPr lang="zh-CN" altLang="en-US" sz="1500" b="1">
                  <a:latin typeface="Times New Roman" pitchFamily="18" charset="0"/>
                </a:rPr>
                <a:t>转换后的</a:t>
              </a:r>
              <a:endParaRPr lang="en-US" sz="1500" b="1">
                <a:latin typeface="Times New Roman" pitchFamily="18" charset="0"/>
              </a:endParaRPr>
            </a:p>
            <a:p>
              <a:pPr marL="342900" indent="-342900" algn="ctr" eaLnBrk="0" hangingPunct="0">
                <a:lnSpc>
                  <a:spcPct val="110000"/>
                </a:lnSpc>
                <a:defRPr/>
              </a:pPr>
              <a:r>
                <a:rPr lang="zh-CN" altLang="en-US" sz="1500" b="1">
                  <a:latin typeface="Times New Roman" pitchFamily="18" charset="0"/>
                </a:rPr>
                <a:t>主语言程序</a:t>
              </a: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3D92E133-FC9A-4136-ACA7-E2F3BDEBE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75" y="4473575"/>
              <a:ext cx="2879725" cy="75565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44000"/>
            <a:lstStyle/>
            <a:p>
              <a:pPr marL="342900" indent="-342900" algn="ctr" eaLnBrk="0" hangingPunct="0">
                <a:defRPr/>
              </a:pPr>
              <a:r>
                <a:rPr lang="zh-CN" altLang="en-US" sz="1500" b="1">
                  <a:latin typeface="Times New Roman" pitchFamily="18" charset="0"/>
                </a:rPr>
                <a:t>主语言编译程序</a:t>
              </a:r>
              <a:endParaRPr lang="en-US" sz="1500" b="1">
                <a:latin typeface="Times New Roman" pitchFamily="18" charset="0"/>
              </a:endParaRPr>
            </a:p>
            <a:p>
              <a:pPr marL="342900" indent="-342900" algn="ctr" eaLnBrk="0" hangingPunct="0">
                <a:defRPr/>
              </a:pPr>
              <a:r>
                <a:rPr lang="zh-CN" altLang="en-US" sz="1500" b="1">
                  <a:latin typeface="Times New Roman" pitchFamily="18" charset="0"/>
                </a:rPr>
                <a:t>编译处理</a:t>
              </a:r>
            </a:p>
          </p:txBody>
        </p:sp>
        <p:sp>
          <p:nvSpPr>
            <p:cNvPr id="21" name="AutoShape 10">
              <a:extLst>
                <a:ext uri="{FF2B5EF4-FFF2-40B4-BE49-F238E27FC236}">
                  <a16:creationId xmlns:a16="http://schemas.microsoft.com/office/drawing/2014/main" id="{7FA2FE1B-4762-40CA-85AE-A41E62A40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75" y="5589588"/>
              <a:ext cx="2879725" cy="647700"/>
            </a:xfrm>
            <a:prstGeom prst="flowChartInputOutpu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108000" rIns="36000" bIns="0"/>
            <a:lstStyle/>
            <a:p>
              <a:pPr marL="342900" indent="-342900" algn="ctr" eaLnBrk="0" hangingPunct="0">
                <a:lnSpc>
                  <a:spcPct val="150000"/>
                </a:lnSpc>
                <a:defRPr/>
              </a:pPr>
              <a:r>
                <a:rPr lang="zh-CN" sz="1500" b="1">
                  <a:latin typeface="Times New Roman" pitchFamily="18" charset="0"/>
                </a:rPr>
                <a:t>目标语言程序</a:t>
              </a:r>
            </a:p>
          </p:txBody>
        </p:sp>
        <p:cxnSp>
          <p:nvCxnSpPr>
            <p:cNvPr id="22" name="直接箭头连接符 13">
              <a:extLst>
                <a:ext uri="{FF2B5EF4-FFF2-40B4-BE49-F238E27FC236}">
                  <a16:creationId xmlns:a16="http://schemas.microsoft.com/office/drawing/2014/main" id="{89AA2B3D-B1EE-44B6-AA90-DEC6A1559B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40238" y="1881188"/>
              <a:ext cx="0" cy="315912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191EE79-7B66-483C-A6B3-E921FD6ABA34}"/>
                </a:ext>
              </a:extLst>
            </p:cNvPr>
            <p:cNvCxnSpPr>
              <a:stCxn id="18" idx="4"/>
              <a:endCxn id="17" idx="0"/>
            </p:cNvCxnSpPr>
            <p:nvPr/>
          </p:nvCxnSpPr>
          <p:spPr bwMode="auto">
            <a:xfrm>
              <a:off x="4440238" y="1881188"/>
              <a:ext cx="0" cy="323850"/>
            </a:xfrm>
            <a:prstGeom prst="straightConnector1">
              <a:avLst/>
            </a:prstGeom>
            <a:ln w="254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6059E1F-5B53-4AB5-9C7A-1C1C7B6AAA20}"/>
                </a:ext>
              </a:extLst>
            </p:cNvPr>
            <p:cNvCxnSpPr>
              <a:stCxn id="17" idx="2"/>
            </p:cNvCxnSpPr>
            <p:nvPr/>
          </p:nvCxnSpPr>
          <p:spPr bwMode="auto">
            <a:xfrm>
              <a:off x="4440238" y="3067050"/>
              <a:ext cx="0" cy="361950"/>
            </a:xfrm>
            <a:prstGeom prst="straightConnector1">
              <a:avLst/>
            </a:prstGeom>
            <a:ln w="254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F88405F-2CC7-4306-B2CB-FAF2FE9C94AD}"/>
                </a:ext>
              </a:extLst>
            </p:cNvPr>
            <p:cNvCxnSpPr/>
            <p:nvPr/>
          </p:nvCxnSpPr>
          <p:spPr bwMode="auto">
            <a:xfrm>
              <a:off x="4440238" y="4149725"/>
              <a:ext cx="0" cy="323850"/>
            </a:xfrm>
            <a:prstGeom prst="straightConnector1">
              <a:avLst/>
            </a:prstGeom>
            <a:ln w="254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7F309EF-93FB-40C0-998B-7F5473291FDF}"/>
                </a:ext>
              </a:extLst>
            </p:cNvPr>
            <p:cNvCxnSpPr>
              <a:stCxn id="20" idx="2"/>
              <a:endCxn id="21" idx="1"/>
            </p:cNvCxnSpPr>
            <p:nvPr/>
          </p:nvCxnSpPr>
          <p:spPr bwMode="auto">
            <a:xfrm>
              <a:off x="4440238" y="5229225"/>
              <a:ext cx="0" cy="360363"/>
            </a:xfrm>
            <a:prstGeom prst="straightConnector1">
              <a:avLst/>
            </a:prstGeom>
            <a:ln w="254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49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5003802" y="826221"/>
            <a:ext cx="6810374" cy="11702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lvl="0" defTabSz="914400" eaLnBrk="1" fontAlgn="base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例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4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：在</a:t>
            </a:r>
            <a:r>
              <a:rPr lang="zh-CN" altLang="en-US" sz="1800" kern="0" noProof="0" dirty="0"/>
              <a:t>成绩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表中创建一个</a:t>
            </a:r>
            <a:r>
              <a:rPr lang="en-US" altLang="zh-CN" sz="1800" kern="0" dirty="0"/>
              <a:t>INSERT</a:t>
            </a:r>
            <a:r>
              <a:rPr lang="zh-CN" altLang="en-US" sz="1800" kern="0" dirty="0"/>
              <a:t>触发器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，使得在成绩表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SC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中添加新的记录时，该学生的信息必须在学生表中存在，否则阻止删除操作，并提示“该学生不存在，拒绝 插入”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353617AE-8C73-418F-8C55-5C5876D60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62" y="1778594"/>
            <a:ext cx="4858413" cy="5004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noProof="1">
                <a:solidFill>
                  <a:prstClr val="black"/>
                </a:solidFill>
              </a:rPr>
              <a:t>CREATE TRIGGER </a:t>
            </a:r>
            <a:r>
              <a:rPr lang="en-US" altLang="zh-CN" sz="1800" dirty="0" err="1">
                <a:ea typeface="新宋体" pitchFamily="49" charset="-122"/>
                <a:cs typeface="Times New Roman" panose="02020603050405020304" pitchFamily="18" charset="0"/>
              </a:rPr>
              <a:t>SC_insert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 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ON SC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noProof="1"/>
              <a:t>AFTER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 INSERT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AS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DECLARE @xh char(9)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SELECT @xh=Sno FROM INSERTED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IF EXISTS (SELECT * FROM S 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                     WHERE  </a:t>
            </a:r>
            <a:r>
              <a:rPr lang="en-US" altLang="zh-CN" sz="1800" dirty="0" err="1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=@xh)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     PRINT  </a:t>
            </a:r>
            <a:r>
              <a:rPr lang="zh-CN" altLang="zh-CN" sz="1800" noProof="1">
                <a:solidFill>
                  <a:srgbClr val="FF0000"/>
                </a:solidFill>
                <a:ea typeface="宋体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18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添加成功！</a:t>
            </a:r>
            <a:r>
              <a:rPr lang="zh-CN" altLang="zh-CN" sz="1800" noProof="1">
                <a:solidFill>
                  <a:srgbClr val="FF0000"/>
                </a:solidFill>
                <a:ea typeface="宋体" pitchFamily="2" charset="-122"/>
                <a:cs typeface="Times New Roman" panose="02020603050405020304" pitchFamily="18" charset="0"/>
              </a:rPr>
              <a:t> ' </a:t>
            </a:r>
            <a:endParaRPr lang="en-US" altLang="zh-CN" sz="1800" noProof="1">
              <a:solidFill>
                <a:srgbClr val="FF0000"/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ELSE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    BEGIN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PRINT </a:t>
            </a:r>
            <a:r>
              <a:rPr lang="zh-CN" altLang="zh-CN" sz="1800" noProof="1">
                <a:ea typeface="宋体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该学生不存在，拒绝插入！</a:t>
            </a:r>
            <a:r>
              <a:rPr lang="zh-CN" altLang="zh-CN" sz="1800" noProof="1">
                <a:ea typeface="宋体" pitchFamily="2" charset="-122"/>
                <a:cs typeface="Times New Roman" panose="02020603050405020304" pitchFamily="18" charset="0"/>
              </a:rPr>
              <a:t> '</a:t>
            </a: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           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        ROLLBACK TRRANSCATION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    END;</a:t>
            </a:r>
            <a:endParaRPr lang="zh-CN" altLang="en-US" sz="1800" kern="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315B809B-4767-4349-81FE-109D3D727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983" y="2102594"/>
            <a:ext cx="4981908" cy="4680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noProof="1">
                <a:solidFill>
                  <a:prstClr val="black"/>
                </a:solidFill>
              </a:rPr>
              <a:t>CREATE TRIGGER </a:t>
            </a:r>
            <a:r>
              <a:rPr lang="en-US" altLang="zh-CN" sz="1800" dirty="0" err="1">
                <a:ea typeface="新宋体" pitchFamily="49" charset="-122"/>
                <a:cs typeface="Times New Roman" panose="02020603050405020304" pitchFamily="18" charset="0"/>
              </a:rPr>
              <a:t>SC_insert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 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ON SC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noProof="1"/>
              <a:t>AFTER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 INSERT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AS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IF EXISTS (SELECT * FROM INSERTED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                     WHERE  </a:t>
            </a:r>
            <a:r>
              <a:rPr lang="en-US" altLang="zh-CN" sz="1800" dirty="0" err="1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  IN 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                            (SELECT </a:t>
            </a:r>
            <a:r>
              <a:rPr lang="en-US" altLang="zh-CN" sz="1800" dirty="0" err="1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 FROM S) )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  <a:ea typeface="新宋体" pitchFamily="49" charset="-122"/>
                <a:cs typeface="Times New Roman" panose="02020603050405020304" pitchFamily="18" charset="0"/>
              </a:rPr>
              <a:t>     PRINT  </a:t>
            </a:r>
            <a:r>
              <a:rPr lang="zh-CN" altLang="zh-CN" sz="1800" noProof="1">
                <a:solidFill>
                  <a:srgbClr val="FF0000"/>
                </a:solidFill>
                <a:ea typeface="宋体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18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添加成功！</a:t>
            </a:r>
            <a:r>
              <a:rPr lang="zh-CN" altLang="zh-CN" sz="1800" noProof="1">
                <a:solidFill>
                  <a:srgbClr val="FF0000"/>
                </a:solidFill>
                <a:ea typeface="宋体" pitchFamily="2" charset="-122"/>
                <a:cs typeface="Times New Roman" panose="02020603050405020304" pitchFamily="18" charset="0"/>
              </a:rPr>
              <a:t> ' </a:t>
            </a:r>
            <a:endParaRPr lang="en-US" altLang="zh-CN" sz="1800" noProof="1">
              <a:solidFill>
                <a:srgbClr val="FF0000"/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ELSE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    BEGIN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ea typeface="新宋体" pitchFamily="49" charset="-122"/>
                <a:cs typeface="Times New Roman" panose="02020603050405020304" pitchFamily="18" charset="0"/>
              </a:rPr>
              <a:t>PRINT </a:t>
            </a:r>
            <a:r>
              <a:rPr lang="zh-CN" altLang="zh-CN" sz="1800" noProof="1">
                <a:ea typeface="宋体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该学生不存在，拒绝插入！</a:t>
            </a:r>
            <a:r>
              <a:rPr lang="zh-CN" altLang="zh-CN" sz="1800" noProof="1">
                <a:ea typeface="宋体" pitchFamily="2" charset="-122"/>
                <a:cs typeface="Times New Roman" panose="02020603050405020304" pitchFamily="18" charset="0"/>
              </a:rPr>
              <a:t> '</a:t>
            </a: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           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        ROLLBACK TRRANSCATION</a:t>
            </a:r>
          </a:p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    END;</a:t>
            </a:r>
            <a:endParaRPr lang="zh-CN" altLang="en-US" sz="1800" kern="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36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第</a:t>
            </a:r>
            <a:r>
              <a:rPr lang="en-US" altLang="zh-CN" dirty="0" smtClean="0">
                <a:solidFill>
                  <a:prstClr val="white"/>
                </a:solidFill>
              </a:rPr>
              <a:t>8</a:t>
            </a:r>
            <a:r>
              <a:rPr lang="zh-CN" altLang="en-US" dirty="0" smtClean="0">
                <a:solidFill>
                  <a:prstClr val="white"/>
                </a:solidFill>
              </a:rPr>
              <a:t>章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prstClr val="white"/>
                </a:solidFill>
              </a:rPr>
              <a:t>8.3  </a:t>
            </a:r>
            <a:r>
              <a:rPr lang="zh-CN" altLang="en-US" sz="2800" dirty="0">
                <a:solidFill>
                  <a:prstClr val="white"/>
                </a:solidFill>
              </a:rPr>
              <a:t>触发器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7F97D0-CBD2-4E56-AE01-0ABAD59E4C6F}"/>
              </a:ext>
            </a:extLst>
          </p:cNvPr>
          <p:cNvSpPr/>
          <p:nvPr/>
        </p:nvSpPr>
        <p:spPr>
          <a:xfrm>
            <a:off x="696526" y="1153230"/>
            <a:ext cx="2866234" cy="531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1" lang="en-US" altLang="zh-CN" sz="22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DDL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DBD481-BF12-494A-BBE7-38E3B8715B8E}"/>
              </a:ext>
            </a:extLst>
          </p:cNvPr>
          <p:cNvSpPr/>
          <p:nvPr/>
        </p:nvSpPr>
        <p:spPr>
          <a:xfrm>
            <a:off x="650875" y="3546056"/>
            <a:ext cx="5425956" cy="2626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CREATE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DDL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触发器。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fontAlgn="base">
              <a:lnSpc>
                <a:spcPct val="140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CREATE TRIGGER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&lt; </a:t>
            </a:r>
            <a:r>
              <a:rPr kumimoji="1" lang="en-US" altLang="zh-CN" sz="2000" dirty="0" err="1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trigger_name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&gt;   </a:t>
            </a: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ON { ALL SERVER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|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DATABASE }</a:t>
            </a: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[AFTER (FOR) ]  &lt;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事件类型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&gt;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|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事件组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sz="20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AS</a:t>
            </a: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     &lt;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T-SQL</a:t>
            </a:r>
            <a:r>
              <a:rPr kumimoji="1" lang="zh-CN" altLang="en-US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语句块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&gt;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</a:rPr>
              <a:t>广东理工学院      信息技术学院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650875" y="1922434"/>
            <a:ext cx="5448300" cy="1542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 defTabSz="91440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>
                <a:solidFill>
                  <a:prstClr val="black"/>
                </a:solidFill>
                <a:latin typeface="宋体" charset="-122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DDL</a:t>
            </a:r>
            <a:r>
              <a:rPr lang="zh-CN" altLang="en-US" sz="2100" dirty="0">
                <a:solidFill>
                  <a:prstClr val="black"/>
                </a:solidFill>
                <a:latin typeface="宋体" charset="-122"/>
              </a:rPr>
              <a:t>触发器是在响应数据定义语言（</a:t>
            </a:r>
            <a:r>
              <a:rPr lang="en-US" altLang="zh-CN" sz="2000" dirty="0">
                <a:cs typeface="Times New Roman" panose="02020603050405020304" pitchFamily="18" charset="0"/>
              </a:rPr>
              <a:t>DDL</a:t>
            </a:r>
            <a:r>
              <a:rPr lang="zh-CN" altLang="en-US" sz="2100" dirty="0">
                <a:solidFill>
                  <a:prstClr val="black"/>
                </a:solidFill>
                <a:latin typeface="宋体" charset="-122"/>
              </a:rPr>
              <a:t>）语句时触发，例如</a:t>
            </a:r>
            <a:r>
              <a:rPr lang="en-US" altLang="zh-CN" sz="2000" dirty="0">
                <a:cs typeface="Times New Roman" panose="02020603050405020304" pitchFamily="18" charset="0"/>
              </a:rPr>
              <a:t>CREATE</a:t>
            </a:r>
            <a:r>
              <a:rPr lang="zh-CN" altLang="en-US" sz="2100" dirty="0">
                <a:solidFill>
                  <a:prstClr val="black"/>
                </a:solidFill>
                <a:latin typeface="宋体" charset="-122"/>
              </a:rPr>
              <a:t>、</a:t>
            </a:r>
            <a:r>
              <a:rPr lang="en-US" altLang="zh-CN" sz="2100" dirty="0">
                <a:solidFill>
                  <a:prstClr val="black"/>
                </a:solidFill>
                <a:latin typeface="宋体" charset="-122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ALTER</a:t>
            </a:r>
            <a:r>
              <a:rPr lang="en-US" altLang="zh-CN" sz="2100" dirty="0">
                <a:solidFill>
                  <a:prstClr val="black"/>
                </a:solidFill>
                <a:latin typeface="宋体" charset="-122"/>
              </a:rPr>
              <a:t> </a:t>
            </a:r>
            <a:r>
              <a:rPr lang="zh-CN" altLang="en-US" sz="2100" dirty="0">
                <a:solidFill>
                  <a:prstClr val="black"/>
                </a:solidFill>
                <a:latin typeface="宋体" charset="-122"/>
              </a:rPr>
              <a:t>、</a:t>
            </a:r>
            <a:r>
              <a:rPr lang="en-US" altLang="zh-CN" sz="2000" dirty="0">
                <a:cs typeface="Times New Roman" panose="02020603050405020304" pitchFamily="18" charset="0"/>
              </a:rPr>
              <a:t>DROP</a:t>
            </a:r>
            <a:r>
              <a:rPr lang="en-US" altLang="zh-CN" sz="2100" dirty="0">
                <a:solidFill>
                  <a:prstClr val="black"/>
                </a:solidFill>
                <a:latin typeface="宋体" charset="-122"/>
              </a:rPr>
              <a:t> </a:t>
            </a:r>
            <a:r>
              <a:rPr lang="zh-CN" altLang="en-US" sz="2100" dirty="0">
                <a:solidFill>
                  <a:prstClr val="black"/>
                </a:solidFill>
                <a:latin typeface="宋体" charset="-122"/>
              </a:rPr>
              <a:t>等开头的</a:t>
            </a:r>
            <a:r>
              <a:rPr lang="en-US" altLang="zh-CN" sz="2000" dirty="0">
                <a:cs typeface="Times New Roman" panose="02020603050405020304" pitchFamily="18" charset="0"/>
              </a:rPr>
              <a:t>Transact-SQL</a:t>
            </a:r>
            <a:r>
              <a:rPr lang="zh-CN" altLang="en-US" sz="2100" dirty="0">
                <a:solidFill>
                  <a:prstClr val="black"/>
                </a:solidFill>
                <a:latin typeface="宋体" charset="-122"/>
              </a:rPr>
              <a:t>语句。</a:t>
            </a:r>
            <a:endParaRPr lang="en-US" altLang="zh-CN" sz="2100" dirty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C9F1B3-08B0-40F8-BD08-26EF86941EBB}"/>
              </a:ext>
            </a:extLst>
          </p:cNvPr>
          <p:cNvSpPr/>
          <p:nvPr/>
        </p:nvSpPr>
        <p:spPr>
          <a:xfrm>
            <a:off x="6289675" y="1519348"/>
            <a:ext cx="5562600" cy="4653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anose="05000000000000000000" pitchFamily="2" charset="2"/>
              </a:rPr>
              <a:t>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ALL SERVER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DDL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触发器触发的作用域为当前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服务器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lvl="0" defTabSz="914400" fontAlgn="base"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anose="05000000000000000000" pitchFamily="2" charset="2"/>
              </a:rPr>
              <a:t>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DATABASE 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DDL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触发器触发的作用域为当前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数据库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 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lvl="0" indent="-342900" fontAlgn="base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AFTER (FOR) 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DDL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触发器仅在指定的所有操作都已成功执行时才被触发。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indent="-342900" fontAlgn="base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事件类型：导致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DDL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触发器触发的事件名称，如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CREATE/ ALTER/DROP TABLE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CREATE VIEW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等。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indent="-342900" fontAlgn="base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事件组：预定义的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T-SQL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语句事件分组的名称。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27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 autoUpdateAnimBg="0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第</a:t>
            </a:r>
            <a:r>
              <a:rPr lang="en-US" altLang="zh-CN" dirty="0" smtClean="0">
                <a:solidFill>
                  <a:prstClr val="white"/>
                </a:solidFill>
              </a:rPr>
              <a:t>8</a:t>
            </a:r>
            <a:r>
              <a:rPr lang="zh-CN" altLang="en-US" dirty="0" smtClean="0">
                <a:solidFill>
                  <a:prstClr val="white"/>
                </a:solidFill>
              </a:rPr>
              <a:t>章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prstClr val="white"/>
                </a:solidFill>
              </a:rPr>
              <a:t>8.3  </a:t>
            </a:r>
            <a:r>
              <a:rPr lang="zh-CN" altLang="en-US" sz="2800" dirty="0">
                <a:solidFill>
                  <a:prstClr val="white"/>
                </a:solidFill>
              </a:rPr>
              <a:t>触发器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</a:rPr>
              <a:t>广东理工学院      信息技术学院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41473" y="1509353"/>
            <a:ext cx="10258302" cy="52276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000" kern="0" dirty="0"/>
              <a:t>【</a:t>
            </a:r>
            <a:r>
              <a:rPr lang="zh-CN" altLang="en-US" sz="2000" kern="0" dirty="0"/>
              <a:t>例</a:t>
            </a:r>
            <a:r>
              <a:rPr lang="en-US" altLang="zh-CN" sz="2000" kern="0" dirty="0"/>
              <a:t>】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创建一个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DDL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触发器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safety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，禁止用户修改和删除当前数据库中的任何数据表</a:t>
            </a:r>
            <a:r>
              <a:rPr lang="zh-CN" altLang="en-US" sz="2000" kern="0" dirty="0"/>
              <a:t>。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79B21A-FB99-4506-B3AB-428C72617A94}"/>
              </a:ext>
            </a:extLst>
          </p:cNvPr>
          <p:cNvSpPr/>
          <p:nvPr/>
        </p:nvSpPr>
        <p:spPr>
          <a:xfrm>
            <a:off x="641473" y="2483048"/>
            <a:ext cx="5198879" cy="2376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CREATE TRIGGER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safety  </a:t>
            </a: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ON DATABASE </a:t>
            </a: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AFTER DROP_TABLE, ALTER_TABLE</a:t>
            </a:r>
          </a:p>
          <a:p>
            <a:pPr lvl="0" defTabSz="914400" fontAlgn="base">
              <a:lnSpc>
                <a:spcPct val="140000"/>
              </a:lnSpc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AS</a:t>
            </a:r>
          </a:p>
          <a:p>
            <a:pPr defTabSz="914400" fontAlgn="base">
              <a:lnSpc>
                <a:spcPct val="140000"/>
              </a:lnSpc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PRINT  </a:t>
            </a:r>
            <a:r>
              <a:rPr kumimoji="1" lang="en-US" altLang="zh-CN" sz="1800" b="1" kern="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'</a:t>
            </a:r>
            <a:r>
              <a:rPr kumimoji="1" lang="zh-CN" altLang="en-US" sz="1800" b="1" kern="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禁止修改或删除数据表！</a:t>
            </a:r>
            <a:r>
              <a:rPr kumimoji="1" lang="en-US" altLang="zh-CN" sz="1800" b="1" kern="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'</a:t>
            </a:r>
          </a:p>
          <a:p>
            <a:pPr defTabSz="914400" fontAlgn="base">
              <a:lnSpc>
                <a:spcPct val="140000"/>
              </a:lnSpc>
            </a:pPr>
            <a:r>
              <a:rPr kumimoji="1" lang="zh-CN" altLang="en-US" sz="1800" b="1" kern="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       </a:t>
            </a:r>
            <a:r>
              <a:rPr kumimoji="1" lang="en-US" altLang="zh-CN" sz="1800" b="1" kern="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ROLLBACK</a:t>
            </a:r>
            <a:endParaRPr kumimoji="1" lang="zh-CN" altLang="en-US" sz="1800" b="1" kern="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48BE60F0-32F5-42F8-84EA-A378835D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3000230"/>
            <a:ext cx="4724400" cy="134192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 defTabSz="9144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dirty="0">
                <a:latin typeface="Times New Roman" pitchFamily="18" charset="0"/>
                <a:ea typeface="宋体" pitchFamily="2" charset="-122"/>
              </a:rPr>
              <a:t>--</a:t>
            </a:r>
            <a:r>
              <a:rPr kumimoji="1" lang="zh-CN" altLang="en-US" sz="1800" b="1" dirty="0">
                <a:latin typeface="Times New Roman" pitchFamily="18" charset="0"/>
                <a:ea typeface="宋体" pitchFamily="2" charset="-122"/>
              </a:rPr>
              <a:t>测试语句</a:t>
            </a:r>
          </a:p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USE TEACH</a:t>
            </a:r>
          </a:p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DROP TABLE SC;</a:t>
            </a:r>
            <a:r>
              <a:rPr kumimoji="1" lang="zh-CN" altLang="zh-CN" sz="1800" b="1" noProof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新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5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0" grpId="0" animBg="1"/>
      <p:bldP spid="13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2F2F1C-1B91-4530-90FD-0E3595D50684}"/>
              </a:ext>
            </a:extLst>
          </p:cNvPr>
          <p:cNvSpPr/>
          <p:nvPr/>
        </p:nvSpPr>
        <p:spPr>
          <a:xfrm>
            <a:off x="1170549" y="1143794"/>
            <a:ext cx="3328426" cy="52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8.3.4  </a:t>
            </a:r>
            <a:r>
              <a:rPr lang="zh-CN" altLang="en-US" b="1" dirty="0"/>
              <a:t>查看触发器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7F97D0-CBD2-4E56-AE01-0ABAD59E4C6F}"/>
              </a:ext>
            </a:extLst>
          </p:cNvPr>
          <p:cNvSpPr/>
          <p:nvPr/>
        </p:nvSpPr>
        <p:spPr>
          <a:xfrm>
            <a:off x="1222375" y="1753394"/>
            <a:ext cx="2866234" cy="4818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查看表中触发器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DBD481-BF12-494A-BBE7-38E3B8715B8E}"/>
              </a:ext>
            </a:extLst>
          </p:cNvPr>
          <p:cNvSpPr/>
          <p:nvPr/>
        </p:nvSpPr>
        <p:spPr>
          <a:xfrm>
            <a:off x="1222375" y="2309944"/>
            <a:ext cx="9296400" cy="852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执行系统存储过程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sp_helptrigger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查看表中触发器，语法格式为：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sp_helptrigger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'table'[,'type']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7220AE-AD62-45FB-B32E-B58A4B4A2BD0}"/>
              </a:ext>
            </a:extLst>
          </p:cNvPr>
          <p:cNvSpPr/>
          <p:nvPr/>
        </p:nvSpPr>
        <p:spPr>
          <a:xfrm>
            <a:off x="1222375" y="3277394"/>
            <a:ext cx="3810000" cy="4818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查看触发器的定义文本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970D7A-19DB-4011-BE01-457F2A885F28}"/>
              </a:ext>
            </a:extLst>
          </p:cNvPr>
          <p:cNvSpPr/>
          <p:nvPr/>
        </p:nvSpPr>
        <p:spPr>
          <a:xfrm>
            <a:off x="1198542" y="3832967"/>
            <a:ext cx="9320233" cy="852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执行系统存储过程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sp_helptext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查看触发器的内容，语法格式为：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sp_helptext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'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trigger_name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'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27F97D0-CBD2-4E56-AE01-0ABAD59E4C6F}"/>
              </a:ext>
            </a:extLst>
          </p:cNvPr>
          <p:cNvSpPr/>
          <p:nvPr/>
        </p:nvSpPr>
        <p:spPr>
          <a:xfrm>
            <a:off x="1172998" y="4801394"/>
            <a:ext cx="5029200" cy="4818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查看触发器的所有者和创建时间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DBD481-BF12-494A-BBE7-38E3B8715B8E}"/>
              </a:ext>
            </a:extLst>
          </p:cNvPr>
          <p:cNvSpPr/>
          <p:nvPr/>
        </p:nvSpPr>
        <p:spPr>
          <a:xfrm>
            <a:off x="1146175" y="5360108"/>
            <a:ext cx="9372600" cy="852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执行系统存储过程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sp_help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查看触发器的所有者和创建日期，语法格式为：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EXEC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sp_help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'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trigger_name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BC73A-BE85-4E8F-B3F1-023E6F17155F}"/>
              </a:ext>
            </a:extLst>
          </p:cNvPr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</a:rPr>
              <a:t>广东理工学院      信息技术学院</a:t>
            </a:r>
          </a:p>
        </p:txBody>
      </p:sp>
    </p:spTree>
    <p:extLst>
      <p:ext uri="{BB962C8B-B14F-4D97-AF65-F5344CB8AC3E}">
        <p14:creationId xmlns:p14="http://schemas.microsoft.com/office/powerpoint/2010/main" val="2641901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2" grpId="0" animBg="1"/>
      <p:bldP spid="15" grpId="0" animBg="1"/>
      <p:bldP spid="18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2F2F1C-1B91-4530-90FD-0E3595D50684}"/>
              </a:ext>
            </a:extLst>
          </p:cNvPr>
          <p:cNvSpPr/>
          <p:nvPr/>
        </p:nvSpPr>
        <p:spPr>
          <a:xfrm>
            <a:off x="941949" y="1219994"/>
            <a:ext cx="3328426" cy="52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8.3.5  </a:t>
            </a:r>
            <a:r>
              <a:rPr lang="zh-CN" altLang="en-US" b="1" dirty="0"/>
              <a:t>修改触发器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7F97D0-CBD2-4E56-AE01-0ABAD59E4C6F}"/>
              </a:ext>
            </a:extLst>
          </p:cNvPr>
          <p:cNvSpPr/>
          <p:nvPr/>
        </p:nvSpPr>
        <p:spPr>
          <a:xfrm>
            <a:off x="384175" y="2065606"/>
            <a:ext cx="4495800" cy="5208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利用对象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资源管理器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修改触发器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DBD481-BF12-494A-BBE7-38E3B8715B8E}"/>
              </a:ext>
            </a:extLst>
          </p:cNvPr>
          <p:cNvSpPr/>
          <p:nvPr/>
        </p:nvSpPr>
        <p:spPr>
          <a:xfrm>
            <a:off x="384175" y="2700495"/>
            <a:ext cx="4648200" cy="1546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利用对象资源管理器修改触发器，可以在已有的触发器的基础上进行修改，不需要重新编写。</a:t>
            </a:r>
            <a:endParaRPr lang="en-US" altLang="zh-CN" sz="2100" b="1" dirty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27F97D0-CBD2-4E56-AE01-0ABAD59E4C6F}"/>
              </a:ext>
            </a:extLst>
          </p:cNvPr>
          <p:cNvSpPr/>
          <p:nvPr/>
        </p:nvSpPr>
        <p:spPr>
          <a:xfrm>
            <a:off x="5544635" y="1484763"/>
            <a:ext cx="5126540" cy="535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ALTER</a:t>
            </a:r>
            <a:r>
              <a:rPr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语句修改触发器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DBD481-BF12-494A-BBE7-38E3B8715B8E}"/>
              </a:ext>
            </a:extLst>
          </p:cNvPr>
          <p:cNvSpPr/>
          <p:nvPr/>
        </p:nvSpPr>
        <p:spPr>
          <a:xfrm>
            <a:off x="5523134" y="2050276"/>
            <a:ext cx="6443441" cy="3505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）修改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DML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触发器的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ALTER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语句的语法格式如下：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ALTER TRIGGER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schema_name.trigger_name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ON ( table | view ) 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[ WITH ENCRYPTION ]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{ FOR | AFTER | INSTEAD OF } 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{ [ DELETE ] [ , ] [ INSERT ] [ , ] [ UPDATE] } 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AS 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sql_statement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[ ; ]</a:t>
            </a:r>
          </a:p>
        </p:txBody>
      </p:sp>
    </p:spTree>
    <p:extLst>
      <p:ext uri="{BB962C8B-B14F-4D97-AF65-F5344CB8AC3E}">
        <p14:creationId xmlns:p14="http://schemas.microsoft.com/office/powerpoint/2010/main" val="3037236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7F97D0-CBD2-4E56-AE01-0ABAD59E4C6F}"/>
              </a:ext>
            </a:extLst>
          </p:cNvPr>
          <p:cNvSpPr/>
          <p:nvPr/>
        </p:nvSpPr>
        <p:spPr>
          <a:xfrm>
            <a:off x="1208471" y="1554082"/>
            <a:ext cx="5715000" cy="535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ALTER</a:t>
            </a:r>
            <a:r>
              <a:rPr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语句修改触发器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DBD481-BF12-494A-BBE7-38E3B8715B8E}"/>
              </a:ext>
            </a:extLst>
          </p:cNvPr>
          <p:cNvSpPr/>
          <p:nvPr/>
        </p:nvSpPr>
        <p:spPr>
          <a:xfrm>
            <a:off x="1171004" y="2181573"/>
            <a:ext cx="7595171" cy="26048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）修改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DDL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触发器的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ALTER</a:t>
            </a:r>
            <a:r>
              <a:rPr lang="en-US" altLang="zh-CN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</a:t>
            </a:r>
            <a:r>
              <a:rPr lang="zh-CN" altLang="en-US" sz="2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语句的语法格式如下：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ALTER TRIGGER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trigger_name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ON { ALL SERVER | DATABASE } 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[ WITH ENCRYPTION ]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{ FOR | AFTER } {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event_type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event_group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} [ ,...n ]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AS 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sql_statement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[ ; ]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049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79375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7F97D0-CBD2-4E56-AE01-0ABAD59E4C6F}"/>
              </a:ext>
            </a:extLst>
          </p:cNvPr>
          <p:cNvSpPr/>
          <p:nvPr/>
        </p:nvSpPr>
        <p:spPr>
          <a:xfrm>
            <a:off x="1113458" y="1291189"/>
            <a:ext cx="2667000" cy="5208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使触发器无效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DBD481-BF12-494A-BBE7-38E3B8715B8E}"/>
              </a:ext>
            </a:extLst>
          </p:cNvPr>
          <p:cNvSpPr/>
          <p:nvPr/>
        </p:nvSpPr>
        <p:spPr>
          <a:xfrm>
            <a:off x="1111248" y="1857412"/>
            <a:ext cx="10134600" cy="1955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在有些情况下，用户希望暂停触发器的作用，但并不删除它，这时就可以通过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DISABLE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语句使触发器无效，语法格式如下：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DISABLE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{ [ schema.]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trigger_name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[ ,...n ] | ALL }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ON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object_name</a:t>
            </a:r>
            <a:endParaRPr kumimoji="1" lang="en-US" altLang="zh-CN" sz="18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27F97D0-CBD2-4E56-AE01-0ABAD59E4C6F}"/>
              </a:ext>
            </a:extLst>
          </p:cNvPr>
          <p:cNvSpPr/>
          <p:nvPr/>
        </p:nvSpPr>
        <p:spPr>
          <a:xfrm>
            <a:off x="1076086" y="4041549"/>
            <a:ext cx="3084514" cy="5208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使触发器重新有效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DBD481-BF12-494A-BBE7-38E3B8715B8E}"/>
              </a:ext>
            </a:extLst>
          </p:cNvPr>
          <p:cNvSpPr/>
          <p:nvPr/>
        </p:nvSpPr>
        <p:spPr>
          <a:xfrm>
            <a:off x="1076086" y="4610553"/>
            <a:ext cx="10169762" cy="1358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要使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DML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触发器重新有效，可使用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ENABLE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语句，语法格式如下：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ENABLE TRIGGER {[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schema_name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.]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trigger_name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[ ,...n ] | ALL }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ON object name</a:t>
            </a:r>
          </a:p>
        </p:txBody>
      </p:sp>
    </p:spTree>
    <p:extLst>
      <p:ext uri="{BB962C8B-B14F-4D97-AF65-F5344CB8AC3E}">
        <p14:creationId xmlns:p14="http://schemas.microsoft.com/office/powerpoint/2010/main" val="3406007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8.3  </a:t>
            </a:r>
            <a:r>
              <a:rPr lang="zh-CN" altLang="en-US" sz="2800" dirty="0">
                <a:solidFill>
                  <a:schemeClr val="bg1"/>
                </a:solidFill>
              </a:rPr>
              <a:t>触发器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2F2F1C-1B91-4530-90FD-0E3595D50684}"/>
              </a:ext>
            </a:extLst>
          </p:cNvPr>
          <p:cNvSpPr/>
          <p:nvPr/>
        </p:nvSpPr>
        <p:spPr>
          <a:xfrm>
            <a:off x="959285" y="1347814"/>
            <a:ext cx="3328426" cy="673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8.3.6  </a:t>
            </a:r>
            <a:r>
              <a:rPr lang="zh-CN" altLang="en-US" b="1" dirty="0"/>
              <a:t>删除触发器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7F97D0-CBD2-4E56-AE01-0ABAD59E4C6F}"/>
              </a:ext>
            </a:extLst>
          </p:cNvPr>
          <p:cNvSpPr/>
          <p:nvPr/>
        </p:nvSpPr>
        <p:spPr>
          <a:xfrm>
            <a:off x="1738678" y="2226303"/>
            <a:ext cx="5486400" cy="5208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利用对象资源管理器删除触发器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DBD481-BF12-494A-BBE7-38E3B8715B8E}"/>
              </a:ext>
            </a:extLst>
          </p:cNvPr>
          <p:cNvSpPr/>
          <p:nvPr/>
        </p:nvSpPr>
        <p:spPr>
          <a:xfrm>
            <a:off x="1679575" y="3663365"/>
            <a:ext cx="7315202" cy="942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DML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触发器的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DROP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</a:t>
            </a: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语句的语法格式为：</a:t>
            </a:r>
          </a:p>
          <a:p>
            <a:pPr algn="ctr">
              <a:lnSpc>
                <a:spcPct val="15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DROP TRIGGER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trigger_name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[ ,...n ] [ ; 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41C5BB-87F4-4F89-9B77-6F565245EDD8}"/>
              </a:ext>
            </a:extLst>
          </p:cNvPr>
          <p:cNvSpPr/>
          <p:nvPr/>
        </p:nvSpPr>
        <p:spPr>
          <a:xfrm>
            <a:off x="1738678" y="3052818"/>
            <a:ext cx="5486401" cy="535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DROP</a:t>
            </a:r>
            <a:r>
              <a:rPr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TRIGGER</a:t>
            </a:r>
            <a:r>
              <a:rPr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语句删除触发器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951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8.5  </a:t>
            </a:r>
            <a:r>
              <a:rPr lang="zh-CN" altLang="en-US" sz="2800" dirty="0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FBE4245-92D3-457C-AA29-9AF5BC91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36" y="1429104"/>
            <a:ext cx="10553239" cy="222929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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本章主要讲述了在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Server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2012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中运用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Transact-SQL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语句和命令进行程序设计，其中包括局部变量、全局变量、注释符、流程控制命令、一些常用命令和常用函数；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Transact-SQL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1"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Server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对原有标准</a:t>
            </a:r>
            <a:r>
              <a:rPr kumimoji="1"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的扩充，可以帮助我们完成更为强大的数据库操作功能，尤其是在存储过程的设计、触发器的设计方面应用更为广泛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2796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嵌入式</a:t>
            </a:r>
            <a:r>
              <a:rPr lang="en-US" altLang="zh-CN" sz="2800" dirty="0">
                <a:solidFill>
                  <a:schemeClr val="bg1"/>
                </a:solidFill>
              </a:rPr>
              <a:t>SQL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B08D194-70DB-493B-83BA-2088E918B69E}"/>
              </a:ext>
            </a:extLst>
          </p:cNvPr>
          <p:cNvSpPr/>
          <p:nvPr/>
        </p:nvSpPr>
        <p:spPr>
          <a:xfrm>
            <a:off x="256604" y="1158308"/>
            <a:ext cx="6071171" cy="6301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2. 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嵌入式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SQL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语句与主语言之间的通信</a:t>
            </a: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3DDF7B2-F146-40E6-92D9-7499298C5E60}"/>
              </a:ext>
            </a:extLst>
          </p:cNvPr>
          <p:cNvSpPr txBox="1">
            <a:spLocks/>
          </p:cNvSpPr>
          <p:nvPr/>
        </p:nvSpPr>
        <p:spPr bwMode="auto">
          <a:xfrm>
            <a:off x="307975" y="1897394"/>
            <a:ext cx="11430000" cy="4123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7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嵌入到高级语言中混合编程，程序中会含有两种不同计算模型的语句。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描述性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的面向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的语句</a:t>
            </a: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负责操纵数据库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高级语言语句</a:t>
            </a: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过程性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的面向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的语句</a:t>
            </a: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负责控制程序流程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它们之间应该如何通信？</a:t>
            </a:r>
          </a:p>
        </p:txBody>
      </p:sp>
    </p:spTree>
    <p:extLst>
      <p:ext uri="{BB962C8B-B14F-4D97-AF65-F5344CB8AC3E}">
        <p14:creationId xmlns:p14="http://schemas.microsoft.com/office/powerpoint/2010/main" val="294123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嵌入式</a:t>
            </a:r>
            <a:r>
              <a:rPr lang="en-US" altLang="zh-CN" sz="2800" dirty="0">
                <a:solidFill>
                  <a:schemeClr val="bg1"/>
                </a:solidFill>
              </a:rPr>
              <a:t>SQL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2EF7092-D3D3-4B42-B1CC-ABB7E6262A56}"/>
              </a:ext>
            </a:extLst>
          </p:cNvPr>
          <p:cNvSpPr txBox="1">
            <a:spLocks/>
          </p:cNvSpPr>
          <p:nvPr/>
        </p:nvSpPr>
        <p:spPr bwMode="auto">
          <a:xfrm>
            <a:off x="452093" y="1263690"/>
            <a:ext cx="11266487" cy="24501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7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数据库工作单元与源程序工作单元之间的通信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语句向主语言传递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执行状态信息，使主语言能够据此信息控制程序流程；主要用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通信区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实现。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主语言向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语句提供参数；主要用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主变量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实现。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lvl="1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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语句将查询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数据库的结果交主语言处理；主要用主变量和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游标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实现。</a:t>
            </a: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D90843C9-82D2-45B5-9FEB-8655CE82E88A}"/>
              </a:ext>
            </a:extLst>
          </p:cNvPr>
          <p:cNvSpPr txBox="1">
            <a:spLocks/>
          </p:cNvSpPr>
          <p:nvPr/>
        </p:nvSpPr>
        <p:spPr bwMode="auto">
          <a:xfrm>
            <a:off x="455269" y="3783962"/>
            <a:ext cx="11263312" cy="24501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7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通信区（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 Communication Area</a:t>
            </a:r>
            <a:r>
              <a:rPr kumimoji="1" lang="zh-CN" altLang="en-US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SQLCA</a:t>
            </a:r>
            <a:r>
              <a:rPr lang="zh-CN" altLang="en-US" sz="22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SQLCA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是一个数据结构。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SQLCA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的用途</a:t>
            </a: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语句执行后，系统要反馈给应用程序若干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信息（系统当前工作状态、运行环境）。</a:t>
            </a:r>
            <a:endParaRPr lang="en-US" altLang="zh-CN" sz="2000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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将这些信息送到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通信区中，应用程序从中取出这些信息，据此决定接下来执行的语句。</a:t>
            </a:r>
          </a:p>
        </p:txBody>
      </p:sp>
    </p:spTree>
    <p:extLst>
      <p:ext uri="{BB962C8B-B14F-4D97-AF65-F5344CB8AC3E}">
        <p14:creationId xmlns:p14="http://schemas.microsoft.com/office/powerpoint/2010/main" val="3905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嵌入式</a:t>
            </a:r>
            <a:r>
              <a:rPr lang="en-US" altLang="zh-CN" sz="2800" dirty="0">
                <a:solidFill>
                  <a:schemeClr val="bg1"/>
                </a:solidFill>
              </a:rPr>
              <a:t>SQL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7CDFEB4-6B38-4658-BE30-289C69273D02}"/>
              </a:ext>
            </a:extLst>
          </p:cNvPr>
          <p:cNvSpPr txBox="1">
            <a:spLocks/>
          </p:cNvSpPr>
          <p:nvPr/>
        </p:nvSpPr>
        <p:spPr bwMode="auto">
          <a:xfrm>
            <a:off x="231775" y="1284430"/>
            <a:ext cx="11691258" cy="48885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7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主变量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嵌入式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语句中可以使用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主语言的程序变量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来输入或输出数据</a:t>
            </a:r>
            <a:r>
              <a:rPr lang="zh-CN" altLang="en-US" sz="2000" kern="0" dirty="0">
                <a:solidFill>
                  <a:srgbClr val="000000"/>
                </a:solidFill>
                <a:latin typeface="Arial"/>
                <a:ea typeface="宋体"/>
              </a:rPr>
              <a:t>，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在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语句中使用的主语言程序变量简称为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主变量</a:t>
            </a:r>
            <a:r>
              <a:rPr lang="zh-CN" altLang="en-US" sz="2000" kern="0" dirty="0">
                <a:solidFill>
                  <a:srgbClr val="000000"/>
                </a:solidFill>
                <a:latin typeface="Arial"/>
                <a:ea typeface="宋体"/>
              </a:rPr>
              <a:t>。</a:t>
            </a:r>
            <a:endParaRPr lang="en-US" altLang="zh-CN" sz="20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主变量的类型</a:t>
            </a:r>
            <a:endParaRPr lang="en-US" altLang="zh-CN" sz="20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None/>
              <a:tabLst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/>
                <a:ea typeface="宋体"/>
                <a:sym typeface="Wingdings" panose="05000000000000000000" pitchFamily="2" charset="2"/>
              </a:rPr>
              <a:t>  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输入主变量：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由应用程序对其赋值，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语句引用。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None/>
              <a:tabLst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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输出主变量：由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语句对其赋值或设置状态信息，返回给应用程序。</a:t>
            </a:r>
            <a:endParaRPr lang="en-US" altLang="zh-CN" sz="2000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主变量的说明与使用</a:t>
            </a:r>
            <a:endParaRPr lang="en-US" altLang="zh-CN" sz="20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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必须在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BEGIN DECLARE SECTION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 DECLARE SECTION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之间进行说明。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说明之后的主变量可以在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语句中，任何一个能够使用表达式的地方出现。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 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语句中的主变量名前要加冒号（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: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）作为标志。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None/>
              <a:tabLst/>
              <a:defRPr/>
            </a:pPr>
            <a:endParaRPr lang="zh-CN" altLang="en-US" sz="2000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3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4DC5C2-9102-429D-8D32-4D2EBC1C34CA}"/>
              </a:ext>
            </a:extLst>
          </p:cNvPr>
          <p:cNvSpPr/>
          <p:nvPr/>
        </p:nvSpPr>
        <p:spPr>
          <a:xfrm>
            <a:off x="0" y="305687"/>
            <a:ext cx="12198350" cy="685800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9814E-D706-4DE8-935C-5B45D9C93138}"/>
              </a:ext>
            </a:extLst>
          </p:cNvPr>
          <p:cNvSpPr/>
          <p:nvPr/>
        </p:nvSpPr>
        <p:spPr>
          <a:xfrm>
            <a:off x="9070975" y="297871"/>
            <a:ext cx="23622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EE37CB-BF23-44EA-AB9A-EEEB72523DBB}"/>
              </a:ext>
            </a:extLst>
          </p:cNvPr>
          <p:cNvSpPr/>
          <p:nvPr/>
        </p:nvSpPr>
        <p:spPr>
          <a:xfrm>
            <a:off x="0" y="972506"/>
            <a:ext cx="12198350" cy="85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36502018-AFCF-4735-931D-EDE987360969}"/>
              </a:ext>
            </a:extLst>
          </p:cNvPr>
          <p:cNvSpPr txBox="1">
            <a:spLocks/>
          </p:cNvSpPr>
          <p:nvPr/>
        </p:nvSpPr>
        <p:spPr>
          <a:xfrm>
            <a:off x="904874" y="408848"/>
            <a:ext cx="6810375" cy="534127"/>
          </a:xfrm>
          <a:prstGeom prst="rect">
            <a:avLst/>
          </a:prstGeom>
          <a:solidFill>
            <a:srgbClr val="3A4187"/>
          </a:solidFill>
        </p:spPr>
        <p:txBody>
          <a:bodyPr vert="horz" lIns="108830" tIns="54417" rIns="108830" bIns="54417" rtlCol="0" anchor="ctr">
            <a:noAutofit/>
          </a:bodyPr>
          <a:lstStyle>
            <a:lvl1pPr algn="ctr" defTabSz="1088304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嵌入式</a:t>
            </a:r>
            <a:r>
              <a:rPr lang="en-US" altLang="zh-CN" sz="2800" dirty="0">
                <a:solidFill>
                  <a:schemeClr val="bg1"/>
                </a:solidFill>
              </a:rPr>
              <a:t>SQL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127375" y="6401594"/>
            <a:ext cx="5562600" cy="40015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广东理工学院      信息技术学院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304302"/>
            <a:ext cx="684000" cy="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7CDFEB4-6B38-4658-BE30-289C69273D02}"/>
              </a:ext>
            </a:extLst>
          </p:cNvPr>
          <p:cNvSpPr txBox="1">
            <a:spLocks/>
          </p:cNvSpPr>
          <p:nvPr/>
        </p:nvSpPr>
        <p:spPr bwMode="auto">
          <a:xfrm>
            <a:off x="384175" y="1284430"/>
            <a:ext cx="11462658" cy="48123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7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宋体"/>
              </a:rPr>
              <a:t>游标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61200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为什么要使用游标</a:t>
            </a:r>
            <a:endParaRPr lang="en-US" altLang="zh-CN" sz="20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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语言与主语言具有不同的数据处理方式。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语言是面向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的，一条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语句原则上可以产生或处理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多条记录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主语言是面向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的，一组主变量一次只能存放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一条记录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仅使用主变量并不能完全满足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语句向应用程序输出数据的要求。</a:t>
            </a: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嵌入式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引入了游标的概念，用来协调这两种不同的处理方式。</a:t>
            </a:r>
          </a:p>
          <a:p>
            <a:pPr marL="61200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游标定义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457200" lvl="1" indent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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游标是系统为用户开设的一个数据缓冲区，存放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语句执行结果，每个游标都有一个名字。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用户可以用</a:t>
            </a:r>
            <a:r>
              <a:rPr kumimoji="1" lang="en-US" altLang="zh-CN" sz="20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语句逐一从游标中获取记录，并赋给主变量，交由主语言进一步处理。</a:t>
            </a:r>
            <a:endParaRPr lang="zh-CN" altLang="en-US" sz="2000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2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13135</TotalTime>
  <Words>6135</Words>
  <Application>Microsoft Office PowerPoint</Application>
  <PresentationFormat>自定义</PresentationFormat>
  <Paragraphs>847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Arial Unicode MS</vt:lpstr>
      <vt:lpstr>Times-Roman</vt:lpstr>
      <vt:lpstr>黑体</vt:lpstr>
      <vt:lpstr>华文新魏</vt:lpstr>
      <vt:lpstr>楷体_GB2312</vt:lpstr>
      <vt:lpstr>隶书</vt:lpstr>
      <vt:lpstr>宋体</vt:lpstr>
      <vt:lpstr>微软雅黑</vt:lpstr>
      <vt:lpstr>新宋体</vt:lpstr>
      <vt:lpstr>Arial</vt:lpstr>
      <vt:lpstr>Calibri</vt:lpstr>
      <vt:lpstr>Courier New</vt:lpstr>
      <vt:lpstr>Times New Roman</vt:lpstr>
      <vt:lpstr>Wingdings</vt:lpstr>
      <vt:lpstr>Wingdings 3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lg410</cp:lastModifiedBy>
  <cp:revision>486</cp:revision>
  <dcterms:created xsi:type="dcterms:W3CDTF">2006-08-16T00:00:00Z</dcterms:created>
  <dcterms:modified xsi:type="dcterms:W3CDTF">2021-12-16T08:32:01Z</dcterms:modified>
</cp:coreProperties>
</file>