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8" r:id="rId1"/>
  </p:sldMasterIdLst>
  <p:notesMasterIdLst>
    <p:notesMasterId r:id="rId46"/>
  </p:notesMasterIdLst>
  <p:sldIdLst>
    <p:sldId id="264" r:id="rId2"/>
    <p:sldId id="270" r:id="rId3"/>
    <p:sldId id="266" r:id="rId4"/>
    <p:sldId id="271" r:id="rId5"/>
    <p:sldId id="267" r:id="rId6"/>
    <p:sldId id="272" r:id="rId7"/>
    <p:sldId id="268" r:id="rId8"/>
    <p:sldId id="269"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256" r:id="rId40"/>
    <p:sldId id="257" r:id="rId41"/>
    <p:sldId id="258" r:id="rId42"/>
    <p:sldId id="260" r:id="rId43"/>
    <p:sldId id="261" r:id="rId44"/>
    <p:sldId id="26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B6E285-9B62-4AE7-BD71-A19E50E72767}">
          <p14:sldIdLst>
            <p14:sldId id="264"/>
            <p14:sldId id="270"/>
            <p14:sldId id="266"/>
            <p14:sldId id="271"/>
            <p14:sldId id="267"/>
            <p14:sldId id="272"/>
            <p14:sldId id="268"/>
            <p14:sldId id="269"/>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256"/>
            <p14:sldId id="257"/>
            <p14:sldId id="258"/>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25" autoAdjust="0"/>
  </p:normalViewPr>
  <p:slideViewPr>
    <p:cSldViewPr snapToGrid="0">
      <p:cViewPr varScale="1">
        <p:scale>
          <a:sx n="78" d="100"/>
          <a:sy n="78"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D593E4-1201-480B-80CE-C324740B0365}" type="datetimeFigureOut">
              <a:rPr lang="en-US" smtClean="0"/>
              <a:t>12/6/2016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ADB22-9EAD-4AE3-B941-832F6570DA07}" type="slidenum">
              <a:rPr lang="en-US" smtClean="0"/>
              <a:t>‹#›</a:t>
            </a:fld>
            <a:endParaRPr lang="en-US"/>
          </a:p>
        </p:txBody>
      </p:sp>
    </p:spTree>
    <p:extLst>
      <p:ext uri="{BB962C8B-B14F-4D97-AF65-F5344CB8AC3E}">
        <p14:creationId xmlns:p14="http://schemas.microsoft.com/office/powerpoint/2010/main" val="2592088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Depends on how intelligent our system is:</a:t>
            </a:r>
            <a:r>
              <a:rPr lang="en-US" sz="1200" b="1" baseline="0" dirty="0"/>
              <a:t> like a human driving a car doesn’t need to understand the steering ratio of the car. If the turning angle is too small, a human would just apply more steering. That requires a  more sophisticated system. </a:t>
            </a:r>
            <a:endParaRPr lang="en-US" sz="1200" b="1" dirty="0"/>
          </a:p>
        </p:txBody>
      </p:sp>
      <p:sp>
        <p:nvSpPr>
          <p:cNvPr id="4" name="Slide Number Placeholder 3"/>
          <p:cNvSpPr>
            <a:spLocks noGrp="1"/>
          </p:cNvSpPr>
          <p:nvPr>
            <p:ph type="sldNum" sz="quarter" idx="10"/>
          </p:nvPr>
        </p:nvSpPr>
        <p:spPr/>
        <p:txBody>
          <a:bodyPr/>
          <a:lstStyle/>
          <a:p>
            <a:fld id="{AD7ADB22-9EAD-4AE3-B941-832F6570DA07}" type="slidenum">
              <a:rPr lang="en-US" smtClean="0"/>
              <a:t>1</a:t>
            </a:fld>
            <a:endParaRPr lang="en-US"/>
          </a:p>
        </p:txBody>
      </p:sp>
    </p:spTree>
    <p:extLst>
      <p:ext uri="{BB962C8B-B14F-4D97-AF65-F5344CB8AC3E}">
        <p14:creationId xmlns:p14="http://schemas.microsoft.com/office/powerpoint/2010/main" val="22362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Depends on how intelligent our system is:</a:t>
            </a:r>
            <a:r>
              <a:rPr lang="en-US" sz="1200" b="1" baseline="0" dirty="0"/>
              <a:t> like a human driving a car doesn’t need to understand the steering ratio of the car. If the turning angle is too small, a human would just apply more steering. That requires a  more sophisticated system. </a:t>
            </a:r>
            <a:endParaRPr lang="en-US" sz="1200" b="1" dirty="0"/>
          </a:p>
        </p:txBody>
      </p:sp>
      <p:sp>
        <p:nvSpPr>
          <p:cNvPr id="4" name="Slide Number Placeholder 3"/>
          <p:cNvSpPr>
            <a:spLocks noGrp="1"/>
          </p:cNvSpPr>
          <p:nvPr>
            <p:ph type="sldNum" sz="quarter" idx="10"/>
          </p:nvPr>
        </p:nvSpPr>
        <p:spPr/>
        <p:txBody>
          <a:bodyPr/>
          <a:lstStyle/>
          <a:p>
            <a:fld id="{AD7ADB22-9EAD-4AE3-B941-832F6570DA07}" type="slidenum">
              <a:rPr lang="en-US" smtClean="0"/>
              <a:t>41</a:t>
            </a:fld>
            <a:endParaRPr lang="en-US"/>
          </a:p>
        </p:txBody>
      </p:sp>
    </p:spTree>
    <p:extLst>
      <p:ext uri="{BB962C8B-B14F-4D97-AF65-F5344CB8AC3E}">
        <p14:creationId xmlns:p14="http://schemas.microsoft.com/office/powerpoint/2010/main" val="2583406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p:txBody>
      </p:sp>
      <p:sp>
        <p:nvSpPr>
          <p:cNvPr id="4" name="Slide Number Placeholder 3"/>
          <p:cNvSpPr>
            <a:spLocks noGrp="1"/>
          </p:cNvSpPr>
          <p:nvPr>
            <p:ph type="sldNum" sz="quarter" idx="10"/>
          </p:nvPr>
        </p:nvSpPr>
        <p:spPr/>
        <p:txBody>
          <a:bodyPr/>
          <a:lstStyle/>
          <a:p>
            <a:fld id="{AD7ADB22-9EAD-4AE3-B941-832F6570DA07}" type="slidenum">
              <a:rPr lang="en-US" smtClean="0"/>
              <a:t>44</a:t>
            </a:fld>
            <a:endParaRPr lang="en-US"/>
          </a:p>
        </p:txBody>
      </p:sp>
    </p:spTree>
    <p:extLst>
      <p:ext uri="{BB962C8B-B14F-4D97-AF65-F5344CB8AC3E}">
        <p14:creationId xmlns:p14="http://schemas.microsoft.com/office/powerpoint/2010/main" val="130183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45C1171-4E79-4D59-8F00-AAF31F85EA49}" type="datetimeFigureOut">
              <a:rPr lang="en-US" smtClean="0"/>
              <a:t>12/6/2016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F3529A7-EB8D-43EA-BF82-6CD86A4E593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175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C1171-4E79-4D59-8F00-AAF31F85EA49}"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41229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1836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91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1073761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008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615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5C1171-4E79-4D59-8F00-AAF31F85EA49}"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4995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5C1171-4E79-4D59-8F00-AAF31F85EA49}"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560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5C1171-4E79-4D59-8F00-AAF31F85EA49}"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197599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C1171-4E79-4D59-8F00-AAF31F85EA49}"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529A7-EB8D-43EA-BF82-6CD86A4E593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702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5C1171-4E79-4D59-8F00-AAF31F85EA49}"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1372638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5C1171-4E79-4D59-8F00-AAF31F85EA49}"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3529A7-EB8D-43EA-BF82-6CD86A4E593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59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5C1171-4E79-4D59-8F00-AAF31F85EA49}"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3529A7-EB8D-43EA-BF82-6CD86A4E59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08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C1171-4E79-4D59-8F00-AAF31F85EA49}" type="datetimeFigureOut">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387765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C1171-4E79-4D59-8F00-AAF31F85EA49}"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529A7-EB8D-43EA-BF82-6CD86A4E593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132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C1171-4E79-4D59-8F00-AAF31F85EA49}"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3529A7-EB8D-43EA-BF82-6CD86A4E5939}" type="slidenum">
              <a:rPr lang="en-US" smtClean="0"/>
              <a:t>‹#›</a:t>
            </a:fld>
            <a:endParaRPr lang="en-US"/>
          </a:p>
        </p:txBody>
      </p:sp>
    </p:spTree>
    <p:extLst>
      <p:ext uri="{BB962C8B-B14F-4D97-AF65-F5344CB8AC3E}">
        <p14:creationId xmlns:p14="http://schemas.microsoft.com/office/powerpoint/2010/main" val="142087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5C1171-4E79-4D59-8F00-AAF31F85EA49}" type="datetimeFigureOut">
              <a:rPr lang="en-US" smtClean="0"/>
              <a:t>12/6/2016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3529A7-EB8D-43EA-BF82-6CD86A4E5939}" type="slidenum">
              <a:rPr lang="en-US" smtClean="0"/>
              <a:t>‹#›</a:t>
            </a:fld>
            <a:endParaRPr lang="en-US"/>
          </a:p>
        </p:txBody>
      </p:sp>
    </p:spTree>
    <p:extLst>
      <p:ext uri="{BB962C8B-B14F-4D97-AF65-F5344CB8AC3E}">
        <p14:creationId xmlns:p14="http://schemas.microsoft.com/office/powerpoint/2010/main" val="3934317007"/>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 id="2147484101" r:id="rId13"/>
    <p:sldLayoutId id="2147484102" r:id="rId14"/>
    <p:sldLayoutId id="2147484103" r:id="rId15"/>
    <p:sldLayoutId id="2147484104" r:id="rId16"/>
    <p:sldLayoutId id="214748410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mdpi.com/1424-8220/15/11/28807/ht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www.cs.cmu.edu/~maxim/ground.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mit.edu/~jho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7159"/>
            <a:ext cx="10515600" cy="1325563"/>
          </a:xfrm>
        </p:spPr>
        <p:txBody>
          <a:bodyPr/>
          <a:lstStyle/>
          <a:p>
            <a:r>
              <a:rPr lang="en-US" dirty="0"/>
              <a:t>Autonomous RC (ARC)</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2623331"/>
            <a:ext cx="10058400" cy="2838115"/>
          </a:xfrm>
          <a:prstGeom prst="rect">
            <a:avLst/>
          </a:prstGeom>
        </p:spPr>
      </p:pic>
      <p:sp>
        <p:nvSpPr>
          <p:cNvPr id="11" name="Subtitle 2"/>
          <p:cNvSpPr txBox="1">
            <a:spLocks/>
          </p:cNvSpPr>
          <p:nvPr/>
        </p:nvSpPr>
        <p:spPr>
          <a:xfrm>
            <a:off x="3543642" y="1803229"/>
            <a:ext cx="5104716" cy="51898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dirty="0" smtClean="0"/>
              <a:t>Cierra </a:t>
            </a:r>
            <a:r>
              <a:rPr lang="en-US" dirty="0" err="1"/>
              <a:t>S</a:t>
            </a:r>
            <a:r>
              <a:rPr lang="en-US" dirty="0" err="1" smtClean="0"/>
              <a:t>hawe</a:t>
            </a:r>
            <a:r>
              <a:rPr lang="en-US" dirty="0" smtClean="0"/>
              <a:t>, Tao Chen, Daniel Stoyer</a:t>
            </a:r>
            <a:endParaRPr lang="en-US" dirty="0"/>
          </a:p>
        </p:txBody>
      </p:sp>
      <p:sp>
        <p:nvSpPr>
          <p:cNvPr id="8" name="TextBox 7"/>
          <p:cNvSpPr txBox="1"/>
          <p:nvPr/>
        </p:nvSpPr>
        <p:spPr>
          <a:xfrm>
            <a:off x="1066800" y="5461446"/>
            <a:ext cx="923651" cy="369332"/>
          </a:xfrm>
          <a:prstGeom prst="rect">
            <a:avLst/>
          </a:prstGeom>
          <a:noFill/>
        </p:spPr>
        <p:txBody>
          <a:bodyPr wrap="none" rtlCol="0">
            <a:spAutoFit/>
          </a:bodyPr>
          <a:lstStyle/>
          <a:p>
            <a:r>
              <a:rPr lang="en-US" dirty="0" smtClean="0"/>
              <a:t>Figure 1</a:t>
            </a:r>
            <a:endParaRPr lang="en-US" dirty="0"/>
          </a:p>
        </p:txBody>
      </p:sp>
      <p:sp>
        <p:nvSpPr>
          <p:cNvPr id="12" name="TextBox 11"/>
          <p:cNvSpPr txBox="1"/>
          <p:nvPr/>
        </p:nvSpPr>
        <p:spPr>
          <a:xfrm>
            <a:off x="7315200" y="6488668"/>
            <a:ext cx="4581767" cy="369332"/>
          </a:xfrm>
          <a:prstGeom prst="rect">
            <a:avLst/>
          </a:prstGeom>
          <a:noFill/>
        </p:spPr>
        <p:txBody>
          <a:bodyPr wrap="none" rtlCol="0">
            <a:spAutoFit/>
          </a:bodyPr>
          <a:lstStyle/>
          <a:p>
            <a:r>
              <a:rPr lang="en-US" dirty="0" smtClean="0"/>
              <a:t>Figure 1: image </a:t>
            </a:r>
            <a:r>
              <a:rPr lang="en-US" dirty="0"/>
              <a:t>from https://autorally.github.io/</a:t>
            </a:r>
          </a:p>
        </p:txBody>
      </p:sp>
    </p:spTree>
    <p:extLst>
      <p:ext uri="{BB962C8B-B14F-4D97-AF65-F5344CB8AC3E}">
        <p14:creationId xmlns:p14="http://schemas.microsoft.com/office/powerpoint/2010/main" val="2307139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Weeks 1-2</a:t>
            </a:r>
            <a:endParaRPr lang="en-US" dirty="0"/>
          </a:p>
        </p:txBody>
      </p:sp>
      <p:sp>
        <p:nvSpPr>
          <p:cNvPr id="3" name="Content Placeholder 2"/>
          <p:cNvSpPr>
            <a:spLocks noGrp="1"/>
          </p:cNvSpPr>
          <p:nvPr>
            <p:ph idx="1"/>
          </p:nvPr>
        </p:nvSpPr>
        <p:spPr/>
        <p:txBody>
          <a:bodyPr/>
          <a:lstStyle/>
          <a:p>
            <a:r>
              <a:rPr lang="en-US" dirty="0"/>
              <a:t>Weeks one and two were general introduction and orientation weeks. It </a:t>
            </a:r>
            <a:r>
              <a:rPr lang="en-US" dirty="0" smtClean="0"/>
              <a:t>was not </a:t>
            </a:r>
            <a:r>
              <a:rPr lang="en-US" dirty="0"/>
              <a:t>until week 3 that projects started in earnest and the first assignment </a:t>
            </a:r>
            <a:r>
              <a:rPr lang="en-US" dirty="0" smtClean="0"/>
              <a:t>was assigned</a:t>
            </a:r>
            <a:r>
              <a:rPr lang="en-US" dirty="0"/>
              <a:t>.</a:t>
            </a:r>
          </a:p>
        </p:txBody>
      </p:sp>
    </p:spTree>
    <p:extLst>
      <p:ext uri="{BB962C8B-B14F-4D97-AF65-F5344CB8AC3E}">
        <p14:creationId xmlns:p14="http://schemas.microsoft.com/office/powerpoint/2010/main" val="142499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3</a:t>
            </a:r>
            <a:endParaRPr lang="en-US" dirty="0"/>
          </a:p>
        </p:txBody>
      </p:sp>
      <p:sp>
        <p:nvSpPr>
          <p:cNvPr id="3" name="Content Placeholder 2"/>
          <p:cNvSpPr>
            <a:spLocks noGrp="1"/>
          </p:cNvSpPr>
          <p:nvPr>
            <p:ph idx="1"/>
          </p:nvPr>
        </p:nvSpPr>
        <p:spPr/>
        <p:txBody>
          <a:bodyPr/>
          <a:lstStyle/>
          <a:p>
            <a:r>
              <a:rPr lang="en-US" b="1" dirty="0" smtClean="0"/>
              <a:t>Activities:</a:t>
            </a:r>
            <a:r>
              <a:rPr lang="en-US" dirty="0"/>
              <a:t/>
            </a:r>
            <a:br>
              <a:rPr lang="en-US" dirty="0"/>
            </a:br>
            <a:r>
              <a:rPr lang="en-US" dirty="0"/>
              <a:t>Worked on creating the problem statement. This required getting an overall understanding of what our autonomous RC vehicle should be able to do. In other words, getting on paper the expectations of our client for the final product. We also started researching what we would need for the SRS document, both in terms of the ARC project and in terms of the </a:t>
            </a:r>
            <a:r>
              <a:rPr lang="en-US" dirty="0" err="1" smtClean="0"/>
              <a:t>LaTeX</a:t>
            </a:r>
            <a:r>
              <a:rPr lang="en-US" dirty="0" smtClean="0"/>
              <a:t> document</a:t>
            </a:r>
            <a:r>
              <a:rPr lang="en-US" dirty="0"/>
              <a:t>. We needed a Gantt chart for the SRS, so we started researching how to do that.</a:t>
            </a:r>
          </a:p>
          <a:p>
            <a:endParaRPr lang="en-US" b="1" dirty="0"/>
          </a:p>
        </p:txBody>
      </p:sp>
    </p:spTree>
    <p:extLst>
      <p:ext uri="{BB962C8B-B14F-4D97-AF65-F5344CB8AC3E}">
        <p14:creationId xmlns:p14="http://schemas.microsoft.com/office/powerpoint/2010/main" val="1892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3</a:t>
            </a:r>
            <a:endParaRPr lang="en-US" dirty="0"/>
          </a:p>
        </p:txBody>
      </p:sp>
      <p:sp>
        <p:nvSpPr>
          <p:cNvPr id="3" name="Content Placeholder 2"/>
          <p:cNvSpPr>
            <a:spLocks noGrp="1"/>
          </p:cNvSpPr>
          <p:nvPr>
            <p:ph idx="1"/>
          </p:nvPr>
        </p:nvSpPr>
        <p:spPr/>
        <p:txBody>
          <a:bodyPr/>
          <a:lstStyle/>
          <a:p>
            <a:r>
              <a:rPr lang="en-US" b="1" dirty="0" smtClean="0"/>
              <a:t>Problems:</a:t>
            </a:r>
            <a:r>
              <a:rPr lang="en-US" dirty="0"/>
              <a:t/>
            </a:r>
            <a:br>
              <a:rPr lang="en-US" dirty="0"/>
            </a:br>
            <a:r>
              <a:rPr lang="en-US" dirty="0"/>
              <a:t>Our client was ill during this time, so feedback for the problem statement was understandably delayed. We struggled a little with using the proper tense in the document and getting a high-enough, yet detailed enough written view of the ARC project. We needed clarification on details for the expected vehicle capabilities.</a:t>
            </a:r>
          </a:p>
          <a:p>
            <a:endParaRPr lang="en-US" b="1" dirty="0"/>
          </a:p>
        </p:txBody>
      </p:sp>
    </p:spTree>
    <p:extLst>
      <p:ext uri="{BB962C8B-B14F-4D97-AF65-F5344CB8AC3E}">
        <p14:creationId xmlns:p14="http://schemas.microsoft.com/office/powerpoint/2010/main" val="1765910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3</a:t>
            </a:r>
            <a:endParaRPr lang="en-US" dirty="0"/>
          </a:p>
        </p:txBody>
      </p:sp>
      <p:sp>
        <p:nvSpPr>
          <p:cNvPr id="3" name="Content Placeholder 2"/>
          <p:cNvSpPr>
            <a:spLocks noGrp="1"/>
          </p:cNvSpPr>
          <p:nvPr>
            <p:ph idx="1"/>
          </p:nvPr>
        </p:nvSpPr>
        <p:spPr/>
        <p:txBody>
          <a:bodyPr/>
          <a:lstStyle/>
          <a:p>
            <a:r>
              <a:rPr lang="en-US" b="1" dirty="0" smtClean="0"/>
              <a:t>Solutions:</a:t>
            </a:r>
            <a:r>
              <a:rPr lang="en-US" dirty="0"/>
              <a:t/>
            </a:r>
            <a:br>
              <a:rPr lang="en-US" dirty="0"/>
            </a:br>
            <a:r>
              <a:rPr lang="en-US" dirty="0"/>
              <a:t>We talked with our client on how to frame our project appropriately.  For the vehicle capabilities, our client told us to aim high, if we need to scale things back later we will.</a:t>
            </a:r>
            <a:endParaRPr lang="en-US" b="1" dirty="0"/>
          </a:p>
        </p:txBody>
      </p:sp>
    </p:spTree>
    <p:extLst>
      <p:ext uri="{BB962C8B-B14F-4D97-AF65-F5344CB8AC3E}">
        <p14:creationId xmlns:p14="http://schemas.microsoft.com/office/powerpoint/2010/main" val="2584947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lstStyle/>
          <a:p>
            <a:r>
              <a:rPr lang="en-US" dirty="0" smtClean="0"/>
              <a:t>Week 4</a:t>
            </a:r>
            <a:endParaRPr lang="en-US" dirty="0"/>
          </a:p>
        </p:txBody>
      </p:sp>
      <p:sp>
        <p:nvSpPr>
          <p:cNvPr id="3" name="Content Placeholder 2"/>
          <p:cNvSpPr>
            <a:spLocks noGrp="1"/>
          </p:cNvSpPr>
          <p:nvPr>
            <p:ph idx="1"/>
          </p:nvPr>
        </p:nvSpPr>
        <p:spPr/>
        <p:txBody>
          <a:bodyPr/>
          <a:lstStyle/>
          <a:p>
            <a:r>
              <a:rPr lang="en-US" b="1" dirty="0" smtClean="0"/>
              <a:t>Activities:</a:t>
            </a:r>
            <a:r>
              <a:rPr lang="en-US" dirty="0"/>
              <a:t/>
            </a:r>
            <a:br>
              <a:rPr lang="en-US" dirty="0"/>
            </a:br>
            <a:r>
              <a:rPr lang="en-US" dirty="0"/>
              <a:t>Received feedback on our problem statement and made required changes. We needed to clarify what our motivation for the project was, namely that we are trying to create an autonomous RC system that is considerably less expensive than current research platforms (think </a:t>
            </a:r>
            <a:r>
              <a:rPr lang="en-US" dirty="0" smtClean="0"/>
              <a:t>$</a:t>
            </a:r>
            <a:r>
              <a:rPr lang="en-US" dirty="0"/>
              <a:t>1-2k vs </a:t>
            </a:r>
            <a:r>
              <a:rPr lang="en-US" dirty="0" smtClean="0"/>
              <a:t>$</a:t>
            </a:r>
            <a:r>
              <a:rPr lang="en-US" dirty="0"/>
              <a:t>10-15k). Created a template for the SRS document and started looking into what requirements our project needed</a:t>
            </a:r>
            <a:r>
              <a:rPr lang="en-US" dirty="0" smtClean="0"/>
              <a:t>.</a:t>
            </a:r>
            <a:endParaRPr lang="en-US" dirty="0"/>
          </a:p>
          <a:p>
            <a:endParaRPr lang="en-US" b="1" dirty="0"/>
          </a:p>
        </p:txBody>
      </p:sp>
    </p:spTree>
    <p:extLst>
      <p:ext uri="{BB962C8B-B14F-4D97-AF65-F5344CB8AC3E}">
        <p14:creationId xmlns:p14="http://schemas.microsoft.com/office/powerpoint/2010/main" val="306248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4</a:t>
            </a:r>
            <a:endParaRPr lang="en-US" dirty="0"/>
          </a:p>
        </p:txBody>
      </p:sp>
      <p:sp>
        <p:nvSpPr>
          <p:cNvPr id="3" name="Content Placeholder 2"/>
          <p:cNvSpPr>
            <a:spLocks noGrp="1"/>
          </p:cNvSpPr>
          <p:nvPr>
            <p:ph idx="1"/>
          </p:nvPr>
        </p:nvSpPr>
        <p:spPr/>
        <p:txBody>
          <a:bodyPr/>
          <a:lstStyle/>
          <a:p>
            <a:r>
              <a:rPr lang="en-US" b="1" dirty="0" smtClean="0"/>
              <a:t>Problems:</a:t>
            </a:r>
            <a:r>
              <a:rPr lang="en-US" dirty="0"/>
              <a:t/>
            </a:r>
            <a:br>
              <a:rPr lang="en-US" dirty="0"/>
            </a:br>
            <a:r>
              <a:rPr lang="en-US" dirty="0"/>
              <a:t>The three of us on the ARC team have no prior experience with ECE, in general and Autonomy or RC vehicles, in particular. This lack of experience makes writing these beginning documents somewhat abstract because we do not know what is involved.</a:t>
            </a:r>
            <a:endParaRPr lang="en-US" b="1" dirty="0"/>
          </a:p>
        </p:txBody>
      </p:sp>
    </p:spTree>
    <p:extLst>
      <p:ext uri="{BB962C8B-B14F-4D97-AF65-F5344CB8AC3E}">
        <p14:creationId xmlns:p14="http://schemas.microsoft.com/office/powerpoint/2010/main" val="1912269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4</a:t>
            </a:r>
            <a:endParaRPr lang="en-US" dirty="0"/>
          </a:p>
        </p:txBody>
      </p:sp>
      <p:sp>
        <p:nvSpPr>
          <p:cNvPr id="3" name="Content Placeholder 2"/>
          <p:cNvSpPr>
            <a:spLocks noGrp="1"/>
          </p:cNvSpPr>
          <p:nvPr>
            <p:ph idx="1"/>
          </p:nvPr>
        </p:nvSpPr>
        <p:spPr/>
        <p:txBody>
          <a:bodyPr/>
          <a:lstStyle/>
          <a:p>
            <a:r>
              <a:rPr lang="en-US" b="1" dirty="0" smtClean="0"/>
              <a:t>Solutions:</a:t>
            </a:r>
            <a:r>
              <a:rPr lang="en-US" dirty="0"/>
              <a:t/>
            </a:r>
            <a:br>
              <a:rPr lang="en-US" dirty="0"/>
            </a:br>
            <a:r>
              <a:rPr lang="en-US" dirty="0"/>
              <a:t>We spent time with our client to talk through some of the requirements. Clarifying why this project matters also helped us narrow the scope of our requirements a little bit. We could focus on low-cost, readily available components. While that still leaves quite a bit to discover, it also eliminates expensive, yet otherwise viable, options.</a:t>
            </a:r>
            <a:endParaRPr lang="en-US" b="1" dirty="0"/>
          </a:p>
        </p:txBody>
      </p:sp>
    </p:spTree>
    <p:extLst>
      <p:ext uri="{BB962C8B-B14F-4D97-AF65-F5344CB8AC3E}">
        <p14:creationId xmlns:p14="http://schemas.microsoft.com/office/powerpoint/2010/main" val="3505743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5</a:t>
            </a:r>
            <a:endParaRPr lang="en-US" dirty="0"/>
          </a:p>
        </p:txBody>
      </p:sp>
      <p:sp>
        <p:nvSpPr>
          <p:cNvPr id="3" name="Content Placeholder 2"/>
          <p:cNvSpPr>
            <a:spLocks noGrp="1"/>
          </p:cNvSpPr>
          <p:nvPr>
            <p:ph idx="1"/>
          </p:nvPr>
        </p:nvSpPr>
        <p:spPr/>
        <p:txBody>
          <a:bodyPr>
            <a:normAutofit lnSpcReduction="10000"/>
          </a:bodyPr>
          <a:lstStyle/>
          <a:p>
            <a:r>
              <a:rPr lang="en-US" b="1" dirty="0" smtClean="0"/>
              <a:t>Activities:</a:t>
            </a:r>
            <a:r>
              <a:rPr lang="en-US" dirty="0"/>
              <a:t/>
            </a:r>
            <a:br>
              <a:rPr lang="en-US" dirty="0"/>
            </a:br>
            <a:r>
              <a:rPr lang="en-US" dirty="0"/>
              <a:t>Worked on the SRS document. This phase of the project required us to brainstorm what components our system needed and how they fit together</a:t>
            </a:r>
            <a:r>
              <a:rPr lang="en-US" dirty="0" smtClean="0"/>
              <a:t>. </a:t>
            </a:r>
            <a:r>
              <a:rPr lang="en-US" dirty="0"/>
              <a:t>For instance, system interfaces has many parts so we had to sit down and talk through what connects and talks to what and visualize how that looks. For the SRS, filled out the introduction, software interfaces, communications interfaces, and the overall layout of the general control flow</a:t>
            </a:r>
            <a:r>
              <a:rPr lang="en-US" dirty="0" smtClean="0"/>
              <a:t>. </a:t>
            </a:r>
            <a:r>
              <a:rPr lang="en-US" dirty="0"/>
              <a:t>Researched how to construct a Gantt chart in </a:t>
            </a:r>
            <a:r>
              <a:rPr lang="en-US" dirty="0" err="1" smtClean="0"/>
              <a:t>LaTeX</a:t>
            </a:r>
            <a:r>
              <a:rPr lang="en-US" dirty="0"/>
              <a:t>. We also decided on what parts we each would take responsibility for and write about in the tech review document.</a:t>
            </a:r>
          </a:p>
          <a:p>
            <a:endParaRPr lang="en-US" b="1" dirty="0"/>
          </a:p>
        </p:txBody>
      </p:sp>
    </p:spTree>
    <p:extLst>
      <p:ext uri="{BB962C8B-B14F-4D97-AF65-F5344CB8AC3E}">
        <p14:creationId xmlns:p14="http://schemas.microsoft.com/office/powerpoint/2010/main" val="2961568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5</a:t>
            </a:r>
          </a:p>
        </p:txBody>
      </p:sp>
      <p:sp>
        <p:nvSpPr>
          <p:cNvPr id="3" name="Content Placeholder 2"/>
          <p:cNvSpPr>
            <a:spLocks noGrp="1"/>
          </p:cNvSpPr>
          <p:nvPr>
            <p:ph idx="1"/>
          </p:nvPr>
        </p:nvSpPr>
        <p:spPr/>
        <p:txBody>
          <a:bodyPr>
            <a:normAutofit fontScale="92500"/>
          </a:bodyPr>
          <a:lstStyle/>
          <a:p>
            <a:r>
              <a:rPr lang="en-US" b="1" dirty="0" smtClean="0"/>
              <a:t>Problems:</a:t>
            </a:r>
            <a:r>
              <a:rPr lang="en-US" dirty="0"/>
              <a:t/>
            </a:r>
            <a:br>
              <a:rPr lang="en-US" dirty="0"/>
            </a:br>
            <a:r>
              <a:rPr lang="en-US" dirty="0"/>
              <a:t>The SRS document needed different indexing (numeric, as opposed to Roman numeral). This required some effort to figure out how to reformat the document to use a different indexing scheme without changing the controlling document class.  Other problems: The nature of our project is complex. Therefore, there are many parts to the requirements for this project. We needed to estimate what the project would need, but again, without experience. Researching and building a working Gantt chart in </a:t>
            </a:r>
            <a:r>
              <a:rPr lang="en-US" dirty="0" err="1"/>
              <a:t>LaTeX</a:t>
            </a:r>
            <a:r>
              <a:rPr lang="en-US" dirty="0"/>
              <a:t> took about 9 hours. The system is very cumbersome, which makes one not want to revisit it to make changes.</a:t>
            </a:r>
            <a:endParaRPr lang="en-US" b="1" dirty="0"/>
          </a:p>
        </p:txBody>
      </p:sp>
    </p:spTree>
    <p:extLst>
      <p:ext uri="{BB962C8B-B14F-4D97-AF65-F5344CB8AC3E}">
        <p14:creationId xmlns:p14="http://schemas.microsoft.com/office/powerpoint/2010/main" val="677505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5</a:t>
            </a:r>
          </a:p>
        </p:txBody>
      </p:sp>
      <p:sp>
        <p:nvSpPr>
          <p:cNvPr id="3" name="Content Placeholder 2"/>
          <p:cNvSpPr>
            <a:spLocks noGrp="1"/>
          </p:cNvSpPr>
          <p:nvPr>
            <p:ph idx="1"/>
          </p:nvPr>
        </p:nvSpPr>
        <p:spPr/>
        <p:txBody>
          <a:bodyPr/>
          <a:lstStyle/>
          <a:p>
            <a:r>
              <a:rPr lang="en-US" b="1" dirty="0" smtClean="0"/>
              <a:t>Solutions:</a:t>
            </a:r>
            <a:r>
              <a:rPr lang="en-US" dirty="0"/>
              <a:t/>
            </a:r>
            <a:br>
              <a:rPr lang="en-US" dirty="0"/>
            </a:br>
            <a:r>
              <a:rPr lang="en-US" dirty="0"/>
              <a:t>Fixed the </a:t>
            </a:r>
            <a:r>
              <a:rPr lang="en-US" dirty="0" err="1"/>
              <a:t>LaTeX</a:t>
            </a:r>
            <a:r>
              <a:rPr lang="en-US" dirty="0"/>
              <a:t> index formatting issue by adding an argument to the </a:t>
            </a:r>
            <a:r>
              <a:rPr lang="en-US" dirty="0" err="1"/>
              <a:t>IEEEtran.cls</a:t>
            </a:r>
            <a:r>
              <a:rPr lang="en-US" dirty="0"/>
              <a:t> options. This turned out to be a pretty easy fix, but took quite a while to figure out. We tackled the complexity of this project by meeting together and drawing out a rough sketch of major components and how they relate to each other.</a:t>
            </a:r>
            <a:endParaRPr lang="en-US" b="1" dirty="0"/>
          </a:p>
        </p:txBody>
      </p:sp>
    </p:spTree>
    <p:extLst>
      <p:ext uri="{BB962C8B-B14F-4D97-AF65-F5344CB8AC3E}">
        <p14:creationId xmlns:p14="http://schemas.microsoft.com/office/powerpoint/2010/main" val="211530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5" name="Subtitle 4"/>
          <p:cNvSpPr>
            <a:spLocks noGrp="1"/>
          </p:cNvSpPr>
          <p:nvPr>
            <p:ph type="subTitle" idx="1"/>
          </p:nvPr>
        </p:nvSpPr>
        <p:spPr/>
        <p:txBody>
          <a:bodyPr/>
          <a:lstStyle/>
          <a:p>
            <a:r>
              <a:rPr lang="en-US" dirty="0" smtClean="0"/>
              <a:t>What ARC is all about!</a:t>
            </a:r>
            <a:endParaRPr lang="en-US" dirty="0"/>
          </a:p>
        </p:txBody>
      </p:sp>
    </p:spTree>
    <p:extLst>
      <p:ext uri="{BB962C8B-B14F-4D97-AF65-F5344CB8AC3E}">
        <p14:creationId xmlns:p14="http://schemas.microsoft.com/office/powerpoint/2010/main" val="79298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6</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Activities:</a:t>
            </a:r>
            <a:r>
              <a:rPr lang="en-US" dirty="0"/>
              <a:t/>
            </a:r>
            <a:br>
              <a:rPr lang="en-US" dirty="0"/>
            </a:br>
            <a:r>
              <a:rPr lang="en-US" dirty="0"/>
              <a:t>This was a </a:t>
            </a:r>
            <a:r>
              <a:rPr lang="en-US" i="1" dirty="0" smtClean="0"/>
              <a:t>very</a:t>
            </a:r>
            <a:r>
              <a:rPr lang="en-US" dirty="0" smtClean="0"/>
              <a:t> research-heavy </a:t>
            </a:r>
            <a:r>
              <a:rPr lang="en-US" dirty="0"/>
              <a:t>week. We did in-depth research on our main areas of emphasis: system interfaces, user interfaces, hardware interfaces, communications interfaces, sensors, navigation, hardware mounting (how to physically attach the components to the vehicle), system control and data processing, and path planning. We created a block diagram of the structure and data flow of the project. We worked simultaneously on the tech review and SRS documents. This is likely going to be a better strategy moving forward, research some area of the project, determine a requirement based off of the research, try to implement, record our findings and adjust the requirements further if necessary.</a:t>
            </a:r>
          </a:p>
          <a:p>
            <a:endParaRPr lang="en-US" b="1" dirty="0"/>
          </a:p>
        </p:txBody>
      </p:sp>
    </p:spTree>
    <p:extLst>
      <p:ext uri="{BB962C8B-B14F-4D97-AF65-F5344CB8AC3E}">
        <p14:creationId xmlns:p14="http://schemas.microsoft.com/office/powerpoint/2010/main" val="690394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6</a:t>
            </a:r>
          </a:p>
        </p:txBody>
      </p:sp>
      <p:sp>
        <p:nvSpPr>
          <p:cNvPr id="3" name="Content Placeholder 2"/>
          <p:cNvSpPr>
            <a:spLocks noGrp="1"/>
          </p:cNvSpPr>
          <p:nvPr>
            <p:ph idx="1"/>
          </p:nvPr>
        </p:nvSpPr>
        <p:spPr/>
        <p:txBody>
          <a:bodyPr/>
          <a:lstStyle/>
          <a:p>
            <a:r>
              <a:rPr lang="en-US" b="1" dirty="0" smtClean="0"/>
              <a:t>Problems:</a:t>
            </a:r>
            <a:r>
              <a:rPr lang="en-US" dirty="0"/>
              <a:t/>
            </a:r>
            <a:br>
              <a:rPr lang="en-US" dirty="0"/>
            </a:br>
            <a:r>
              <a:rPr lang="en-US" dirty="0"/>
              <a:t>Which came first, the chicken or the egg? This is how it feels to be writing the documents for this research project. In order to know what requirements are reasonable/feasible, we need to know what tech is out there and if/how it fits with related components.</a:t>
            </a:r>
            <a:endParaRPr lang="en-US" b="1" dirty="0"/>
          </a:p>
        </p:txBody>
      </p:sp>
    </p:spTree>
    <p:extLst>
      <p:ext uri="{BB962C8B-B14F-4D97-AF65-F5344CB8AC3E}">
        <p14:creationId xmlns:p14="http://schemas.microsoft.com/office/powerpoint/2010/main" val="3758595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6</a:t>
            </a:r>
          </a:p>
        </p:txBody>
      </p:sp>
      <p:sp>
        <p:nvSpPr>
          <p:cNvPr id="3" name="Content Placeholder 2"/>
          <p:cNvSpPr>
            <a:spLocks noGrp="1"/>
          </p:cNvSpPr>
          <p:nvPr>
            <p:ph idx="1"/>
          </p:nvPr>
        </p:nvSpPr>
        <p:spPr/>
        <p:txBody>
          <a:bodyPr/>
          <a:lstStyle/>
          <a:p>
            <a:r>
              <a:rPr lang="en-US" b="1" dirty="0" smtClean="0"/>
              <a:t>Solutions:</a:t>
            </a:r>
            <a:r>
              <a:rPr lang="en-US" dirty="0"/>
              <a:t/>
            </a:r>
            <a:br>
              <a:rPr lang="en-US" dirty="0"/>
            </a:br>
            <a:r>
              <a:rPr lang="en-US" dirty="0"/>
              <a:t>To get around some of the issues we are having we decided to write the SRS and the tech review somewhat concurrently. This allowed us to research our areas of the tech review and then have a better understanding of what a reasonable requirement might be for the project.</a:t>
            </a:r>
            <a:endParaRPr lang="en-US" b="1" dirty="0"/>
          </a:p>
        </p:txBody>
      </p:sp>
    </p:spTree>
    <p:extLst>
      <p:ext uri="{BB962C8B-B14F-4D97-AF65-F5344CB8AC3E}">
        <p14:creationId xmlns:p14="http://schemas.microsoft.com/office/powerpoint/2010/main" val="2751425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7</a:t>
            </a:r>
            <a:endParaRPr lang="en-US" dirty="0"/>
          </a:p>
        </p:txBody>
      </p:sp>
      <p:sp>
        <p:nvSpPr>
          <p:cNvPr id="3" name="Content Placeholder 2"/>
          <p:cNvSpPr>
            <a:spLocks noGrp="1"/>
          </p:cNvSpPr>
          <p:nvPr>
            <p:ph idx="1"/>
          </p:nvPr>
        </p:nvSpPr>
        <p:spPr/>
        <p:txBody>
          <a:bodyPr/>
          <a:lstStyle/>
          <a:p>
            <a:r>
              <a:rPr lang="en-US" b="1" dirty="0" smtClean="0"/>
              <a:t>Activities:</a:t>
            </a:r>
            <a:r>
              <a:rPr lang="en-US" dirty="0"/>
              <a:t/>
            </a:r>
            <a:br>
              <a:rPr lang="en-US" dirty="0"/>
            </a:br>
            <a:endParaRPr lang="en-US" dirty="0"/>
          </a:p>
          <a:p>
            <a:endParaRPr lang="en-US" b="1" dirty="0"/>
          </a:p>
        </p:txBody>
      </p:sp>
    </p:spTree>
    <p:extLst>
      <p:ext uri="{BB962C8B-B14F-4D97-AF65-F5344CB8AC3E}">
        <p14:creationId xmlns:p14="http://schemas.microsoft.com/office/powerpoint/2010/main" val="1344336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7</a:t>
            </a:r>
          </a:p>
        </p:txBody>
      </p:sp>
      <p:sp>
        <p:nvSpPr>
          <p:cNvPr id="3" name="Content Placeholder 2"/>
          <p:cNvSpPr>
            <a:spLocks noGrp="1"/>
          </p:cNvSpPr>
          <p:nvPr>
            <p:ph idx="1"/>
          </p:nvPr>
        </p:nvSpPr>
        <p:spPr/>
        <p:txBody>
          <a:bodyPr/>
          <a:lstStyle/>
          <a:p>
            <a:r>
              <a:rPr lang="en-US" b="1" dirty="0" smtClean="0"/>
              <a:t>Problems:</a:t>
            </a:r>
            <a:r>
              <a:rPr lang="en-US" dirty="0"/>
              <a:t/>
            </a:r>
            <a:br>
              <a:rPr lang="en-US" dirty="0"/>
            </a:br>
            <a:endParaRPr lang="en-US" b="1" dirty="0"/>
          </a:p>
        </p:txBody>
      </p:sp>
    </p:spTree>
    <p:extLst>
      <p:ext uri="{BB962C8B-B14F-4D97-AF65-F5344CB8AC3E}">
        <p14:creationId xmlns:p14="http://schemas.microsoft.com/office/powerpoint/2010/main" val="2362816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7</a:t>
            </a:r>
          </a:p>
        </p:txBody>
      </p:sp>
      <p:sp>
        <p:nvSpPr>
          <p:cNvPr id="3" name="Content Placeholder 2"/>
          <p:cNvSpPr>
            <a:spLocks noGrp="1"/>
          </p:cNvSpPr>
          <p:nvPr>
            <p:ph idx="1"/>
          </p:nvPr>
        </p:nvSpPr>
        <p:spPr/>
        <p:txBody>
          <a:bodyPr/>
          <a:lstStyle/>
          <a:p>
            <a:r>
              <a:rPr lang="en-US" b="1" dirty="0" smtClean="0"/>
              <a:t>Solutions:</a:t>
            </a:r>
            <a:r>
              <a:rPr lang="en-US" dirty="0"/>
              <a:t/>
            </a:r>
            <a:br>
              <a:rPr lang="en-US" dirty="0"/>
            </a:br>
            <a:endParaRPr lang="en-US" b="1" dirty="0"/>
          </a:p>
        </p:txBody>
      </p:sp>
    </p:spTree>
    <p:extLst>
      <p:ext uri="{BB962C8B-B14F-4D97-AF65-F5344CB8AC3E}">
        <p14:creationId xmlns:p14="http://schemas.microsoft.com/office/powerpoint/2010/main" val="1341980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8</a:t>
            </a:r>
            <a:endParaRPr lang="en-US" dirty="0"/>
          </a:p>
        </p:txBody>
      </p:sp>
      <p:sp>
        <p:nvSpPr>
          <p:cNvPr id="3" name="Content Placeholder 2"/>
          <p:cNvSpPr>
            <a:spLocks noGrp="1"/>
          </p:cNvSpPr>
          <p:nvPr>
            <p:ph idx="1"/>
          </p:nvPr>
        </p:nvSpPr>
        <p:spPr/>
        <p:txBody>
          <a:bodyPr/>
          <a:lstStyle/>
          <a:p>
            <a:r>
              <a:rPr lang="en-US" b="1" dirty="0" smtClean="0"/>
              <a:t>Activities:</a:t>
            </a:r>
            <a:r>
              <a:rPr lang="en-US" dirty="0"/>
              <a:t/>
            </a:r>
            <a:br>
              <a:rPr lang="en-US" dirty="0"/>
            </a:br>
            <a:endParaRPr lang="en-US" dirty="0"/>
          </a:p>
          <a:p>
            <a:endParaRPr lang="en-US" b="1" dirty="0"/>
          </a:p>
        </p:txBody>
      </p:sp>
    </p:spTree>
    <p:extLst>
      <p:ext uri="{BB962C8B-B14F-4D97-AF65-F5344CB8AC3E}">
        <p14:creationId xmlns:p14="http://schemas.microsoft.com/office/powerpoint/2010/main" val="3527996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8</a:t>
            </a:r>
          </a:p>
        </p:txBody>
      </p:sp>
      <p:sp>
        <p:nvSpPr>
          <p:cNvPr id="3" name="Content Placeholder 2"/>
          <p:cNvSpPr>
            <a:spLocks noGrp="1"/>
          </p:cNvSpPr>
          <p:nvPr>
            <p:ph idx="1"/>
          </p:nvPr>
        </p:nvSpPr>
        <p:spPr/>
        <p:txBody>
          <a:bodyPr/>
          <a:lstStyle/>
          <a:p>
            <a:r>
              <a:rPr lang="en-US" b="1" dirty="0" smtClean="0"/>
              <a:t>Problems:</a:t>
            </a:r>
            <a:r>
              <a:rPr lang="en-US" dirty="0"/>
              <a:t/>
            </a:r>
            <a:br>
              <a:rPr lang="en-US" dirty="0"/>
            </a:br>
            <a:endParaRPr lang="en-US" b="1" dirty="0"/>
          </a:p>
        </p:txBody>
      </p:sp>
    </p:spTree>
    <p:extLst>
      <p:ext uri="{BB962C8B-B14F-4D97-AF65-F5344CB8AC3E}">
        <p14:creationId xmlns:p14="http://schemas.microsoft.com/office/powerpoint/2010/main" val="1340146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8</a:t>
            </a:r>
          </a:p>
        </p:txBody>
      </p:sp>
      <p:sp>
        <p:nvSpPr>
          <p:cNvPr id="3" name="Content Placeholder 2"/>
          <p:cNvSpPr>
            <a:spLocks noGrp="1"/>
          </p:cNvSpPr>
          <p:nvPr>
            <p:ph idx="1"/>
          </p:nvPr>
        </p:nvSpPr>
        <p:spPr/>
        <p:txBody>
          <a:bodyPr/>
          <a:lstStyle/>
          <a:p>
            <a:r>
              <a:rPr lang="en-US" b="1" dirty="0" smtClean="0"/>
              <a:t>Solutions:</a:t>
            </a:r>
            <a:r>
              <a:rPr lang="en-US" dirty="0"/>
              <a:t/>
            </a:r>
            <a:br>
              <a:rPr lang="en-US" dirty="0"/>
            </a:br>
            <a:endParaRPr lang="en-US" b="1" dirty="0"/>
          </a:p>
        </p:txBody>
      </p:sp>
    </p:spTree>
    <p:extLst>
      <p:ext uri="{BB962C8B-B14F-4D97-AF65-F5344CB8AC3E}">
        <p14:creationId xmlns:p14="http://schemas.microsoft.com/office/powerpoint/2010/main" val="3204065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9</a:t>
            </a:r>
            <a:endParaRPr lang="en-US" dirty="0"/>
          </a:p>
        </p:txBody>
      </p:sp>
      <p:sp>
        <p:nvSpPr>
          <p:cNvPr id="3" name="Content Placeholder 2"/>
          <p:cNvSpPr>
            <a:spLocks noGrp="1"/>
          </p:cNvSpPr>
          <p:nvPr>
            <p:ph idx="1"/>
          </p:nvPr>
        </p:nvSpPr>
        <p:spPr/>
        <p:txBody>
          <a:bodyPr/>
          <a:lstStyle/>
          <a:p>
            <a:r>
              <a:rPr lang="en-US" b="1" dirty="0" smtClean="0"/>
              <a:t>Activities:</a:t>
            </a:r>
            <a:r>
              <a:rPr lang="en-US" dirty="0"/>
              <a:t/>
            </a:r>
            <a:br>
              <a:rPr lang="en-US" dirty="0"/>
            </a:br>
            <a:endParaRPr lang="en-US" dirty="0"/>
          </a:p>
          <a:p>
            <a:endParaRPr lang="en-US" b="1" dirty="0"/>
          </a:p>
        </p:txBody>
      </p:sp>
    </p:spTree>
    <p:extLst>
      <p:ext uri="{BB962C8B-B14F-4D97-AF65-F5344CB8AC3E}">
        <p14:creationId xmlns:p14="http://schemas.microsoft.com/office/powerpoint/2010/main" val="79385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 purpose of our project …</a:t>
            </a:r>
          </a:p>
        </p:txBody>
      </p:sp>
    </p:spTree>
    <p:extLst>
      <p:ext uri="{BB962C8B-B14F-4D97-AF65-F5344CB8AC3E}">
        <p14:creationId xmlns:p14="http://schemas.microsoft.com/office/powerpoint/2010/main" val="2002286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9</a:t>
            </a:r>
          </a:p>
        </p:txBody>
      </p:sp>
      <p:sp>
        <p:nvSpPr>
          <p:cNvPr id="3" name="Content Placeholder 2"/>
          <p:cNvSpPr>
            <a:spLocks noGrp="1"/>
          </p:cNvSpPr>
          <p:nvPr>
            <p:ph idx="1"/>
          </p:nvPr>
        </p:nvSpPr>
        <p:spPr/>
        <p:txBody>
          <a:bodyPr/>
          <a:lstStyle/>
          <a:p>
            <a:r>
              <a:rPr lang="en-US" b="1" dirty="0" smtClean="0"/>
              <a:t>Problems:</a:t>
            </a:r>
            <a:r>
              <a:rPr lang="en-US" dirty="0"/>
              <a:t/>
            </a:r>
            <a:br>
              <a:rPr lang="en-US" dirty="0"/>
            </a:br>
            <a:endParaRPr lang="en-US" b="1" dirty="0"/>
          </a:p>
        </p:txBody>
      </p:sp>
    </p:spTree>
    <p:extLst>
      <p:ext uri="{BB962C8B-B14F-4D97-AF65-F5344CB8AC3E}">
        <p14:creationId xmlns:p14="http://schemas.microsoft.com/office/powerpoint/2010/main" val="3768427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9</a:t>
            </a:r>
          </a:p>
        </p:txBody>
      </p:sp>
      <p:sp>
        <p:nvSpPr>
          <p:cNvPr id="3" name="Content Placeholder 2"/>
          <p:cNvSpPr>
            <a:spLocks noGrp="1"/>
          </p:cNvSpPr>
          <p:nvPr>
            <p:ph idx="1"/>
          </p:nvPr>
        </p:nvSpPr>
        <p:spPr/>
        <p:txBody>
          <a:bodyPr/>
          <a:lstStyle/>
          <a:p>
            <a:r>
              <a:rPr lang="en-US" b="1" dirty="0" smtClean="0"/>
              <a:t>Solutions:</a:t>
            </a:r>
            <a:r>
              <a:rPr lang="en-US" dirty="0"/>
              <a:t/>
            </a:r>
            <a:br>
              <a:rPr lang="en-US" dirty="0"/>
            </a:br>
            <a:endParaRPr lang="en-US" b="1" dirty="0"/>
          </a:p>
        </p:txBody>
      </p:sp>
    </p:spTree>
    <p:extLst>
      <p:ext uri="{BB962C8B-B14F-4D97-AF65-F5344CB8AC3E}">
        <p14:creationId xmlns:p14="http://schemas.microsoft.com/office/powerpoint/2010/main" val="2083064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10</a:t>
            </a:r>
            <a:endParaRPr lang="en-US" dirty="0"/>
          </a:p>
        </p:txBody>
      </p:sp>
      <p:sp>
        <p:nvSpPr>
          <p:cNvPr id="3" name="Content Placeholder 2"/>
          <p:cNvSpPr>
            <a:spLocks noGrp="1"/>
          </p:cNvSpPr>
          <p:nvPr>
            <p:ph idx="1"/>
          </p:nvPr>
        </p:nvSpPr>
        <p:spPr/>
        <p:txBody>
          <a:bodyPr/>
          <a:lstStyle/>
          <a:p>
            <a:r>
              <a:rPr lang="en-US" b="1" dirty="0" smtClean="0"/>
              <a:t>Activities:</a:t>
            </a:r>
            <a:r>
              <a:rPr lang="en-US" dirty="0"/>
              <a:t/>
            </a:r>
            <a:br>
              <a:rPr lang="en-US" dirty="0"/>
            </a:br>
            <a:endParaRPr lang="en-US" dirty="0"/>
          </a:p>
          <a:p>
            <a:endParaRPr lang="en-US" b="1" dirty="0"/>
          </a:p>
        </p:txBody>
      </p:sp>
    </p:spTree>
    <p:extLst>
      <p:ext uri="{BB962C8B-B14F-4D97-AF65-F5344CB8AC3E}">
        <p14:creationId xmlns:p14="http://schemas.microsoft.com/office/powerpoint/2010/main" val="1227274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10</a:t>
            </a:r>
          </a:p>
        </p:txBody>
      </p:sp>
      <p:sp>
        <p:nvSpPr>
          <p:cNvPr id="3" name="Content Placeholder 2"/>
          <p:cNvSpPr>
            <a:spLocks noGrp="1"/>
          </p:cNvSpPr>
          <p:nvPr>
            <p:ph idx="1"/>
          </p:nvPr>
        </p:nvSpPr>
        <p:spPr/>
        <p:txBody>
          <a:bodyPr/>
          <a:lstStyle/>
          <a:p>
            <a:r>
              <a:rPr lang="en-US" b="1" dirty="0" smtClean="0"/>
              <a:t>Problems:</a:t>
            </a:r>
            <a:r>
              <a:rPr lang="en-US" dirty="0"/>
              <a:t/>
            </a:r>
            <a:br>
              <a:rPr lang="en-US" dirty="0"/>
            </a:br>
            <a:endParaRPr lang="en-US" b="1" dirty="0"/>
          </a:p>
        </p:txBody>
      </p:sp>
    </p:spTree>
    <p:extLst>
      <p:ext uri="{BB962C8B-B14F-4D97-AF65-F5344CB8AC3E}">
        <p14:creationId xmlns:p14="http://schemas.microsoft.com/office/powerpoint/2010/main" val="2009605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 10</a:t>
            </a:r>
          </a:p>
        </p:txBody>
      </p:sp>
      <p:sp>
        <p:nvSpPr>
          <p:cNvPr id="3" name="Content Placeholder 2"/>
          <p:cNvSpPr>
            <a:spLocks noGrp="1"/>
          </p:cNvSpPr>
          <p:nvPr>
            <p:ph idx="1"/>
          </p:nvPr>
        </p:nvSpPr>
        <p:spPr/>
        <p:txBody>
          <a:bodyPr/>
          <a:lstStyle/>
          <a:p>
            <a:r>
              <a:rPr lang="en-US" b="1" dirty="0" smtClean="0"/>
              <a:t>Solutions:</a:t>
            </a:r>
            <a:r>
              <a:rPr lang="en-US" dirty="0"/>
              <a:t/>
            </a:r>
            <a:br>
              <a:rPr lang="en-US" dirty="0"/>
            </a:br>
            <a:endParaRPr lang="en-US" b="1" dirty="0"/>
          </a:p>
        </p:txBody>
      </p:sp>
    </p:spTree>
    <p:extLst>
      <p:ext uri="{BB962C8B-B14F-4D97-AF65-F5344CB8AC3E}">
        <p14:creationId xmlns:p14="http://schemas.microsoft.com/office/powerpoint/2010/main" val="1262830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User Interface</a:t>
            </a:r>
            <a:endParaRPr lang="en-US" dirty="0"/>
          </a:p>
        </p:txBody>
      </p:sp>
      <p:sp>
        <p:nvSpPr>
          <p:cNvPr id="5" name="Subtitle 4"/>
          <p:cNvSpPr>
            <a:spLocks noGrp="1"/>
          </p:cNvSpPr>
          <p:nvPr>
            <p:ph type="subTitle" idx="1"/>
          </p:nvPr>
        </p:nvSpPr>
        <p:spPr/>
        <p:txBody>
          <a:bodyPr/>
          <a:lstStyle/>
          <a:p>
            <a:r>
              <a:rPr lang="en-US" dirty="0" smtClean="0"/>
              <a:t>User interface (UI) is how the user and system communicate with one another. This is one Dan’s areas of focus.</a:t>
            </a:r>
            <a:endParaRPr lang="en-US" dirty="0"/>
          </a:p>
        </p:txBody>
      </p:sp>
    </p:spTree>
    <p:extLst>
      <p:ext uri="{BB962C8B-B14F-4D97-AF65-F5344CB8AC3E}">
        <p14:creationId xmlns:p14="http://schemas.microsoft.com/office/powerpoint/2010/main" val="3901060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1295401" y="2556932"/>
            <a:ext cx="9601196" cy="3318936"/>
          </a:xfrm>
        </p:spPr>
        <p:txBody>
          <a:bodyPr/>
          <a:lstStyle/>
          <a:p>
            <a:r>
              <a:rPr lang="en-US" dirty="0" smtClean="0"/>
              <a:t>Without UI nothing happens.</a:t>
            </a:r>
            <a:endParaRPr lang="en-US" dirty="0"/>
          </a:p>
        </p:txBody>
      </p:sp>
    </p:spTree>
    <p:extLst>
      <p:ext uri="{BB962C8B-B14F-4D97-AF65-F5344CB8AC3E}">
        <p14:creationId xmlns:p14="http://schemas.microsoft.com/office/powerpoint/2010/main" val="1576759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4" name="Text Placeholder 3"/>
          <p:cNvSpPr>
            <a:spLocks noGrp="1"/>
          </p:cNvSpPr>
          <p:nvPr>
            <p:ph type="body" idx="1"/>
          </p:nvPr>
        </p:nvSpPr>
        <p:spPr/>
        <p:txBody>
          <a:bodyPr/>
          <a:lstStyle/>
          <a:p>
            <a:r>
              <a:rPr lang="en-US" dirty="0" smtClean="0"/>
              <a:t>GUI</a:t>
            </a:r>
            <a:endParaRPr lang="en-US" dirty="0"/>
          </a:p>
        </p:txBody>
      </p:sp>
      <p:sp>
        <p:nvSpPr>
          <p:cNvPr id="5" name="Content Placeholder 4"/>
          <p:cNvSpPr>
            <a:spLocks noGrp="1"/>
          </p:cNvSpPr>
          <p:nvPr>
            <p:ph sz="half" idx="2"/>
          </p:nvPr>
        </p:nvSpPr>
        <p:spPr/>
        <p:txBody>
          <a:bodyPr/>
          <a:lstStyle/>
          <a:p>
            <a:r>
              <a:rPr lang="en-US" dirty="0" smtClean="0"/>
              <a:t>Graphical User Interface</a:t>
            </a:r>
          </a:p>
          <a:p>
            <a:r>
              <a:rPr lang="en-US" dirty="0" smtClean="0"/>
              <a:t>Most likely to be used on the ground station.</a:t>
            </a:r>
            <a:endParaRPr lang="en-US" dirty="0"/>
          </a:p>
        </p:txBody>
      </p:sp>
      <p:sp>
        <p:nvSpPr>
          <p:cNvPr id="6" name="Text Placeholder 5"/>
          <p:cNvSpPr>
            <a:spLocks noGrp="1"/>
          </p:cNvSpPr>
          <p:nvPr>
            <p:ph type="body" sz="quarter" idx="3"/>
          </p:nvPr>
        </p:nvSpPr>
        <p:spPr/>
        <p:txBody>
          <a:bodyPr/>
          <a:lstStyle/>
          <a:p>
            <a:r>
              <a:rPr lang="en-US" dirty="0" smtClean="0"/>
              <a:t>CLI</a:t>
            </a:r>
            <a:endParaRPr lang="en-US" dirty="0"/>
          </a:p>
        </p:txBody>
      </p:sp>
      <p:sp>
        <p:nvSpPr>
          <p:cNvPr id="7" name="Content Placeholder 6"/>
          <p:cNvSpPr>
            <a:spLocks noGrp="1"/>
          </p:cNvSpPr>
          <p:nvPr>
            <p:ph sz="quarter" idx="4"/>
          </p:nvPr>
        </p:nvSpPr>
        <p:spPr/>
        <p:txBody>
          <a:bodyPr/>
          <a:lstStyle/>
          <a:p>
            <a:r>
              <a:rPr lang="en-US" dirty="0" smtClean="0"/>
              <a:t>Command Line Interface</a:t>
            </a:r>
          </a:p>
          <a:p>
            <a:r>
              <a:rPr lang="en-US" dirty="0" smtClean="0"/>
              <a:t>Most likely to be used on the companion computer</a:t>
            </a:r>
            <a:endParaRPr lang="en-US" dirty="0"/>
          </a:p>
        </p:txBody>
      </p:sp>
    </p:spTree>
    <p:extLst>
      <p:ext uri="{BB962C8B-B14F-4D97-AF65-F5344CB8AC3E}">
        <p14:creationId xmlns:p14="http://schemas.microsoft.com/office/powerpoint/2010/main" val="2774973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QGroundControl</a:t>
            </a:r>
            <a:endParaRPr lang="en-US" dirty="0"/>
          </a:p>
        </p:txBody>
      </p:sp>
      <p:sp>
        <p:nvSpPr>
          <p:cNvPr id="8" name="Content Placeholder 7"/>
          <p:cNvSpPr>
            <a:spLocks noGrp="1"/>
          </p:cNvSpPr>
          <p:nvPr>
            <p:ph idx="1"/>
          </p:nvPr>
        </p:nvSpPr>
        <p:spPr/>
        <p:txBody>
          <a:bodyPr/>
          <a:lstStyle/>
          <a:p>
            <a:endParaRPr lang="en-US"/>
          </a:p>
        </p:txBody>
      </p:sp>
      <p:sp>
        <p:nvSpPr>
          <p:cNvPr id="9" name="Text Placeholder 8"/>
          <p:cNvSpPr>
            <a:spLocks noGrp="1"/>
          </p:cNvSpPr>
          <p:nvPr>
            <p:ph type="body" sz="half" idx="2"/>
          </p:nvPr>
        </p:nvSpPr>
        <p:spPr/>
        <p:txBody>
          <a:bodyPr/>
          <a:lstStyle/>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18483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Motion Model</a:t>
            </a:r>
            <a:endParaRPr lang="en-US" dirty="0"/>
          </a:p>
        </p:txBody>
      </p:sp>
      <p:sp>
        <p:nvSpPr>
          <p:cNvPr id="3" name="Subtitle 2"/>
          <p:cNvSpPr>
            <a:spLocks noGrp="1"/>
          </p:cNvSpPr>
          <p:nvPr>
            <p:ph type="subTitle" idx="1"/>
          </p:nvPr>
        </p:nvSpPr>
        <p:spPr/>
        <p:txBody>
          <a:bodyPr/>
          <a:lstStyle/>
          <a:p>
            <a:r>
              <a:rPr lang="en-US" dirty="0"/>
              <a:t>How to control the vehicle</a:t>
            </a:r>
          </a:p>
        </p:txBody>
      </p:sp>
    </p:spTree>
    <p:extLst>
      <p:ext uri="{BB962C8B-B14F-4D97-AF65-F5344CB8AC3E}">
        <p14:creationId xmlns:p14="http://schemas.microsoft.com/office/powerpoint/2010/main" val="269620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Our goals are …</a:t>
            </a:r>
            <a:endParaRPr lang="en-US" dirty="0"/>
          </a:p>
        </p:txBody>
      </p:sp>
    </p:spTree>
    <p:extLst>
      <p:ext uri="{BB962C8B-B14F-4D97-AF65-F5344CB8AC3E}">
        <p14:creationId xmlns:p14="http://schemas.microsoft.com/office/powerpoint/2010/main" val="455958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2921"/>
            <a:ext cx="10515600" cy="1325563"/>
          </a:xfrm>
        </p:spPr>
        <p:txBody>
          <a:bodyPr/>
          <a:lstStyle/>
          <a:p>
            <a:r>
              <a:rPr lang="en-US" dirty="0"/>
              <a:t>Why?</a:t>
            </a:r>
          </a:p>
        </p:txBody>
      </p:sp>
      <p:pic>
        <p:nvPicPr>
          <p:cNvPr id="1026" name="Picture 2" descr="Image result for car like robot motion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48484"/>
            <a:ext cx="4391025" cy="3743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85072" y="5391809"/>
            <a:ext cx="1097280" cy="369332"/>
          </a:xfrm>
          <a:prstGeom prst="rect">
            <a:avLst/>
          </a:prstGeom>
          <a:noFill/>
        </p:spPr>
        <p:txBody>
          <a:bodyPr wrap="square" rtlCol="0">
            <a:spAutoFit/>
          </a:bodyPr>
          <a:lstStyle/>
          <a:p>
            <a:r>
              <a:rPr lang="en-US" dirty="0"/>
              <a:t>Figure 1</a:t>
            </a:r>
          </a:p>
        </p:txBody>
      </p:sp>
      <p:sp>
        <p:nvSpPr>
          <p:cNvPr id="5" name="TextBox 4"/>
          <p:cNvSpPr txBox="1"/>
          <p:nvPr/>
        </p:nvSpPr>
        <p:spPr>
          <a:xfrm>
            <a:off x="6228471" y="6488668"/>
            <a:ext cx="6020972" cy="369332"/>
          </a:xfrm>
          <a:prstGeom prst="rect">
            <a:avLst/>
          </a:prstGeom>
          <a:noFill/>
        </p:spPr>
        <p:txBody>
          <a:bodyPr wrap="square" rtlCol="0">
            <a:spAutoFit/>
          </a:bodyPr>
          <a:lstStyle/>
          <a:p>
            <a:r>
              <a:rPr lang="en-US" dirty="0"/>
              <a:t>Figure 1: </a:t>
            </a:r>
            <a:r>
              <a:rPr lang="en-US" dirty="0">
                <a:hlinkClick r:id="rId3"/>
              </a:rPr>
              <a:t>http://www.mdpi.com/1424-8220/15/11/28807/htm</a:t>
            </a:r>
            <a:r>
              <a:rPr lang="en-US" dirty="0"/>
              <a:t> </a:t>
            </a:r>
          </a:p>
        </p:txBody>
      </p:sp>
      <p:sp>
        <p:nvSpPr>
          <p:cNvPr id="6" name="TextBox 5"/>
          <p:cNvSpPr txBox="1"/>
          <p:nvPr/>
        </p:nvSpPr>
        <p:spPr>
          <a:xfrm>
            <a:off x="5797062" y="2414603"/>
            <a:ext cx="5556738" cy="185281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t>Determine the fundamental behavior of the car.</a:t>
            </a:r>
          </a:p>
          <a:p>
            <a:pPr marL="285750" indent="-285750">
              <a:lnSpc>
                <a:spcPct val="200000"/>
              </a:lnSpc>
              <a:buFont typeface="Arial" panose="020B0604020202020204" pitchFamily="34" charset="0"/>
              <a:buChar char="•"/>
            </a:pPr>
            <a:r>
              <a:rPr lang="en-US" sz="2000" dirty="0"/>
              <a:t>Determine the limitations of what the car can do.</a:t>
            </a:r>
          </a:p>
          <a:p>
            <a:pPr marL="285750" indent="-285750">
              <a:lnSpc>
                <a:spcPct val="200000"/>
              </a:lnSpc>
              <a:buFont typeface="Arial" panose="020B0604020202020204" pitchFamily="34" charset="0"/>
              <a:buChar char="•"/>
            </a:pPr>
            <a:r>
              <a:rPr lang="en-US" sz="2000" dirty="0"/>
              <a:t>A good motion model can reduce uncertainties.</a:t>
            </a:r>
          </a:p>
        </p:txBody>
      </p:sp>
    </p:spTree>
    <p:extLst>
      <p:ext uri="{BB962C8B-B14F-4D97-AF65-F5344CB8AC3E}">
        <p14:creationId xmlns:p14="http://schemas.microsoft.com/office/powerpoint/2010/main" val="531064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2922"/>
            <a:ext cx="10515600" cy="1325563"/>
          </a:xfrm>
        </p:spPr>
        <p:txBody>
          <a:bodyPr/>
          <a:lstStyle/>
          <a:p>
            <a:r>
              <a:rPr lang="en-US" dirty="0"/>
              <a:t>How?</a:t>
            </a:r>
          </a:p>
        </p:txBody>
      </p:sp>
      <p:sp>
        <p:nvSpPr>
          <p:cNvPr id="4" name="TextBox 3"/>
          <p:cNvSpPr txBox="1"/>
          <p:nvPr/>
        </p:nvSpPr>
        <p:spPr>
          <a:xfrm>
            <a:off x="838200" y="1508837"/>
            <a:ext cx="6308188" cy="1015663"/>
          </a:xfrm>
          <a:prstGeom prst="rect">
            <a:avLst/>
          </a:prstGeom>
          <a:noFill/>
        </p:spPr>
        <p:txBody>
          <a:bodyPr wrap="square" rtlCol="0">
            <a:spAutoFit/>
          </a:bodyPr>
          <a:lstStyle/>
          <a:p>
            <a:r>
              <a:rPr lang="en-US" sz="6000" b="1" dirty="0"/>
              <a:t>Experiment</a:t>
            </a:r>
          </a:p>
        </p:txBody>
      </p:sp>
      <p:sp>
        <p:nvSpPr>
          <p:cNvPr id="5" name="Title 1"/>
          <p:cNvSpPr txBox="1">
            <a:spLocks/>
          </p:cNvSpPr>
          <p:nvPr/>
        </p:nvSpPr>
        <p:spPr>
          <a:xfrm>
            <a:off x="838200" y="2748554"/>
            <a:ext cx="42683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Dilemma</a:t>
            </a:r>
          </a:p>
        </p:txBody>
      </p:sp>
      <p:sp>
        <p:nvSpPr>
          <p:cNvPr id="7" name="TextBox 6"/>
          <p:cNvSpPr txBox="1"/>
          <p:nvPr/>
        </p:nvSpPr>
        <p:spPr>
          <a:xfrm>
            <a:off x="838200" y="4074117"/>
            <a:ext cx="5421923" cy="1384995"/>
          </a:xfrm>
          <a:prstGeom prst="rect">
            <a:avLst/>
          </a:prstGeom>
          <a:noFill/>
        </p:spPr>
        <p:txBody>
          <a:bodyPr wrap="square" rtlCol="0">
            <a:spAutoFit/>
          </a:bodyPr>
          <a:lstStyle/>
          <a:p>
            <a:pPr marL="457200" indent="-457200">
              <a:buFont typeface="Arial" panose="020B0604020202020204" pitchFamily="34" charset="0"/>
              <a:buChar char="•"/>
            </a:pPr>
            <a:r>
              <a:rPr lang="en-US" sz="2800" b="1" dirty="0"/>
              <a:t>Not sure if this is necessary.</a:t>
            </a:r>
          </a:p>
          <a:p>
            <a:pPr marL="457200" indent="-457200">
              <a:buFont typeface="Arial" panose="020B0604020202020204" pitchFamily="34" charset="0"/>
              <a:buChar char="•"/>
            </a:pPr>
            <a:r>
              <a:rPr lang="en-US" sz="2800" b="1" dirty="0"/>
              <a:t>Depends on how intelligent our system is.</a:t>
            </a:r>
          </a:p>
        </p:txBody>
      </p:sp>
      <p:sp>
        <p:nvSpPr>
          <p:cNvPr id="9" name="Title 1"/>
          <p:cNvSpPr txBox="1">
            <a:spLocks/>
          </p:cNvSpPr>
          <p:nvPr/>
        </p:nvSpPr>
        <p:spPr>
          <a:xfrm>
            <a:off x="6260123" y="2748554"/>
            <a:ext cx="42683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Things involved</a:t>
            </a:r>
          </a:p>
        </p:txBody>
      </p:sp>
      <p:sp>
        <p:nvSpPr>
          <p:cNvPr id="10" name="TextBox 9"/>
          <p:cNvSpPr txBox="1"/>
          <p:nvPr/>
        </p:nvSpPr>
        <p:spPr>
          <a:xfrm>
            <a:off x="6260123" y="4074116"/>
            <a:ext cx="5421923" cy="954107"/>
          </a:xfrm>
          <a:prstGeom prst="rect">
            <a:avLst/>
          </a:prstGeom>
          <a:noFill/>
        </p:spPr>
        <p:txBody>
          <a:bodyPr wrap="square" rtlCol="0">
            <a:spAutoFit/>
          </a:bodyPr>
          <a:lstStyle/>
          <a:p>
            <a:pPr marL="457200" indent="-457200">
              <a:buFont typeface="Arial" panose="020B0604020202020204" pitchFamily="34" charset="0"/>
              <a:buChar char="•"/>
            </a:pPr>
            <a:r>
              <a:rPr lang="en-US" sz="2800" b="1" dirty="0"/>
              <a:t>Motor</a:t>
            </a:r>
          </a:p>
          <a:p>
            <a:pPr marL="457200" indent="-457200">
              <a:buFont typeface="Arial" panose="020B0604020202020204" pitchFamily="34" charset="0"/>
              <a:buChar char="•"/>
            </a:pPr>
            <a:r>
              <a:rPr lang="en-US" sz="2800" b="1" dirty="0"/>
              <a:t>Servos</a:t>
            </a:r>
          </a:p>
        </p:txBody>
      </p:sp>
    </p:spTree>
    <p:extLst>
      <p:ext uri="{BB962C8B-B14F-4D97-AF65-F5344CB8AC3E}">
        <p14:creationId xmlns:p14="http://schemas.microsoft.com/office/powerpoint/2010/main" val="3874183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 Model</a:t>
            </a:r>
          </a:p>
        </p:txBody>
      </p:sp>
      <p:sp>
        <p:nvSpPr>
          <p:cNvPr id="3" name="Subtitle 2"/>
          <p:cNvSpPr>
            <a:spLocks noGrp="1"/>
          </p:cNvSpPr>
          <p:nvPr>
            <p:ph type="subTitle" idx="1"/>
          </p:nvPr>
        </p:nvSpPr>
        <p:spPr/>
        <p:txBody>
          <a:bodyPr/>
          <a:lstStyle/>
          <a:p>
            <a:r>
              <a:rPr lang="en-US" dirty="0"/>
              <a:t>How to have the vehicle strictly follow a path</a:t>
            </a:r>
          </a:p>
        </p:txBody>
      </p:sp>
    </p:spTree>
    <p:extLst>
      <p:ext uri="{BB962C8B-B14F-4D97-AF65-F5344CB8AC3E}">
        <p14:creationId xmlns:p14="http://schemas.microsoft.com/office/powerpoint/2010/main" val="13244712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02675"/>
            <a:ext cx="10515600" cy="1325563"/>
          </a:xfrm>
        </p:spPr>
        <p:txBody>
          <a:bodyPr/>
          <a:lstStyle/>
          <a:p>
            <a:r>
              <a:rPr lang="en-US" dirty="0"/>
              <a:t>Why?</a:t>
            </a:r>
          </a:p>
        </p:txBody>
      </p:sp>
      <p:sp>
        <p:nvSpPr>
          <p:cNvPr id="3" name="TextBox 2"/>
          <p:cNvSpPr txBox="1"/>
          <p:nvPr/>
        </p:nvSpPr>
        <p:spPr>
          <a:xfrm>
            <a:off x="838199" y="1754509"/>
            <a:ext cx="7306994" cy="523220"/>
          </a:xfrm>
          <a:prstGeom prst="rect">
            <a:avLst/>
          </a:prstGeom>
          <a:noFill/>
        </p:spPr>
        <p:txBody>
          <a:bodyPr wrap="square" rtlCol="0">
            <a:spAutoFit/>
          </a:bodyPr>
          <a:lstStyle/>
          <a:p>
            <a:r>
              <a:rPr lang="en-US" sz="2800" dirty="0">
                <a:solidFill>
                  <a:schemeClr val="bg1">
                    <a:lumMod val="50000"/>
                  </a:schemeClr>
                </a:solidFill>
              </a:rPr>
              <a:t>We want the vehicle to follow a pre-plan path.</a:t>
            </a:r>
          </a:p>
        </p:txBody>
      </p:sp>
      <p:pic>
        <p:nvPicPr>
          <p:cNvPr id="2050" name="Picture 2" descr="Image result for autonomous vehicle p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73" y="2532799"/>
            <a:ext cx="3593123" cy="33311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60561" y="5863925"/>
            <a:ext cx="1069145" cy="365760"/>
          </a:xfrm>
          <a:prstGeom prst="rect">
            <a:avLst/>
          </a:prstGeom>
          <a:noFill/>
        </p:spPr>
        <p:txBody>
          <a:bodyPr wrap="square" rtlCol="0">
            <a:spAutoFit/>
          </a:bodyPr>
          <a:lstStyle/>
          <a:p>
            <a:r>
              <a:rPr lang="en-US" dirty="0"/>
              <a:t>Figure 2</a:t>
            </a:r>
          </a:p>
        </p:txBody>
      </p:sp>
      <p:sp>
        <p:nvSpPr>
          <p:cNvPr id="8" name="TextBox 7"/>
          <p:cNvSpPr txBox="1"/>
          <p:nvPr/>
        </p:nvSpPr>
        <p:spPr>
          <a:xfrm>
            <a:off x="6794695" y="6488668"/>
            <a:ext cx="5397305" cy="369332"/>
          </a:xfrm>
          <a:prstGeom prst="rect">
            <a:avLst/>
          </a:prstGeom>
          <a:noFill/>
        </p:spPr>
        <p:txBody>
          <a:bodyPr wrap="square" rtlCol="0">
            <a:spAutoFit/>
          </a:bodyPr>
          <a:lstStyle/>
          <a:p>
            <a:r>
              <a:rPr lang="en-US" dirty="0"/>
              <a:t>Figure 2: </a:t>
            </a:r>
            <a:r>
              <a:rPr lang="en-US" dirty="0">
                <a:hlinkClick r:id="rId3"/>
              </a:rPr>
              <a:t>http://www.cs.cmu.edu/~maxim/ground.html</a:t>
            </a:r>
            <a:r>
              <a:rPr lang="en-US" dirty="0"/>
              <a:t> </a:t>
            </a:r>
          </a:p>
        </p:txBody>
      </p:sp>
      <p:sp>
        <p:nvSpPr>
          <p:cNvPr id="13" name="Title 1"/>
          <p:cNvSpPr txBox="1">
            <a:spLocks/>
          </p:cNvSpPr>
          <p:nvPr/>
        </p:nvSpPr>
        <p:spPr>
          <a:xfrm>
            <a:off x="4881488" y="2280209"/>
            <a:ext cx="4023361" cy="6318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But:</a:t>
            </a:r>
          </a:p>
        </p:txBody>
      </p:sp>
      <p:sp>
        <p:nvSpPr>
          <p:cNvPr id="11" name="TextBox 10"/>
          <p:cNvSpPr txBox="1"/>
          <p:nvPr/>
        </p:nvSpPr>
        <p:spPr>
          <a:xfrm>
            <a:off x="4895557" y="3319975"/>
            <a:ext cx="6302326" cy="112274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They go off paths even on smooth surface.</a:t>
            </a:r>
          </a:p>
          <a:p>
            <a:pPr marL="285750" indent="-285750">
              <a:lnSpc>
                <a:spcPct val="200000"/>
              </a:lnSpc>
              <a:buFont typeface="Arial" panose="020B0604020202020204" pitchFamily="34" charset="0"/>
              <a:buChar char="•"/>
            </a:pPr>
            <a:r>
              <a:rPr lang="en-US" dirty="0"/>
              <a:t>On bumpy surface, going off path is inevitable.</a:t>
            </a:r>
          </a:p>
        </p:txBody>
      </p:sp>
    </p:spTree>
    <p:extLst>
      <p:ext uri="{BB962C8B-B14F-4D97-AF65-F5344CB8AC3E}">
        <p14:creationId xmlns:p14="http://schemas.microsoft.com/office/powerpoint/2010/main" val="2308459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2922"/>
            <a:ext cx="10515600" cy="1325563"/>
          </a:xfrm>
        </p:spPr>
        <p:txBody>
          <a:bodyPr/>
          <a:lstStyle/>
          <a:p>
            <a:r>
              <a:rPr lang="en-US" dirty="0"/>
              <a:t>How?</a:t>
            </a:r>
          </a:p>
        </p:txBody>
      </p:sp>
      <p:sp>
        <p:nvSpPr>
          <p:cNvPr id="4" name="TextBox 3"/>
          <p:cNvSpPr txBox="1"/>
          <p:nvPr/>
        </p:nvSpPr>
        <p:spPr>
          <a:xfrm>
            <a:off x="838200" y="1690688"/>
            <a:ext cx="5421923" cy="1015663"/>
          </a:xfrm>
          <a:prstGeom prst="rect">
            <a:avLst/>
          </a:prstGeom>
          <a:noFill/>
        </p:spPr>
        <p:txBody>
          <a:bodyPr wrap="square" rtlCol="0">
            <a:spAutoFit/>
          </a:bodyPr>
          <a:lstStyle/>
          <a:p>
            <a:r>
              <a:rPr lang="en-US" sz="6000" b="1" dirty="0"/>
              <a:t>PID Controller</a:t>
            </a:r>
          </a:p>
        </p:txBody>
      </p:sp>
      <p:sp>
        <p:nvSpPr>
          <p:cNvPr id="5" name="Title 1"/>
          <p:cNvSpPr txBox="1">
            <a:spLocks/>
          </p:cNvSpPr>
          <p:nvPr/>
        </p:nvSpPr>
        <p:spPr>
          <a:xfrm>
            <a:off x="838199" y="3179441"/>
            <a:ext cx="42683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Dilemma</a:t>
            </a:r>
          </a:p>
        </p:txBody>
      </p:sp>
      <p:sp>
        <p:nvSpPr>
          <p:cNvPr id="7" name="TextBox 6"/>
          <p:cNvSpPr txBox="1"/>
          <p:nvPr/>
        </p:nvSpPr>
        <p:spPr>
          <a:xfrm>
            <a:off x="838199" y="4505004"/>
            <a:ext cx="5421923" cy="954107"/>
          </a:xfrm>
          <a:prstGeom prst="rect">
            <a:avLst/>
          </a:prstGeom>
          <a:noFill/>
        </p:spPr>
        <p:txBody>
          <a:bodyPr wrap="square" rtlCol="0">
            <a:spAutoFit/>
          </a:bodyPr>
          <a:lstStyle/>
          <a:p>
            <a:pPr marL="457200" indent="-457200">
              <a:buFont typeface="Arial" panose="020B0604020202020204" pitchFamily="34" charset="0"/>
              <a:buChar char="•"/>
            </a:pPr>
            <a:r>
              <a:rPr lang="en-US" sz="2800" b="1" dirty="0"/>
              <a:t>Still don’t quite understand how it works</a:t>
            </a:r>
          </a:p>
        </p:txBody>
      </p:sp>
      <p:sp>
        <p:nvSpPr>
          <p:cNvPr id="9" name="Title 1"/>
          <p:cNvSpPr txBox="1">
            <a:spLocks/>
          </p:cNvSpPr>
          <p:nvPr/>
        </p:nvSpPr>
        <p:spPr>
          <a:xfrm>
            <a:off x="6260122" y="3179440"/>
            <a:ext cx="42683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TODO</a:t>
            </a:r>
          </a:p>
        </p:txBody>
      </p:sp>
      <p:sp>
        <p:nvSpPr>
          <p:cNvPr id="10" name="TextBox 9"/>
          <p:cNvSpPr txBox="1"/>
          <p:nvPr/>
        </p:nvSpPr>
        <p:spPr>
          <a:xfrm>
            <a:off x="6260122" y="4505004"/>
            <a:ext cx="5421923" cy="1384995"/>
          </a:xfrm>
          <a:prstGeom prst="rect">
            <a:avLst/>
          </a:prstGeom>
          <a:noFill/>
        </p:spPr>
        <p:txBody>
          <a:bodyPr wrap="square" rtlCol="0">
            <a:spAutoFit/>
          </a:bodyPr>
          <a:lstStyle/>
          <a:p>
            <a:pPr marL="457200" indent="-457200">
              <a:buFont typeface="Arial" panose="020B0604020202020204" pitchFamily="34" charset="0"/>
              <a:buChar char="•"/>
            </a:pPr>
            <a:r>
              <a:rPr lang="en-US" sz="2800" b="1" dirty="0"/>
              <a:t>Understand the theory</a:t>
            </a:r>
          </a:p>
          <a:p>
            <a:pPr marL="457200" indent="-457200">
              <a:buFont typeface="Arial" panose="020B0604020202020204" pitchFamily="34" charset="0"/>
              <a:buChar char="•"/>
            </a:pPr>
            <a:r>
              <a:rPr lang="en-US" sz="2800" b="1" dirty="0"/>
              <a:t>Customize it so that we can use it on our system.</a:t>
            </a:r>
          </a:p>
        </p:txBody>
      </p:sp>
      <p:pic>
        <p:nvPicPr>
          <p:cNvPr id="3074" name="Picture 2" descr="Image result for pid controller autonomous vehic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0122" y="582348"/>
            <a:ext cx="4600575" cy="2590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061446" y="3173148"/>
            <a:ext cx="1814732" cy="369332"/>
          </a:xfrm>
          <a:prstGeom prst="rect">
            <a:avLst/>
          </a:prstGeom>
          <a:noFill/>
        </p:spPr>
        <p:txBody>
          <a:bodyPr wrap="square" rtlCol="0">
            <a:spAutoFit/>
          </a:bodyPr>
          <a:lstStyle/>
          <a:p>
            <a:r>
              <a:rPr lang="en-US" dirty="0"/>
              <a:t>Figure 3</a:t>
            </a:r>
          </a:p>
        </p:txBody>
      </p:sp>
      <p:sp>
        <p:nvSpPr>
          <p:cNvPr id="6" name="TextBox 5"/>
          <p:cNvSpPr txBox="1"/>
          <p:nvPr/>
        </p:nvSpPr>
        <p:spPr>
          <a:xfrm>
            <a:off x="8499816" y="6488668"/>
            <a:ext cx="4057356" cy="369332"/>
          </a:xfrm>
          <a:prstGeom prst="rect">
            <a:avLst/>
          </a:prstGeom>
          <a:noFill/>
        </p:spPr>
        <p:txBody>
          <a:bodyPr wrap="square" rtlCol="0">
            <a:spAutoFit/>
          </a:bodyPr>
          <a:lstStyle/>
          <a:p>
            <a:r>
              <a:rPr lang="en-US" dirty="0"/>
              <a:t>Figure 3: </a:t>
            </a:r>
            <a:r>
              <a:rPr lang="en-US" dirty="0">
                <a:hlinkClick r:id="rId4"/>
              </a:rPr>
              <a:t>http://www.mit.edu/~jhow/</a:t>
            </a:r>
            <a:r>
              <a:rPr lang="en-US" dirty="0"/>
              <a:t> </a:t>
            </a:r>
          </a:p>
        </p:txBody>
      </p:sp>
    </p:spTree>
    <p:extLst>
      <p:ext uri="{BB962C8B-B14F-4D97-AF65-F5344CB8AC3E}">
        <p14:creationId xmlns:p14="http://schemas.microsoft.com/office/powerpoint/2010/main" val="109968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Design</a:t>
            </a:r>
            <a:endParaRPr lang="en-US" dirty="0"/>
          </a:p>
        </p:txBody>
      </p:sp>
      <p:sp>
        <p:nvSpPr>
          <p:cNvPr id="4" name="Subtitle 3"/>
          <p:cNvSpPr>
            <a:spLocks noGrp="1"/>
          </p:cNvSpPr>
          <p:nvPr>
            <p:ph type="subTitle" idx="1"/>
          </p:nvPr>
        </p:nvSpPr>
        <p:spPr/>
        <p:txBody>
          <a:bodyPr/>
          <a:lstStyle/>
          <a:p>
            <a:r>
              <a:rPr lang="en-US" dirty="0" smtClean="0"/>
              <a:t>Our approach to the ARC design</a:t>
            </a:r>
            <a:endParaRPr lang="en-US" dirty="0"/>
          </a:p>
        </p:txBody>
      </p:sp>
    </p:spTree>
    <p:extLst>
      <p:ext uri="{BB962C8B-B14F-4D97-AF65-F5344CB8AC3E}">
        <p14:creationId xmlns:p14="http://schemas.microsoft.com/office/powerpoint/2010/main" val="423677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Design</a:t>
            </a:r>
            <a:endParaRPr lang="en-US" dirty="0"/>
          </a:p>
        </p:txBody>
      </p:sp>
      <p:sp>
        <p:nvSpPr>
          <p:cNvPr id="3" name="Content Placeholder 2"/>
          <p:cNvSpPr>
            <a:spLocks noGrp="1"/>
          </p:cNvSpPr>
          <p:nvPr>
            <p:ph idx="1"/>
          </p:nvPr>
        </p:nvSpPr>
        <p:spPr/>
        <p:txBody>
          <a:bodyPr/>
          <a:lstStyle/>
          <a:p>
            <a:r>
              <a:rPr lang="en-US" dirty="0" smtClean="0"/>
              <a:t>Experimental model using milestones:</a:t>
            </a:r>
            <a:br>
              <a:rPr lang="en-US" dirty="0" smtClean="0"/>
            </a:br>
            <a:r>
              <a:rPr lang="en-US" dirty="0" smtClean="0"/>
              <a:t>The uncertain nature of the ARC project requires us to set capability milestones to measure against.</a:t>
            </a:r>
          </a:p>
          <a:p>
            <a:r>
              <a:rPr lang="en-US" dirty="0" smtClean="0"/>
              <a:t>Milestone #1: </a:t>
            </a:r>
          </a:p>
          <a:p>
            <a:r>
              <a:rPr lang="en-US" dirty="0" smtClean="0"/>
              <a:t>Milestone #2:</a:t>
            </a:r>
          </a:p>
          <a:p>
            <a:r>
              <a:rPr lang="en-US" dirty="0" smtClean="0"/>
              <a:t>Milestone #3:</a:t>
            </a:r>
            <a:endParaRPr lang="en-US" dirty="0"/>
          </a:p>
        </p:txBody>
      </p:sp>
    </p:spTree>
    <p:extLst>
      <p:ext uri="{BB962C8B-B14F-4D97-AF65-F5344CB8AC3E}">
        <p14:creationId xmlns:p14="http://schemas.microsoft.com/office/powerpoint/2010/main" val="262011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State of ARC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7276" y="2557463"/>
            <a:ext cx="3677447" cy="3317875"/>
          </a:xfrm>
        </p:spPr>
      </p:pic>
      <p:sp>
        <p:nvSpPr>
          <p:cNvPr id="5" name="TextBox 4"/>
          <p:cNvSpPr txBox="1"/>
          <p:nvPr/>
        </p:nvSpPr>
        <p:spPr>
          <a:xfrm>
            <a:off x="210065" y="6388443"/>
            <a:ext cx="12086899" cy="369332"/>
          </a:xfrm>
          <a:prstGeom prst="rect">
            <a:avLst/>
          </a:prstGeom>
          <a:noFill/>
        </p:spPr>
        <p:txBody>
          <a:bodyPr wrap="none" rtlCol="0">
            <a:spAutoFit/>
          </a:bodyPr>
          <a:lstStyle/>
          <a:p>
            <a:r>
              <a:rPr lang="en-US" dirty="0" smtClean="0"/>
              <a:t>Figure 2: </a:t>
            </a:r>
            <a:r>
              <a:rPr lang="en-US" dirty="0"/>
              <a:t>image from http://digitalsynopsis.com/wp-content/uploads/2015/03/web-designer-developer-jokes-humour-funny-12.jpg</a:t>
            </a:r>
          </a:p>
        </p:txBody>
      </p:sp>
      <p:sp>
        <p:nvSpPr>
          <p:cNvPr id="6" name="TextBox 5"/>
          <p:cNvSpPr txBox="1"/>
          <p:nvPr/>
        </p:nvSpPr>
        <p:spPr>
          <a:xfrm>
            <a:off x="4257276" y="5758635"/>
            <a:ext cx="923651" cy="369332"/>
          </a:xfrm>
          <a:prstGeom prst="rect">
            <a:avLst/>
          </a:prstGeom>
          <a:noFill/>
        </p:spPr>
        <p:txBody>
          <a:bodyPr wrap="none" rtlCol="0">
            <a:spAutoFit/>
          </a:bodyPr>
          <a:lstStyle/>
          <a:p>
            <a:r>
              <a:rPr lang="en-US" dirty="0" smtClean="0"/>
              <a:t>Figure 2</a:t>
            </a:r>
            <a:endParaRPr lang="en-US" dirty="0"/>
          </a:p>
        </p:txBody>
      </p:sp>
    </p:spTree>
    <p:extLst>
      <p:ext uri="{BB962C8B-B14F-4D97-AF65-F5344CB8AC3E}">
        <p14:creationId xmlns:p14="http://schemas.microsoft.com/office/powerpoint/2010/main" val="3371266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kidding!</a:t>
            </a:r>
            <a:endParaRPr lang="en-US" dirty="0"/>
          </a:p>
        </p:txBody>
      </p:sp>
      <p:sp>
        <p:nvSpPr>
          <p:cNvPr id="3" name="Content Placeholder 2"/>
          <p:cNvSpPr>
            <a:spLocks noGrp="1"/>
          </p:cNvSpPr>
          <p:nvPr>
            <p:ph idx="1"/>
          </p:nvPr>
        </p:nvSpPr>
        <p:spPr/>
        <p:txBody>
          <a:bodyPr/>
          <a:lstStyle/>
          <a:p>
            <a:r>
              <a:rPr lang="en-US" dirty="0" smtClean="0"/>
              <a:t>Here is where we are at …</a:t>
            </a:r>
            <a:endParaRPr lang="en-US" dirty="0"/>
          </a:p>
        </p:txBody>
      </p:sp>
    </p:spTree>
    <p:extLst>
      <p:ext uri="{BB962C8B-B14F-4D97-AF65-F5344CB8AC3E}">
        <p14:creationId xmlns:p14="http://schemas.microsoft.com/office/powerpoint/2010/main" val="110168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Activities Summary</a:t>
            </a:r>
            <a:endParaRPr lang="en-US" dirty="0"/>
          </a:p>
        </p:txBody>
      </p:sp>
      <p:sp>
        <p:nvSpPr>
          <p:cNvPr id="7" name="Subtitle 6"/>
          <p:cNvSpPr>
            <a:spLocks noGrp="1"/>
          </p:cNvSpPr>
          <p:nvPr>
            <p:ph type="subTitle" idx="1"/>
          </p:nvPr>
        </p:nvSpPr>
        <p:spPr/>
        <p:txBody>
          <a:bodyPr/>
          <a:lstStyle/>
          <a:p>
            <a:r>
              <a:rPr lang="en-US" dirty="0" smtClean="0"/>
              <a:t>A summary of weekly activities, problems, and solutions.</a:t>
            </a:r>
            <a:endParaRPr lang="en-US" dirty="0"/>
          </a:p>
        </p:txBody>
      </p:sp>
    </p:spTree>
    <p:extLst>
      <p:ext uri="{BB962C8B-B14F-4D97-AF65-F5344CB8AC3E}">
        <p14:creationId xmlns:p14="http://schemas.microsoft.com/office/powerpoint/2010/main" val="11042864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167</TotalTime>
  <Words>545</Words>
  <Application>Microsoft Office PowerPoint</Application>
  <PresentationFormat>Widescreen</PresentationFormat>
  <Paragraphs>125</Paragraphs>
  <Slides>44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Garamond</vt:lpstr>
      <vt:lpstr>Organic</vt:lpstr>
      <vt:lpstr>Autonomous RC (ARC)</vt:lpstr>
      <vt:lpstr>Introduction</vt:lpstr>
      <vt:lpstr>Introduction</vt:lpstr>
      <vt:lpstr>Introduction</vt:lpstr>
      <vt:lpstr>Overview of Design</vt:lpstr>
      <vt:lpstr>Overview of Design</vt:lpstr>
      <vt:lpstr>Current State of ARC</vt:lpstr>
      <vt:lpstr>Just kidding!</vt:lpstr>
      <vt:lpstr>Activities Summary</vt:lpstr>
      <vt:lpstr>Weeks 1-2</vt:lpstr>
      <vt:lpstr>Week 3</vt:lpstr>
      <vt:lpstr>Week 3</vt:lpstr>
      <vt:lpstr>Week 3</vt:lpstr>
      <vt:lpstr>Week 4</vt:lpstr>
      <vt:lpstr>Week 4</vt:lpstr>
      <vt:lpstr>Week 4</vt:lpstr>
      <vt:lpstr>Week 5</vt:lpstr>
      <vt:lpstr>Week 5</vt:lpstr>
      <vt:lpstr>Week 5</vt:lpstr>
      <vt:lpstr>Week 6</vt:lpstr>
      <vt:lpstr>Week 6</vt:lpstr>
      <vt:lpstr>Week 6</vt:lpstr>
      <vt:lpstr>Week 7</vt:lpstr>
      <vt:lpstr>Week 7</vt:lpstr>
      <vt:lpstr>Week 7</vt:lpstr>
      <vt:lpstr>Week 8</vt:lpstr>
      <vt:lpstr>Week 8</vt:lpstr>
      <vt:lpstr>Week 8</vt:lpstr>
      <vt:lpstr>Week 9</vt:lpstr>
      <vt:lpstr>Week 9</vt:lpstr>
      <vt:lpstr>Week 9</vt:lpstr>
      <vt:lpstr>Week 10</vt:lpstr>
      <vt:lpstr>Week 10</vt:lpstr>
      <vt:lpstr>Week 10</vt:lpstr>
      <vt:lpstr>User Interface</vt:lpstr>
      <vt:lpstr>Why?</vt:lpstr>
      <vt:lpstr>How?</vt:lpstr>
      <vt:lpstr>QGroundControl</vt:lpstr>
      <vt:lpstr>Motion Model</vt:lpstr>
      <vt:lpstr>Why?</vt:lpstr>
      <vt:lpstr>How?</vt:lpstr>
      <vt:lpstr>Control Model</vt:lpstr>
      <vt:lpstr>Why?</vt:lpstr>
      <vt:lpstr>How?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Model</dc:title>
  <dc:creator>陈韬</dc:creator>
  <cp:lastModifiedBy>Daniel Stoyer</cp:lastModifiedBy>
  <cp:revision>17</cp:revision>
  <dcterms:created xsi:type="dcterms:W3CDTF">2016-12-06T07:45:03Z</dcterms:created>
  <dcterms:modified xsi:type="dcterms:W3CDTF">2016-12-06T20:32:33Z</dcterms:modified>
</cp:coreProperties>
</file>