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4" r:id="rId3"/>
    <p:sldId id="257" r:id="rId4"/>
    <p:sldId id="258" r:id="rId5"/>
    <p:sldId id="259" r:id="rId6"/>
    <p:sldId id="266" r:id="rId7"/>
    <p:sldId id="265" r:id="rId8"/>
    <p:sldId id="260" r:id="rId9"/>
    <p:sldId id="263"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34" autoAdjust="0"/>
  </p:normalViewPr>
  <p:slideViewPr>
    <p:cSldViewPr>
      <p:cViewPr varScale="1">
        <p:scale>
          <a:sx n="79" d="100"/>
          <a:sy n="79" d="100"/>
        </p:scale>
        <p:origin x="-17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E19EA7-B710-48A6-ACA4-B320EDC4BE94}" type="datetimeFigureOut">
              <a:rPr lang="en-GB" smtClean="0"/>
              <a:t>20/04/2020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8D6C-A699-4B5A-B8ED-3B310F73D16F}"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Aggregation is simply</a:t>
            </a:r>
            <a:r>
              <a:rPr lang="en-GB" baseline="0" dirty="0" smtClean="0"/>
              <a:t> the merging of two or more things, so that they can be represented by one value. In the case of recommendation systems, this means somehow merging the results of your recommendations into one unified list.</a:t>
            </a:r>
          </a:p>
          <a:p>
            <a:endParaRPr lang="en-GB" baseline="0" dirty="0" smtClean="0"/>
          </a:p>
          <a:p>
            <a:r>
              <a:rPr lang="en-GB" baseline="0" dirty="0" smtClean="0"/>
              <a:t>There are a never-ending list of permutations possible when it comes to aggregating. As such, while it is relatively easy to aggregate two things together, it is much more difficult to aggregate them well.</a:t>
            </a:r>
            <a:endParaRPr lang="en-GB" dirty="0"/>
          </a:p>
        </p:txBody>
      </p:sp>
      <p:sp>
        <p:nvSpPr>
          <p:cNvPr id="4" name="Slide Number Placeholder 3"/>
          <p:cNvSpPr>
            <a:spLocks noGrp="1"/>
          </p:cNvSpPr>
          <p:nvPr>
            <p:ph type="sldNum" sz="quarter" idx="10"/>
          </p:nvPr>
        </p:nvSpPr>
        <p:spPr/>
        <p:txBody>
          <a:bodyPr/>
          <a:lstStyle/>
          <a:p>
            <a:fld id="{49B08D6C-A699-4B5A-B8ED-3B310F73D16F}" type="slidenum">
              <a:rPr lang="en-GB" smtClean="0"/>
              <a:t>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So, the first question</a:t>
            </a:r>
            <a:r>
              <a:rPr lang="en-GB" baseline="0" dirty="0" smtClean="0"/>
              <a:t> we must ask ourselves is, why aggregate? The simplest reason is, more data, better recommendations. This is the case for any data science problem, and often the limiting factor to improving a learning model’s performance is the amount of useful data available. If we extend our scope beyond a single dataset, we suddenly have access to orders of magnitude more data.</a:t>
            </a:r>
          </a:p>
          <a:p>
            <a:endParaRPr lang="en-GB" baseline="0" dirty="0" smtClean="0"/>
          </a:p>
          <a:p>
            <a:r>
              <a:rPr lang="en-GB" baseline="0" dirty="0" smtClean="0"/>
              <a:t>Ensemble recommenders have also been shown to outperform their base algorithms. The </a:t>
            </a:r>
            <a:r>
              <a:rPr lang="en-GB" baseline="0" dirty="0" err="1" smtClean="0"/>
              <a:t>netflix</a:t>
            </a:r>
            <a:r>
              <a:rPr lang="en-GB" baseline="0" dirty="0" smtClean="0"/>
              <a:t> prize, which renewed research interest in recommender systems, was won in 2009 by the </a:t>
            </a:r>
            <a:r>
              <a:rPr lang="en-GB" baseline="0" dirty="0" err="1" smtClean="0"/>
              <a:t>BellKor</a:t>
            </a:r>
            <a:r>
              <a:rPr lang="en-GB" baseline="0" dirty="0" smtClean="0"/>
              <a:t> solution, which used a combination of 107 individual systems.</a:t>
            </a:r>
          </a:p>
          <a:p>
            <a:endParaRPr lang="en-GB" baseline="0" dirty="0" smtClean="0"/>
          </a:p>
          <a:p>
            <a:r>
              <a:rPr lang="en-GB" dirty="0" smtClean="0"/>
              <a:t>Imagine a third party service</a:t>
            </a:r>
            <a:r>
              <a:rPr lang="en-GB" baseline="0" dirty="0" smtClean="0"/>
              <a:t> that knew all your watching habits and knew what to recommend you watch next, regardless of what platform the movie is hosted on. Ignoring the security implications, this would be tremendously useful as people often struggle finding things to watch. Extend this idea onto markets such as ecommerce and suddenly you have a whole new industry of third party recommenders.</a:t>
            </a:r>
            <a:endParaRPr lang="en-GB" dirty="0"/>
          </a:p>
        </p:txBody>
      </p:sp>
      <p:sp>
        <p:nvSpPr>
          <p:cNvPr id="4" name="Slide Number Placeholder 3"/>
          <p:cNvSpPr>
            <a:spLocks noGrp="1"/>
          </p:cNvSpPr>
          <p:nvPr>
            <p:ph type="sldNum" sz="quarter" idx="10"/>
          </p:nvPr>
        </p:nvSpPr>
        <p:spPr/>
        <p:txBody>
          <a:bodyPr/>
          <a:lstStyle/>
          <a:p>
            <a:fld id="{49B08D6C-A699-4B5A-B8ED-3B310F73D16F}" type="slidenum">
              <a:rPr lang="en-GB" smtClean="0"/>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There are of</a:t>
            </a:r>
            <a:r>
              <a:rPr lang="en-GB" baseline="0" dirty="0" smtClean="0"/>
              <a:t> course a few problems we need to address before we can know if aggregation is a feasible concept. </a:t>
            </a:r>
            <a:endParaRPr lang="en-GB" dirty="0"/>
          </a:p>
        </p:txBody>
      </p:sp>
      <p:sp>
        <p:nvSpPr>
          <p:cNvPr id="4" name="Slide Number Placeholder 3"/>
          <p:cNvSpPr>
            <a:spLocks noGrp="1"/>
          </p:cNvSpPr>
          <p:nvPr>
            <p:ph type="sldNum" sz="quarter" idx="10"/>
          </p:nvPr>
        </p:nvSpPr>
        <p:spPr/>
        <p:txBody>
          <a:bodyPr/>
          <a:lstStyle/>
          <a:p>
            <a:fld id="{49B08D6C-A699-4B5A-B8ED-3B310F73D16F}" type="slidenum">
              <a:rPr lang="en-GB" smtClean="0"/>
              <a:t>4</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E3593F3-8945-475B-A069-7318C0E5C314}" type="datetimeFigureOut">
              <a:rPr lang="en-GB" smtClean="0"/>
              <a:t>20/04/2020</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4739767-D951-46AC-B994-E2873C8B5F6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3593F3-8945-475B-A069-7318C0E5C314}" type="datetimeFigureOut">
              <a:rPr lang="en-GB" smtClean="0"/>
              <a:t>20/04/2020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739767-D951-46AC-B994-E2873C8B5F6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3593F3-8945-475B-A069-7318C0E5C314}" type="datetimeFigureOut">
              <a:rPr lang="en-GB" smtClean="0"/>
              <a:t>20/04/2020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739767-D951-46AC-B994-E2873C8B5F6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3593F3-8945-475B-A069-7318C0E5C314}" type="datetimeFigureOut">
              <a:rPr lang="en-GB" smtClean="0"/>
              <a:t>20/04/2020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739767-D951-46AC-B994-E2873C8B5F61}"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3593F3-8945-475B-A069-7318C0E5C314}" type="datetimeFigureOut">
              <a:rPr lang="en-GB" smtClean="0"/>
              <a:t>20/04/2020</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84739767-D951-46AC-B994-E2873C8B5F61}"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3593F3-8945-475B-A069-7318C0E5C314}" type="datetimeFigureOut">
              <a:rPr lang="en-GB" smtClean="0"/>
              <a:t>20/04/2020</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4739767-D951-46AC-B994-E2873C8B5F61}"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3593F3-8945-475B-A069-7318C0E5C314}" type="datetimeFigureOut">
              <a:rPr lang="en-GB" smtClean="0"/>
              <a:t>20/04/2020</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84739767-D951-46AC-B994-E2873C8B5F61}"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E3593F3-8945-475B-A069-7318C0E5C314}" type="datetimeFigureOut">
              <a:rPr lang="en-GB" smtClean="0"/>
              <a:t>20/04/2020</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84739767-D951-46AC-B994-E2873C8B5F61}"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E3593F3-8945-475B-A069-7318C0E5C314}" type="datetimeFigureOut">
              <a:rPr lang="en-GB" smtClean="0"/>
              <a:t>20/04/2020</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84739767-D951-46AC-B994-E2873C8B5F6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E3593F3-8945-475B-A069-7318C0E5C314}" type="datetimeFigureOut">
              <a:rPr lang="en-GB" smtClean="0"/>
              <a:t>20/04/2020</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84739767-D951-46AC-B994-E2873C8B5F61}"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E3593F3-8945-475B-A069-7318C0E5C314}" type="datetimeFigureOut">
              <a:rPr lang="en-GB" smtClean="0"/>
              <a:t>20/04/2020</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4739767-D951-46AC-B994-E2873C8B5F61}"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593F3-8945-475B-A069-7318C0E5C314}" type="datetimeFigureOut">
              <a:rPr lang="en-GB" smtClean="0"/>
              <a:t>20/04/2020</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4739767-D951-46AC-B994-E2873C8B5F6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An Aggregator For Recommender Systems</a:t>
            </a:r>
            <a:endParaRPr lang="en-GB" dirty="0"/>
          </a:p>
        </p:txBody>
      </p:sp>
      <p:sp>
        <p:nvSpPr>
          <p:cNvPr id="3" name="Subtitle 2"/>
          <p:cNvSpPr>
            <a:spLocks noGrp="1"/>
          </p:cNvSpPr>
          <p:nvPr>
            <p:ph type="subTitle" idx="1"/>
          </p:nvPr>
        </p:nvSpPr>
        <p:spPr/>
        <p:txBody>
          <a:bodyPr/>
          <a:lstStyle/>
          <a:p>
            <a:r>
              <a:rPr lang="en-GB" dirty="0" smtClean="0"/>
              <a:t>Max </a:t>
            </a:r>
            <a:r>
              <a:rPr lang="en-GB" dirty="0" err="1" smtClean="0"/>
              <a:t>Kirker</a:t>
            </a:r>
            <a:r>
              <a:rPr lang="en-GB" dirty="0" smtClean="0"/>
              <a:t> Burton</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Federation is not only feasible, but desirable</a:t>
            </a:r>
          </a:p>
          <a:p>
            <a:r>
              <a:rPr lang="en-GB" dirty="0" smtClean="0"/>
              <a:t>Further research should be done to build a ready for business federator</a:t>
            </a:r>
            <a:endParaRPr lang="en-GB" dirty="0"/>
          </a:p>
        </p:txBody>
      </p:sp>
      <p:sp>
        <p:nvSpPr>
          <p:cNvPr id="3" name="Title 2"/>
          <p:cNvSpPr>
            <a:spLocks noGrp="1"/>
          </p:cNvSpPr>
          <p:nvPr>
            <p:ph type="title"/>
          </p:nvPr>
        </p:nvSpPr>
        <p:spPr/>
        <p:txBody>
          <a:bodyPr/>
          <a:lstStyle/>
          <a:p>
            <a:r>
              <a:rPr lang="en-GB" dirty="0" smtClean="0"/>
              <a:t>Conclusion</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 merging of two or more outcomes</a:t>
            </a:r>
          </a:p>
          <a:p>
            <a:r>
              <a:rPr lang="en-GB" dirty="0" smtClean="0"/>
              <a:t>Infinite different ways to aggregate</a:t>
            </a:r>
            <a:endParaRPr lang="en-GB" dirty="0"/>
          </a:p>
        </p:txBody>
      </p:sp>
      <p:sp>
        <p:nvSpPr>
          <p:cNvPr id="3" name="Title 2"/>
          <p:cNvSpPr>
            <a:spLocks noGrp="1"/>
          </p:cNvSpPr>
          <p:nvPr>
            <p:ph type="title"/>
          </p:nvPr>
        </p:nvSpPr>
        <p:spPr/>
        <p:txBody>
          <a:bodyPr/>
          <a:lstStyle/>
          <a:p>
            <a:r>
              <a:rPr lang="en-GB" dirty="0" smtClean="0"/>
              <a:t>What is aggregation?</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More data, better recommendations</a:t>
            </a:r>
          </a:p>
          <a:p>
            <a:r>
              <a:rPr lang="en-GB" dirty="0" smtClean="0"/>
              <a:t>Ensemble recommenders are (usually) better</a:t>
            </a:r>
          </a:p>
          <a:p>
            <a:r>
              <a:rPr lang="en-GB" dirty="0" smtClean="0"/>
              <a:t>Better recommendations = happier users</a:t>
            </a:r>
          </a:p>
          <a:p>
            <a:r>
              <a:rPr lang="en-GB" dirty="0" smtClean="0"/>
              <a:t>Happier users = more sales</a:t>
            </a:r>
          </a:p>
          <a:p>
            <a:r>
              <a:rPr lang="en-GB" dirty="0" smtClean="0"/>
              <a:t>Could soon become very popular</a:t>
            </a:r>
            <a:endParaRPr lang="en-GB" dirty="0"/>
          </a:p>
        </p:txBody>
      </p:sp>
      <p:sp>
        <p:nvSpPr>
          <p:cNvPr id="2" name="Title 1"/>
          <p:cNvSpPr>
            <a:spLocks noGrp="1"/>
          </p:cNvSpPr>
          <p:nvPr>
            <p:ph type="title"/>
          </p:nvPr>
        </p:nvSpPr>
        <p:spPr/>
        <p:txBody>
          <a:bodyPr/>
          <a:lstStyle/>
          <a:p>
            <a:r>
              <a:rPr lang="en-GB" dirty="0" smtClean="0"/>
              <a:t>Why Aggregate?</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How to represent users and items from different sources?</a:t>
            </a:r>
          </a:p>
          <a:p>
            <a:r>
              <a:rPr lang="en-GB" dirty="0" smtClean="0"/>
              <a:t>Can items be aggregated </a:t>
            </a:r>
            <a:r>
              <a:rPr lang="en-GB" dirty="0" smtClean="0"/>
              <a:t>effectively </a:t>
            </a:r>
            <a:r>
              <a:rPr lang="en-GB" dirty="0" smtClean="0"/>
              <a:t>across multiple differently structured datasets?</a:t>
            </a:r>
          </a:p>
          <a:p>
            <a:r>
              <a:rPr lang="en-GB" dirty="0" smtClean="0"/>
              <a:t>Can items be aggregated </a:t>
            </a:r>
            <a:r>
              <a:rPr lang="en-GB" dirty="0" smtClean="0"/>
              <a:t>effectively </a:t>
            </a:r>
            <a:r>
              <a:rPr lang="en-GB" dirty="0" smtClean="0"/>
              <a:t>when their outputs are different?</a:t>
            </a:r>
          </a:p>
          <a:p>
            <a:endParaRPr lang="en-GB" dirty="0"/>
          </a:p>
        </p:txBody>
      </p:sp>
      <p:sp>
        <p:nvSpPr>
          <p:cNvPr id="3" name="Title 2"/>
          <p:cNvSpPr>
            <a:spLocks noGrp="1"/>
          </p:cNvSpPr>
          <p:nvPr>
            <p:ph type="title"/>
          </p:nvPr>
        </p:nvSpPr>
        <p:spPr/>
        <p:txBody>
          <a:bodyPr/>
          <a:lstStyle/>
          <a:p>
            <a:r>
              <a:rPr lang="en-GB" dirty="0" smtClean="0"/>
              <a:t>Problems</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Simulate the problem by creating dataset splits</a:t>
            </a:r>
          </a:p>
          <a:p>
            <a:r>
              <a:rPr lang="en-GB" dirty="0" smtClean="0"/>
              <a:t>Each split represents a movie provider</a:t>
            </a:r>
          </a:p>
          <a:p>
            <a:r>
              <a:rPr lang="en-GB" dirty="0" smtClean="0"/>
              <a:t>Complete dataset acts as the golden list</a:t>
            </a:r>
          </a:p>
        </p:txBody>
      </p:sp>
      <p:sp>
        <p:nvSpPr>
          <p:cNvPr id="3" name="Title 2"/>
          <p:cNvSpPr>
            <a:spLocks noGrp="1"/>
          </p:cNvSpPr>
          <p:nvPr>
            <p:ph type="title"/>
          </p:nvPr>
        </p:nvSpPr>
        <p:spPr/>
        <p:txBody>
          <a:bodyPr>
            <a:normAutofit fontScale="90000"/>
          </a:bodyPr>
          <a:lstStyle/>
          <a:p>
            <a:r>
              <a:rPr lang="en-GB" dirty="0" smtClean="0"/>
              <a:t>Same Algorithm, Different Data Problem (SADD)</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Splits can be created in several ways. We use:</a:t>
            </a:r>
          </a:p>
          <a:p>
            <a:r>
              <a:rPr lang="en-GB" dirty="0" smtClean="0"/>
              <a:t>Even</a:t>
            </a:r>
          </a:p>
          <a:p>
            <a:r>
              <a:rPr lang="en-GB" dirty="0" smtClean="0"/>
              <a:t>Random</a:t>
            </a:r>
          </a:p>
          <a:p>
            <a:r>
              <a:rPr lang="en-GB" dirty="0" smtClean="0"/>
              <a:t>Large </a:t>
            </a:r>
            <a:r>
              <a:rPr lang="en-GB" dirty="0" err="1" smtClean="0"/>
              <a:t>vs</a:t>
            </a:r>
            <a:r>
              <a:rPr lang="en-GB" dirty="0" smtClean="0"/>
              <a:t> Small</a:t>
            </a:r>
          </a:p>
          <a:p>
            <a:r>
              <a:rPr lang="en-GB" dirty="0" smtClean="0"/>
              <a:t>Dense </a:t>
            </a:r>
            <a:r>
              <a:rPr lang="en-GB" dirty="0" err="1" smtClean="0"/>
              <a:t>vs</a:t>
            </a:r>
            <a:r>
              <a:rPr lang="en-GB" dirty="0" smtClean="0"/>
              <a:t> Sparse</a:t>
            </a:r>
          </a:p>
        </p:txBody>
      </p:sp>
      <p:sp>
        <p:nvSpPr>
          <p:cNvPr id="3" name="Title 2"/>
          <p:cNvSpPr>
            <a:spLocks noGrp="1"/>
          </p:cNvSpPr>
          <p:nvPr>
            <p:ph type="title"/>
          </p:nvPr>
        </p:nvSpPr>
        <p:spPr/>
        <p:txBody>
          <a:bodyPr>
            <a:normAutofit fontScale="90000"/>
          </a:bodyPr>
          <a:lstStyle/>
          <a:p>
            <a:r>
              <a:rPr lang="en-GB" dirty="0" smtClean="0"/>
              <a:t>Same Algorithm, Different Data Problem (SADD)</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Same Algorithm, Different Data Problem (SADD)</a:t>
            </a:r>
            <a:endParaRPr lang="en-GB" dirty="0"/>
          </a:p>
        </p:txBody>
      </p:sp>
      <p:pic>
        <p:nvPicPr>
          <p:cNvPr id="1028" name="Picture 4"/>
          <p:cNvPicPr>
            <a:picLocks noChangeAspect="1" noChangeArrowheads="1"/>
          </p:cNvPicPr>
          <p:nvPr/>
        </p:nvPicPr>
        <p:blipFill>
          <a:blip r:embed="rId2" cstate="print"/>
          <a:srcRect/>
          <a:stretch>
            <a:fillRect/>
          </a:stretch>
        </p:blipFill>
        <p:spPr bwMode="auto">
          <a:xfrm>
            <a:off x="1981200" y="1828800"/>
            <a:ext cx="5172075" cy="4114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How do merge recommendations?</a:t>
            </a:r>
          </a:p>
          <a:p>
            <a:r>
              <a:rPr lang="en-GB" dirty="0" smtClean="0"/>
              <a:t>Algorithm </a:t>
            </a:r>
            <a:r>
              <a:rPr lang="en-GB" dirty="0" err="1" smtClean="0"/>
              <a:t>Mapper</a:t>
            </a:r>
            <a:endParaRPr lang="en-GB" dirty="0" smtClean="0"/>
          </a:p>
          <a:p>
            <a:r>
              <a:rPr lang="en-GB" dirty="0" smtClean="0"/>
              <a:t>Gradient Boosting </a:t>
            </a:r>
            <a:r>
              <a:rPr lang="en-GB" dirty="0" err="1" smtClean="0"/>
              <a:t>Regressor</a:t>
            </a:r>
            <a:endParaRPr lang="en-GB" dirty="0"/>
          </a:p>
        </p:txBody>
      </p:sp>
      <p:sp>
        <p:nvSpPr>
          <p:cNvPr id="3" name="Title 2"/>
          <p:cNvSpPr>
            <a:spLocks noGrp="1"/>
          </p:cNvSpPr>
          <p:nvPr>
            <p:ph type="title"/>
          </p:nvPr>
        </p:nvSpPr>
        <p:spPr/>
        <p:txBody>
          <a:bodyPr>
            <a:normAutofit fontScale="90000"/>
          </a:bodyPr>
          <a:lstStyle/>
          <a:p>
            <a:r>
              <a:rPr lang="en-GB" dirty="0" smtClean="0"/>
              <a:t>Different Algorithm, Same Data </a:t>
            </a:r>
            <a:r>
              <a:rPr lang="en-GB" dirty="0" smtClean="0"/>
              <a:t>Problem</a:t>
            </a:r>
            <a:r>
              <a:rPr lang="en-GB" dirty="0" smtClean="0"/>
              <a:t> (DASD)</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GB" dirty="0" smtClean="0"/>
              <a:t>Different Algorithm, Same Data </a:t>
            </a:r>
            <a:r>
              <a:rPr lang="en-GB" dirty="0" smtClean="0"/>
              <a:t>Problem</a:t>
            </a:r>
            <a:r>
              <a:rPr lang="en-GB" dirty="0" smtClean="0"/>
              <a:t> (DASD)</a:t>
            </a:r>
            <a:endParaRPr lang="en-GB" dirty="0"/>
          </a:p>
        </p:txBody>
      </p:sp>
      <p:pic>
        <p:nvPicPr>
          <p:cNvPr id="2050" name="Picture 2"/>
          <p:cNvPicPr>
            <a:picLocks noChangeAspect="1" noChangeArrowheads="1"/>
          </p:cNvPicPr>
          <p:nvPr/>
        </p:nvPicPr>
        <p:blipFill>
          <a:blip r:embed="rId2" cstate="print"/>
          <a:srcRect/>
          <a:stretch>
            <a:fillRect/>
          </a:stretch>
        </p:blipFill>
        <p:spPr bwMode="auto">
          <a:xfrm>
            <a:off x="5791200" y="4800600"/>
            <a:ext cx="2895600" cy="189030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800600" y="1752600"/>
            <a:ext cx="4191000" cy="2822352"/>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04800" y="1752600"/>
            <a:ext cx="4191000" cy="33895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491</TotalTime>
  <Words>494</Words>
  <Application>Microsoft Office PowerPoint</Application>
  <PresentationFormat>On-screen Show (4:3)</PresentationFormat>
  <Paragraphs>46</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An Aggregator For Recommender Systems</vt:lpstr>
      <vt:lpstr>What is aggregation?</vt:lpstr>
      <vt:lpstr>Why Aggregate?</vt:lpstr>
      <vt:lpstr>Problems</vt:lpstr>
      <vt:lpstr>Same Algorithm, Different Data Problem (SADD)</vt:lpstr>
      <vt:lpstr>Same Algorithm, Different Data Problem (SADD)</vt:lpstr>
      <vt:lpstr>Same Algorithm, Different Data Problem (SADD)</vt:lpstr>
      <vt:lpstr>Different Algorithm, Same Data Problem (DASD)</vt:lpstr>
      <vt:lpstr>Different Algorithm, Same Data Problem (DASD)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Aggregator For Recommender Systems</dc:title>
  <dc:creator>Max</dc:creator>
  <cp:lastModifiedBy>Max</cp:lastModifiedBy>
  <cp:revision>51</cp:revision>
  <dcterms:created xsi:type="dcterms:W3CDTF">2020-04-20T14:04:51Z</dcterms:created>
  <dcterms:modified xsi:type="dcterms:W3CDTF">2020-04-20T22:16:42Z</dcterms:modified>
</cp:coreProperties>
</file>